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6"/>
  </p:notesMasterIdLst>
  <p:sldIdLst>
    <p:sldId id="364" r:id="rId3"/>
    <p:sldId id="369" r:id="rId4"/>
    <p:sldId id="370" r:id="rId5"/>
  </p:sldIdLst>
  <p:sldSz cx="9906000" cy="6858000" type="A4"/>
  <p:notesSz cx="6781800" cy="9918700"/>
  <p:custDataLst>
    <p:tags r:id="rId1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0" i="0" u="none" kern="1200" baseline="0">
        <a:solidFill>
          <a:srgbClr val="FFFF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7BFC"/>
    <a:srgbClr val="FF3300"/>
    <a:srgbClr val="FF0000"/>
    <a:srgbClr val="FFFF99"/>
    <a:srgbClr val="FFFF00"/>
    <a:srgbClr val="66FFFF"/>
    <a:srgbClr val="164EEA"/>
    <a:srgbClr val="465C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562"/>
    <p:restoredTop sz="95024"/>
  </p:normalViewPr>
  <p:slideViewPr>
    <p:cSldViewPr snapToGrid="0" showGuides="1">
      <p:cViewPr varScale="1">
        <p:scale>
          <a:sx n="85" d="100"/>
          <a:sy n="85" d="100"/>
        </p:scale>
        <p:origin x="-876" y="-78"/>
      </p:cViewPr>
      <p:guideLst>
        <p:guide orient="horz" pos="2160"/>
        <p:guide pos="31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45004" cy="45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gs" Target="tags/tag3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5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293" tIns="45646" rIns="91293" bIns="45646" numCol="1" anchor="t" anchorCtr="0" compatLnSpc="1"/>
          <a:lstStyle>
            <a:lvl1pPr algn="l" defTabSz="912495">
              <a:buFontTx/>
              <a:buNone/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defRPr>
            </a:lvl1pPr>
          </a:lstStyle>
          <a:p>
            <a:pPr marL="0" marR="0" lvl="0" indent="0" algn="l" defTabSz="9124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0163" y="0"/>
            <a:ext cx="2940050" cy="495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293" tIns="45646" rIns="91293" bIns="45646" numCol="1" anchor="t" anchorCtr="0" compatLnSpc="1"/>
          <a:lstStyle>
            <a:lvl1pPr algn="r" defTabSz="912495">
              <a:buFontTx/>
              <a:buNone/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defRPr>
            </a:lvl1pPr>
          </a:lstStyle>
          <a:p>
            <a:pPr marL="0" marR="0" lvl="0" indent="0" algn="r" defTabSz="9124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076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06438" y="744538"/>
            <a:ext cx="5370512" cy="371792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0113"/>
            <a:ext cx="5424488" cy="4464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293" tIns="45646" rIns="91293" bIns="45646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第二级</a:t>
            </a:r>
            <a:endParaRPr kumimoji="0" lang="zh-CN" alt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第三级</a:t>
            </a:r>
            <a:endParaRPr kumimoji="0" lang="zh-CN" alt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第四级</a:t>
            </a:r>
            <a:endParaRPr kumimoji="0" lang="zh-CN" alt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第五级</a:t>
            </a:r>
            <a:endParaRPr kumimoji="0" lang="zh-CN" alt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1813"/>
            <a:ext cx="2940050" cy="495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293" tIns="45646" rIns="91293" bIns="45646" numCol="1" anchor="b" anchorCtr="0" compatLnSpc="1"/>
          <a:lstStyle>
            <a:lvl1pPr algn="l" defTabSz="912495">
              <a:buFontTx/>
              <a:buNone/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defRPr>
            </a:lvl1pPr>
          </a:lstStyle>
          <a:p>
            <a:pPr marL="0" marR="0" lvl="0" indent="0" algn="l" defTabSz="9124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0163" y="9421813"/>
            <a:ext cx="2940050" cy="495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293" tIns="45646" rIns="91293" bIns="45646" numCol="1" anchor="b" anchorCtr="0" compatLnSpc="1"/>
          <a:p>
            <a:pPr lvl="0" algn="r" defTabSz="913130" eaLnBrk="1" fontAlgn="base" hangingPunct="1">
              <a:buFont typeface="Arial" panose="020B0604020202020204" pitchFamily="34" charset="0"/>
              <a:buChar char="•"/>
            </a:pPr>
            <a:fld id="{9A0DB2DC-4C9A-4742-B13C-FB6460FD3503}" type="slidenum">
              <a:rPr lang="en-US" altLang="zh-CN" sz="120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en-US" altLang="zh-CN" sz="1200" strike="noStrike" noProof="1" dirty="0">
              <a:solidFill>
                <a:schemeClr val="tx1"/>
              </a:solidFill>
              <a:ea typeface="Arial Unicode MS" panose="020B0604020202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2"/>
        <a:cs typeface="Arial Unicode MS" panose="020B0604020202020204" pitchFamily="34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2"/>
        <a:cs typeface="Arial Unicode MS" panose="020B0604020202020204" pitchFamily="34" charset="-122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2"/>
        <a:cs typeface="Arial Unicode MS" panose="020B0604020202020204" pitchFamily="34" charset="-122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2"/>
        <a:cs typeface="Arial Unicode MS" panose="020B0604020202020204" pitchFamily="34" charset="-122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2"/>
        <a:cs typeface="Arial Unicode MS" panose="020B0604020202020204" pitchFamily="34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公司全称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200"/>
            <a:ext cx="36480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3" descr="横条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300"/>
            <a:ext cx="9906000" cy="53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424488" y="106363"/>
            <a:ext cx="429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诚信赢得天下   科技成就未来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2053" name="图片 7" descr="海阔天空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66750"/>
            <a:ext cx="9906000" cy="6191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4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30200" y="2286000"/>
            <a:ext cx="9163050" cy="1143000"/>
          </a:xfrm>
        </p:spPr>
        <p:txBody>
          <a:bodyPr/>
          <a:lstStyle>
            <a:lvl1pPr>
              <a:defRPr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8704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1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7025" y="6245225"/>
            <a:ext cx="24796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4796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algn="r" fontAlgn="base">
              <a:buFont typeface="Arial" panose="020B0604020202020204" pitchFamily="34" charset="0"/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ea typeface="Arial Unicode MS" panose="020B0604020202020204" pitchFamily="34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7025" y="1600200"/>
            <a:ext cx="45497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5497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65988" y="228600"/>
            <a:ext cx="2312987" cy="58705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27025" y="228600"/>
            <a:ext cx="6786563" cy="58705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27025" y="228600"/>
            <a:ext cx="9251950" cy="58705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5" Type="http://schemas.openxmlformats.org/officeDocument/2006/relationships/theme" Target="../theme/theme1.xml"/><Relationship Id="rId34" Type="http://schemas.openxmlformats.org/officeDocument/2006/relationships/image" Target="../media/image6.jpeg"/><Relationship Id="rId33" Type="http://schemas.openxmlformats.org/officeDocument/2006/relationships/image" Target="../media/image4.jpeg"/><Relationship Id="rId32" Type="http://schemas.openxmlformats.org/officeDocument/2006/relationships/image" Target="../media/image3.jpeg"/><Relationship Id="rId31" Type="http://schemas.openxmlformats.org/officeDocument/2006/relationships/image" Target="../media/image2.jpeg"/><Relationship Id="rId30" Type="http://schemas.openxmlformats.org/officeDocument/2006/relationships/image" Target="../media/image5.jpeg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 noRot="1"/>
          </p:cNvSpPr>
          <p:nvPr>
            <p:ph type="title"/>
          </p:nvPr>
        </p:nvSpPr>
        <p:spPr>
          <a:xfrm>
            <a:off x="327025" y="228600"/>
            <a:ext cx="92519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 noRot="1"/>
          </p:cNvSpPr>
          <p:nvPr>
            <p:ph type="body"/>
          </p:nvPr>
        </p:nvSpPr>
        <p:spPr>
          <a:xfrm>
            <a:off x="327025" y="1600200"/>
            <a:ext cx="9251950" cy="4498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7025" y="6245225"/>
            <a:ext cx="24796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+mn-lt"/>
                <a:ea typeface="Arial Unicode MS" panose="020B0604020202020204" pitchFamily="34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+mn-lt"/>
                <a:ea typeface="Arial Unicode MS" panose="020B0604020202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Arial Unicode MS" panose="020B0604020202020204" pitchFamily="34" charset="-122"/>
              <a:cs typeface="+mn-cs"/>
            </a:endParaRP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4796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defRPr sz="1400">
                <a:solidFill>
                  <a:schemeClr val="tx1"/>
                </a:solidFill>
                <a:ea typeface="Arial Unicode MS" panose="020B0604020202020204" pitchFamily="34" charset="-122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Arial Unicode MS" panose="020B0604020202020204" pitchFamily="34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pic>
        <p:nvPicPr>
          <p:cNvPr id="1031" name="Picture 7" descr="公司全称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0" y="76200"/>
            <a:ext cx="36480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2" name="图片 3" descr="横条.jpg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0" y="622300"/>
            <a:ext cx="9906000" cy="53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3" name="TextBox 5"/>
          <p:cNvSpPr txBox="1">
            <a:spLocks noChangeArrowheads="1"/>
          </p:cNvSpPr>
          <p:nvPr/>
        </p:nvSpPr>
        <p:spPr bwMode="auto">
          <a:xfrm>
            <a:off x="5424488" y="106363"/>
            <a:ext cx="429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诚信赢得天下   科技成就未来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1034" name="图片 7" descr="海阔天空.jpg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0" y="666750"/>
            <a:ext cx="9906000" cy="6191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5" name="TextBox 11"/>
          <p:cNvSpPr txBox="1">
            <a:spLocks noChangeArrowheads="1"/>
          </p:cNvSpPr>
          <p:nvPr/>
        </p:nvSpPr>
        <p:spPr bwMode="auto">
          <a:xfrm>
            <a:off x="0" y="0"/>
            <a:ext cx="4532313" cy="647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rgbClr val="107BFC"/>
              </a:solidFill>
              <a:effectLst/>
              <a:uLnTx/>
              <a:uFillTx/>
              <a:latin typeface="Adobe Gothic Std B" panose="020B0800000000000000" pitchFamily="34" charset="-128"/>
              <a:ea typeface="Adobe Gothic Std B" panose="020B0800000000000000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107BFC"/>
                </a:solidFill>
                <a:effectLst/>
                <a:uLnTx/>
                <a:uFillTx/>
                <a:latin typeface="Adobe Gothic Std B" panose="020B0800000000000000" pitchFamily="34" charset="-128"/>
                <a:ea typeface="Adobe Gothic Std B" panose="020B0800000000000000" pitchFamily="34" charset="-128"/>
                <a:cs typeface="+mn-cs"/>
              </a:rPr>
              <a:t>                          BEIJING GOLDRARE AUTOMOBILE PARTS CO.,LTD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107BFC"/>
              </a:solidFill>
              <a:effectLst/>
              <a:uLnTx/>
              <a:uFillTx/>
              <a:latin typeface="Adobe Gothic Std B" panose="020B0800000000000000" pitchFamily="34" charset="-128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pic>
        <p:nvPicPr>
          <p:cNvPr id="1036" name="图片 12" descr="光华荣昌修改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128588" y="107950"/>
            <a:ext cx="795337" cy="47148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Arial Unicode MS" panose="020B0604020202020204" pitchFamily="34" charset="-122"/>
          <a:cs typeface="Arial Unicode MS" panose="020B0604020202020204" pitchFamily="34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Arial Unicode MS" panose="020B0604020202020204" pitchFamily="34" charset="-122"/>
          <a:cs typeface="Arial Unicode MS" panose="020B0604020202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Arial Unicode MS" panose="020B0604020202020204" pitchFamily="34" charset="-122"/>
          <a:cs typeface="Arial Unicode MS" panose="020B0604020202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Arial Unicode MS" panose="020B0604020202020204" pitchFamily="34" charset="-122"/>
          <a:cs typeface="Arial Unicode MS" panose="020B0604020202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Arial Unicode MS" panose="020B0604020202020204" pitchFamily="34" charset="-122"/>
          <a:cs typeface="Arial Unicode MS" panose="020B0604020202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5000"/>
        <a:buFont typeface="Wingdings" panose="05000000000000000000" pitchFamily="2" charset="2"/>
        <a:buChar char="w"/>
        <a:defRPr sz="3200">
          <a:solidFill>
            <a:schemeClr val="tx1"/>
          </a:solidFill>
          <a:latin typeface="+mn-lt"/>
          <a:ea typeface="Arial Unicode MS" panose="020B0604020202020204" pitchFamily="34" charset="-122"/>
          <a:cs typeface="Arial Unicode MS" panose="020B0604020202020204" pitchFamily="34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"/>
        <a:defRPr sz="2800">
          <a:solidFill>
            <a:schemeClr val="tx1"/>
          </a:solidFill>
          <a:latin typeface="+mn-lt"/>
          <a:ea typeface="Arial Unicode MS" panose="020B0604020202020204" pitchFamily="34" charset="-122"/>
          <a:cs typeface="Arial Unicode MS" panose="020B0604020202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w"/>
        <a:defRPr sz="2400">
          <a:solidFill>
            <a:schemeClr val="tx1"/>
          </a:solidFill>
          <a:latin typeface="+mn-lt"/>
          <a:ea typeface="Arial Unicode MS" panose="020B0604020202020204" pitchFamily="34" charset="-122"/>
          <a:cs typeface="Arial Unicode MS" panose="020B0604020202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"/>
        <a:defRPr sz="2000">
          <a:solidFill>
            <a:schemeClr val="tx1"/>
          </a:solidFill>
          <a:latin typeface="+mn-lt"/>
          <a:ea typeface="Arial Unicode MS" panose="020B0604020202020204" pitchFamily="34" charset="-122"/>
          <a:cs typeface="Arial Unicode MS" panose="020B0604020202020204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Arial Unicode MS" panose="020B0604020202020204" pitchFamily="34" charset="-122"/>
          <a:cs typeface="Arial Unicode MS" panose="020B0604020202020204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anose="05000000000000000000" pitchFamily="2" charset="2"/>
        <a:buChar char="w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0" Type="http://schemas.openxmlformats.org/officeDocument/2006/relationships/slideLayout" Target="../slideLayouts/slideLayout15.xml"/><Relationship Id="rId3" Type="http://schemas.openxmlformats.org/officeDocument/2006/relationships/image" Target="../media/image9.png"/><Relationship Id="rId29" Type="http://schemas.openxmlformats.org/officeDocument/2006/relationships/image" Target="../media/image12.png"/><Relationship Id="rId28" Type="http://schemas.openxmlformats.org/officeDocument/2006/relationships/tags" Target="../tags/tag26.xml"/><Relationship Id="rId27" Type="http://schemas.openxmlformats.org/officeDocument/2006/relationships/image" Target="../media/image11.png"/><Relationship Id="rId26" Type="http://schemas.openxmlformats.org/officeDocument/2006/relationships/tags" Target="../tags/tag25.xml"/><Relationship Id="rId25" Type="http://schemas.openxmlformats.org/officeDocument/2006/relationships/tags" Target="../tags/tag24.xml"/><Relationship Id="rId24" Type="http://schemas.openxmlformats.org/officeDocument/2006/relationships/tags" Target="../tags/tag23.xml"/><Relationship Id="rId23" Type="http://schemas.openxmlformats.org/officeDocument/2006/relationships/tags" Target="../tags/tag22.xml"/><Relationship Id="rId22" Type="http://schemas.openxmlformats.org/officeDocument/2006/relationships/tags" Target="../tags/tag21.xml"/><Relationship Id="rId21" Type="http://schemas.openxmlformats.org/officeDocument/2006/relationships/tags" Target="../tags/tag20.xml"/><Relationship Id="rId20" Type="http://schemas.openxmlformats.org/officeDocument/2006/relationships/tags" Target="../tags/tag19.xml"/><Relationship Id="rId2" Type="http://schemas.openxmlformats.org/officeDocument/2006/relationships/tags" Target="../tags/tag3.xml"/><Relationship Id="rId19" Type="http://schemas.openxmlformats.org/officeDocument/2006/relationships/tags" Target="../tags/tag18.xml"/><Relationship Id="rId18" Type="http://schemas.openxmlformats.org/officeDocument/2006/relationships/tags" Target="../tags/tag17.xml"/><Relationship Id="rId17" Type="http://schemas.openxmlformats.org/officeDocument/2006/relationships/tags" Target="../tags/tag16.xml"/><Relationship Id="rId16" Type="http://schemas.openxmlformats.org/officeDocument/2006/relationships/tags" Target="../tags/tag15.xml"/><Relationship Id="rId15" Type="http://schemas.openxmlformats.org/officeDocument/2006/relationships/tags" Target="../tags/tag14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image" Target="../media/image10.png"/><Relationship Id="rId10" Type="http://schemas.openxmlformats.org/officeDocument/2006/relationships/tags" Target="../tags/tag10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34.xml"/><Relationship Id="rId8" Type="http://schemas.openxmlformats.org/officeDocument/2006/relationships/tags" Target="../tags/tag33.xml"/><Relationship Id="rId7" Type="http://schemas.openxmlformats.org/officeDocument/2006/relationships/tags" Target="../tags/tag32.xml"/><Relationship Id="rId6" Type="http://schemas.openxmlformats.org/officeDocument/2006/relationships/tags" Target="../tags/tag31.xml"/><Relationship Id="rId5" Type="http://schemas.openxmlformats.org/officeDocument/2006/relationships/image" Target="../media/image13.png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5" Type="http://schemas.openxmlformats.org/officeDocument/2006/relationships/slideLayout" Target="../slideLayouts/slideLayout15.xml"/><Relationship Id="rId14" Type="http://schemas.openxmlformats.org/officeDocument/2006/relationships/image" Target="../media/image12.png"/><Relationship Id="rId13" Type="http://schemas.openxmlformats.org/officeDocument/2006/relationships/tags" Target="../tags/tag37.xml"/><Relationship Id="rId12" Type="http://schemas.openxmlformats.org/officeDocument/2006/relationships/image" Target="../media/image11.png"/><Relationship Id="rId11" Type="http://schemas.openxmlformats.org/officeDocument/2006/relationships/tags" Target="../tags/tag36.xml"/><Relationship Id="rId10" Type="http://schemas.openxmlformats.org/officeDocument/2006/relationships/tags" Target="../tags/tag35.xml"/><Relationship Id="rId1" Type="http://schemas.openxmlformats.org/officeDocument/2006/relationships/tags" Target="../tags/tag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 bwMode="auto">
          <a:xfrm>
            <a:off x="1306513" y="1927225"/>
            <a:ext cx="7680325" cy="1095375"/>
          </a:xfrm>
          <a:prstGeom prst="rect">
            <a:avLst/>
          </a:prstGeom>
          <a:solidFill>
            <a:srgbClr val="0070C0"/>
          </a:solidFill>
          <a:ln w="3175">
            <a:solidFill>
              <a:srgbClr val="0033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graphicFrame>
        <p:nvGraphicFramePr>
          <p:cNvPr id="2066" name="Group 18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66938" y="3279775"/>
          <a:ext cx="5386388" cy="1336676"/>
        </p:xfrm>
        <a:graphic>
          <a:graphicData uri="http://schemas.openxmlformats.org/drawingml/2006/table">
            <a:tbl>
              <a:tblPr/>
              <a:tblGrid>
                <a:gridCol w="2038171"/>
                <a:gridCol w="3348216"/>
              </a:tblGrid>
              <a:tr h="548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</a:rPr>
                        <a:t>Company</a:t>
                      </a:r>
                      <a:endParaRPr kumimoji="0" lang="en-US" altLang="zh-CN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91449" marR="91449" marT="61005" marB="610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</a:rPr>
                        <a:t>Beijing Goldrare Automobile Parts Co., Ltd.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</a:endParaRPr>
                    </a:p>
                  </a:txBody>
                  <a:tcPr marL="91449" marR="91449" marT="61005" marB="6100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</a:rPr>
                        <a:t>Version</a:t>
                      </a:r>
                      <a:endParaRPr kumimoji="0" lang="en-US" altLang="zh-CN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</a:endParaRPr>
                    </a:p>
                  </a:txBody>
                  <a:tcPr marL="91449" marR="91449" marT="61005" marB="610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</a:rPr>
                        <a:t>V1.0</a:t>
                      </a:r>
                      <a:endParaRPr kumimoji="0" lang="en-US" altLang="zh-CN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</a:endParaRPr>
                    </a:p>
                  </a:txBody>
                  <a:tcPr marL="91449" marR="91449" marT="61005" marB="610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0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</a:rPr>
                        <a:t>Date</a:t>
                      </a:r>
                      <a:endParaRPr kumimoji="0" lang="en-US" altLang="zh-CN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</a:endParaRPr>
                    </a:p>
                  </a:txBody>
                  <a:tcPr marL="91449" marR="91449" marT="61005" marB="610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</a:rPr>
                        <a:t>202310</a:t>
                      </a:r>
                      <a:endParaRPr kumimoji="0" lang="en-US" altLang="zh-C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</a:endParaRPr>
                    </a:p>
                  </a:txBody>
                  <a:tcPr marL="91449" marR="91449" marT="61005" marB="610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12" name="Rectangle 19"/>
          <p:cNvSpPr/>
          <p:nvPr/>
        </p:nvSpPr>
        <p:spPr>
          <a:xfrm>
            <a:off x="1325563" y="2149475"/>
            <a:ext cx="7661275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dirty="0">
                <a:solidFill>
                  <a:schemeClr val="bg1"/>
                </a:solidFill>
                <a:latin typeface="Calibri" panose="020F0502020204030204" pitchFamily="34" charset="0"/>
                <a:ea typeface="方正兰亭粗黑_GBK"/>
              </a:rPr>
              <a:t>H6</a:t>
            </a:r>
            <a:r>
              <a:rPr lang="zh-CN" altLang="en-US" dirty="0">
                <a:solidFill>
                  <a:schemeClr val="bg1"/>
                </a:solidFill>
                <a:latin typeface="Calibri" panose="020F0502020204030204" pitchFamily="34" charset="0"/>
                <a:ea typeface="方正兰亭粗黑_GBK"/>
              </a:rPr>
              <a:t>补盲镜</a:t>
            </a:r>
            <a:r>
              <a:rPr lang="zh-CN" altLang="en-US" dirty="0">
                <a:solidFill>
                  <a:schemeClr val="bg1"/>
                </a:solidFill>
                <a:latin typeface="Calibri" panose="020F0502020204030204" pitchFamily="34" charset="0"/>
                <a:ea typeface="方正兰亭粗黑_GBK"/>
              </a:rPr>
              <a:t>镜出口件</a:t>
            </a:r>
            <a:r>
              <a:rPr lang="zh-CN" altLang="en-US" dirty="0">
                <a:solidFill>
                  <a:schemeClr val="bg1"/>
                </a:solidFill>
                <a:latin typeface="Calibri" panose="020F0502020204030204" pitchFamily="34" charset="0"/>
                <a:ea typeface="方正兰亭粗黑_GBK"/>
              </a:rPr>
              <a:t>说明</a:t>
            </a:r>
            <a:endParaRPr lang="zh-CN" altLang="en-US" dirty="0">
              <a:solidFill>
                <a:schemeClr val="bg1"/>
              </a:solidFill>
              <a:latin typeface="Calibri" panose="020F0502020204030204" pitchFamily="34" charset="0"/>
              <a:ea typeface="方正兰亭粗黑_GBK"/>
            </a:endParaRPr>
          </a:p>
        </p:txBody>
      </p:sp>
      <p:pic>
        <p:nvPicPr>
          <p:cNvPr id="4113" name="Picture 3" descr="a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62500"/>
            <a:ext cx="3783013" cy="209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14" name="Picture 4" descr="aa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5388" y="4714875"/>
            <a:ext cx="6170612" cy="2143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Rectangle 284"/>
          <p:cNvSpPr/>
          <p:nvPr/>
        </p:nvSpPr>
        <p:spPr>
          <a:xfrm>
            <a:off x="76200" y="665163"/>
            <a:ext cx="3589338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老补盲</a:t>
            </a:r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镜</a:t>
            </a:r>
            <a:endParaRPr lang="zh-CN" altLang="en-US" sz="1800" b="1" dirty="0">
              <a:solidFill>
                <a:schemeClr val="tx1"/>
              </a:solidFill>
              <a:latin typeface="Arial" panose="020B0604020202020204" pitchFamily="34" charset="0"/>
              <a:ea typeface="Arial Unicode MS" panose="020B0604020202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24610" y="719455"/>
            <a:ext cx="2109470" cy="34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国内件号：</a:t>
            </a:r>
            <a:r>
              <a:rPr lang="en-US" altLang="zh-CN" sz="1200">
                <a:solidFill>
                  <a:schemeClr val="tx1"/>
                </a:solidFill>
                <a:sym typeface="+mn-ea"/>
              </a:rPr>
              <a:t>A0028107516</a:t>
            </a:r>
            <a:endParaRPr lang="en-US" altLang="zh-CN" sz="1200">
              <a:solidFill>
                <a:schemeClr val="tx1"/>
              </a:solidFill>
              <a:sym typeface="+mn-ea"/>
            </a:endParaRPr>
          </a:p>
        </p:txBody>
      </p:sp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278630" y="711200"/>
            <a:ext cx="1951355" cy="34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国外件号：</a:t>
            </a:r>
            <a:r>
              <a:rPr lang="en-US" altLang="zh-CN" sz="1200">
                <a:solidFill>
                  <a:schemeClr val="tx1"/>
                </a:solidFill>
                <a:sym typeface="+mn-ea"/>
              </a:rPr>
              <a:t>A0028106016</a:t>
            </a:r>
            <a:endParaRPr lang="en-US" altLang="zh-CN" sz="1200">
              <a:solidFill>
                <a:schemeClr val="tx1"/>
              </a:solidFill>
              <a:sym typeface="+mn-ea"/>
            </a:endParaRP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clrChange>
              <a:clrFrom>
                <a:srgbClr val="333366">
                  <a:alpha val="100000"/>
                </a:srgbClr>
              </a:clrFrom>
              <a:clrTo>
                <a:srgbClr val="3333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24610" y="1033780"/>
            <a:ext cx="1427480" cy="1161415"/>
          </a:xfrm>
          <a:prstGeom prst="rect">
            <a:avLst/>
          </a:prstGeom>
        </p:spPr>
      </p:pic>
      <p:cxnSp>
        <p:nvCxnSpPr>
          <p:cNvPr id="22" name="直接箭头连接符 21"/>
          <p:cNvCxnSpPr/>
          <p:nvPr>
            <p:custDataLst>
              <p:tags r:id="rId4"/>
            </p:custDataLst>
          </p:nvPr>
        </p:nvCxnSpPr>
        <p:spPr>
          <a:xfrm flipV="1">
            <a:off x="6932295" y="1644650"/>
            <a:ext cx="539115" cy="8890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clrChange>
              <a:clrFrom>
                <a:srgbClr val="333366">
                  <a:alpha val="100000"/>
                </a:srgbClr>
              </a:clrFrom>
              <a:clrTo>
                <a:srgbClr val="3333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32300" y="1033780"/>
            <a:ext cx="1501775" cy="1221740"/>
          </a:xfrm>
          <a:prstGeom prst="rect">
            <a:avLst/>
          </a:prstGeom>
        </p:spPr>
      </p:pic>
      <p:sp>
        <p:nvSpPr>
          <p:cNvPr id="5" name="矩形 4"/>
          <p:cNvSpPr/>
          <p:nvPr>
            <p:custDataLst>
              <p:tags r:id="rId6"/>
            </p:custDataLst>
          </p:nvPr>
        </p:nvSpPr>
        <p:spPr>
          <a:xfrm>
            <a:off x="7536180" y="1372870"/>
            <a:ext cx="1951355" cy="551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同一产品，件号不同，不需要新开</a:t>
            </a:r>
            <a:r>
              <a:rPr lang="zh-CN" altLang="en-US" sz="1200">
                <a:solidFill>
                  <a:schemeClr val="tx1"/>
                </a:solidFill>
                <a:sym typeface="+mn-ea"/>
              </a:rPr>
              <a:t>模具</a:t>
            </a:r>
            <a:endParaRPr lang="zh-CN" altLang="en-US" sz="120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Rectangle 284"/>
          <p:cNvSpPr/>
          <p:nvPr>
            <p:custDataLst>
              <p:tags r:id="rId7"/>
            </p:custDataLst>
          </p:nvPr>
        </p:nvSpPr>
        <p:spPr>
          <a:xfrm>
            <a:off x="76200" y="2595563"/>
            <a:ext cx="3589338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新补盲镜</a:t>
            </a:r>
            <a:endParaRPr lang="zh-CN" altLang="en-US" sz="1800" b="1" dirty="0">
              <a:solidFill>
                <a:schemeClr val="tx1"/>
              </a:solidFill>
              <a:latin typeface="Arial" panose="020B0604020202020204" pitchFamily="34" charset="0"/>
              <a:ea typeface="Arial Unicode MS" panose="020B0604020202020204" pitchFamily="34" charset="-122"/>
            </a:endParaRPr>
          </a:p>
          <a:p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左</a:t>
            </a:r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舵</a:t>
            </a:r>
            <a:endParaRPr lang="zh-CN" altLang="en-US" sz="1800" b="1" dirty="0">
              <a:solidFill>
                <a:schemeClr val="tx1"/>
              </a:solidFill>
              <a:latin typeface="Arial" panose="020B0604020202020204" pitchFamily="34" charset="0"/>
              <a:ea typeface="Arial Unicode MS" panose="020B0604020202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8"/>
            </p:custDataLst>
          </p:nvPr>
        </p:nvSpPr>
        <p:spPr>
          <a:xfrm>
            <a:off x="1324610" y="2628900"/>
            <a:ext cx="1936750" cy="34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国内件号：</a:t>
            </a:r>
            <a:r>
              <a:rPr lang="en-US" altLang="zh-CN" sz="1200">
                <a:solidFill>
                  <a:schemeClr val="tx1"/>
                </a:solidFill>
                <a:sym typeface="+mn-ea"/>
              </a:rPr>
              <a:t>A0028107616 </a:t>
            </a:r>
            <a:endParaRPr lang="en-US" altLang="zh-CN" sz="1200">
              <a:solidFill>
                <a:schemeClr val="tx1"/>
              </a:solidFill>
              <a:sym typeface="+mn-ea"/>
            </a:endParaRPr>
          </a:p>
        </p:txBody>
      </p:sp>
      <p:sp>
        <p:nvSpPr>
          <p:cNvPr id="9" name="矩形 8"/>
          <p:cNvSpPr/>
          <p:nvPr>
            <p:custDataLst>
              <p:tags r:id="rId9"/>
            </p:custDataLst>
          </p:nvPr>
        </p:nvSpPr>
        <p:spPr>
          <a:xfrm>
            <a:off x="4278630" y="2612390"/>
            <a:ext cx="1951355" cy="34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国外件号：</a:t>
            </a:r>
            <a:r>
              <a:rPr lang="en-US" altLang="zh-CN" sz="1200">
                <a:solidFill>
                  <a:schemeClr val="tx1"/>
                </a:solidFill>
                <a:sym typeface="+mn-ea"/>
              </a:rPr>
              <a:t>A9608100002</a:t>
            </a:r>
            <a:endParaRPr lang="en-US" altLang="zh-CN" sz="1200">
              <a:solidFill>
                <a:schemeClr val="tx1"/>
              </a:solidFill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clrChange>
              <a:clrFrom>
                <a:srgbClr val="333366">
                  <a:alpha val="100000"/>
                </a:srgbClr>
              </a:clrFrom>
              <a:clrTo>
                <a:srgbClr val="3333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01470" y="3056890"/>
            <a:ext cx="1154430" cy="107442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>
            <a:clrChange>
              <a:clrFrom>
                <a:srgbClr val="333366">
                  <a:alpha val="100000"/>
                </a:srgbClr>
              </a:clrFrom>
              <a:clrTo>
                <a:srgbClr val="3333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88510" y="3046095"/>
            <a:ext cx="1221740" cy="1137920"/>
          </a:xfrm>
          <a:prstGeom prst="rect">
            <a:avLst/>
          </a:prstGeom>
        </p:spPr>
      </p:pic>
      <p:cxnSp>
        <p:nvCxnSpPr>
          <p:cNvPr id="24" name="直接箭头连接符 23"/>
          <p:cNvCxnSpPr/>
          <p:nvPr>
            <p:custDataLst>
              <p:tags r:id="rId13"/>
            </p:custDataLst>
          </p:nvPr>
        </p:nvCxnSpPr>
        <p:spPr>
          <a:xfrm flipV="1">
            <a:off x="6943725" y="3424555"/>
            <a:ext cx="539115" cy="8890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>
            <p:custDataLst>
              <p:tags r:id="rId14"/>
            </p:custDataLst>
          </p:nvPr>
        </p:nvSpPr>
        <p:spPr>
          <a:xfrm>
            <a:off x="7536180" y="3152775"/>
            <a:ext cx="1951355" cy="551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同一产品，件号不同，不需要新开</a:t>
            </a:r>
            <a:r>
              <a:rPr lang="zh-CN" altLang="en-US" sz="1200">
                <a:solidFill>
                  <a:schemeClr val="tx1"/>
                </a:solidFill>
                <a:sym typeface="+mn-ea"/>
              </a:rPr>
              <a:t>模具</a:t>
            </a:r>
            <a:endParaRPr lang="zh-CN" altLang="en-US" sz="1200">
              <a:solidFill>
                <a:schemeClr val="tx1"/>
              </a:solidFill>
              <a:sym typeface="+mn-ea"/>
            </a:endParaRPr>
          </a:p>
        </p:txBody>
      </p:sp>
      <p:sp>
        <p:nvSpPr>
          <p:cNvPr id="27" name="Rectangle 284"/>
          <p:cNvSpPr/>
          <p:nvPr>
            <p:custDataLst>
              <p:tags r:id="rId15"/>
            </p:custDataLst>
          </p:nvPr>
        </p:nvSpPr>
        <p:spPr>
          <a:xfrm>
            <a:off x="135890" y="4424680"/>
            <a:ext cx="3589655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新补盲镜</a:t>
            </a:r>
            <a:endParaRPr lang="zh-CN" altLang="en-US" sz="1800" b="1" dirty="0">
              <a:solidFill>
                <a:schemeClr val="tx1"/>
              </a:solidFill>
              <a:latin typeface="Arial" panose="020B0604020202020204" pitchFamily="34" charset="0"/>
              <a:ea typeface="Arial Unicode MS" panose="020B0604020202020204" pitchFamily="34" charset="-122"/>
            </a:endParaRPr>
          </a:p>
          <a:p>
            <a:r>
              <a:rPr lang="en-US" altLang="zh-CN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 </a:t>
            </a:r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右舵</a:t>
            </a:r>
            <a:endParaRPr lang="zh-CN" altLang="en-US" sz="1800" b="1" dirty="0">
              <a:solidFill>
                <a:schemeClr val="tx1"/>
              </a:solidFill>
              <a:latin typeface="Arial" panose="020B0604020202020204" pitchFamily="34" charset="0"/>
              <a:ea typeface="Arial Unicode MS" panose="020B0604020202020204" pitchFamily="34" charset="-122"/>
            </a:endParaRPr>
          </a:p>
        </p:txBody>
      </p:sp>
      <p:sp>
        <p:nvSpPr>
          <p:cNvPr id="28" name="矩形 27"/>
          <p:cNvSpPr/>
          <p:nvPr>
            <p:custDataLst>
              <p:tags r:id="rId16"/>
            </p:custDataLst>
          </p:nvPr>
        </p:nvSpPr>
        <p:spPr>
          <a:xfrm>
            <a:off x="1387475" y="4464050"/>
            <a:ext cx="1301115" cy="34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无国内需求</a:t>
            </a:r>
            <a:r>
              <a:rPr lang="en-US" altLang="zh-CN" sz="1200">
                <a:solidFill>
                  <a:schemeClr val="tx1"/>
                </a:solidFill>
                <a:sym typeface="+mn-ea"/>
              </a:rPr>
              <a:t> </a:t>
            </a:r>
            <a:endParaRPr lang="en-US" altLang="zh-CN" sz="1200">
              <a:solidFill>
                <a:schemeClr val="tx1"/>
              </a:solidFill>
              <a:sym typeface="+mn-ea"/>
            </a:endParaRPr>
          </a:p>
        </p:txBody>
      </p:sp>
      <p:sp>
        <p:nvSpPr>
          <p:cNvPr id="29" name="矩形 28"/>
          <p:cNvSpPr/>
          <p:nvPr>
            <p:custDataLst>
              <p:tags r:id="rId17"/>
            </p:custDataLst>
          </p:nvPr>
        </p:nvSpPr>
        <p:spPr>
          <a:xfrm>
            <a:off x="4278630" y="4471670"/>
            <a:ext cx="1951355" cy="34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国外件号：</a:t>
            </a:r>
            <a:r>
              <a:rPr lang="en-US" altLang="zh-CN" sz="1200">
                <a:solidFill>
                  <a:schemeClr val="tx1"/>
                </a:solidFill>
                <a:sym typeface="+mn-ea"/>
              </a:rPr>
              <a:t>A9608100102</a:t>
            </a:r>
            <a:endParaRPr lang="en-US" altLang="zh-CN" sz="1200">
              <a:solidFill>
                <a:schemeClr val="tx1"/>
              </a:solidFill>
              <a:sym typeface="+mn-ea"/>
            </a:endParaRPr>
          </a:p>
        </p:txBody>
      </p:sp>
      <p:pic>
        <p:nvPicPr>
          <p:cNvPr id="31" name="图片 30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1">
            <a:clrChange>
              <a:clrFrom>
                <a:srgbClr val="333366">
                  <a:alpha val="100000"/>
                </a:srgbClr>
              </a:clrFrom>
              <a:clrTo>
                <a:srgbClr val="3333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4511040" y="4902200"/>
            <a:ext cx="1104900" cy="1028700"/>
          </a:xfrm>
          <a:prstGeom prst="rect">
            <a:avLst/>
          </a:prstGeom>
        </p:spPr>
      </p:pic>
      <p:cxnSp>
        <p:nvCxnSpPr>
          <p:cNvPr id="32" name="直接箭头连接符 31"/>
          <p:cNvCxnSpPr/>
          <p:nvPr>
            <p:custDataLst>
              <p:tags r:id="rId19"/>
            </p:custDataLst>
          </p:nvPr>
        </p:nvCxnSpPr>
        <p:spPr>
          <a:xfrm flipV="1">
            <a:off x="6870700" y="4893310"/>
            <a:ext cx="539115" cy="8890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>
            <p:custDataLst>
              <p:tags r:id="rId20"/>
            </p:custDataLst>
          </p:nvPr>
        </p:nvSpPr>
        <p:spPr>
          <a:xfrm>
            <a:off x="7472045" y="4622165"/>
            <a:ext cx="2092325" cy="551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镜头借用左舵，需要新开右舵镜臂和右舵镜臂盖两副模具</a:t>
            </a:r>
            <a:endParaRPr lang="zh-CN" altLang="en-US" sz="1200">
              <a:solidFill>
                <a:schemeClr val="tx1"/>
              </a:solidFill>
              <a:sym typeface="+mn-ea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200150" y="678180"/>
            <a:ext cx="2466340" cy="17106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5" name="矩形 34"/>
          <p:cNvSpPr/>
          <p:nvPr>
            <p:custDataLst>
              <p:tags r:id="rId21"/>
            </p:custDataLst>
          </p:nvPr>
        </p:nvSpPr>
        <p:spPr>
          <a:xfrm>
            <a:off x="4145915" y="678180"/>
            <a:ext cx="2466340" cy="17106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矩形 35"/>
          <p:cNvSpPr/>
          <p:nvPr>
            <p:custDataLst>
              <p:tags r:id="rId22"/>
            </p:custDataLst>
          </p:nvPr>
        </p:nvSpPr>
        <p:spPr>
          <a:xfrm>
            <a:off x="1200150" y="2571750"/>
            <a:ext cx="2466340" cy="17106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矩形 36"/>
          <p:cNvSpPr/>
          <p:nvPr>
            <p:custDataLst>
              <p:tags r:id="rId23"/>
            </p:custDataLst>
          </p:nvPr>
        </p:nvSpPr>
        <p:spPr>
          <a:xfrm>
            <a:off x="4135120" y="2571750"/>
            <a:ext cx="2466340" cy="17106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矩形 37"/>
          <p:cNvSpPr/>
          <p:nvPr>
            <p:custDataLst>
              <p:tags r:id="rId24"/>
            </p:custDataLst>
          </p:nvPr>
        </p:nvSpPr>
        <p:spPr>
          <a:xfrm>
            <a:off x="1200150" y="4409440"/>
            <a:ext cx="2466340" cy="17106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矩形 38"/>
          <p:cNvSpPr/>
          <p:nvPr>
            <p:custDataLst>
              <p:tags r:id="rId25"/>
            </p:custDataLst>
          </p:nvPr>
        </p:nvSpPr>
        <p:spPr>
          <a:xfrm>
            <a:off x="4135120" y="4416425"/>
            <a:ext cx="2466340" cy="17106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0" name="图片 39"/>
          <p:cNvPicPr>
            <a:picLocks noChangeAspect="1"/>
          </p:cNvPicPr>
          <p:nvPr>
            <p:custDataLst>
              <p:tags r:id="rId26"/>
            </p:custDataLst>
          </p:nvPr>
        </p:nvPicPr>
        <p:blipFill>
          <a:blip r:embed="rId27">
            <a:clrChange>
              <a:clrFrom>
                <a:srgbClr val="333366">
                  <a:alpha val="100000"/>
                </a:srgbClr>
              </a:clrFrom>
              <a:clrTo>
                <a:srgbClr val="3333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7409815" y="5204460"/>
            <a:ext cx="912495" cy="1058545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>
            <p:custDataLst>
              <p:tags r:id="rId28"/>
            </p:custDataLst>
          </p:nvPr>
        </p:nvPicPr>
        <p:blipFill>
          <a:blip r:embed="rId29">
            <a:clrChange>
              <a:clrFrom>
                <a:srgbClr val="333366">
                  <a:alpha val="100000"/>
                </a:srgbClr>
              </a:clrFrom>
              <a:clrTo>
                <a:srgbClr val="3333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322310" y="5320030"/>
            <a:ext cx="984250" cy="9429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Rectangle 284"/>
          <p:cNvSpPr/>
          <p:nvPr>
            <p:custDataLst>
              <p:tags r:id="rId1"/>
            </p:custDataLst>
          </p:nvPr>
        </p:nvSpPr>
        <p:spPr>
          <a:xfrm>
            <a:off x="76200" y="834073"/>
            <a:ext cx="3589338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垫片</a:t>
            </a:r>
            <a:endParaRPr lang="zh-CN" altLang="en-US" sz="1800" b="1" dirty="0">
              <a:solidFill>
                <a:schemeClr val="tx1"/>
              </a:solidFill>
              <a:latin typeface="Arial" panose="020B0604020202020204" pitchFamily="34" charset="0"/>
              <a:ea typeface="Arial Unicode MS" panose="020B0604020202020204" pitchFamily="34" charset="-122"/>
            </a:endParaRP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877570" y="857250"/>
            <a:ext cx="2109470" cy="34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无国内需求</a:t>
            </a:r>
            <a:endParaRPr lang="en-US" altLang="zh-CN" sz="1200">
              <a:solidFill>
                <a:schemeClr val="tx1"/>
              </a:solidFill>
              <a:sym typeface="+mn-ea"/>
            </a:endParaRPr>
          </a:p>
        </p:txBody>
      </p:sp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3832225" y="857250"/>
            <a:ext cx="1951355" cy="34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国外件号：</a:t>
            </a:r>
            <a:r>
              <a:rPr lang="en-US" altLang="zh-CN" sz="1200">
                <a:solidFill>
                  <a:schemeClr val="tx1"/>
                </a:solidFill>
                <a:sym typeface="+mn-ea"/>
              </a:rPr>
              <a:t>A0028106016</a:t>
            </a:r>
            <a:endParaRPr lang="en-US" altLang="zh-CN" sz="1200">
              <a:solidFill>
                <a:schemeClr val="tx1"/>
              </a:solidFill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clrChange>
              <a:clrFrom>
                <a:srgbClr val="333366">
                  <a:alpha val="100000"/>
                </a:srgbClr>
              </a:clrFrom>
              <a:clrTo>
                <a:srgbClr val="33336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3832225" y="1434465"/>
            <a:ext cx="1932940" cy="972820"/>
          </a:xfrm>
          <a:prstGeom prst="rect">
            <a:avLst/>
          </a:prstGeom>
        </p:spPr>
      </p:pic>
      <p:cxnSp>
        <p:nvCxnSpPr>
          <p:cNvPr id="32" name="直接箭头连接符 31"/>
          <p:cNvCxnSpPr/>
          <p:nvPr>
            <p:custDataLst>
              <p:tags r:id="rId6"/>
            </p:custDataLst>
          </p:nvPr>
        </p:nvCxnSpPr>
        <p:spPr>
          <a:xfrm flipV="1">
            <a:off x="6116320" y="1907540"/>
            <a:ext cx="539115" cy="8890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non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>
            <p:custDataLst>
              <p:tags r:id="rId7"/>
            </p:custDataLst>
          </p:nvPr>
        </p:nvSpPr>
        <p:spPr>
          <a:xfrm>
            <a:off x="6706870" y="1645285"/>
            <a:ext cx="1169670" cy="551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l">
              <a:buClrTx/>
              <a:buSzTx/>
            </a:pPr>
            <a:r>
              <a:rPr lang="zh-CN" altLang="en-US" sz="1200">
                <a:solidFill>
                  <a:schemeClr val="tx1"/>
                </a:solidFill>
                <a:sym typeface="+mn-ea"/>
              </a:rPr>
              <a:t>需新开此模具</a:t>
            </a:r>
            <a:endParaRPr lang="zh-CN" altLang="en-US" sz="1200">
              <a:solidFill>
                <a:schemeClr val="tx1"/>
              </a:solidFill>
              <a:sym typeface="+mn-ea"/>
            </a:endParaRPr>
          </a:p>
        </p:txBody>
      </p:sp>
      <p:sp>
        <p:nvSpPr>
          <p:cNvPr id="9" name="Rectangle 284"/>
          <p:cNvSpPr/>
          <p:nvPr>
            <p:custDataLst>
              <p:tags r:id="rId8"/>
            </p:custDataLst>
          </p:nvPr>
        </p:nvSpPr>
        <p:spPr>
          <a:xfrm>
            <a:off x="137795" y="2241233"/>
            <a:ext cx="3589338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总结：</a:t>
            </a:r>
            <a:endParaRPr lang="zh-CN" altLang="en-US" sz="1800" b="1" dirty="0">
              <a:solidFill>
                <a:schemeClr val="tx1"/>
              </a:solidFill>
              <a:latin typeface="Arial" panose="020B0604020202020204" pitchFamily="34" charset="0"/>
              <a:ea typeface="Arial Unicode MS" panose="020B0604020202020204" pitchFamily="34" charset="-122"/>
            </a:endParaRPr>
          </a:p>
          <a:p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需新开以下</a:t>
            </a:r>
            <a:r>
              <a:rPr lang="en-US" altLang="zh-CN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 3 </a:t>
            </a:r>
            <a:r>
              <a:rPr lang="zh-CN" alt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2"/>
              </a:rPr>
              <a:t>副模具</a:t>
            </a:r>
            <a:endParaRPr lang="zh-CN" altLang="en-US" sz="1800" b="1" dirty="0">
              <a:solidFill>
                <a:schemeClr val="tx1"/>
              </a:solidFill>
              <a:latin typeface="Arial" panose="020B0604020202020204" pitchFamily="34" charset="0"/>
              <a:ea typeface="Arial Unicode MS" panose="020B0604020202020204" pitchFamily="34" charset="-122"/>
            </a:endParaRPr>
          </a:p>
        </p:txBody>
      </p:sp>
      <p:graphicFrame>
        <p:nvGraphicFramePr>
          <p:cNvPr id="11" name="表格 10"/>
          <p:cNvGraphicFramePr/>
          <p:nvPr>
            <p:custDataLst>
              <p:tags r:id="rId9"/>
            </p:custDataLst>
          </p:nvPr>
        </p:nvGraphicFramePr>
        <p:xfrm>
          <a:off x="462915" y="2965450"/>
          <a:ext cx="7491730" cy="3460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9060"/>
                <a:gridCol w="1207770"/>
                <a:gridCol w="1598930"/>
                <a:gridCol w="944245"/>
                <a:gridCol w="2371725"/>
              </a:tblGrid>
              <a:tr h="91440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名称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图片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材料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类型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以下是左舵</a:t>
                      </a: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皮纹，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右舵皮纹需要再次确认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8100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右舵镜臂盖</a:t>
                      </a:r>
                      <a:endParaRPr lang="zh-CN" altLang="en-US" sz="1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PA6+GF50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注塑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DEK5300.47</a:t>
                      </a:r>
                      <a:endParaRPr lang="en-US" altLang="zh-CN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99187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右舵镜臂</a:t>
                      </a:r>
                      <a:endParaRPr lang="zh-CN" altLang="en-US" sz="180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PA6+GF50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注塑</a:t>
                      </a:r>
                      <a:endParaRPr lang="zh-CN" altLang="en-US" sz="180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DEK5300.47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38100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垫片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PP</a:t>
                      </a:r>
                      <a:endParaRPr lang="en-US" altLang="zh-CN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注塑</a:t>
                      </a:r>
                      <a:endParaRPr lang="zh-CN" altLang="en-US" sz="180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暂无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25" name="组合 24"/>
          <p:cNvGrpSpPr/>
          <p:nvPr/>
        </p:nvGrpSpPr>
        <p:grpSpPr>
          <a:xfrm>
            <a:off x="1878965" y="3925570"/>
            <a:ext cx="1107440" cy="2458085"/>
            <a:chOff x="2959" y="6182"/>
            <a:chExt cx="1744" cy="3871"/>
          </a:xfrm>
        </p:grpSpPr>
        <p:pic>
          <p:nvPicPr>
            <p:cNvPr id="12" name="图片 11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5">
              <a:clrChange>
                <a:clrFrom>
                  <a:srgbClr val="333366">
                    <a:alpha val="100000"/>
                  </a:srgbClr>
                </a:clrFrom>
                <a:clrTo>
                  <a:srgbClr val="333366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2959" y="9175"/>
              <a:ext cx="1745" cy="87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2">
              <a:clrChange>
                <a:clrFrom>
                  <a:srgbClr val="333366">
                    <a:alpha val="100000"/>
                  </a:srgbClr>
                </a:clrFrom>
                <a:clrTo>
                  <a:srgbClr val="333366">
                    <a:alpha val="100000"/>
                    <a:alpha val="0"/>
                  </a:srgbClr>
                </a:clrTo>
              </a:clrChange>
            </a:blip>
            <a:srcRect t="10667"/>
            <a:stretch>
              <a:fillRect/>
            </a:stretch>
          </p:blipFill>
          <p:spPr>
            <a:xfrm flipH="1">
              <a:off x="3214" y="7704"/>
              <a:ext cx="1235" cy="1281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4">
              <a:clrChange>
                <a:clrFrom>
                  <a:srgbClr val="333366">
                    <a:alpha val="100000"/>
                  </a:srgbClr>
                </a:clrFrom>
                <a:clrTo>
                  <a:srgbClr val="333366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3163" y="6182"/>
              <a:ext cx="1286" cy="123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8d27563c-9a99-4ed4-968c-f476ce8e61e5}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UNIT_TABLE_BEAUTIFY" val="smartTable{f8563f65-e9e8-4abe-a59d-0bec76907344}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M_BEAUTIFY_FLAG" val=""/>
</p:tagLst>
</file>

<file path=ppt/tags/tag37.xml><?xml version="1.0" encoding="utf-8"?>
<p:tagLst xmlns:p="http://schemas.openxmlformats.org/presentationml/2006/main">
  <p:tag name="KSO_WM_BEAUTIFY_FLAG" val=""/>
</p:tagLst>
</file>

<file path=ppt/tags/tag38.xml><?xml version="1.0" encoding="utf-8"?>
<p:tagLst xmlns:p="http://schemas.openxmlformats.org/presentationml/2006/main">
  <p:tag name="COMMONDATA" val="eyJoZGlkIjoiMTc1ZGMxM2ZmYWVhOWM4MGIzNGMyMzdjMzJkZDA3OWQifQ=="/>
</p:tagLst>
</file>

<file path=ppt/theme/theme1.xml><?xml version="1.0" encoding="utf-8"?>
<a:theme xmlns:a="http://schemas.openxmlformats.org/drawingml/2006/main" name="京剧脸谱">
  <a:themeElements>
    <a:clrScheme name="京剧脸谱 1">
      <a:dk1>
        <a:srgbClr val="000000"/>
      </a:dk1>
      <a:lt1>
        <a:srgbClr val="FFFFFF"/>
      </a:lt1>
      <a:dk2>
        <a:srgbClr val="000099"/>
      </a:dk2>
      <a:lt2>
        <a:srgbClr val="969696"/>
      </a:lt2>
      <a:accent1>
        <a:srgbClr val="CCECFF"/>
      </a:accent1>
      <a:accent2>
        <a:srgbClr val="FFFF66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5C"/>
      </a:accent6>
      <a:hlink>
        <a:srgbClr val="0000FF"/>
      </a:hlink>
      <a:folHlink>
        <a:srgbClr val="006666"/>
      </a:folHlink>
    </a:clrScheme>
    <a:fontScheme name="京剧脸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京剧脸谱 1">
        <a:dk1>
          <a:srgbClr val="000000"/>
        </a:dk1>
        <a:lt1>
          <a:srgbClr val="FFFFFF"/>
        </a:lt1>
        <a:dk2>
          <a:srgbClr val="000099"/>
        </a:dk2>
        <a:lt2>
          <a:srgbClr val="969696"/>
        </a:lt2>
        <a:accent1>
          <a:srgbClr val="CCECFF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5C"/>
        </a:accent6>
        <a:hlink>
          <a:srgbClr val="0000FF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2">
        <a:dk1>
          <a:srgbClr val="000099"/>
        </a:dk1>
        <a:lt1>
          <a:srgbClr val="E9E9FF"/>
        </a:lt1>
        <a:dk2>
          <a:srgbClr val="000000"/>
        </a:dk2>
        <a:lt2>
          <a:srgbClr val="969696"/>
        </a:lt2>
        <a:accent1>
          <a:srgbClr val="FFCCCC"/>
        </a:accent1>
        <a:accent2>
          <a:srgbClr val="CC3300"/>
        </a:accent2>
        <a:accent3>
          <a:srgbClr val="F2F2FF"/>
        </a:accent3>
        <a:accent4>
          <a:srgbClr val="000082"/>
        </a:accent4>
        <a:accent5>
          <a:srgbClr val="FFE2E2"/>
        </a:accent5>
        <a:accent6>
          <a:srgbClr val="B92D00"/>
        </a:accent6>
        <a:hlink>
          <a:srgbClr val="993366"/>
        </a:hlink>
        <a:folHlink>
          <a:srgbClr val="00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3">
        <a:dk1>
          <a:srgbClr val="000000"/>
        </a:dk1>
        <a:lt1>
          <a:srgbClr val="FFFFCC"/>
        </a:lt1>
        <a:dk2>
          <a:srgbClr val="000099"/>
        </a:dk2>
        <a:lt2>
          <a:srgbClr val="969696"/>
        </a:lt2>
        <a:accent1>
          <a:srgbClr val="C5D4BC"/>
        </a:accent1>
        <a:accent2>
          <a:srgbClr val="FFCC99"/>
        </a:accent2>
        <a:accent3>
          <a:srgbClr val="FFFFE2"/>
        </a:accent3>
        <a:accent4>
          <a:srgbClr val="000000"/>
        </a:accent4>
        <a:accent5>
          <a:srgbClr val="DFE6DA"/>
        </a:accent5>
        <a:accent6>
          <a:srgbClr val="E7B98A"/>
        </a:accent6>
        <a:hlink>
          <a:srgbClr val="5A5A86"/>
        </a:hlink>
        <a:folHlink>
          <a:srgbClr val="00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4">
        <a:dk1>
          <a:srgbClr val="969696"/>
        </a:dk1>
        <a:lt1>
          <a:srgbClr val="FFFFFF"/>
        </a:lt1>
        <a:dk2>
          <a:srgbClr val="CCECFF"/>
        </a:dk2>
        <a:lt2>
          <a:srgbClr val="003300"/>
        </a:lt2>
        <a:accent1>
          <a:srgbClr val="CC9900"/>
        </a:accent1>
        <a:accent2>
          <a:srgbClr val="CCECFF"/>
        </a:accent2>
        <a:accent3>
          <a:srgbClr val="E2F4FF"/>
        </a:accent3>
        <a:accent4>
          <a:srgbClr val="DADADA"/>
        </a:accent4>
        <a:accent5>
          <a:srgbClr val="E2CAAA"/>
        </a:accent5>
        <a:accent6>
          <a:srgbClr val="B9D6E7"/>
        </a:accent6>
        <a:hlink>
          <a:srgbClr val="FFFF00"/>
        </a:hlink>
        <a:folHlink>
          <a:srgbClr val="66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京剧脸谱 5">
        <a:dk1>
          <a:srgbClr val="000099"/>
        </a:dk1>
        <a:lt1>
          <a:srgbClr val="CEE8DF"/>
        </a:lt1>
        <a:dk2>
          <a:srgbClr val="8A5667"/>
        </a:dk2>
        <a:lt2>
          <a:srgbClr val="B77A3D"/>
        </a:lt2>
        <a:accent1>
          <a:srgbClr val="E1F4FF"/>
        </a:accent1>
        <a:accent2>
          <a:srgbClr val="FFCC99"/>
        </a:accent2>
        <a:accent3>
          <a:srgbClr val="E3F2EC"/>
        </a:accent3>
        <a:accent4>
          <a:srgbClr val="000082"/>
        </a:accent4>
        <a:accent5>
          <a:srgbClr val="EEF8FF"/>
        </a:accent5>
        <a:accent6>
          <a:srgbClr val="E7B98A"/>
        </a:accent6>
        <a:hlink>
          <a:srgbClr val="993366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6">
        <a:dk1>
          <a:srgbClr val="000099"/>
        </a:dk1>
        <a:lt1>
          <a:srgbClr val="FEF5DA"/>
        </a:lt1>
        <a:dk2>
          <a:srgbClr val="CC0000"/>
        </a:dk2>
        <a:lt2>
          <a:srgbClr val="969696"/>
        </a:lt2>
        <a:accent1>
          <a:srgbClr val="F3F6DE"/>
        </a:accent1>
        <a:accent2>
          <a:srgbClr val="9999FF"/>
        </a:accent2>
        <a:accent3>
          <a:srgbClr val="FEF9EA"/>
        </a:accent3>
        <a:accent4>
          <a:srgbClr val="000082"/>
        </a:accent4>
        <a:accent5>
          <a:srgbClr val="F8FAEC"/>
        </a:accent5>
        <a:accent6>
          <a:srgbClr val="8A8AE7"/>
        </a:accent6>
        <a:hlink>
          <a:srgbClr val="9900CC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7">
        <a:dk1>
          <a:srgbClr val="660066"/>
        </a:dk1>
        <a:lt1>
          <a:srgbClr val="F0EBE0"/>
        </a:lt1>
        <a:dk2>
          <a:srgbClr val="006666"/>
        </a:dk2>
        <a:lt2>
          <a:srgbClr val="969696"/>
        </a:lt2>
        <a:accent1>
          <a:srgbClr val="D1E1D3"/>
        </a:accent1>
        <a:accent2>
          <a:srgbClr val="FF9933"/>
        </a:accent2>
        <a:accent3>
          <a:srgbClr val="F6F3ED"/>
        </a:accent3>
        <a:accent4>
          <a:srgbClr val="560056"/>
        </a:accent4>
        <a:accent5>
          <a:srgbClr val="E5EEE6"/>
        </a:accent5>
        <a:accent6>
          <a:srgbClr val="E78A2D"/>
        </a:accent6>
        <a:hlink>
          <a:srgbClr val="1C1C1C"/>
        </a:hlink>
        <a:folHlink>
          <a:srgbClr val="00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京剧脸谱 8">
        <a:dk1>
          <a:srgbClr val="000000"/>
        </a:dk1>
        <a:lt1>
          <a:srgbClr val="FBF8E1"/>
        </a:lt1>
        <a:dk2>
          <a:srgbClr val="E40000"/>
        </a:dk2>
        <a:lt2>
          <a:srgbClr val="B77A3D"/>
        </a:lt2>
        <a:accent1>
          <a:srgbClr val="DDDDDD"/>
        </a:accent1>
        <a:accent2>
          <a:srgbClr val="FFCC00"/>
        </a:accent2>
        <a:accent3>
          <a:srgbClr val="FDFBEE"/>
        </a:accent3>
        <a:accent4>
          <a:srgbClr val="000000"/>
        </a:accent4>
        <a:accent5>
          <a:srgbClr val="EBEBEB"/>
        </a:accent5>
        <a:accent6>
          <a:srgbClr val="E7B900"/>
        </a:accent6>
        <a:hlink>
          <a:srgbClr val="9900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375</Words>
  <Application>WPS 演示</Application>
  <PresentationFormat>A4 纸张(210x297 毫米)</PresentationFormat>
  <Paragraphs>96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5" baseType="lpstr">
      <vt:lpstr>Arial</vt:lpstr>
      <vt:lpstr>宋体</vt:lpstr>
      <vt:lpstr>Wingdings</vt:lpstr>
      <vt:lpstr>Arial Unicode MS</vt:lpstr>
      <vt:lpstr>楷体_GB2312</vt:lpstr>
      <vt:lpstr>新宋体</vt:lpstr>
      <vt:lpstr>Adobe Gothic Std B</vt:lpstr>
      <vt:lpstr>黑体</vt:lpstr>
      <vt:lpstr>微软雅黑</vt:lpstr>
      <vt:lpstr>Calibri</vt:lpstr>
      <vt:lpstr>方正兰亭粗黑_GBK</vt:lpstr>
      <vt:lpstr>京剧脸谱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北京光华荣昌汽车部件有限公司</dc:title>
  <dc:creator>杨亮</dc:creator>
  <cp:lastModifiedBy>Administrator</cp:lastModifiedBy>
  <cp:revision>1938</cp:revision>
  <dcterms:created xsi:type="dcterms:W3CDTF">2007-09-14T06:23:00Z</dcterms:created>
  <dcterms:modified xsi:type="dcterms:W3CDTF">2023-10-18T01:27:11Z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B906E562DBAE4D85B98AC64A2F719348_12</vt:lpwstr>
  </property>
</Properties>
</file>