
<file path=[Content_Types].xml><?xml version="1.0" encoding="utf-8"?>
<Types xmlns="http://schemas.openxmlformats.org/package/2006/content-types">
  <Default Extension="vml" ContentType="application/vnd.openxmlformats-officedocument.vmlDrawing"/>
  <Default Extension="jpeg" ContentType="image/jpeg"/>
  <Default Extension="JPG" ContentType="image/.jpg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64" r:id="rId3"/>
    <p:sldId id="377" r:id="rId4"/>
    <p:sldId id="378" r:id="rId5"/>
    <p:sldId id="379" r:id="rId6"/>
    <p:sldId id="380" r:id="rId7"/>
  </p:sldIdLst>
  <p:sldSz cx="9906000" cy="6858000" type="A4"/>
  <p:notesSz cx="6781800" cy="99187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7BFC"/>
    <a:srgbClr val="FF3300"/>
    <a:srgbClr val="FFFF99"/>
    <a:srgbClr val="FFFF00"/>
    <a:srgbClr val="66FFFF"/>
    <a:srgbClr val="164EEA"/>
    <a:srgbClr val="465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5024"/>
  </p:normalViewPr>
  <p:slideViewPr>
    <p:cSldViewPr snapToGrid="0" showGuides="1">
      <p:cViewPr>
        <p:scale>
          <a:sx n="90" d="100"/>
          <a:sy n="90" d="100"/>
        </p:scale>
        <p:origin x="-974" y="230"/>
      </p:cViewPr>
      <p:guideLst>
        <p:guide orient="horz" pos="2234"/>
        <p:guide pos="3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>
            <a:lvl1pPr algn="l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0163" y="0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>
            <a:lvl1pPr algn="r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6438" y="744538"/>
            <a:ext cx="5370512" cy="37179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0113"/>
            <a:ext cx="5424488" cy="4464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b" anchorCtr="0" compatLnSpc="1"/>
          <a:lstStyle>
            <a:lvl1pPr algn="l" defTabSz="912495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24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0163" y="9421813"/>
            <a:ext cx="294005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293" tIns="45646" rIns="91293" bIns="45646" numCol="1" anchor="b" anchorCtr="0" compatLnSpc="1"/>
          <a:lstStyle/>
          <a:p>
            <a:pPr lvl="0" algn="r" defTabSz="913130" eaLnBrk="1" fontAlgn="base" hangingPunct="1">
              <a:buChar char="•"/>
            </a:pPr>
            <a:fld id="{9A0DB2DC-4C9A-4742-B13C-FB6460FD3503}" type="slidenum">
              <a:rPr lang="en-US" altLang="zh-CN" sz="120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公司全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3" descr="横条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24488" y="106363"/>
            <a:ext cx="42989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诚信赢得天下   科技成就未来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2053" name="图片 7" descr="海阔天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4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30200" y="2286000"/>
            <a:ext cx="9163050" cy="1143000"/>
          </a:xfrm>
        </p:spPr>
        <p:txBody>
          <a:bodyPr/>
          <a:lstStyle>
            <a:lvl1pPr>
              <a:defRPr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65988" y="228600"/>
            <a:ext cx="23129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7025" y="228600"/>
            <a:ext cx="67865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27025" y="228600"/>
            <a:ext cx="9251950" cy="58705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327025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99300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7025" y="1600200"/>
            <a:ext cx="4549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5497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6.jpeg"/><Relationship Id="rId17" Type="http://schemas.openxmlformats.org/officeDocument/2006/relationships/image" Target="../media/image4.jpeg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/>
          </p:cNvSpPr>
          <p:nvPr>
            <p:ph type="title"/>
          </p:nvPr>
        </p:nvSpPr>
        <p:spPr>
          <a:xfrm>
            <a:off x="327025" y="228600"/>
            <a:ext cx="92519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 noRot="1"/>
          </p:cNvSpPr>
          <p:nvPr>
            <p:ph type="body"/>
          </p:nvPr>
        </p:nvSpPr>
        <p:spPr>
          <a:xfrm>
            <a:off x="327025" y="1600200"/>
            <a:ext cx="9251950" cy="4498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4796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buChar char="•"/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1031" name="Picture 7" descr="公司全称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图片 3" descr="横条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5424488" y="106363"/>
            <a:ext cx="42989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rPr>
              <a:t>诚信赢得天下   科技成就未来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</a:endParaRPr>
          </a:p>
        </p:txBody>
      </p:sp>
      <p:pic>
        <p:nvPicPr>
          <p:cNvPr id="1034" name="图片 7" descr="海阔天空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5" name="TextBox 11"/>
          <p:cNvSpPr txBox="1">
            <a:spLocks noChangeArrowheads="1"/>
          </p:cNvSpPr>
          <p:nvPr/>
        </p:nvSpPr>
        <p:spPr bwMode="auto">
          <a:xfrm>
            <a:off x="0" y="0"/>
            <a:ext cx="4532313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107BFC"/>
              </a:solidFill>
              <a:effectLst/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107BFC"/>
                </a:solidFill>
                <a:effectLst/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                          BEIJING GOLDRARE AUTOMOBILE PARTS CO.,LTD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107BFC"/>
              </a:solidFill>
              <a:effectLst/>
              <a:uLnTx/>
              <a:uFillTx/>
              <a:latin typeface="Adobe Gothic Std B" pitchFamily="34" charset="-128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6" name="图片 12" descr="光华荣昌修改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8588" y="107950"/>
            <a:ext cx="795337" cy="4714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5000"/>
        <a:buFont typeface="Wingdings" panose="05000000000000000000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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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anose="05000000000000000000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png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4" Type="http://schemas.openxmlformats.org/officeDocument/2006/relationships/vmlDrawing" Target="../drawings/vmlDrawing1.vml"/><Relationship Id="rId33" Type="http://schemas.openxmlformats.org/officeDocument/2006/relationships/slideLayout" Target="../slideLayouts/slideLayout13.xml"/><Relationship Id="rId32" Type="http://schemas.openxmlformats.org/officeDocument/2006/relationships/image" Target="../media/image39.png"/><Relationship Id="rId31" Type="http://schemas.openxmlformats.org/officeDocument/2006/relationships/image" Target="../media/image38.png"/><Relationship Id="rId30" Type="http://schemas.openxmlformats.org/officeDocument/2006/relationships/image" Target="../media/image37.wmf"/><Relationship Id="rId3" Type="http://schemas.openxmlformats.org/officeDocument/2006/relationships/image" Target="../media/image10.png"/><Relationship Id="rId29" Type="http://schemas.openxmlformats.org/officeDocument/2006/relationships/image" Target="../media/image36.wmf"/><Relationship Id="rId28" Type="http://schemas.openxmlformats.org/officeDocument/2006/relationships/image" Target="../media/image35.png"/><Relationship Id="rId27" Type="http://schemas.openxmlformats.org/officeDocument/2006/relationships/image" Target="../media/image34.png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image" Target="../media/image31.png"/><Relationship Id="rId23" Type="http://schemas.openxmlformats.org/officeDocument/2006/relationships/image" Target="../media/image30.png"/><Relationship Id="rId22" Type="http://schemas.openxmlformats.org/officeDocument/2006/relationships/image" Target="../media/image29.emf"/><Relationship Id="rId21" Type="http://schemas.openxmlformats.org/officeDocument/2006/relationships/image" Target="../media/image28.emf"/><Relationship Id="rId20" Type="http://schemas.openxmlformats.org/officeDocument/2006/relationships/image" Target="../media/image27.emf"/><Relationship Id="rId2" Type="http://schemas.openxmlformats.org/officeDocument/2006/relationships/image" Target="../media/image9.wmf"/><Relationship Id="rId19" Type="http://schemas.openxmlformats.org/officeDocument/2006/relationships/image" Target="../media/image26.png"/><Relationship Id="rId18" Type="http://schemas.openxmlformats.org/officeDocument/2006/relationships/image" Target="../media/image25.png"/><Relationship Id="rId17" Type="http://schemas.openxmlformats.org/officeDocument/2006/relationships/image" Target="../media/image24.png"/><Relationship Id="rId16" Type="http://schemas.openxmlformats.org/officeDocument/2006/relationships/image" Target="../media/image23.png"/><Relationship Id="rId15" Type="http://schemas.openxmlformats.org/officeDocument/2006/relationships/image" Target="../media/image22.png"/><Relationship Id="rId14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9.png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1" Type="http://schemas.openxmlformats.org/officeDocument/2006/relationships/oleObject" Target="file:///E:\8.&#19968;&#27773;&#35299;&#25918;MV3\0.DATA-&#24038;&#33333;\MV3&#24038;\0A0126L-000.CATProduct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35.png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22.png"/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1308100" y="1938338"/>
            <a:ext cx="7680325" cy="1095375"/>
          </a:xfrm>
          <a:prstGeom prst="rect">
            <a:avLst/>
          </a:prstGeom>
          <a:solidFill>
            <a:srgbClr val="0070C0"/>
          </a:solidFill>
          <a:ln w="31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2066" name="Group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166938" y="3279775"/>
          <a:ext cx="5386387" cy="1204914"/>
        </p:xfrm>
        <a:graphic>
          <a:graphicData uri="http://schemas.openxmlformats.org/drawingml/2006/table">
            <a:tbl>
              <a:tblPr/>
              <a:tblGrid>
                <a:gridCol w="2038171"/>
                <a:gridCol w="3348216"/>
              </a:tblGrid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  <a:endParaRPr kumimoji="0" lang="en-US" altLang="zh-CN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北京光华荣昌汽车部件有限公司 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V1.0</a:t>
                      </a:r>
                      <a:endParaRPr kumimoji="0" lang="en-US" altLang="zh-CN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2023-07-15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1449" marR="91449" marT="60978" marB="60978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6" name="Rectangle 19"/>
          <p:cNvSpPr/>
          <p:nvPr/>
        </p:nvSpPr>
        <p:spPr>
          <a:xfrm>
            <a:off x="1325563" y="2279650"/>
            <a:ext cx="76612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方正兰亭粗黑_GBK"/>
                <a:ea typeface="方正兰亭粗黑_GBK"/>
              </a:rPr>
              <a:t>一汽解放</a:t>
            </a:r>
            <a:r>
              <a:rPr lang="en-US" altLang="zh-CN" dirty="0" smtClean="0">
                <a:solidFill>
                  <a:schemeClr val="bg1"/>
                </a:solidFill>
                <a:latin typeface="方正兰亭粗黑_GBK"/>
                <a:ea typeface="方正兰亭粗黑_GBK"/>
              </a:rPr>
              <a:t>M51</a:t>
            </a:r>
            <a:r>
              <a:rPr lang="zh-CN" altLang="en-US" dirty="0" smtClean="0">
                <a:solidFill>
                  <a:schemeClr val="bg1"/>
                </a:solidFill>
                <a:latin typeface="方正兰亭粗黑_GBK"/>
                <a:ea typeface="方正兰亭粗黑_GBK"/>
              </a:rPr>
              <a:t>项目</a:t>
            </a:r>
            <a:r>
              <a:rPr lang="zh-CN" altLang="en-US" dirty="0">
                <a:solidFill>
                  <a:schemeClr val="bg1"/>
                </a:solidFill>
                <a:latin typeface="方正兰亭粗黑_GBK"/>
                <a:ea typeface="方正兰亭粗黑_GBK"/>
              </a:rPr>
              <a:t>预研</a:t>
            </a:r>
            <a:endParaRPr lang="zh-CN" dirty="0">
              <a:solidFill>
                <a:schemeClr val="bg1"/>
              </a:solidFill>
              <a:latin typeface="方正兰亭粗黑_GBK"/>
              <a:ea typeface="方正兰亭粗黑_GBK"/>
            </a:endParaRPr>
          </a:p>
        </p:txBody>
      </p:sp>
      <p:pic>
        <p:nvPicPr>
          <p:cNvPr id="5137" name="Picture 3" descr="a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62500"/>
            <a:ext cx="3783013" cy="2095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8" name="Picture 4" descr="aa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88" y="4714875"/>
            <a:ext cx="6170612" cy="214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194246" y="718947"/>
            <a:ext cx="147027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M51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15016" y="2769159"/>
          <a:ext cx="1194607" cy="189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产品" r:id="rId1" imgW="4162425" imgH="6581775" progId="CATIA.Product">
                  <p:link updateAutomatic="1"/>
                </p:oleObj>
              </mc:Choice>
              <mc:Fallback>
                <p:oleObj name="产品" r:id="rId1" imgW="4162425" imgH="6581775" progId="CATIA.Product">
                  <p:link updateAutomatic="1"/>
                  <p:pic>
                    <p:nvPicPr>
                      <p:cNvPr id="0" name="图片 3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5016" y="2769159"/>
                        <a:ext cx="1194607" cy="189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28"/>
          <p:cNvSpPr/>
          <p:nvPr/>
        </p:nvSpPr>
        <p:spPr bwMode="auto">
          <a:xfrm>
            <a:off x="1374947" y="1134922"/>
            <a:ext cx="579146" cy="5056566"/>
          </a:xfrm>
          <a:prstGeom prst="leftBrace">
            <a:avLst>
              <a:gd name="adj1" fmla="val 40915"/>
              <a:gd name="adj2" fmla="val 50000"/>
            </a:avLst>
          </a:prstGeom>
          <a:noFill/>
          <a:ln w="190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61" y="3833007"/>
            <a:ext cx="870552" cy="43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135089" y="4357011"/>
            <a:ext cx="854943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镜体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8" y="1596769"/>
            <a:ext cx="745818" cy="3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93" y="1476219"/>
            <a:ext cx="552038" cy="48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413" y="1503180"/>
            <a:ext cx="409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11" y="1541280"/>
            <a:ext cx="40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318" y="5425728"/>
            <a:ext cx="526947" cy="45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37" y="1460286"/>
            <a:ext cx="591902" cy="4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17" y="3788665"/>
            <a:ext cx="580576" cy="46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063991" y="2095386"/>
            <a:ext cx="854943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后盖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1320" y="2038660"/>
            <a:ext cx="1126318" cy="2400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广角镜托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034780" y="2037973"/>
            <a:ext cx="1330127" cy="2400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调角块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PA+GF30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253313" y="2032606"/>
            <a:ext cx="1348089" cy="2400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下护套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PA+GF30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3862929" y="5980852"/>
            <a:ext cx="1233630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下镜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座护罩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411422" y="2023587"/>
            <a:ext cx="1392169" cy="2400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上护套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PA+GF30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309" y="2490243"/>
            <a:ext cx="504353" cy="4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793" y="2454388"/>
            <a:ext cx="419432" cy="4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96" y="4945903"/>
            <a:ext cx="714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318" y="4720027"/>
            <a:ext cx="745818" cy="37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91" y="2545821"/>
            <a:ext cx="534072" cy="4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45" y="2578771"/>
            <a:ext cx="580234" cy="3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42" y="4770207"/>
            <a:ext cx="666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3" y="5922240"/>
            <a:ext cx="419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8" y="5888783"/>
            <a:ext cx="5524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941" y="1685041"/>
            <a:ext cx="452582" cy="36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28946" y="1560157"/>
            <a:ext cx="338352" cy="50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62" y="5496428"/>
            <a:ext cx="430599" cy="48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2979885" y="4355724"/>
            <a:ext cx="985126" cy="24006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主镜托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89" y="2591155"/>
            <a:ext cx="4953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34" y="2633659"/>
            <a:ext cx="4762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22" y="2661999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471" y="5911821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10" y="5912595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矩形 55"/>
          <p:cNvSpPr>
            <a:spLocks noChangeArrowheads="1"/>
          </p:cNvSpPr>
          <p:nvPr/>
        </p:nvSpPr>
        <p:spPr bwMode="auto">
          <a:xfrm>
            <a:off x="2825261" y="5097383"/>
            <a:ext cx="1146853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上镜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座垫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TPE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636633" y="3001051"/>
            <a:ext cx="1226296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下镜座垫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泡棉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6104573" y="4319546"/>
            <a:ext cx="1204360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主镜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6912284" y="2898492"/>
            <a:ext cx="840401" cy="36317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主镜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片（镀铬）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>
            <a:spLocks noChangeArrowheads="1"/>
          </p:cNvSpPr>
          <p:nvPr/>
        </p:nvSpPr>
        <p:spPr bwMode="auto">
          <a:xfrm>
            <a:off x="7863345" y="2948260"/>
            <a:ext cx="820732" cy="37164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algn="ctr"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广角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镜片（镀铬）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>
            <a:spLocks noChangeArrowheads="1"/>
          </p:cNvSpPr>
          <p:nvPr/>
        </p:nvSpPr>
        <p:spPr bwMode="auto">
          <a:xfrm>
            <a:off x="4060939" y="3027126"/>
            <a:ext cx="820732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卡子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>
            <a:spLocks noChangeArrowheads="1"/>
          </p:cNvSpPr>
          <p:nvPr/>
        </p:nvSpPr>
        <p:spPr bwMode="auto">
          <a:xfrm>
            <a:off x="4798723" y="3027125"/>
            <a:ext cx="820732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卡子</a:t>
            </a:r>
            <a:r>
              <a:rPr lang="en-US" altLang="zh-CN" sz="1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5637099" y="3027124"/>
            <a:ext cx="820732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弹簧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Rectangle 123"/>
          <p:cNvSpPr>
            <a:spLocks noChangeArrowheads="1"/>
          </p:cNvSpPr>
          <p:nvPr/>
        </p:nvSpPr>
        <p:spPr bwMode="auto">
          <a:xfrm>
            <a:off x="1944932" y="1124317"/>
            <a:ext cx="3425938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以下零件借用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MV3/M38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零件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123"/>
          <p:cNvSpPr>
            <a:spLocks noChangeArrowheads="1"/>
          </p:cNvSpPr>
          <p:nvPr/>
        </p:nvSpPr>
        <p:spPr bwMode="auto">
          <a:xfrm>
            <a:off x="1903575" y="3348685"/>
            <a:ext cx="2472152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以下零件按新要求开发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>
            <a:spLocks noChangeArrowheads="1"/>
          </p:cNvSpPr>
          <p:nvPr/>
        </p:nvSpPr>
        <p:spPr bwMode="auto">
          <a:xfrm>
            <a:off x="2101499" y="5166635"/>
            <a:ext cx="713040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上镜座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1954093" y="2992587"/>
            <a:ext cx="713040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下镜座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6033400" y="5279130"/>
            <a:ext cx="713040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镜杆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Rectangle 123"/>
          <p:cNvSpPr>
            <a:spLocks noChangeArrowheads="1"/>
          </p:cNvSpPr>
          <p:nvPr/>
        </p:nvSpPr>
        <p:spPr bwMode="auto">
          <a:xfrm>
            <a:off x="6714921" y="4909799"/>
            <a:ext cx="219425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）下镜座从新开模，喷漆件按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106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甲标准执行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，中性盐雾试验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720h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>
            <a:spLocks noChangeArrowheads="1"/>
          </p:cNvSpPr>
          <p:nvPr/>
        </p:nvSpPr>
        <p:spPr bwMode="auto">
          <a:xfrm>
            <a:off x="5730985" y="6227292"/>
            <a:ext cx="1436241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螺钉、螺母、垫片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Rectangle 123"/>
          <p:cNvSpPr>
            <a:spLocks noChangeArrowheads="1"/>
          </p:cNvSpPr>
          <p:nvPr/>
        </p:nvSpPr>
        <p:spPr bwMode="auto">
          <a:xfrm>
            <a:off x="7230749" y="5916346"/>
            <a:ext cx="1221010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）标准 件中性盐雾试验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要求达到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720h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>
            <a:spLocks noChangeArrowheads="1"/>
          </p:cNvSpPr>
          <p:nvPr/>
        </p:nvSpPr>
        <p:spPr bwMode="auto">
          <a:xfrm>
            <a:off x="8673875" y="2058716"/>
            <a:ext cx="929469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主镜加热片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>
            <a:spLocks noChangeArrowheads="1"/>
          </p:cNvSpPr>
          <p:nvPr/>
        </p:nvSpPr>
        <p:spPr bwMode="auto">
          <a:xfrm>
            <a:off x="7608245" y="2088109"/>
            <a:ext cx="1103041" cy="227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广角镜加热片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>
            <a:spLocks noChangeArrowheads="1"/>
          </p:cNvSpPr>
          <p:nvPr/>
        </p:nvSpPr>
        <p:spPr bwMode="auto">
          <a:xfrm>
            <a:off x="3274578" y="5983830"/>
            <a:ext cx="504653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线束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05621" y="3806255"/>
            <a:ext cx="471690" cy="427767"/>
          </a:xfrm>
          <a:prstGeom prst="rect">
            <a:avLst/>
          </a:prstGeom>
        </p:spPr>
      </p:pic>
      <p:sp>
        <p:nvSpPr>
          <p:cNvPr id="78" name="Rectangle 123"/>
          <p:cNvSpPr>
            <a:spLocks noChangeArrowheads="1"/>
          </p:cNvSpPr>
          <p:nvPr/>
        </p:nvSpPr>
        <p:spPr bwMode="auto">
          <a:xfrm>
            <a:off x="5179083" y="3828346"/>
            <a:ext cx="1058513" cy="6001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）从新开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模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选用调整机构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Rectangle 123"/>
          <p:cNvSpPr>
            <a:spLocks noChangeArrowheads="1"/>
          </p:cNvSpPr>
          <p:nvPr/>
        </p:nvSpPr>
        <p:spPr bwMode="auto">
          <a:xfrm>
            <a:off x="7188657" y="3782704"/>
            <a:ext cx="1460840" cy="430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）需要满足军品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EMC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要求</a:t>
            </a:r>
            <a:r>
              <a:rPr lang="en-US" altLang="zh-CN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级；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0" name="对象 79"/>
          <p:cNvGraphicFramePr>
            <a:graphicFrameLocks noChangeAspect="1"/>
          </p:cNvGraphicFramePr>
          <p:nvPr/>
        </p:nvGraphicFramePr>
        <p:xfrm>
          <a:off x="6361054" y="2686025"/>
          <a:ext cx="390773" cy="31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产品" r:id="rId1" imgW="3648075" imgH="2971800" progId="CATIA.Product">
                  <p:link updateAutomatic="1"/>
                </p:oleObj>
              </mc:Choice>
              <mc:Fallback>
                <p:oleObj name="产品" r:id="rId1" imgW="3648075" imgH="2971800" progId="CATIA.Product">
                  <p:link updateAutomatic="1"/>
                  <p:pic>
                    <p:nvPicPr>
                      <p:cNvPr id="0" name="图片 312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361054" y="2686025"/>
                        <a:ext cx="390773" cy="31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6334486" y="3044882"/>
            <a:ext cx="552872" cy="23621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借用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2" name="对象 81"/>
          <p:cNvGraphicFramePr>
            <a:graphicFrameLocks noChangeAspect="1"/>
          </p:cNvGraphicFramePr>
          <p:nvPr/>
        </p:nvGraphicFramePr>
        <p:xfrm>
          <a:off x="6438215" y="2501343"/>
          <a:ext cx="196977" cy="16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产品" r:id="rId1" imgW="3648075" imgH="2971800" progId="CATIA.Product">
                  <p:link updateAutomatic="1"/>
                </p:oleObj>
              </mc:Choice>
              <mc:Fallback>
                <p:oleObj name="产品" r:id="rId1" imgW="3648075" imgH="2971800" progId="CATIA.Product">
                  <p:link updateAutomatic="1"/>
                  <p:pic>
                    <p:nvPicPr>
                      <p:cNvPr id="0" name="图片 3122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438215" y="2501343"/>
                        <a:ext cx="196977" cy="160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图片 8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81935" y="3770521"/>
            <a:ext cx="514350" cy="448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4" name="矩形 83"/>
          <p:cNvSpPr>
            <a:spLocks noChangeArrowheads="1"/>
          </p:cNvSpPr>
          <p:nvPr/>
        </p:nvSpPr>
        <p:spPr bwMode="auto">
          <a:xfrm>
            <a:off x="3978742" y="4313580"/>
            <a:ext cx="985126" cy="37164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主镜</a:t>
            </a: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快换板</a:t>
            </a:r>
            <a:r>
              <a:rPr lang="en-US" altLang="zh-CN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PA6+GF50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54" y="5462985"/>
            <a:ext cx="534082" cy="55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矩形 89"/>
          <p:cNvSpPr>
            <a:spLocks noChangeArrowheads="1"/>
          </p:cNvSpPr>
          <p:nvPr/>
        </p:nvSpPr>
        <p:spPr bwMode="auto">
          <a:xfrm>
            <a:off x="2239135" y="6027019"/>
            <a:ext cx="740750" cy="36317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80000"/>
              </a:lnSpc>
            </a:pPr>
            <a:r>
              <a:rPr lang="zh-CN" altLang="en-US" sz="11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广角调整机构</a:t>
            </a:r>
            <a:endParaRPr lang="zh-CN" altLang="en-US" sz="1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48450" y="3683103"/>
            <a:ext cx="3703597" cy="928514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5148449" y="5794699"/>
            <a:ext cx="3703597" cy="769475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5151873" y="4738821"/>
            <a:ext cx="3703597" cy="928514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1933502" y="1460285"/>
            <a:ext cx="7608431" cy="1888399"/>
          </a:xfrm>
          <a:prstGeom prst="rect">
            <a:avLst/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表格 76"/>
          <p:cNvGraphicFramePr/>
          <p:nvPr>
            <p:custDataLst>
              <p:tags r:id="rId1"/>
            </p:custDataLst>
          </p:nvPr>
        </p:nvGraphicFramePr>
        <p:xfrm>
          <a:off x="443756" y="1522362"/>
          <a:ext cx="9081084" cy="4665826"/>
        </p:xfrm>
        <a:graphic>
          <a:graphicData uri="http://schemas.openxmlformats.org/drawingml/2006/table">
            <a:tbl>
              <a:tblPr/>
              <a:tblGrid>
                <a:gridCol w="403225"/>
                <a:gridCol w="973455"/>
                <a:gridCol w="829631"/>
                <a:gridCol w="487677"/>
                <a:gridCol w="2709862"/>
                <a:gridCol w="942660"/>
                <a:gridCol w="759125"/>
                <a:gridCol w="1975449"/>
              </a:tblGrid>
              <a:tr h="49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图片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属性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标准要求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模具价格</a:t>
                      </a:r>
                      <a:endParaRPr lang="en-US" altLang="zh-CN" sz="14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（不含税）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质量体系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686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镜体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自制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匹配电机从新开模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30.2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一出一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7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主镜托板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自制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匹配电机从新开模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20.6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一出二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7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下镜座护罩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自制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匹配车门从新开模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19.8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元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1+1 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固定线束插盒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77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主镜调节机构</a:t>
                      </a:r>
                      <a:endParaRPr lang="zh-CN" altLang="en-US" sz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电机型号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31193000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EMC3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级，工作电流小于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250mA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，堵转电流小于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500mA,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匹配线束截面积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0.75mm</a:t>
                      </a:r>
                      <a:r>
                        <a:rPr lang="en-US" altLang="zh-CN" sz="1200" baseline="300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673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快换板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自制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PA6+GF50 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同电机配合装配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5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上镜座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l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压铸件，新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喷漆标准按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106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甲执行（盐雾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720h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21.4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万元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IATF16949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Q/CAYT 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13.6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1+1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8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下镜座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光板件借用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MV3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，新喷漆标准按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106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甲执行（盐雾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720h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IATF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ctr" eaLnBrk="1" fontAlgn="t" hangingPunct="1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Q/CAYT 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13.6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33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镜杆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新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喷漆标准按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106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甲执行（盐雾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720h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200" baseline="300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IATF</a:t>
                      </a:r>
                      <a:r>
                        <a:rPr lang="en-US" altLang="zh-CN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Q/CAYT 13.6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194246" y="718947"/>
            <a:ext cx="147027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M51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59" y="5834154"/>
            <a:ext cx="7143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433" y="4734184"/>
            <a:ext cx="648104" cy="37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711" y="5262382"/>
            <a:ext cx="534072" cy="40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23"/>
          <p:cNvSpPr>
            <a:spLocks noChangeArrowheads="1"/>
          </p:cNvSpPr>
          <p:nvPr/>
        </p:nvSpPr>
        <p:spPr bwMode="auto">
          <a:xfrm>
            <a:off x="468037" y="1065671"/>
            <a:ext cx="16052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新开发零件信息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87" y="2133599"/>
            <a:ext cx="631350" cy="27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90" y="3039145"/>
            <a:ext cx="526947" cy="45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3765" y="3680189"/>
            <a:ext cx="396533" cy="35960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24" y="2489160"/>
            <a:ext cx="579678" cy="46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45" y="4147463"/>
            <a:ext cx="522838" cy="4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表格 76"/>
          <p:cNvGraphicFramePr/>
          <p:nvPr>
            <p:custDataLst>
              <p:tags r:id="rId1"/>
            </p:custDataLst>
          </p:nvPr>
        </p:nvGraphicFramePr>
        <p:xfrm>
          <a:off x="511490" y="1437846"/>
          <a:ext cx="9081084" cy="2502194"/>
        </p:xfrm>
        <a:graphic>
          <a:graphicData uri="http://schemas.openxmlformats.org/drawingml/2006/table">
            <a:tbl>
              <a:tblPr/>
              <a:tblGrid>
                <a:gridCol w="403225"/>
                <a:gridCol w="973455"/>
                <a:gridCol w="819150"/>
                <a:gridCol w="498158"/>
                <a:gridCol w="2709862"/>
                <a:gridCol w="873649"/>
                <a:gridCol w="802256"/>
                <a:gridCol w="2001329"/>
              </a:tblGrid>
              <a:tr h="51906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图片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属性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标准要求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模具价格</a:t>
                      </a:r>
                      <a:endParaRPr lang="en-US" altLang="zh-CN" sz="1400" b="1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（不含税）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质量体系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b="1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750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广角调节机构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24V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 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IATF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16949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同手动可直接互换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9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线束、</a:t>
                      </a: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线束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l" eaLnBrk="1" fontAlgn="ctr" hangingPunct="1">
                        <a:buNone/>
                      </a:pP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线束截面积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0.75mm</a:t>
                      </a:r>
                      <a:r>
                        <a:rPr lang="en-US" altLang="zh-CN" sz="1200" baseline="300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端子型号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132015-0072</a:t>
                      </a:r>
                      <a:r>
                        <a:rPr lang="zh-CN" altLang="en-US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IATF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16949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方正兰亭黑_GBK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QC/T29106</a:t>
                      </a:r>
                      <a:endParaRPr lang="zh-CN" altLang="en-US" sz="12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692"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11</a:t>
                      </a:r>
                      <a:endParaRPr lang="en-US" altLang="zh-CN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 螺钉、螺母、垫片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外购</a:t>
                      </a:r>
                      <a:endParaRPr lang="zh-CN" altLang="en-US" sz="14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l" eaLnBrk="1" fontAlgn="ctr" hangingPunct="1">
                        <a:buNone/>
                      </a:pPr>
                      <a:r>
                        <a:rPr lang="zh-CN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盐雾试验要求达到</a:t>
                      </a: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720h</a:t>
                      </a:r>
                      <a:endParaRPr lang="zh-CN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endParaRPr lang="en-US" altLang="zh-CN" sz="14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IATF</a:t>
                      </a:r>
                      <a:r>
                        <a:rPr lang="en-US" altLang="zh-CN" sz="12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16949</a:t>
                      </a:r>
                      <a:endParaRPr lang="en-US" altLang="zh-CN" sz="1200" dirty="0" smtClean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zh-CN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194246" y="658565"/>
            <a:ext cx="147027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M51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1" y="3376020"/>
            <a:ext cx="4191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图片 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72" y="2776010"/>
            <a:ext cx="342900" cy="3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94" y="3561757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29" y="3581361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23"/>
          <p:cNvSpPr>
            <a:spLocks noChangeArrowheads="1"/>
          </p:cNvSpPr>
          <p:nvPr/>
        </p:nvSpPr>
        <p:spPr bwMode="auto">
          <a:xfrm>
            <a:off x="501981" y="997119"/>
            <a:ext cx="1605280" cy="337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新开发零件信息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23"/>
          <p:cNvSpPr>
            <a:spLocks noChangeArrowheads="1"/>
          </p:cNvSpPr>
          <p:nvPr/>
        </p:nvSpPr>
        <p:spPr bwMode="auto">
          <a:xfrm>
            <a:off x="228091" y="4019645"/>
            <a:ext cx="9415441" cy="19389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：调节电机技术要求</a:t>
            </a:r>
            <a:endParaRPr lang="en-US" altLang="zh-CN" sz="1200" dirty="0" smtClean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*额定电压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:24V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，后视镜电机正常工作电流不超过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250mA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，堵转电流不超过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500mA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，电机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工作电压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:16V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32V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，电机调整速率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:(3°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～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7°)/S</a:t>
            </a:r>
            <a:endParaRPr lang="en-US" altLang="zh-CN" sz="12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*电机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耐久性能：电机耐久性能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10000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次应能正常工作，其中常温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20°C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8000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次；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+80°C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次；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-43°C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1000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次，试验后应能正常工作</a:t>
            </a:r>
            <a:endParaRPr lang="zh-CN" altLang="en-US" sz="12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*电机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噪声指标：电机调整时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65dB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；电机离合时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65dB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，电动外后视镜总成操作应平稳、连续、没有明显动作胶合</a:t>
            </a:r>
            <a:endParaRPr lang="zh-CN" altLang="en-US" sz="12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*总成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沙尘试验应符合</a:t>
            </a:r>
            <a:r>
              <a:rPr lang="en-US" altLang="zh-CN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GB/T2423.37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相关要求，试验后电机正常工作</a:t>
            </a:r>
            <a:endParaRPr lang="zh-CN" altLang="en-US" sz="1200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</a:t>
            </a:r>
            <a:r>
              <a:rPr lang="en-US" altLang="zh-CN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EMC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试验：</a:t>
            </a:r>
            <a:r>
              <a:rPr lang="zh-CN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满足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GJB151B</a:t>
            </a:r>
            <a:r>
              <a:rPr lang="zh-CN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CE102</a:t>
            </a:r>
            <a:r>
              <a:rPr lang="zh-CN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RE102</a:t>
            </a:r>
            <a:r>
              <a:rPr lang="zh-CN" alt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两项试验要求。满足</a:t>
            </a:r>
            <a:r>
              <a:rPr lang="en-US" altLang="zh-CN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GB/T 21437.2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要求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现有调整机构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EMC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试验得测试后待定，目前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国标</a:t>
            </a:r>
            <a:r>
              <a:rPr lang="en-US" altLang="zh-CN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级可以满足</a:t>
            </a:r>
            <a:r>
              <a:rPr lang="zh-CN" alt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；</a:t>
            </a:r>
            <a:endParaRPr lang="en-US" altLang="zh-CN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*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模具价格以商务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洽谈咨询价格为准</a:t>
            </a:r>
            <a:r>
              <a:rPr lang="zh-CN" altLang="en-US" sz="1200" dirty="0"/>
              <a:t>；</a:t>
            </a:r>
            <a:endParaRPr lang="zh-CN" altLang="en-US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23"/>
          <p:cNvSpPr>
            <a:spLocks noChangeArrowheads="1"/>
          </p:cNvSpPr>
          <p:nvPr/>
        </p:nvSpPr>
        <p:spPr bwMode="auto">
          <a:xfrm>
            <a:off x="291833" y="5958945"/>
            <a:ext cx="209223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4.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M51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16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开发问题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123"/>
          <p:cNvSpPr>
            <a:spLocks noChangeArrowheads="1"/>
          </p:cNvSpPr>
          <p:nvPr/>
        </p:nvSpPr>
        <p:spPr bwMode="auto">
          <a:xfrm>
            <a:off x="357970" y="6297499"/>
            <a:ext cx="6500029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目前的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镜片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调节机构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达不到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军品</a:t>
            </a:r>
            <a:r>
              <a:rPr lang="en-US" altLang="zh-CN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EMC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等级</a:t>
            </a:r>
            <a:r>
              <a:rPr lang="en-US" altLang="zh-CN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的要求</a:t>
            </a:r>
            <a:r>
              <a:rPr lang="zh-CN" altLang="en-US" sz="12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与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机芯供应商交流</a:t>
            </a:r>
            <a:r>
              <a:rPr lang="zh-CN" altLang="en-US" sz="1200" dirty="0" smtClean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，要测试后确认；</a:t>
            </a:r>
            <a:endParaRPr lang="en-US" altLang="zh-CN" sz="1200" dirty="0" smtClean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61" y="2114156"/>
            <a:ext cx="387930" cy="40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2787900" y="2297652"/>
            <a:ext cx="395156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92D050"/>
            </a:solidFill>
            <a:miter lim="800000"/>
          </a:ln>
        </p:spPr>
        <p:txBody>
          <a:bodyPr wrap="square">
            <a:spAutoFit/>
          </a:bodyPr>
          <a:lstStyle/>
          <a:p>
            <a:pPr lvl="1" algn="ctr"/>
            <a:r>
              <a:rPr lang="zh-CN" altLang="en-US" sz="9600" dirty="0" smtClean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谢谢</a:t>
            </a:r>
            <a:r>
              <a:rPr lang="zh-CN" altLang="en-US" sz="96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！</a:t>
            </a:r>
            <a:endParaRPr lang="en-US" altLang="zh-CN" sz="960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91af9a3d-e0ad-48ff-a650-50e09e9145e5}"/>
</p:tagLst>
</file>

<file path=ppt/tags/tag2.xml><?xml version="1.0" encoding="utf-8"?>
<p:tagLst xmlns:p="http://schemas.openxmlformats.org/presentationml/2006/main">
  <p:tag name="KSO_WM_UNIT_TABLE_BEAUTIFY" val="smartTable{ba0fbe26-cbc5-4359-b43a-c6ccd6702112}"/>
</p:tagLst>
</file>

<file path=ppt/tags/tag3.xml><?xml version="1.0" encoding="utf-8"?>
<p:tagLst xmlns:p="http://schemas.openxmlformats.org/presentationml/2006/main">
  <p:tag name="KSO_WM_UNIT_TABLE_BEAUTIFY" val="smartTable{c4314ac6-346a-4f3c-a9aa-d3aa7bfea6dd}"/>
</p:tagLst>
</file>

<file path=ppt/tags/tag4.xml><?xml version="1.0" encoding="utf-8"?>
<p:tagLst xmlns:p="http://schemas.openxmlformats.org/presentationml/2006/main">
  <p:tag name="KSO_WPP_MARK_KEY" val="2da3b399-1e01-45eb-b4dd-98c469a9ed36"/>
  <p:tag name="COMMONDATA" val="eyJoZGlkIjoiOGZmY2NhMDAyNWExZjk1NDg1MDc3YzViNGVkMDM2ODUifQ=="/>
  <p:tag name="commondata" val="eyJoZGlkIjoiNjA2YjBlZDQ1ZTlhM2Y0YjYyNWUxMzdkNmI5OWMwZTEifQ=="/>
</p:tagLst>
</file>

<file path=ppt/theme/theme1.xml><?xml version="1.0" encoding="utf-8"?>
<a:theme xmlns:a="http://schemas.openxmlformats.org/drawingml/2006/main" name="京剧脸谱">
  <a:themeElements>
    <a:clrScheme name="京剧脸谱 1">
      <a:dk1>
        <a:srgbClr val="000000"/>
      </a:dk1>
      <a:lt1>
        <a:srgbClr val="FFFFFF"/>
      </a:lt1>
      <a:dk2>
        <a:srgbClr val="000099"/>
      </a:dk2>
      <a:lt2>
        <a:srgbClr val="969696"/>
      </a:lt2>
      <a:accent1>
        <a:srgbClr val="CCECFF"/>
      </a:accent1>
      <a:accent2>
        <a:srgbClr val="FFFF66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5C"/>
      </a:accent6>
      <a:hlink>
        <a:srgbClr val="0000FF"/>
      </a:hlink>
      <a:folHlink>
        <a:srgbClr val="006666"/>
      </a:folHlink>
    </a:clrScheme>
    <a:fontScheme name="京剧脸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京剧脸谱 1">
        <a:dk1>
          <a:srgbClr val="000000"/>
        </a:dk1>
        <a:lt1>
          <a:srgbClr val="FFFFFF"/>
        </a:lt1>
        <a:dk2>
          <a:srgbClr val="000099"/>
        </a:dk2>
        <a:lt2>
          <a:srgbClr val="969696"/>
        </a:lt2>
        <a:accent1>
          <a:srgbClr val="CCECFF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5C"/>
        </a:accent6>
        <a:hlink>
          <a:srgbClr val="0000FF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2">
        <a:dk1>
          <a:srgbClr val="000099"/>
        </a:dk1>
        <a:lt1>
          <a:srgbClr val="E9E9FF"/>
        </a:lt1>
        <a:dk2>
          <a:srgbClr val="000000"/>
        </a:dk2>
        <a:lt2>
          <a:srgbClr val="969696"/>
        </a:lt2>
        <a:accent1>
          <a:srgbClr val="FFCCCC"/>
        </a:accent1>
        <a:accent2>
          <a:srgbClr val="CC3300"/>
        </a:accent2>
        <a:accent3>
          <a:srgbClr val="F2F2FF"/>
        </a:accent3>
        <a:accent4>
          <a:srgbClr val="000082"/>
        </a:accent4>
        <a:accent5>
          <a:srgbClr val="FFE2E2"/>
        </a:accent5>
        <a:accent6>
          <a:srgbClr val="B92D00"/>
        </a:accent6>
        <a:hlink>
          <a:srgbClr val="993366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3">
        <a:dk1>
          <a:srgbClr val="000000"/>
        </a:dk1>
        <a:lt1>
          <a:srgbClr val="FFFFCC"/>
        </a:lt1>
        <a:dk2>
          <a:srgbClr val="000099"/>
        </a:dk2>
        <a:lt2>
          <a:srgbClr val="969696"/>
        </a:lt2>
        <a:accent1>
          <a:srgbClr val="C5D4BC"/>
        </a:accent1>
        <a:accent2>
          <a:srgbClr val="FFCC99"/>
        </a:accent2>
        <a:accent3>
          <a:srgbClr val="FFFFE2"/>
        </a:accent3>
        <a:accent4>
          <a:srgbClr val="000000"/>
        </a:accent4>
        <a:accent5>
          <a:srgbClr val="DFE6DA"/>
        </a:accent5>
        <a:accent6>
          <a:srgbClr val="E7B98A"/>
        </a:accent6>
        <a:hlink>
          <a:srgbClr val="5A5A86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4">
        <a:dk1>
          <a:srgbClr val="969696"/>
        </a:dk1>
        <a:lt1>
          <a:srgbClr val="FFFFFF"/>
        </a:lt1>
        <a:dk2>
          <a:srgbClr val="CCECFF"/>
        </a:dk2>
        <a:lt2>
          <a:srgbClr val="003300"/>
        </a:lt2>
        <a:accent1>
          <a:srgbClr val="CC9900"/>
        </a:accent1>
        <a:accent2>
          <a:srgbClr val="CCECFF"/>
        </a:accent2>
        <a:accent3>
          <a:srgbClr val="E2F4FF"/>
        </a:accent3>
        <a:accent4>
          <a:srgbClr val="DADADA"/>
        </a:accent4>
        <a:accent5>
          <a:srgbClr val="E2CAAA"/>
        </a:accent5>
        <a:accent6>
          <a:srgbClr val="B9D6E7"/>
        </a:accent6>
        <a:hlink>
          <a:srgbClr val="FFFF00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京剧脸谱 5">
        <a:dk1>
          <a:srgbClr val="000099"/>
        </a:dk1>
        <a:lt1>
          <a:srgbClr val="CEE8DF"/>
        </a:lt1>
        <a:dk2>
          <a:srgbClr val="8A5667"/>
        </a:dk2>
        <a:lt2>
          <a:srgbClr val="B77A3D"/>
        </a:lt2>
        <a:accent1>
          <a:srgbClr val="E1F4FF"/>
        </a:accent1>
        <a:accent2>
          <a:srgbClr val="FFCC99"/>
        </a:accent2>
        <a:accent3>
          <a:srgbClr val="E3F2EC"/>
        </a:accent3>
        <a:accent4>
          <a:srgbClr val="000082"/>
        </a:accent4>
        <a:accent5>
          <a:srgbClr val="EEF8FF"/>
        </a:accent5>
        <a:accent6>
          <a:srgbClr val="E7B98A"/>
        </a:accent6>
        <a:hlink>
          <a:srgbClr val="993366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6">
        <a:dk1>
          <a:srgbClr val="000099"/>
        </a:dk1>
        <a:lt1>
          <a:srgbClr val="FEF5DA"/>
        </a:lt1>
        <a:dk2>
          <a:srgbClr val="CC0000"/>
        </a:dk2>
        <a:lt2>
          <a:srgbClr val="969696"/>
        </a:lt2>
        <a:accent1>
          <a:srgbClr val="F3F6DE"/>
        </a:accent1>
        <a:accent2>
          <a:srgbClr val="9999FF"/>
        </a:accent2>
        <a:accent3>
          <a:srgbClr val="FEF9EA"/>
        </a:accent3>
        <a:accent4>
          <a:srgbClr val="000082"/>
        </a:accent4>
        <a:accent5>
          <a:srgbClr val="F8FAEC"/>
        </a:accent5>
        <a:accent6>
          <a:srgbClr val="8A8AE7"/>
        </a:accent6>
        <a:hlink>
          <a:srgbClr val="9900CC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7">
        <a:dk1>
          <a:srgbClr val="660066"/>
        </a:dk1>
        <a:lt1>
          <a:srgbClr val="F0EBE0"/>
        </a:lt1>
        <a:dk2>
          <a:srgbClr val="006666"/>
        </a:dk2>
        <a:lt2>
          <a:srgbClr val="969696"/>
        </a:lt2>
        <a:accent1>
          <a:srgbClr val="D1E1D3"/>
        </a:accent1>
        <a:accent2>
          <a:srgbClr val="FF9933"/>
        </a:accent2>
        <a:accent3>
          <a:srgbClr val="F6F3ED"/>
        </a:accent3>
        <a:accent4>
          <a:srgbClr val="560056"/>
        </a:accent4>
        <a:accent5>
          <a:srgbClr val="E5EEE6"/>
        </a:accent5>
        <a:accent6>
          <a:srgbClr val="E78A2D"/>
        </a:accent6>
        <a:hlink>
          <a:srgbClr val="1C1C1C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京剧脸谱 8">
        <a:dk1>
          <a:srgbClr val="000000"/>
        </a:dk1>
        <a:lt1>
          <a:srgbClr val="FBF8E1"/>
        </a:lt1>
        <a:dk2>
          <a:srgbClr val="E40000"/>
        </a:dk2>
        <a:lt2>
          <a:srgbClr val="B77A3D"/>
        </a:lt2>
        <a:accent1>
          <a:srgbClr val="DDDDDD"/>
        </a:accent1>
        <a:accent2>
          <a:srgbClr val="FFCC00"/>
        </a:accent2>
        <a:accent3>
          <a:srgbClr val="FDFBEE"/>
        </a:accent3>
        <a:accent4>
          <a:srgbClr val="000000"/>
        </a:accent4>
        <a:accent5>
          <a:srgbClr val="EBEBEB"/>
        </a:accent5>
        <a:accent6>
          <a:srgbClr val="E7B900"/>
        </a:accent6>
        <a:hlink>
          <a:srgbClr val="990000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WPS 演示</Application>
  <PresentationFormat>A4 纸张(210x297 毫米)</PresentationFormat>
  <Paragraphs>288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0" baseType="lpstr">
      <vt:lpstr>Arial</vt:lpstr>
      <vt:lpstr>宋体</vt:lpstr>
      <vt:lpstr>Wingdings</vt:lpstr>
      <vt:lpstr>楷体_GB2312</vt:lpstr>
      <vt:lpstr>新宋体</vt:lpstr>
      <vt:lpstr>Adobe Gothic Std B</vt:lpstr>
      <vt:lpstr>黑体</vt:lpstr>
      <vt:lpstr>微软雅黑</vt:lpstr>
      <vt:lpstr>方正兰亭粗黑_GBK</vt:lpstr>
      <vt:lpstr>华文新魏</vt:lpstr>
      <vt:lpstr>方正兰亭黑_GBK</vt:lpstr>
      <vt:lpstr>华文行楷</vt:lpstr>
      <vt:lpstr>Yu Gothic</vt:lpstr>
      <vt:lpstr>Arial Unicode MS</vt:lpstr>
      <vt:lpstr>京剧脸谱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杨亮</dc:creator>
  <cp:lastModifiedBy>Administrator</cp:lastModifiedBy>
  <cp:revision>2103</cp:revision>
  <dcterms:created xsi:type="dcterms:W3CDTF">2007-09-14T06:23:00Z</dcterms:created>
  <dcterms:modified xsi:type="dcterms:W3CDTF">2023-11-07T03:55:00Z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0EDE091382B24C33938210622FFDC89F_13</vt:lpwstr>
  </property>
</Properties>
</file>