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77" r:id="rId2"/>
    <p:sldId id="279" r:id="rId3"/>
    <p:sldId id="327" r:id="rId4"/>
    <p:sldId id="328" r:id="rId5"/>
    <p:sldId id="329" r:id="rId6"/>
    <p:sldId id="330" r:id="rId7"/>
  </p:sldIdLst>
  <p:sldSz cx="9144000" cy="6858000" type="screen4x3"/>
  <p:notesSz cx="9866313" cy="6735763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>
          <p15:clr>
            <a:srgbClr val="A4A3A4"/>
          </p15:clr>
        </p15:guide>
        <p15:guide id="2" pos="31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4" autoAdjust="0"/>
  </p:normalViewPr>
  <p:slideViewPr>
    <p:cSldViewPr>
      <p:cViewPr varScale="1">
        <p:scale>
          <a:sx n="109" d="100"/>
          <a:sy n="109" d="100"/>
        </p:scale>
        <p:origin x="594" y="108"/>
      </p:cViewPr>
      <p:guideLst>
        <p:guide orient="horz" pos="218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-1440" y="-90"/>
      </p:cViewPr>
      <p:guideLst>
        <p:guide orient="horz" pos="2144"/>
        <p:guide pos="31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588627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416537-AB4F-4068-B728-D8DC9FBDCB50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1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588627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08D40-7BC8-4744-A42E-68B5548F8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588627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133E0BB9-4548-40C8-BA3B-A624A0D082BB}" type="datetimeFigureOut">
              <a:rPr lang="zh-CN" altLang="en-US"/>
              <a:t>2023/11/28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248025" y="504825"/>
            <a:ext cx="3370263" cy="2527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588627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882DD672-220D-474D-9C43-C27A5F691E81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DBFEC-9F3A-463A-8538-6B29353ECC26}" type="datetimeFigureOut">
              <a:rPr lang="zh-CN" altLang="en-US"/>
              <a:t>2023/11/28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5645C-B281-4748-8AFA-5D8E0E4A391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DCE9A-AA6A-4FAC-9EE5-B5184E49DD40}" type="datetimeFigureOut">
              <a:rPr lang="zh-CN" altLang="en-US"/>
              <a:t>2023/11/28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C67F2-74A2-4683-92E1-B1E66145741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3BF29-913D-413B-91B0-133848C30AE9}" type="datetimeFigureOut">
              <a:rPr lang="zh-CN" altLang="en-US"/>
              <a:t>2023/11/28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06397-3A2A-44B6-962B-40FC7A3C363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0" y="642938"/>
            <a:ext cx="9144000" cy="1587"/>
          </a:xfrm>
          <a:prstGeom prst="line">
            <a:avLst/>
          </a:prstGeom>
          <a:ln cmpd="sng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/>
        </p:nvCxnSpPr>
        <p:spPr>
          <a:xfrm>
            <a:off x="0" y="6356350"/>
            <a:ext cx="9144000" cy="1588"/>
          </a:xfrm>
          <a:prstGeom prst="line">
            <a:avLst/>
          </a:prstGeom>
          <a:ln cmpd="sng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 Box 17"/>
          <p:cNvSpPr txBox="1">
            <a:spLocks noChangeArrowheads="1"/>
          </p:cNvSpPr>
          <p:nvPr userDrawn="1"/>
        </p:nvSpPr>
        <p:spPr bwMode="auto">
          <a:xfrm>
            <a:off x="228600" y="6419850"/>
            <a:ext cx="4843463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b="1" dirty="0">
                <a:latin typeface="+mj-ea"/>
                <a:ea typeface="+mj-ea"/>
              </a:rPr>
              <a:t>—— </a:t>
            </a:r>
            <a:r>
              <a:rPr lang="zh-CN" altLang="en-US" b="1" dirty="0">
                <a:latin typeface="+mj-ea"/>
                <a:ea typeface="+mj-ea"/>
              </a:rPr>
              <a:t>诚信赢得天下  科技成就未来 </a:t>
            </a:r>
            <a:r>
              <a:rPr lang="en-US" altLang="zh-CN" b="1" dirty="0">
                <a:latin typeface="+mj-ea"/>
                <a:ea typeface="+mj-ea"/>
              </a:rPr>
              <a:t>——</a:t>
            </a:r>
            <a:endParaRPr lang="ko-KR" altLang="en-US" b="1" dirty="0">
              <a:latin typeface="+mj-ea"/>
              <a:ea typeface="+mj-ea"/>
            </a:endParaRPr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8E6B1-CD91-4303-850B-B62819B57EF1}" type="datetimeFigureOut">
              <a:rPr lang="zh-CN" altLang="en-US"/>
              <a:t>2023/11/28</a:t>
            </a:fld>
            <a:endParaRPr lang="zh-CN" altLang="en-US" dirty="0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6E8C8-FBC5-4243-9CA0-4C0FBD7D4715}" type="slidenum">
              <a:rPr lang="zh-CN" altLang="en-US"/>
              <a:t>‹#›</a:t>
            </a:fld>
            <a:endParaRPr lang="zh-CN" altLang="en-US"/>
          </a:p>
        </p:txBody>
      </p:sp>
      <p:pic>
        <p:nvPicPr>
          <p:cNvPr id="9" name="Picture 7" descr="公司全称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76180"/>
            <a:ext cx="36480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1833B-5CDE-44F7-8CD5-952F8F0C7DE1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XA封面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457200" y="242000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4" name="内容占位符 13"/>
          <p:cNvSpPr>
            <a:spLocks noGrp="1"/>
          </p:cNvSpPr>
          <p:nvPr>
            <p:ph sz="quarter" idx="10"/>
          </p:nvPr>
        </p:nvSpPr>
        <p:spPr>
          <a:xfrm>
            <a:off x="914400" y="3762703"/>
            <a:ext cx="7315200" cy="1139114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2000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2010-06-10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16B37-B743-4B41-91DD-02EBED5006E3}" type="slidenum">
              <a:rPr lang="zh-CN" altLang="en-US"/>
              <a:t>‹#›</a:t>
            </a:fld>
            <a:endParaRPr lang="en-US" altLang="zh-CN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北京北汽模塑科技有限公司 </a:t>
            </a:r>
            <a:r>
              <a:rPr lang="en-US" altLang="zh-CN"/>
              <a:t>Beijing Beiqi Mould&amp;Plastic Technology Co,Ltd</a:t>
            </a:r>
            <a:endParaRPr lang="zh-CN" altLang="en-US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C3B4A-0125-4CC8-83B2-D88E706B3D55}" type="datetimeFigureOut">
              <a:rPr lang="zh-CN" altLang="en-US"/>
              <a:t>2023/11/28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CB9AF-88C4-47BF-8910-4532C3CC7110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5CD90-00E9-445E-8243-DD19E7ED826E}" type="datetimeFigureOut">
              <a:rPr lang="zh-CN" altLang="en-US"/>
              <a:t>2023/11/28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D5122-104C-4C14-96CC-C41C601E583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3218E-EE4A-4928-988A-899E0D2C9A80}" type="datetimeFigureOut">
              <a:rPr lang="zh-CN" altLang="en-US"/>
              <a:t>2023/11/28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12483-DE99-41FA-A501-2D3759712C7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B7951-6377-47FE-B482-9E8A78911F9C}" type="datetimeFigureOut">
              <a:rPr lang="zh-CN" altLang="en-US"/>
              <a:t>2023/11/28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55894-7AD1-4C3A-BE27-B19BF83B620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436F4-41DF-4610-9301-C6366A85E8B7}" type="datetimeFigureOut">
              <a:rPr lang="zh-CN" altLang="en-US"/>
              <a:t>2023/11/28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580BF-C96D-4C09-8EA0-7AB91A2D0CD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C517C-34BB-40E7-9168-EC64ECFF93CE}" type="datetimeFigureOut">
              <a:rPr lang="zh-CN" altLang="en-US"/>
              <a:t>2023/11/28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A797D-A7D6-47D3-9286-EAD73C1E912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91CC0-575E-4745-AF69-5DBED961D0AD}" type="datetimeFigureOut">
              <a:rPr lang="zh-CN" altLang="en-US"/>
              <a:t>2023/11/28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42D14-8B71-4D33-95D0-319000D0ACC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8D2C6-B700-4537-96AE-4B15DBF65FC5}" type="datetimeFigureOut">
              <a:rPr lang="zh-CN" altLang="en-US"/>
              <a:t>2023/11/28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5DEC7-DBDB-462E-900D-A4A79C65BA9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4E7755C-E641-44F1-A9E9-0F681158FD38}" type="datetimeFigureOut">
              <a:rPr lang="zh-CN" altLang="en-US"/>
              <a:t>2023/11/28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1653D0D-2066-4047-83A4-4AAF2A13820B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1689100"/>
            <a:ext cx="914400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en-US">
              <a:latin typeface="Calibri" panose="020F0502020204030204" pitchFamily="34" charset="0"/>
              <a:ea typeface="楷体_GB2312" pitchFamily="49" charset="-122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1654175"/>
            <a:ext cx="914400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en-US">
              <a:latin typeface="Calibri" panose="020F0502020204030204" pitchFamily="34" charset="0"/>
              <a:ea typeface="楷体_GB2312" pitchFamily="49" charset="-122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2711450"/>
            <a:ext cx="914400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en-US">
              <a:latin typeface="Calibri" panose="020F0502020204030204" pitchFamily="34" charset="0"/>
              <a:ea typeface="楷体_GB2312" pitchFamily="49" charset="-122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-211138" y="2065338"/>
            <a:ext cx="9144001" cy="369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en-US">
              <a:latin typeface="Calibri" panose="020F0502020204030204" pitchFamily="34" charset="0"/>
              <a:ea typeface="楷体_GB2312" pitchFamily="49" charset="-122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-306388" y="2100263"/>
            <a:ext cx="9144001" cy="369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en-US">
              <a:latin typeface="Calibri" panose="020F0502020204030204" pitchFamily="34" charset="0"/>
              <a:ea typeface="楷体_GB2312" pitchFamily="49" charset="-122"/>
            </a:endParaRPr>
          </a:p>
        </p:txBody>
      </p:sp>
      <p:pic>
        <p:nvPicPr>
          <p:cNvPr id="8199" name="Picture 14" descr="main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25"/>
            <a:ext cx="9144000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Rectangle 15"/>
          <p:cNvSpPr>
            <a:spLocks noChangeArrowheads="1"/>
          </p:cNvSpPr>
          <p:nvPr/>
        </p:nvSpPr>
        <p:spPr bwMode="auto">
          <a:xfrm>
            <a:off x="0" y="2357430"/>
            <a:ext cx="9144000" cy="1214446"/>
          </a:xfrm>
          <a:prstGeom prst="rect">
            <a:avLst/>
          </a:prstGeom>
          <a:solidFill>
            <a:srgbClr val="99CCFF">
              <a:alpha val="50980"/>
            </a:srgbClr>
          </a:solidFill>
          <a:ln w="19050">
            <a:solidFill>
              <a:srgbClr val="6699FF"/>
            </a:solidFill>
            <a:miter lim="800000"/>
          </a:ln>
        </p:spPr>
        <p:txBody>
          <a:bodyPr wrap="none" lIns="91429" tIns="45715" rIns="91429" bIns="45715" anchor="ctr"/>
          <a:lstStyle/>
          <a:p>
            <a:pPr algn="ctr">
              <a:lnSpc>
                <a:spcPct val="90000"/>
              </a:lnSpc>
            </a:pP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2.0</a:t>
            </a: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靠背骨架变更方案</a:t>
            </a:r>
          </a:p>
        </p:txBody>
      </p:sp>
      <p:sp>
        <p:nvSpPr>
          <p:cNvPr id="8201" name="Rectangle 16"/>
          <p:cNvSpPr>
            <a:spLocks noChangeArrowheads="1"/>
          </p:cNvSpPr>
          <p:nvPr/>
        </p:nvSpPr>
        <p:spPr bwMode="auto">
          <a:xfrm>
            <a:off x="1928794" y="4143380"/>
            <a:ext cx="5643562" cy="15049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429" tIns="45715" rIns="91429" bIns="45715" anchor="ctr"/>
          <a:lstStyle/>
          <a:p>
            <a:pPr algn="ctr" latinLnBrk="1">
              <a:lnSpc>
                <a:spcPct val="70000"/>
              </a:lnSpc>
              <a:spcBef>
                <a:spcPct val="50000"/>
              </a:spcBef>
            </a:pPr>
            <a:r>
              <a:rPr lang="en-US" altLang="ko-KR" sz="2800" dirty="0">
                <a:solidFill>
                  <a:srgbClr val="0066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Y헤드라인M"/>
              </a:rPr>
              <a:t>20</a:t>
            </a:r>
            <a:r>
              <a:rPr lang="en-US" altLang="zh-CN" sz="2800" dirty="0">
                <a:solidFill>
                  <a:srgbClr val="0066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Y헤드라인M"/>
              </a:rPr>
              <a:t>23.11.27</a:t>
            </a:r>
            <a:endParaRPr lang="en-US" altLang="ko-KR" sz="2800" dirty="0">
              <a:solidFill>
                <a:srgbClr val="00669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Y헤드라인M"/>
            </a:endParaRPr>
          </a:p>
          <a:p>
            <a:pPr algn="ctr" latinLnBrk="1">
              <a:lnSpc>
                <a:spcPct val="70000"/>
              </a:lnSpc>
              <a:spcBef>
                <a:spcPct val="50000"/>
              </a:spcBef>
            </a:pPr>
            <a:r>
              <a:rPr lang="zh-CN" altLang="en-US" sz="2800" dirty="0">
                <a:solidFill>
                  <a:srgbClr val="0066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Y헤드라인M"/>
              </a:rPr>
              <a:t>北京光华荣昌汽车部件有限公司</a:t>
            </a:r>
            <a:endParaRPr lang="en-US" altLang="zh-CN" sz="2800" dirty="0">
              <a:solidFill>
                <a:srgbClr val="00669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Y헤드라인M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5"/>
          <p:cNvSpPr txBox="1">
            <a:spLocks noChangeArrowheads="1"/>
          </p:cNvSpPr>
          <p:nvPr/>
        </p:nvSpPr>
        <p:spPr bwMode="auto">
          <a:xfrm>
            <a:off x="214282" y="142852"/>
            <a:ext cx="5761038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设计方案目录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472" y="857232"/>
            <a:ext cx="3857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一、侧翼钢丝变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φ8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更为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φ6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576" y="3356992"/>
            <a:ext cx="4857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二、骨架边板统一（长短统一）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3DFF6031-DFA5-7715-5FDC-C9D2FE62F6D8}"/>
              </a:ext>
            </a:extLst>
          </p:cNvPr>
          <p:cNvSpPr txBox="1"/>
          <p:nvPr/>
        </p:nvSpPr>
        <p:spPr>
          <a:xfrm>
            <a:off x="251520" y="116632"/>
            <a:ext cx="3857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一、侧翼钢丝变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φ8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更为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φ6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B51462E-6769-B444-3142-B29061EF1542}"/>
              </a:ext>
            </a:extLst>
          </p:cNvPr>
          <p:cNvSpPr txBox="1"/>
          <p:nvPr/>
        </p:nvSpPr>
        <p:spPr>
          <a:xfrm>
            <a:off x="539552" y="836712"/>
            <a:ext cx="5688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：侧翼钢丝结构作用：</a:t>
            </a:r>
            <a:endParaRPr lang="en-US" altLang="zh-CN" dirty="0"/>
          </a:p>
          <a:p>
            <a:r>
              <a:rPr lang="zh-CN" altLang="en-US" dirty="0"/>
              <a:t>     支撑侧翼</a:t>
            </a:r>
            <a:endParaRPr lang="en-US" altLang="zh-CN" dirty="0"/>
          </a:p>
          <a:p>
            <a:r>
              <a:rPr lang="zh-CN" altLang="en-US" dirty="0"/>
              <a:t>     安装四气袋腰托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：我司侧翼腰托种类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3F0F8A62-9B5F-8027-1A50-6F8D0E0D90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369022"/>
              </p:ext>
            </p:extLst>
          </p:nvPr>
        </p:nvGraphicFramePr>
        <p:xfrm>
          <a:off x="143662" y="2481117"/>
          <a:ext cx="5339250" cy="3716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096">
                  <a:extLst>
                    <a:ext uri="{9D8B030D-6E8A-4147-A177-3AD203B41FA5}">
                      <a16:colId xmlns:a16="http://schemas.microsoft.com/office/drawing/2014/main" val="1912164664"/>
                    </a:ext>
                  </a:extLst>
                </a:gridCol>
                <a:gridCol w="1602978">
                  <a:extLst>
                    <a:ext uri="{9D8B030D-6E8A-4147-A177-3AD203B41FA5}">
                      <a16:colId xmlns:a16="http://schemas.microsoft.com/office/drawing/2014/main" val="338581987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324368190"/>
                    </a:ext>
                  </a:extLst>
                </a:gridCol>
                <a:gridCol w="1703000">
                  <a:extLst>
                    <a:ext uri="{9D8B030D-6E8A-4147-A177-3AD203B41FA5}">
                      <a16:colId xmlns:a16="http://schemas.microsoft.com/office/drawing/2014/main" val="1735833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序号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件号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首次应用产品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图示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8800100"/>
                  </a:ext>
                </a:extLst>
              </a:tr>
              <a:tr h="700276">
                <a:tc>
                  <a:txBody>
                    <a:bodyPr/>
                    <a:lstStyle/>
                    <a:p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ECAS-6805005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ECAS</a:t>
                      </a:r>
                      <a:r>
                        <a:rPr lang="zh-CN" altLang="en-US" dirty="0"/>
                        <a:t>侧翼支撑上安装钢丝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99890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SHT0012385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重汽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794834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SHT0015886</a:t>
                      </a:r>
                      <a:r>
                        <a:rPr lang="zh-CN" altLang="en-US" dirty="0"/>
                        <a:t>（取消）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福田</a:t>
                      </a:r>
                      <a:r>
                        <a:rPr lang="en-US" altLang="zh-CN" dirty="0"/>
                        <a:t>H4-2.2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309289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SHT0016644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解放</a:t>
                      </a:r>
                      <a:r>
                        <a:rPr lang="en-US" altLang="zh-CN" dirty="0"/>
                        <a:t>J6P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195763"/>
                  </a:ext>
                </a:extLst>
              </a:tr>
            </a:tbl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id="{8DD1C8D9-116B-832C-64F5-C7F9371EF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686" y="3103195"/>
            <a:ext cx="1166627" cy="6554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887B330-E8AC-5494-8057-EE18C1CAB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414" y="3907349"/>
            <a:ext cx="831286" cy="5173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01B568-641C-F283-EC38-7E971CF66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8625" y="5578276"/>
            <a:ext cx="1166627" cy="62267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A75E8B1-58C2-474C-8304-E94973549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928" y="4789441"/>
            <a:ext cx="1141324" cy="6226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34079-8AD0-08FA-1A11-94747B2ABF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531" r="12693"/>
          <a:stretch/>
        </p:blipFill>
        <p:spPr>
          <a:xfrm>
            <a:off x="5913468" y="1232377"/>
            <a:ext cx="3096344" cy="496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94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3DFF6031-DFA5-7715-5FDC-C9D2FE62F6D8}"/>
              </a:ext>
            </a:extLst>
          </p:cNvPr>
          <p:cNvSpPr txBox="1"/>
          <p:nvPr/>
        </p:nvSpPr>
        <p:spPr>
          <a:xfrm>
            <a:off x="251520" y="116632"/>
            <a:ext cx="3857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一、侧翼钢丝变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φ8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更为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φ6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B51462E-6769-B444-3142-B29061EF1542}"/>
              </a:ext>
            </a:extLst>
          </p:cNvPr>
          <p:cNvSpPr txBox="1"/>
          <p:nvPr/>
        </p:nvSpPr>
        <p:spPr>
          <a:xfrm>
            <a:off x="179512" y="755753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3</a:t>
            </a:r>
            <a:r>
              <a:rPr lang="zh-CN" altLang="en-US" dirty="0"/>
              <a:t>：对标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3F0F8A62-9B5F-8027-1A50-6F8D0E0D90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67210"/>
              </p:ext>
            </p:extLst>
          </p:nvPr>
        </p:nvGraphicFramePr>
        <p:xfrm>
          <a:off x="179512" y="1340768"/>
          <a:ext cx="8784976" cy="3000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0579">
                  <a:extLst>
                    <a:ext uri="{9D8B030D-6E8A-4147-A177-3AD203B41FA5}">
                      <a16:colId xmlns:a16="http://schemas.microsoft.com/office/drawing/2014/main" val="1912164664"/>
                    </a:ext>
                  </a:extLst>
                </a:gridCol>
                <a:gridCol w="2342661">
                  <a:extLst>
                    <a:ext uri="{9D8B030D-6E8A-4147-A177-3AD203B41FA5}">
                      <a16:colId xmlns:a16="http://schemas.microsoft.com/office/drawing/2014/main" val="3385819871"/>
                    </a:ext>
                  </a:extLst>
                </a:gridCol>
                <a:gridCol w="1903412">
                  <a:extLst>
                    <a:ext uri="{9D8B030D-6E8A-4147-A177-3AD203B41FA5}">
                      <a16:colId xmlns:a16="http://schemas.microsoft.com/office/drawing/2014/main" val="324368190"/>
                    </a:ext>
                  </a:extLst>
                </a:gridCol>
                <a:gridCol w="2928324">
                  <a:extLst>
                    <a:ext uri="{9D8B030D-6E8A-4147-A177-3AD203B41FA5}">
                      <a16:colId xmlns:a16="http://schemas.microsoft.com/office/drawing/2014/main" val="1735833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序号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厂家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侧翼钢丝尺寸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图示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8800100"/>
                  </a:ext>
                </a:extLst>
              </a:tr>
              <a:tr h="901204">
                <a:tc>
                  <a:txBody>
                    <a:bodyPr/>
                    <a:lstStyle/>
                    <a:p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天成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6mm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99890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华泰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6mm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794834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安道拓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6mm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309289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F6A00368-4519-0959-409A-8714599995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844824"/>
            <a:ext cx="396526" cy="77014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A0A873-6D70-270B-034D-67333947E7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74" y="2676208"/>
            <a:ext cx="578010" cy="77014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B413899-81B9-A33B-8CA2-B24A04EBE2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894" y="3639566"/>
            <a:ext cx="466590" cy="62168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AE9DEEA-506A-6D78-4993-36331E31D8C2}"/>
              </a:ext>
            </a:extLst>
          </p:cNvPr>
          <p:cNvSpPr txBox="1"/>
          <p:nvPr/>
        </p:nvSpPr>
        <p:spPr>
          <a:xfrm>
            <a:off x="251520" y="4597127"/>
            <a:ext cx="8116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：通过对标，符合常规设计，可以进行更改。</a:t>
            </a:r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：售后暂无侧翼钢丝断裂变形等反馈。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04084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3DFF6031-DFA5-7715-5FDC-C9D2FE62F6D8}"/>
              </a:ext>
            </a:extLst>
          </p:cNvPr>
          <p:cNvSpPr txBox="1"/>
          <p:nvPr/>
        </p:nvSpPr>
        <p:spPr>
          <a:xfrm>
            <a:off x="251520" y="116632"/>
            <a:ext cx="3857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二、骨架边板统一（长短统一）</a:t>
            </a: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CE1D8761-56D2-89E7-A4F1-EBEB2F0FE6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797312"/>
              </p:ext>
            </p:extLst>
          </p:nvPr>
        </p:nvGraphicFramePr>
        <p:xfrm>
          <a:off x="107504" y="1441695"/>
          <a:ext cx="8640960" cy="3716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449">
                  <a:extLst>
                    <a:ext uri="{9D8B030D-6E8A-4147-A177-3AD203B41FA5}">
                      <a16:colId xmlns:a16="http://schemas.microsoft.com/office/drawing/2014/main" val="1912164664"/>
                    </a:ext>
                  </a:extLst>
                </a:gridCol>
                <a:gridCol w="1356766">
                  <a:extLst>
                    <a:ext uri="{9D8B030D-6E8A-4147-A177-3AD203B41FA5}">
                      <a16:colId xmlns:a16="http://schemas.microsoft.com/office/drawing/2014/main" val="3385819871"/>
                    </a:ext>
                  </a:extLst>
                </a:gridCol>
                <a:gridCol w="1033960">
                  <a:extLst>
                    <a:ext uri="{9D8B030D-6E8A-4147-A177-3AD203B41FA5}">
                      <a16:colId xmlns:a16="http://schemas.microsoft.com/office/drawing/2014/main" val="954277616"/>
                    </a:ext>
                  </a:extLst>
                </a:gridCol>
                <a:gridCol w="1920213">
                  <a:extLst>
                    <a:ext uri="{9D8B030D-6E8A-4147-A177-3AD203B41FA5}">
                      <a16:colId xmlns:a16="http://schemas.microsoft.com/office/drawing/2014/main" val="324368190"/>
                    </a:ext>
                  </a:extLst>
                </a:gridCol>
                <a:gridCol w="3766572">
                  <a:extLst>
                    <a:ext uri="{9D8B030D-6E8A-4147-A177-3AD203B41FA5}">
                      <a16:colId xmlns:a16="http://schemas.microsoft.com/office/drawing/2014/main" val="1735833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序号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件号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件名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应用产品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备注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8800100"/>
                  </a:ext>
                </a:extLst>
              </a:tr>
              <a:tr h="700276">
                <a:tc>
                  <a:txBody>
                    <a:bodyPr/>
                    <a:lstStyle/>
                    <a:p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H5-6802110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靠背左侧主钣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CN" dirty="0"/>
                        <a:t>2.0</a:t>
                      </a:r>
                      <a:r>
                        <a:rPr lang="zh-CN" altLang="en-US" dirty="0"/>
                        <a:t>全系列（除下述项目）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99890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H5-6802112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靠背右侧主钣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794834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SQX3000-6802111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靠背左侧主钣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CN" dirty="0"/>
                        <a:t>X3000</a:t>
                      </a:r>
                      <a:r>
                        <a:rPr lang="zh-CN" altLang="en-US" dirty="0"/>
                        <a:t>分体式、</a:t>
                      </a:r>
                      <a:br>
                        <a:rPr lang="en-US" altLang="zh-CN" dirty="0"/>
                      </a:br>
                      <a:r>
                        <a:rPr lang="zh-CN" altLang="en-US" dirty="0"/>
                        <a:t>福田图雅诺、</a:t>
                      </a:r>
                      <a:br>
                        <a:rPr lang="en-US" altLang="zh-CN" dirty="0"/>
                      </a:br>
                      <a:r>
                        <a:rPr lang="zh-CN" altLang="en-US" dirty="0"/>
                        <a:t>重汽出口</a:t>
                      </a:r>
                      <a:r>
                        <a:rPr lang="en-US" altLang="zh-CN" dirty="0"/>
                        <a:t>3.0</a:t>
                      </a:r>
                      <a:r>
                        <a:rPr lang="zh-CN" altLang="en-US" dirty="0"/>
                        <a:t>副驾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zh-CN" altLang="en-US" dirty="0"/>
                        <a:t>在上面基础上顶部裁短约</a:t>
                      </a:r>
                      <a:r>
                        <a:rPr lang="en-US" altLang="zh-CN" dirty="0"/>
                        <a:t>68mm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309289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SQX3000-6802121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靠背右侧主钣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195763"/>
                  </a:ext>
                </a:extLst>
              </a:tr>
            </a:tbl>
          </a:graphicData>
        </a:graphic>
      </p:graphicFrame>
      <p:pic>
        <p:nvPicPr>
          <p:cNvPr id="7" name="图片 6">
            <a:extLst>
              <a:ext uri="{FF2B5EF4-FFF2-40B4-BE49-F238E27FC236}">
                <a16:creationId xmlns:a16="http://schemas.microsoft.com/office/drawing/2014/main" id="{B9FE2F0D-06E6-ED99-F206-F2A2A6E3A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2204864"/>
            <a:ext cx="1606674" cy="137057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F396EFF-F255-691B-069A-E8FA0C144EEF}"/>
              </a:ext>
            </a:extLst>
          </p:cNvPr>
          <p:cNvSpPr txBox="1"/>
          <p:nvPr/>
        </p:nvSpPr>
        <p:spPr>
          <a:xfrm>
            <a:off x="107504" y="90872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1:  2.0</a:t>
            </a:r>
            <a:r>
              <a:rPr lang="zh-CN" altLang="en-US" dirty="0"/>
              <a:t>边板种类</a:t>
            </a:r>
          </a:p>
        </p:txBody>
      </p:sp>
    </p:spTree>
    <p:extLst>
      <p:ext uri="{BB962C8B-B14F-4D97-AF65-F5344CB8AC3E}">
        <p14:creationId xmlns:p14="http://schemas.microsoft.com/office/powerpoint/2010/main" val="3607886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9899FA8-365D-4C43-C6B3-2D7AB2CA5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80928"/>
            <a:ext cx="8460432" cy="3282308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3DFF6031-DFA5-7715-5FDC-C9D2FE62F6D8}"/>
              </a:ext>
            </a:extLst>
          </p:cNvPr>
          <p:cNvSpPr txBox="1"/>
          <p:nvPr/>
        </p:nvSpPr>
        <p:spPr>
          <a:xfrm>
            <a:off x="251520" y="116632"/>
            <a:ext cx="3857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二、骨架边板统一（长短统一）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F396EFF-F255-691B-069A-E8FA0C144EEF}"/>
              </a:ext>
            </a:extLst>
          </p:cNvPr>
          <p:cNvSpPr txBox="1"/>
          <p:nvPr/>
        </p:nvSpPr>
        <p:spPr>
          <a:xfrm>
            <a:off x="107504" y="908720"/>
            <a:ext cx="79928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2:</a:t>
            </a:r>
            <a:r>
              <a:rPr lang="zh-CN" altLang="en-US" dirty="0"/>
              <a:t>边板统一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①短边板因受限于</a:t>
            </a:r>
            <a:r>
              <a:rPr lang="en-US" altLang="zh-CN" dirty="0"/>
              <a:t>CAS</a:t>
            </a:r>
            <a:r>
              <a:rPr lang="zh-CN" altLang="en-US" dirty="0"/>
              <a:t>（</a:t>
            </a:r>
            <a:r>
              <a:rPr lang="en-US" altLang="zh-CN" dirty="0"/>
              <a:t>X3000</a:t>
            </a:r>
            <a:r>
              <a:rPr lang="zh-CN" altLang="en-US" dirty="0"/>
              <a:t>），重汽出口车受限于借用</a:t>
            </a:r>
            <a:r>
              <a:rPr lang="en-US" altLang="zh-CN" dirty="0"/>
              <a:t>H6</a:t>
            </a:r>
            <a:r>
              <a:rPr lang="zh-CN" altLang="en-US" dirty="0"/>
              <a:t>安全带底座罩壳。无法使用长边板。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②长边板更改为短边板，结构向可行。强度受影响，见下图</a:t>
            </a:r>
            <a:r>
              <a:rPr lang="en-US" altLang="zh-CN" dirty="0"/>
              <a:t>CAE</a:t>
            </a:r>
            <a:r>
              <a:rPr lang="zh-CN" altLang="en-US" dirty="0"/>
              <a:t>分析边板处变形。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③需进行实物验证，强度是否受影响。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2B6744AD-D0E8-2051-D0B2-257CA602DC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477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304</Words>
  <Application>Microsoft Office PowerPoint</Application>
  <PresentationFormat>全屏显示(4:3)</PresentationFormat>
  <Paragraphs>78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2" baseType="lpstr">
      <vt:lpstr>맑은 고딕</vt:lpstr>
      <vt:lpstr>宋体</vt:lpstr>
      <vt:lpstr>微软雅黑</vt:lpstr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Administrator</cp:lastModifiedBy>
  <cp:revision>1916</cp:revision>
  <dcterms:created xsi:type="dcterms:W3CDTF">2013-01-09T01:05:00Z</dcterms:created>
  <dcterms:modified xsi:type="dcterms:W3CDTF">2023-11-28T02:21:00Z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910D8B941A10468880712920238DC060</vt:lpwstr>
  </property>
  <property fmtid="{D5CDD505-2E9C-101B-9397-08002B2CF9AE}" pid="3" name="KSOProductBuildVer">
    <vt:lpwstr>2052-11.1.0.11115</vt:lpwstr>
  </property>
</Properties>
</file>