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7" r:id="rId3"/>
    <p:sldId id="422" r:id="rId4"/>
    <p:sldId id="444" r:id="rId6"/>
    <p:sldId id="379" r:id="rId7"/>
    <p:sldId id="445" r:id="rId8"/>
    <p:sldId id="461" r:id="rId9"/>
    <p:sldId id="450" r:id="rId10"/>
    <p:sldId id="433" r:id="rId11"/>
    <p:sldId id="451" r:id="rId12"/>
    <p:sldId id="481" r:id="rId13"/>
    <p:sldId id="454" r:id="rId14"/>
    <p:sldId id="456" r:id="rId15"/>
    <p:sldId id="272" r:id="rId16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5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ABAB"/>
    <a:srgbClr val="448DD0"/>
    <a:srgbClr val="D67B56"/>
    <a:srgbClr val="A80000"/>
    <a:srgbClr val="20517E"/>
    <a:srgbClr val="00FFFF"/>
    <a:srgbClr val="97A9D9"/>
    <a:srgbClr val="EB335F"/>
    <a:srgbClr val="8497B0"/>
    <a:srgbClr val="9FAE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2" autoAdjust="0"/>
    <p:restoredTop sz="94270" autoAdjust="0"/>
  </p:normalViewPr>
  <p:slideViewPr>
    <p:cSldViewPr snapToGrid="0" showGuides="1">
      <p:cViewPr>
        <p:scale>
          <a:sx n="50" d="100"/>
          <a:sy n="50" d="100"/>
        </p:scale>
        <p:origin x="-1662" y="-942"/>
      </p:cViewPr>
      <p:guideLst>
        <p:guide orient="horz" pos="2160"/>
        <p:guide pos="385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gs" Target="tags/tag14.xml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3B643-BD1E-4495-A68C-2DFAF8B006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1" name="Picture 3" descr="aa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159" y="4892904"/>
            <a:ext cx="3663950" cy="18272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2" name="Picture 4" descr="aaa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49109" y="4854805"/>
            <a:ext cx="6995470" cy="18653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29" name="直接连接符 28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-2" y="4821479"/>
            <a:ext cx="12192000" cy="1970061"/>
          </a:xfrm>
          <a:prstGeom prst="rect">
            <a:avLst/>
          </a:prstGeom>
          <a:solidFill>
            <a:schemeClr val="bg1">
              <a:lumMod val="95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TextBox 2"/>
          <p:cNvSpPr txBox="1"/>
          <p:nvPr/>
        </p:nvSpPr>
        <p:spPr>
          <a:xfrm>
            <a:off x="2120900" y="908685"/>
            <a:ext cx="8880475" cy="1265555"/>
          </a:xfrm>
          <a:prstGeom prst="rect">
            <a:avLst/>
          </a:prstGeom>
        </p:spPr>
        <p:txBody>
          <a:bodyPr wrap="square" lIns="23817" tIns="9527" rIns="23817" bIns="9527" rtlCol="0" anchor="t">
            <a:spAutoFit/>
          </a:bodyPr>
          <a:lstStyle/>
          <a:p>
            <a:pPr algn="ctr" fontAlgn="auto" latinLnBrk="1">
              <a:lnSpc>
                <a:spcPct val="150000"/>
              </a:lnSpc>
            </a:pPr>
            <a:r>
              <a:rPr lang="en-US" altLang="zh-CN" sz="5400" b="1" noProof="1">
                <a:latin typeface="微软雅黑" panose="020B0503020204020204" charset="-122"/>
                <a:ea typeface="微软雅黑" panose="020B0503020204020204" charset="-122"/>
              </a:rPr>
              <a:t>B40</a:t>
            </a:r>
            <a:r>
              <a:rPr lang="zh-CN" altLang="en-US" sz="5400" b="1" noProof="1">
                <a:latin typeface="微软雅黑" panose="020B0503020204020204" charset="-122"/>
                <a:ea typeface="微软雅黑" panose="020B0503020204020204" charset="-122"/>
              </a:rPr>
              <a:t>座椅配件订单项目说明</a:t>
            </a:r>
            <a:endParaRPr lang="zh-CN" altLang="en-US" sz="5400" b="1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TextBox 2"/>
          <p:cNvSpPr txBox="1"/>
          <p:nvPr/>
        </p:nvSpPr>
        <p:spPr>
          <a:xfrm>
            <a:off x="1050806" y="2391127"/>
            <a:ext cx="9637513" cy="2234565"/>
          </a:xfrm>
          <a:prstGeom prst="rect">
            <a:avLst/>
          </a:prstGeom>
        </p:spPr>
        <p:txBody>
          <a:bodyPr wrap="square" lIns="23817" tIns="9527" rIns="23817" bIns="9527" rtlCol="0" anchor="t">
            <a:spAutoFit/>
          </a:bodyPr>
          <a:lstStyle/>
          <a:p>
            <a:pPr algn="ctr" fontAlgn="auto" latinLnBrk="1">
              <a:lnSpc>
                <a:spcPct val="150000"/>
              </a:lnSpc>
            </a:pPr>
            <a:r>
              <a:rPr lang="en-US" altLang="zh-CN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·</a:t>
            </a:r>
            <a:r>
              <a:rPr lang="zh-CN" altLang="en-US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促合作</a:t>
            </a:r>
            <a:r>
              <a:rPr lang="en-US" altLang="zh-CN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·</a:t>
            </a:r>
            <a:r>
              <a:rPr lang="zh-CN" altLang="en-US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共努力</a:t>
            </a:r>
            <a:r>
              <a:rPr lang="en-US" altLang="zh-CN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·</a:t>
            </a:r>
            <a:r>
              <a:rPr lang="zh-CN" altLang="en-US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增效益</a:t>
            </a:r>
            <a:endParaRPr lang="zh-CN" altLang="en-US" sz="3200" b="1" noProof="1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  <a:p>
            <a:pPr algn="ctr" fontAlgn="auto" latinLnBrk="1">
              <a:lnSpc>
                <a:spcPct val="150000"/>
              </a:lnSpc>
            </a:pPr>
            <a:r>
              <a:rPr lang="en-US" altLang="zh-CN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2023</a:t>
            </a:r>
            <a:r>
              <a:rPr lang="zh-CN" altLang="en-US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12</a:t>
            </a:r>
            <a:r>
              <a:rPr lang="zh-CN" altLang="en-US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月</a:t>
            </a:r>
            <a:r>
              <a:rPr lang="en-US" altLang="zh-CN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26</a:t>
            </a:r>
            <a:r>
              <a:rPr lang="zh-CN" altLang="en-US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日</a:t>
            </a:r>
            <a:endParaRPr lang="en-US" altLang="zh-CN" sz="3200" b="1" noProof="1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  <a:p>
            <a:pPr algn="ctr" fontAlgn="auto" latinLnBrk="1">
              <a:lnSpc>
                <a:spcPct val="150000"/>
              </a:lnSpc>
            </a:pPr>
            <a:endParaRPr lang="zh-CN" altLang="zh-CN" sz="32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TextBox 2"/>
          <p:cNvSpPr txBox="1"/>
          <p:nvPr/>
        </p:nvSpPr>
        <p:spPr>
          <a:xfrm>
            <a:off x="8455536" y="3887482"/>
            <a:ext cx="3361520" cy="757555"/>
          </a:xfrm>
          <a:prstGeom prst="rect">
            <a:avLst/>
          </a:prstGeom>
        </p:spPr>
        <p:txBody>
          <a:bodyPr wrap="square" lIns="23817" tIns="9527" rIns="23817" bIns="9527" rtlCol="0" anchor="t">
            <a:spAutoFit/>
          </a:bodyPr>
          <a:lstStyle/>
          <a:p>
            <a:pPr algn="ctr" fontAlgn="auto" latinLnBrk="1">
              <a:lnSpc>
                <a:spcPct val="150000"/>
              </a:lnSpc>
            </a:pPr>
            <a:r>
              <a:rPr lang="en-US" altLang="zh-CN" sz="3200" b="1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</a:t>
            </a: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张海亮</a:t>
            </a:r>
            <a:endParaRPr lang="zh-CN" altLang="zh-CN" sz="32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lang="zh-CN" altLang="en-US" sz="3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lang="en-US" altLang="zh-CN" sz="6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>
            <a:off x="1488441" y="190783"/>
            <a:ext cx="4191000" cy="563954"/>
            <a:chOff x="0" y="921946"/>
            <a:chExt cx="974725" cy="1009650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grpSpPr>
        <p:sp>
          <p:nvSpPr>
            <p:cNvPr id="14" name="MH_Other_3"/>
            <p:cNvSpPr/>
            <p:nvPr>
              <p:custDataLst>
                <p:tags r:id="rId2"/>
              </p:custDataLst>
            </p:nvPr>
          </p:nvSpPr>
          <p:spPr>
            <a:xfrm>
              <a:off x="31973" y="1038908"/>
              <a:ext cx="907308" cy="730250"/>
            </a:xfrm>
            <a:prstGeom prst="rect">
              <a:avLst/>
            </a:prstGeom>
            <a:gradFill>
              <a:gsLst>
                <a:gs pos="0">
                  <a:srgbClr val="007BD3"/>
                </a:gs>
                <a:gs pos="100000">
                  <a:srgbClr val="034373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b="1" noProof="1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四、计划产地</a:t>
              </a:r>
              <a:endParaRPr lang="zh-CN" altLang="en-US" sz="2000" b="1" noProof="1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5" name="MH_Other_4"/>
            <p:cNvSpPr/>
            <p:nvPr>
              <p:custDataLst>
                <p:tags r:id="rId3"/>
              </p:custDataLst>
            </p:nvPr>
          </p:nvSpPr>
          <p:spPr>
            <a:xfrm>
              <a:off x="0" y="921946"/>
              <a:ext cx="974725" cy="1009650"/>
            </a:xfrm>
            <a:custGeom>
              <a:avLst/>
              <a:gdLst>
                <a:gd name="connsiteX0" fmla="*/ 743029 w 757237"/>
                <a:gd name="connsiteY0" fmla="*/ 463225 h 783577"/>
                <a:gd name="connsiteX1" fmla="*/ 757237 w 757237"/>
                <a:gd name="connsiteY1" fmla="*/ 463225 h 783577"/>
                <a:gd name="connsiteX2" fmla="*/ 757237 w 757237"/>
                <a:gd name="connsiteY2" fmla="*/ 783577 h 783577"/>
                <a:gd name="connsiteX3" fmla="*/ 450056 w 757237"/>
                <a:gd name="connsiteY3" fmla="*/ 783577 h 783577"/>
                <a:gd name="connsiteX4" fmla="*/ 450056 w 757237"/>
                <a:gd name="connsiteY4" fmla="*/ 768874 h 783577"/>
                <a:gd name="connsiteX5" fmla="*/ 743029 w 757237"/>
                <a:gd name="connsiteY5" fmla="*/ 768874 h 783577"/>
                <a:gd name="connsiteX6" fmla="*/ 0 w 757237"/>
                <a:gd name="connsiteY6" fmla="*/ 463225 h 783577"/>
                <a:gd name="connsiteX7" fmla="*/ 14207 w 757237"/>
                <a:gd name="connsiteY7" fmla="*/ 463225 h 783577"/>
                <a:gd name="connsiteX8" fmla="*/ 14207 w 757237"/>
                <a:gd name="connsiteY8" fmla="*/ 768874 h 783577"/>
                <a:gd name="connsiteX9" fmla="*/ 307181 w 757237"/>
                <a:gd name="connsiteY9" fmla="*/ 768874 h 783577"/>
                <a:gd name="connsiteX10" fmla="*/ 307181 w 757237"/>
                <a:gd name="connsiteY10" fmla="*/ 783577 h 783577"/>
                <a:gd name="connsiteX11" fmla="*/ 0 w 757237"/>
                <a:gd name="connsiteY11" fmla="*/ 783577 h 783577"/>
                <a:gd name="connsiteX12" fmla="*/ 450056 w 757237"/>
                <a:gd name="connsiteY12" fmla="*/ 0 h 783577"/>
                <a:gd name="connsiteX13" fmla="*/ 757237 w 757237"/>
                <a:gd name="connsiteY13" fmla="*/ 0 h 783577"/>
                <a:gd name="connsiteX14" fmla="*/ 757237 w 757237"/>
                <a:gd name="connsiteY14" fmla="*/ 320350 h 783577"/>
                <a:gd name="connsiteX15" fmla="*/ 743029 w 757237"/>
                <a:gd name="connsiteY15" fmla="*/ 320350 h 783577"/>
                <a:gd name="connsiteX16" fmla="*/ 743029 w 757237"/>
                <a:gd name="connsiteY16" fmla="*/ 14702 h 783577"/>
                <a:gd name="connsiteX17" fmla="*/ 450056 w 757237"/>
                <a:gd name="connsiteY17" fmla="*/ 14702 h 783577"/>
                <a:gd name="connsiteX18" fmla="*/ 0 w 757237"/>
                <a:gd name="connsiteY18" fmla="*/ 0 h 783577"/>
                <a:gd name="connsiteX19" fmla="*/ 307181 w 757237"/>
                <a:gd name="connsiteY19" fmla="*/ 0 h 783577"/>
                <a:gd name="connsiteX20" fmla="*/ 307181 w 757237"/>
                <a:gd name="connsiteY20" fmla="*/ 14702 h 783577"/>
                <a:gd name="connsiteX21" fmla="*/ 14207 w 757237"/>
                <a:gd name="connsiteY21" fmla="*/ 14702 h 783577"/>
                <a:gd name="connsiteX22" fmla="*/ 14207 w 757237"/>
                <a:gd name="connsiteY22" fmla="*/ 320350 h 783577"/>
                <a:gd name="connsiteX23" fmla="*/ 0 w 757237"/>
                <a:gd name="connsiteY23" fmla="*/ 320350 h 783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57237" h="783577">
                  <a:moveTo>
                    <a:pt x="743029" y="463225"/>
                  </a:moveTo>
                  <a:lnTo>
                    <a:pt x="757237" y="463225"/>
                  </a:lnTo>
                  <a:lnTo>
                    <a:pt x="757237" y="783577"/>
                  </a:lnTo>
                  <a:lnTo>
                    <a:pt x="450056" y="783577"/>
                  </a:lnTo>
                  <a:lnTo>
                    <a:pt x="450056" y="768874"/>
                  </a:lnTo>
                  <a:lnTo>
                    <a:pt x="743029" y="768874"/>
                  </a:lnTo>
                  <a:close/>
                  <a:moveTo>
                    <a:pt x="0" y="463225"/>
                  </a:moveTo>
                  <a:lnTo>
                    <a:pt x="14207" y="463225"/>
                  </a:lnTo>
                  <a:lnTo>
                    <a:pt x="14207" y="768874"/>
                  </a:lnTo>
                  <a:lnTo>
                    <a:pt x="307181" y="768874"/>
                  </a:lnTo>
                  <a:lnTo>
                    <a:pt x="307181" y="783577"/>
                  </a:lnTo>
                  <a:lnTo>
                    <a:pt x="0" y="783577"/>
                  </a:lnTo>
                  <a:close/>
                  <a:moveTo>
                    <a:pt x="450056" y="0"/>
                  </a:moveTo>
                  <a:lnTo>
                    <a:pt x="757237" y="0"/>
                  </a:lnTo>
                  <a:lnTo>
                    <a:pt x="757237" y="320350"/>
                  </a:lnTo>
                  <a:lnTo>
                    <a:pt x="743029" y="320350"/>
                  </a:lnTo>
                  <a:lnTo>
                    <a:pt x="743029" y="14702"/>
                  </a:lnTo>
                  <a:lnTo>
                    <a:pt x="450056" y="14702"/>
                  </a:lnTo>
                  <a:close/>
                  <a:moveTo>
                    <a:pt x="0" y="0"/>
                  </a:moveTo>
                  <a:lnTo>
                    <a:pt x="307181" y="0"/>
                  </a:lnTo>
                  <a:lnTo>
                    <a:pt x="307181" y="14702"/>
                  </a:lnTo>
                  <a:lnTo>
                    <a:pt x="14207" y="14702"/>
                  </a:lnTo>
                  <a:lnTo>
                    <a:pt x="14207" y="320350"/>
                  </a:lnTo>
                  <a:lnTo>
                    <a:pt x="0" y="3203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0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aphicFrame>
        <p:nvGraphicFramePr>
          <p:cNvPr id="20" name="表格 19"/>
          <p:cNvGraphicFramePr/>
          <p:nvPr>
            <p:custDataLst>
              <p:tags r:id="rId4"/>
            </p:custDataLst>
          </p:nvPr>
        </p:nvGraphicFramePr>
        <p:xfrm>
          <a:off x="271145" y="1350645"/>
          <a:ext cx="11475085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8260"/>
                <a:gridCol w="2016125"/>
                <a:gridCol w="2148840"/>
                <a:gridCol w="2069465"/>
                <a:gridCol w="1880235"/>
                <a:gridCol w="2042160"/>
              </a:tblGrid>
              <a:tr h="128333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车型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产品名称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订单数量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公司配置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计划产地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增加工艺</a:t>
                      </a:r>
                      <a:endParaRPr lang="zh-CN" altLang="en-US"/>
                    </a:p>
                  </a:txBody>
                  <a:tcPr/>
                </a:tc>
              </a:tr>
              <a:tr h="89852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驾驶员座椅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279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P203</a:t>
                      </a:r>
                      <a:r>
                        <a:rPr lang="zh-CN" altLang="en-US" sz="2400"/>
                        <a:t>改制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河北光华荣昌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地脚支架焊接喷漆</a:t>
                      </a:r>
                      <a:endParaRPr lang="zh-CN" altLang="en-US"/>
                    </a:p>
                  </a:txBody>
                  <a:tcPr/>
                </a:tc>
              </a:tr>
              <a:tr h="116776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副驾驶员座椅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279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>
                          <a:sym typeface="+mn-ea"/>
                        </a:rPr>
                        <a:t>P203</a:t>
                      </a:r>
                      <a:r>
                        <a:rPr lang="zh-CN" altLang="en-US" sz="2400">
                          <a:sym typeface="+mn-ea"/>
                        </a:rPr>
                        <a:t>改制</a:t>
                      </a:r>
                      <a:endParaRPr lang="zh-CN" altLang="en-US" sz="2400"/>
                    </a:p>
                    <a:p>
                      <a:pPr>
                        <a:buNone/>
                      </a:pP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河北光华荣昌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地脚支架焊接喷漆</a:t>
                      </a:r>
                      <a:endParaRPr lang="zh-CN" altLang="en-US"/>
                    </a:p>
                  </a:txBody>
                  <a:tcPr/>
                </a:tc>
              </a:tr>
              <a:tr h="80835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后排座椅总成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181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r>
                        <a:rPr lang="zh-CN" altLang="en-US" sz="2400"/>
                        <a:t>后排座椅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河北光华荣昌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地脚支架护罩注塑</a:t>
                      </a: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lang="zh-CN" altLang="en-US" sz="3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lang="en-US" altLang="zh-CN" sz="6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kumimoji="0" lang="en-US" altLang="zh-CN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kumimoji="0" lang="zh-CN" altLang="en-US" sz="3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kumimoji="0" lang="en-US" altLang="zh-CN" sz="6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3" name="任意多边形 32"/>
          <p:cNvSpPr/>
          <p:nvPr/>
        </p:nvSpPr>
        <p:spPr>
          <a:xfrm>
            <a:off x="2867959" y="0"/>
            <a:ext cx="9324041" cy="6858000"/>
          </a:xfrm>
          <a:custGeom>
            <a:avLst/>
            <a:gdLst>
              <a:gd name="connsiteX0" fmla="*/ 6753833 w 9324041"/>
              <a:gd name="connsiteY0" fmla="*/ 0 h 6858000"/>
              <a:gd name="connsiteX1" fmla="*/ 9324041 w 9324041"/>
              <a:gd name="connsiteY1" fmla="*/ 0 h 6858000"/>
              <a:gd name="connsiteX2" fmla="*/ 9324041 w 9324041"/>
              <a:gd name="connsiteY2" fmla="*/ 6858000 h 6858000"/>
              <a:gd name="connsiteX3" fmla="*/ 0 w 932404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24041" h="6858000">
                <a:moveTo>
                  <a:pt x="6753833" y="0"/>
                </a:moveTo>
                <a:lnTo>
                  <a:pt x="9324041" y="0"/>
                </a:lnTo>
                <a:lnTo>
                  <a:pt x="93240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lumMod val="65000"/>
              <a:lumOff val="3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66700" y="266700"/>
            <a:ext cx="11677650" cy="632460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393700" dist="635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grpSp>
        <p:nvGrpSpPr>
          <p:cNvPr id="41" name="组合 15"/>
          <p:cNvGrpSpPr/>
          <p:nvPr/>
        </p:nvGrpSpPr>
        <p:grpSpPr>
          <a:xfrm>
            <a:off x="4680240" y="2117209"/>
            <a:ext cx="2918339" cy="1569660"/>
            <a:chOff x="5140136" y="995149"/>
            <a:chExt cx="3891118" cy="2092879"/>
          </a:xfrm>
        </p:grpSpPr>
        <p:sp>
          <p:nvSpPr>
            <p:cNvPr id="42" name="文本框 5"/>
            <p:cNvSpPr txBox="1"/>
            <p:nvPr/>
          </p:nvSpPr>
          <p:spPr>
            <a:xfrm>
              <a:off x="5140136" y="995149"/>
              <a:ext cx="1909069" cy="20928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05</a:t>
              </a:r>
              <a:endParaRPr kumimoji="0" lang="zh-CN" altLang="en-US" sz="96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文本框 14"/>
            <p:cNvSpPr txBox="1"/>
            <p:nvPr/>
          </p:nvSpPr>
          <p:spPr>
            <a:xfrm>
              <a:off x="7367978" y="1623162"/>
              <a:ext cx="1663276" cy="1107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800" b="0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part</a:t>
              </a:r>
              <a:endParaRPr kumimoji="0" lang="zh-CN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4" name="矩形 69"/>
          <p:cNvSpPr>
            <a:spLocks noChangeArrowheads="1"/>
          </p:cNvSpPr>
          <p:nvPr/>
        </p:nvSpPr>
        <p:spPr bwMode="auto">
          <a:xfrm>
            <a:off x="3745269" y="3830197"/>
            <a:ext cx="4899965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5" rIns="68571" bIns="3428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需协调问题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45" name="直接连接符 44"/>
          <p:cNvCxnSpPr/>
          <p:nvPr/>
        </p:nvCxnSpPr>
        <p:spPr>
          <a:xfrm>
            <a:off x="3497898" y="4046222"/>
            <a:ext cx="1389047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46" name="直接连接符 45"/>
          <p:cNvCxnSpPr/>
          <p:nvPr/>
        </p:nvCxnSpPr>
        <p:spPr>
          <a:xfrm>
            <a:off x="7406989" y="4046222"/>
            <a:ext cx="1315940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>
            <a:off x="1488441" y="190783"/>
            <a:ext cx="4191000" cy="563954"/>
            <a:chOff x="0" y="921946"/>
            <a:chExt cx="974725" cy="1009650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grpSpPr>
        <p:sp>
          <p:nvSpPr>
            <p:cNvPr id="14" name="MH_Other_3"/>
            <p:cNvSpPr/>
            <p:nvPr>
              <p:custDataLst>
                <p:tags r:id="rId2"/>
              </p:custDataLst>
            </p:nvPr>
          </p:nvSpPr>
          <p:spPr>
            <a:xfrm>
              <a:off x="31973" y="1038908"/>
              <a:ext cx="907308" cy="730250"/>
            </a:xfrm>
            <a:prstGeom prst="rect">
              <a:avLst/>
            </a:prstGeom>
            <a:gradFill>
              <a:gsLst>
                <a:gs pos="0">
                  <a:srgbClr val="007BD3"/>
                </a:gs>
                <a:gs pos="100000">
                  <a:srgbClr val="034373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b="1" noProof="1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五、需协调问题</a:t>
              </a:r>
              <a:endParaRPr lang="zh-CN" altLang="en-US" sz="2000" b="1" noProof="1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5" name="MH_Other_4"/>
            <p:cNvSpPr/>
            <p:nvPr>
              <p:custDataLst>
                <p:tags r:id="rId3"/>
              </p:custDataLst>
            </p:nvPr>
          </p:nvSpPr>
          <p:spPr>
            <a:xfrm>
              <a:off x="0" y="921946"/>
              <a:ext cx="974725" cy="1009650"/>
            </a:xfrm>
            <a:custGeom>
              <a:avLst/>
              <a:gdLst>
                <a:gd name="connsiteX0" fmla="*/ 743029 w 757237"/>
                <a:gd name="connsiteY0" fmla="*/ 463225 h 783577"/>
                <a:gd name="connsiteX1" fmla="*/ 757237 w 757237"/>
                <a:gd name="connsiteY1" fmla="*/ 463225 h 783577"/>
                <a:gd name="connsiteX2" fmla="*/ 757237 w 757237"/>
                <a:gd name="connsiteY2" fmla="*/ 783577 h 783577"/>
                <a:gd name="connsiteX3" fmla="*/ 450056 w 757237"/>
                <a:gd name="connsiteY3" fmla="*/ 783577 h 783577"/>
                <a:gd name="connsiteX4" fmla="*/ 450056 w 757237"/>
                <a:gd name="connsiteY4" fmla="*/ 768874 h 783577"/>
                <a:gd name="connsiteX5" fmla="*/ 743029 w 757237"/>
                <a:gd name="connsiteY5" fmla="*/ 768874 h 783577"/>
                <a:gd name="connsiteX6" fmla="*/ 0 w 757237"/>
                <a:gd name="connsiteY6" fmla="*/ 463225 h 783577"/>
                <a:gd name="connsiteX7" fmla="*/ 14207 w 757237"/>
                <a:gd name="connsiteY7" fmla="*/ 463225 h 783577"/>
                <a:gd name="connsiteX8" fmla="*/ 14207 w 757237"/>
                <a:gd name="connsiteY8" fmla="*/ 768874 h 783577"/>
                <a:gd name="connsiteX9" fmla="*/ 307181 w 757237"/>
                <a:gd name="connsiteY9" fmla="*/ 768874 h 783577"/>
                <a:gd name="connsiteX10" fmla="*/ 307181 w 757237"/>
                <a:gd name="connsiteY10" fmla="*/ 783577 h 783577"/>
                <a:gd name="connsiteX11" fmla="*/ 0 w 757237"/>
                <a:gd name="connsiteY11" fmla="*/ 783577 h 783577"/>
                <a:gd name="connsiteX12" fmla="*/ 450056 w 757237"/>
                <a:gd name="connsiteY12" fmla="*/ 0 h 783577"/>
                <a:gd name="connsiteX13" fmla="*/ 757237 w 757237"/>
                <a:gd name="connsiteY13" fmla="*/ 0 h 783577"/>
                <a:gd name="connsiteX14" fmla="*/ 757237 w 757237"/>
                <a:gd name="connsiteY14" fmla="*/ 320350 h 783577"/>
                <a:gd name="connsiteX15" fmla="*/ 743029 w 757237"/>
                <a:gd name="connsiteY15" fmla="*/ 320350 h 783577"/>
                <a:gd name="connsiteX16" fmla="*/ 743029 w 757237"/>
                <a:gd name="connsiteY16" fmla="*/ 14702 h 783577"/>
                <a:gd name="connsiteX17" fmla="*/ 450056 w 757237"/>
                <a:gd name="connsiteY17" fmla="*/ 14702 h 783577"/>
                <a:gd name="connsiteX18" fmla="*/ 0 w 757237"/>
                <a:gd name="connsiteY18" fmla="*/ 0 h 783577"/>
                <a:gd name="connsiteX19" fmla="*/ 307181 w 757237"/>
                <a:gd name="connsiteY19" fmla="*/ 0 h 783577"/>
                <a:gd name="connsiteX20" fmla="*/ 307181 w 757237"/>
                <a:gd name="connsiteY20" fmla="*/ 14702 h 783577"/>
                <a:gd name="connsiteX21" fmla="*/ 14207 w 757237"/>
                <a:gd name="connsiteY21" fmla="*/ 14702 h 783577"/>
                <a:gd name="connsiteX22" fmla="*/ 14207 w 757237"/>
                <a:gd name="connsiteY22" fmla="*/ 320350 h 783577"/>
                <a:gd name="connsiteX23" fmla="*/ 0 w 757237"/>
                <a:gd name="connsiteY23" fmla="*/ 320350 h 783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57237" h="783577">
                  <a:moveTo>
                    <a:pt x="743029" y="463225"/>
                  </a:moveTo>
                  <a:lnTo>
                    <a:pt x="757237" y="463225"/>
                  </a:lnTo>
                  <a:lnTo>
                    <a:pt x="757237" y="783577"/>
                  </a:lnTo>
                  <a:lnTo>
                    <a:pt x="450056" y="783577"/>
                  </a:lnTo>
                  <a:lnTo>
                    <a:pt x="450056" y="768874"/>
                  </a:lnTo>
                  <a:lnTo>
                    <a:pt x="743029" y="768874"/>
                  </a:lnTo>
                  <a:close/>
                  <a:moveTo>
                    <a:pt x="0" y="463225"/>
                  </a:moveTo>
                  <a:lnTo>
                    <a:pt x="14207" y="463225"/>
                  </a:lnTo>
                  <a:lnTo>
                    <a:pt x="14207" y="768874"/>
                  </a:lnTo>
                  <a:lnTo>
                    <a:pt x="307181" y="768874"/>
                  </a:lnTo>
                  <a:lnTo>
                    <a:pt x="307181" y="783577"/>
                  </a:lnTo>
                  <a:lnTo>
                    <a:pt x="0" y="783577"/>
                  </a:lnTo>
                  <a:close/>
                  <a:moveTo>
                    <a:pt x="450056" y="0"/>
                  </a:moveTo>
                  <a:lnTo>
                    <a:pt x="757237" y="0"/>
                  </a:lnTo>
                  <a:lnTo>
                    <a:pt x="757237" y="320350"/>
                  </a:lnTo>
                  <a:lnTo>
                    <a:pt x="743029" y="320350"/>
                  </a:lnTo>
                  <a:lnTo>
                    <a:pt x="743029" y="14702"/>
                  </a:lnTo>
                  <a:lnTo>
                    <a:pt x="450056" y="14702"/>
                  </a:lnTo>
                  <a:close/>
                  <a:moveTo>
                    <a:pt x="0" y="0"/>
                  </a:moveTo>
                  <a:lnTo>
                    <a:pt x="307181" y="0"/>
                  </a:lnTo>
                  <a:lnTo>
                    <a:pt x="307181" y="14702"/>
                  </a:lnTo>
                  <a:lnTo>
                    <a:pt x="14207" y="14702"/>
                  </a:lnTo>
                  <a:lnTo>
                    <a:pt x="14207" y="320350"/>
                  </a:lnTo>
                  <a:lnTo>
                    <a:pt x="0" y="3203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0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625600" y="1493520"/>
            <a:ext cx="9403080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1·</a:t>
            </a:r>
            <a:r>
              <a:rPr lang="zh-CN" altLang="en-US" sz="2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合同签订主体。河北光华荣昌（生产周期为</a:t>
            </a:r>
            <a:r>
              <a:rPr lang="en-US" altLang="zh-CN" sz="2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45</a:t>
            </a:r>
            <a:r>
              <a:rPr lang="zh-CN" altLang="en-US" sz="2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天）</a:t>
            </a:r>
            <a:endParaRPr lang="zh-CN" altLang="en-US" sz="24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2·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产品制造产地费用配比。建议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、财务负责专款专用。按客户打款进度结算相关公司费用，前期客户付款做为启动资金专款专用。</a:t>
            </a:r>
            <a:endParaRPr lang="zh-CN" altLang="en-US"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3·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地脚支架供应商谈价建议哪生产那调拨，价格放在产品上。</a:t>
            </a:r>
            <a:endParaRPr lang="zh-CN" altLang="en-US"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4·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河北工厂安排专项负责人，沟通交付事宜。</a:t>
            </a:r>
            <a:endParaRPr lang="zh-CN" altLang="en-US"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5·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前排后排面料制作及加工，需从株洲调拨面料。</a:t>
            </a:r>
            <a:r>
              <a:rPr 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前排座椅物料</a:t>
            </a:r>
            <a:endParaRPr lang="zh-CN"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6·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本次生产客户需要在河北黄骅工厂加工完成，因客户产品出口从天津港出口。客户要求降低运输成本，（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22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年为株洲提货运费较高）</a:t>
            </a:r>
            <a:endParaRPr lang="zh-CN" altLang="en-US"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Freeform 34"/>
          <p:cNvSpPr>
            <a:spLocks noEditPoints="1"/>
          </p:cNvSpPr>
          <p:nvPr/>
        </p:nvSpPr>
        <p:spPr bwMode="auto">
          <a:xfrm flipH="1">
            <a:off x="414900" y="1493370"/>
            <a:ext cx="690103" cy="691937"/>
          </a:xfrm>
          <a:custGeom>
            <a:avLst/>
            <a:gdLst>
              <a:gd name="T0" fmla="*/ 1461 w 3000"/>
              <a:gd name="T1" fmla="*/ 0 h 3003"/>
              <a:gd name="T2" fmla="*/ 1651 w 3000"/>
              <a:gd name="T3" fmla="*/ 0 h 3003"/>
              <a:gd name="T4" fmla="*/ 1755 w 3000"/>
              <a:gd name="T5" fmla="*/ 422 h 3003"/>
              <a:gd name="T6" fmla="*/ 1802 w 3000"/>
              <a:gd name="T7" fmla="*/ 457 h 3003"/>
              <a:gd name="T8" fmla="*/ 2025 w 3000"/>
              <a:gd name="T9" fmla="*/ 537 h 3003"/>
              <a:gd name="T10" fmla="*/ 2108 w 3000"/>
              <a:gd name="T11" fmla="*/ 579 h 3003"/>
              <a:gd name="T12" fmla="*/ 2135 w 3000"/>
              <a:gd name="T13" fmla="*/ 571 h 3003"/>
              <a:gd name="T14" fmla="*/ 2539 w 3000"/>
              <a:gd name="T15" fmla="*/ 334 h 3003"/>
              <a:gd name="T16" fmla="*/ 2671 w 3000"/>
              <a:gd name="T17" fmla="*/ 467 h 3003"/>
              <a:gd name="T18" fmla="*/ 2404 w 3000"/>
              <a:gd name="T19" fmla="*/ 862 h 3003"/>
              <a:gd name="T20" fmla="*/ 2498 w 3000"/>
              <a:gd name="T21" fmla="*/ 1027 h 3003"/>
              <a:gd name="T22" fmla="*/ 2575 w 3000"/>
              <a:gd name="T23" fmla="*/ 1267 h 3003"/>
              <a:gd name="T24" fmla="*/ 3000 w 3000"/>
              <a:gd name="T25" fmla="*/ 1360 h 3003"/>
              <a:gd name="T26" fmla="*/ 3000 w 3000"/>
              <a:gd name="T27" fmla="*/ 1551 h 3003"/>
              <a:gd name="T28" fmla="*/ 2581 w 3000"/>
              <a:gd name="T29" fmla="*/ 1669 h 3003"/>
              <a:gd name="T30" fmla="*/ 2511 w 3000"/>
              <a:gd name="T31" fmla="*/ 1920 h 3003"/>
              <a:gd name="T32" fmla="*/ 2428 w 3000"/>
              <a:gd name="T33" fmla="*/ 2077 h 3003"/>
              <a:gd name="T34" fmla="*/ 2675 w 3000"/>
              <a:gd name="T35" fmla="*/ 2459 h 3003"/>
              <a:gd name="T36" fmla="*/ 2540 w 3000"/>
              <a:gd name="T37" fmla="*/ 2595 h 3003"/>
              <a:gd name="T38" fmla="*/ 2138 w 3000"/>
              <a:gd name="T39" fmla="*/ 2370 h 3003"/>
              <a:gd name="T40" fmla="*/ 1819 w 3000"/>
              <a:gd name="T41" fmla="*/ 2522 h 3003"/>
              <a:gd name="T42" fmla="*/ 1753 w 3000"/>
              <a:gd name="T43" fmla="*/ 2542 h 3003"/>
              <a:gd name="T44" fmla="*/ 1650 w 3000"/>
              <a:gd name="T45" fmla="*/ 3000 h 3003"/>
              <a:gd name="T46" fmla="*/ 1475 w 3000"/>
              <a:gd name="T47" fmla="*/ 3000 h 3003"/>
              <a:gd name="T48" fmla="*/ 1460 w 3000"/>
              <a:gd name="T49" fmla="*/ 2995 h 3003"/>
              <a:gd name="T50" fmla="*/ 1358 w 3000"/>
              <a:gd name="T51" fmla="*/ 2541 h 3003"/>
              <a:gd name="T52" fmla="*/ 1315 w 3000"/>
              <a:gd name="T53" fmla="*/ 2523 h 3003"/>
              <a:gd name="T54" fmla="*/ 938 w 3000"/>
              <a:gd name="T55" fmla="*/ 2339 h 3003"/>
              <a:gd name="T56" fmla="*/ 553 w 3000"/>
              <a:gd name="T57" fmla="*/ 2589 h 3003"/>
              <a:gd name="T58" fmla="*/ 418 w 3000"/>
              <a:gd name="T59" fmla="*/ 2455 h 3003"/>
              <a:gd name="T60" fmla="*/ 628 w 3000"/>
              <a:gd name="T61" fmla="*/ 2084 h 3003"/>
              <a:gd name="T62" fmla="*/ 642 w 3000"/>
              <a:gd name="T63" fmla="*/ 2017 h 3003"/>
              <a:gd name="T64" fmla="*/ 562 w 3000"/>
              <a:gd name="T65" fmla="*/ 1852 h 3003"/>
              <a:gd name="T66" fmla="*/ 513 w 3000"/>
              <a:gd name="T67" fmla="*/ 1686 h 3003"/>
              <a:gd name="T68" fmla="*/ 458 w 3000"/>
              <a:gd name="T69" fmla="*/ 1665 h 3003"/>
              <a:gd name="T70" fmla="*/ 0 w 3000"/>
              <a:gd name="T71" fmla="*/ 1550 h 3003"/>
              <a:gd name="T72" fmla="*/ 0 w 3000"/>
              <a:gd name="T73" fmla="*/ 1361 h 3003"/>
              <a:gd name="T74" fmla="*/ 431 w 3000"/>
              <a:gd name="T75" fmla="*/ 1277 h 3003"/>
              <a:gd name="T76" fmla="*/ 526 w 3000"/>
              <a:gd name="T77" fmla="*/ 1250 h 3003"/>
              <a:gd name="T78" fmla="*/ 667 w 3000"/>
              <a:gd name="T79" fmla="*/ 914 h 3003"/>
              <a:gd name="T80" fmla="*/ 656 w 3000"/>
              <a:gd name="T81" fmla="*/ 875 h 3003"/>
              <a:gd name="T82" fmla="*/ 419 w 3000"/>
              <a:gd name="T83" fmla="*/ 470 h 3003"/>
              <a:gd name="T84" fmla="*/ 553 w 3000"/>
              <a:gd name="T85" fmla="*/ 337 h 3003"/>
              <a:gd name="T86" fmla="*/ 925 w 3000"/>
              <a:gd name="T87" fmla="*/ 585 h 3003"/>
              <a:gd name="T88" fmla="*/ 968 w 3000"/>
              <a:gd name="T89" fmla="*/ 610 h 3003"/>
              <a:gd name="T90" fmla="*/ 1039 w 3000"/>
              <a:gd name="T91" fmla="*/ 567 h 3003"/>
              <a:gd name="T92" fmla="*/ 1275 w 3000"/>
              <a:gd name="T93" fmla="*/ 475 h 3003"/>
              <a:gd name="T94" fmla="*/ 1318 w 3000"/>
              <a:gd name="T95" fmla="*/ 466 h 3003"/>
              <a:gd name="T96" fmla="*/ 1348 w 3000"/>
              <a:gd name="T97" fmla="*/ 429 h 3003"/>
              <a:gd name="T98" fmla="*/ 1359 w 3000"/>
              <a:gd name="T99" fmla="*/ 411 h 3003"/>
              <a:gd name="T100" fmla="*/ 1461 w 3000"/>
              <a:gd name="T101" fmla="*/ 0 h 3003"/>
              <a:gd name="T102" fmla="*/ 1493 w 3000"/>
              <a:gd name="T103" fmla="*/ 930 h 3003"/>
              <a:gd name="T104" fmla="*/ 1301 w 3000"/>
              <a:gd name="T105" fmla="*/ 988 h 3003"/>
              <a:gd name="T106" fmla="*/ 1056 w 3000"/>
              <a:gd name="T107" fmla="*/ 1240 h 3003"/>
              <a:gd name="T108" fmla="*/ 1008 w 3000"/>
              <a:gd name="T109" fmla="*/ 1575 h 3003"/>
              <a:gd name="T110" fmla="*/ 1228 w 3000"/>
              <a:gd name="T111" fmla="*/ 1930 h 3003"/>
              <a:gd name="T112" fmla="*/ 1611 w 3000"/>
              <a:gd name="T113" fmla="*/ 2035 h 3003"/>
              <a:gd name="T114" fmla="*/ 1978 w 3000"/>
              <a:gd name="T115" fmla="*/ 1843 h 3003"/>
              <a:gd name="T116" fmla="*/ 2111 w 3000"/>
              <a:gd name="T117" fmla="*/ 1454 h 3003"/>
              <a:gd name="T118" fmla="*/ 1922 w 3000"/>
              <a:gd name="T119" fmla="*/ 1064 h 3003"/>
              <a:gd name="T120" fmla="*/ 1493 w 3000"/>
              <a:gd name="T121" fmla="*/ 930 h 30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000" h="3003">
                <a:moveTo>
                  <a:pt x="1461" y="0"/>
                </a:moveTo>
                <a:cubicBezTo>
                  <a:pt x="1524" y="0"/>
                  <a:pt x="1587" y="0"/>
                  <a:pt x="1651" y="0"/>
                </a:cubicBezTo>
                <a:cubicBezTo>
                  <a:pt x="1686" y="140"/>
                  <a:pt x="1720" y="281"/>
                  <a:pt x="1755" y="422"/>
                </a:cubicBezTo>
                <a:cubicBezTo>
                  <a:pt x="1771" y="433"/>
                  <a:pt x="1785" y="448"/>
                  <a:pt x="1802" y="457"/>
                </a:cubicBezTo>
                <a:cubicBezTo>
                  <a:pt x="1879" y="475"/>
                  <a:pt x="1954" y="502"/>
                  <a:pt x="2025" y="537"/>
                </a:cubicBezTo>
                <a:cubicBezTo>
                  <a:pt x="2053" y="550"/>
                  <a:pt x="2079" y="569"/>
                  <a:pt x="2108" y="579"/>
                </a:cubicBezTo>
                <a:cubicBezTo>
                  <a:pt x="2117" y="577"/>
                  <a:pt x="2126" y="575"/>
                  <a:pt x="2135" y="571"/>
                </a:cubicBezTo>
                <a:cubicBezTo>
                  <a:pt x="2269" y="492"/>
                  <a:pt x="2404" y="413"/>
                  <a:pt x="2539" y="334"/>
                </a:cubicBezTo>
                <a:cubicBezTo>
                  <a:pt x="2583" y="378"/>
                  <a:pt x="2627" y="423"/>
                  <a:pt x="2671" y="467"/>
                </a:cubicBezTo>
                <a:cubicBezTo>
                  <a:pt x="2582" y="599"/>
                  <a:pt x="2493" y="730"/>
                  <a:pt x="2404" y="862"/>
                </a:cubicBezTo>
                <a:cubicBezTo>
                  <a:pt x="2441" y="914"/>
                  <a:pt x="2473" y="969"/>
                  <a:pt x="2498" y="1027"/>
                </a:cubicBezTo>
                <a:cubicBezTo>
                  <a:pt x="2533" y="1104"/>
                  <a:pt x="2556" y="1185"/>
                  <a:pt x="2575" y="1267"/>
                </a:cubicBezTo>
                <a:cubicBezTo>
                  <a:pt x="2717" y="1298"/>
                  <a:pt x="2859" y="1329"/>
                  <a:pt x="3000" y="1360"/>
                </a:cubicBezTo>
                <a:cubicBezTo>
                  <a:pt x="3000" y="1424"/>
                  <a:pt x="3000" y="1487"/>
                  <a:pt x="3000" y="1551"/>
                </a:cubicBezTo>
                <a:cubicBezTo>
                  <a:pt x="2861" y="1591"/>
                  <a:pt x="2721" y="1630"/>
                  <a:pt x="2581" y="1669"/>
                </a:cubicBezTo>
                <a:cubicBezTo>
                  <a:pt x="2564" y="1754"/>
                  <a:pt x="2543" y="1839"/>
                  <a:pt x="2511" y="1920"/>
                </a:cubicBezTo>
                <a:cubicBezTo>
                  <a:pt x="2490" y="1976"/>
                  <a:pt x="2460" y="2028"/>
                  <a:pt x="2428" y="2077"/>
                </a:cubicBezTo>
                <a:cubicBezTo>
                  <a:pt x="2510" y="2204"/>
                  <a:pt x="2593" y="2332"/>
                  <a:pt x="2675" y="2459"/>
                </a:cubicBezTo>
                <a:cubicBezTo>
                  <a:pt x="2630" y="2504"/>
                  <a:pt x="2585" y="2550"/>
                  <a:pt x="2540" y="2595"/>
                </a:cubicBezTo>
                <a:cubicBezTo>
                  <a:pt x="2406" y="2520"/>
                  <a:pt x="2272" y="2445"/>
                  <a:pt x="2138" y="2370"/>
                </a:cubicBezTo>
                <a:cubicBezTo>
                  <a:pt x="2039" y="2435"/>
                  <a:pt x="1933" y="2490"/>
                  <a:pt x="1819" y="2522"/>
                </a:cubicBezTo>
                <a:cubicBezTo>
                  <a:pt x="1796" y="2527"/>
                  <a:pt x="1774" y="2533"/>
                  <a:pt x="1753" y="2542"/>
                </a:cubicBezTo>
                <a:cubicBezTo>
                  <a:pt x="1719" y="2694"/>
                  <a:pt x="1685" y="2847"/>
                  <a:pt x="1650" y="3000"/>
                </a:cubicBezTo>
                <a:cubicBezTo>
                  <a:pt x="1592" y="3000"/>
                  <a:pt x="1534" y="2999"/>
                  <a:pt x="1475" y="3000"/>
                </a:cubicBezTo>
                <a:cubicBezTo>
                  <a:pt x="1470" y="2998"/>
                  <a:pt x="1461" y="3003"/>
                  <a:pt x="1460" y="2995"/>
                </a:cubicBezTo>
                <a:cubicBezTo>
                  <a:pt x="1426" y="2844"/>
                  <a:pt x="1393" y="2692"/>
                  <a:pt x="1358" y="2541"/>
                </a:cubicBezTo>
                <a:cubicBezTo>
                  <a:pt x="1344" y="2535"/>
                  <a:pt x="1331" y="2526"/>
                  <a:pt x="1315" y="2523"/>
                </a:cubicBezTo>
                <a:cubicBezTo>
                  <a:pt x="1178" y="2490"/>
                  <a:pt x="1054" y="2418"/>
                  <a:pt x="938" y="2339"/>
                </a:cubicBezTo>
                <a:cubicBezTo>
                  <a:pt x="810" y="2422"/>
                  <a:pt x="681" y="2506"/>
                  <a:pt x="553" y="2589"/>
                </a:cubicBezTo>
                <a:cubicBezTo>
                  <a:pt x="508" y="2544"/>
                  <a:pt x="463" y="2499"/>
                  <a:pt x="418" y="2455"/>
                </a:cubicBezTo>
                <a:cubicBezTo>
                  <a:pt x="488" y="2331"/>
                  <a:pt x="558" y="2208"/>
                  <a:pt x="628" y="2084"/>
                </a:cubicBezTo>
                <a:cubicBezTo>
                  <a:pt x="642" y="2065"/>
                  <a:pt x="640" y="2040"/>
                  <a:pt x="642" y="2017"/>
                </a:cubicBezTo>
                <a:cubicBezTo>
                  <a:pt x="613" y="1964"/>
                  <a:pt x="584" y="1909"/>
                  <a:pt x="562" y="1852"/>
                </a:cubicBezTo>
                <a:cubicBezTo>
                  <a:pt x="541" y="1798"/>
                  <a:pt x="525" y="1743"/>
                  <a:pt x="513" y="1686"/>
                </a:cubicBezTo>
                <a:cubicBezTo>
                  <a:pt x="495" y="1679"/>
                  <a:pt x="477" y="1670"/>
                  <a:pt x="458" y="1665"/>
                </a:cubicBezTo>
                <a:cubicBezTo>
                  <a:pt x="306" y="1626"/>
                  <a:pt x="153" y="1588"/>
                  <a:pt x="0" y="1550"/>
                </a:cubicBezTo>
                <a:cubicBezTo>
                  <a:pt x="0" y="1487"/>
                  <a:pt x="0" y="1424"/>
                  <a:pt x="0" y="1361"/>
                </a:cubicBezTo>
                <a:cubicBezTo>
                  <a:pt x="144" y="1333"/>
                  <a:pt x="288" y="1305"/>
                  <a:pt x="431" y="1277"/>
                </a:cubicBezTo>
                <a:cubicBezTo>
                  <a:pt x="464" y="1272"/>
                  <a:pt x="495" y="1259"/>
                  <a:pt x="526" y="1250"/>
                </a:cubicBezTo>
                <a:cubicBezTo>
                  <a:pt x="554" y="1131"/>
                  <a:pt x="601" y="1017"/>
                  <a:pt x="667" y="914"/>
                </a:cubicBezTo>
                <a:cubicBezTo>
                  <a:pt x="663" y="901"/>
                  <a:pt x="662" y="887"/>
                  <a:pt x="656" y="875"/>
                </a:cubicBezTo>
                <a:cubicBezTo>
                  <a:pt x="577" y="740"/>
                  <a:pt x="498" y="605"/>
                  <a:pt x="419" y="470"/>
                </a:cubicBezTo>
                <a:cubicBezTo>
                  <a:pt x="464" y="425"/>
                  <a:pt x="508" y="381"/>
                  <a:pt x="553" y="337"/>
                </a:cubicBezTo>
                <a:cubicBezTo>
                  <a:pt x="677" y="419"/>
                  <a:pt x="801" y="502"/>
                  <a:pt x="925" y="585"/>
                </a:cubicBezTo>
                <a:cubicBezTo>
                  <a:pt x="939" y="594"/>
                  <a:pt x="953" y="602"/>
                  <a:pt x="968" y="610"/>
                </a:cubicBezTo>
                <a:cubicBezTo>
                  <a:pt x="992" y="596"/>
                  <a:pt x="1015" y="581"/>
                  <a:pt x="1039" y="567"/>
                </a:cubicBezTo>
                <a:cubicBezTo>
                  <a:pt x="1113" y="526"/>
                  <a:pt x="1193" y="497"/>
                  <a:pt x="1275" y="475"/>
                </a:cubicBezTo>
                <a:cubicBezTo>
                  <a:pt x="1289" y="471"/>
                  <a:pt x="1303" y="467"/>
                  <a:pt x="1318" y="466"/>
                </a:cubicBezTo>
                <a:cubicBezTo>
                  <a:pt x="1328" y="453"/>
                  <a:pt x="1338" y="441"/>
                  <a:pt x="1348" y="429"/>
                </a:cubicBezTo>
                <a:cubicBezTo>
                  <a:pt x="1353" y="423"/>
                  <a:pt x="1358" y="418"/>
                  <a:pt x="1359" y="411"/>
                </a:cubicBezTo>
                <a:cubicBezTo>
                  <a:pt x="1393" y="274"/>
                  <a:pt x="1427" y="137"/>
                  <a:pt x="1461" y="0"/>
                </a:cubicBezTo>
                <a:close/>
                <a:moveTo>
                  <a:pt x="1493" y="930"/>
                </a:moveTo>
                <a:cubicBezTo>
                  <a:pt x="1426" y="937"/>
                  <a:pt x="1360" y="957"/>
                  <a:pt x="1301" y="988"/>
                </a:cubicBezTo>
                <a:cubicBezTo>
                  <a:pt x="1195" y="1043"/>
                  <a:pt x="1107" y="1133"/>
                  <a:pt x="1056" y="1240"/>
                </a:cubicBezTo>
                <a:cubicBezTo>
                  <a:pt x="1005" y="1343"/>
                  <a:pt x="989" y="1462"/>
                  <a:pt x="1008" y="1575"/>
                </a:cubicBezTo>
                <a:cubicBezTo>
                  <a:pt x="1031" y="1716"/>
                  <a:pt x="1112" y="1846"/>
                  <a:pt x="1228" y="1930"/>
                </a:cubicBezTo>
                <a:cubicBezTo>
                  <a:pt x="1337" y="2011"/>
                  <a:pt x="1476" y="2049"/>
                  <a:pt x="1611" y="2035"/>
                </a:cubicBezTo>
                <a:cubicBezTo>
                  <a:pt x="1752" y="2021"/>
                  <a:pt x="1886" y="1950"/>
                  <a:pt x="1978" y="1843"/>
                </a:cubicBezTo>
                <a:cubicBezTo>
                  <a:pt x="2070" y="1736"/>
                  <a:pt x="2118" y="1595"/>
                  <a:pt x="2111" y="1454"/>
                </a:cubicBezTo>
                <a:cubicBezTo>
                  <a:pt x="2104" y="1306"/>
                  <a:pt x="2034" y="1162"/>
                  <a:pt x="1922" y="1064"/>
                </a:cubicBezTo>
                <a:cubicBezTo>
                  <a:pt x="1806" y="962"/>
                  <a:pt x="1646" y="912"/>
                  <a:pt x="1493" y="93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宋体 CN" panose="02020400000000000000" pitchFamily="18" charset="-122"/>
              <a:ea typeface="思源宋体 CN" panose="02020400000000000000" pitchFamily="18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4165824" y="2275367"/>
            <a:ext cx="3860352" cy="1764579"/>
            <a:chOff x="4139534" y="1520785"/>
            <a:chExt cx="5147136" cy="2352772"/>
          </a:xfrm>
        </p:grpSpPr>
        <p:sp>
          <p:nvSpPr>
            <p:cNvPr id="7" name="文本框 6"/>
            <p:cNvSpPr txBox="1"/>
            <p:nvPr/>
          </p:nvSpPr>
          <p:spPr>
            <a:xfrm>
              <a:off x="4139534" y="1520785"/>
              <a:ext cx="5147136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600" b="1" dirty="0">
                  <a:solidFill>
                    <a:srgbClr val="2F5597"/>
                  </a:solidFill>
                  <a:latin typeface="微软雅黑" panose="020B0503020204020204" charset="-122"/>
                  <a:ea typeface="微软雅黑" panose="020B0503020204020204" charset="-122"/>
                </a:rPr>
                <a:t>THA</a:t>
              </a:r>
              <a:r>
                <a:rPr lang="en-US" altLang="zh-CN" sz="6600" b="1" dirty="0">
                  <a:solidFill>
                    <a:schemeClr val="accent1">
                      <a:lumMod val="7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NKS</a:t>
              </a:r>
              <a:endParaRPr lang="zh-CN" altLang="en-US" sz="6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5204997" y="2919449"/>
              <a:ext cx="3016211" cy="954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4050" b="1" dirty="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感谢聆听</a:t>
              </a:r>
              <a:endParaRPr lang="zh-CN" altLang="en-US" sz="405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pic>
        <p:nvPicPr>
          <p:cNvPr id="10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3" descr="aa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159" y="4892904"/>
            <a:ext cx="3663950" cy="18272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" name="Picture 4" descr="aaa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49109" y="4854805"/>
            <a:ext cx="6995470" cy="18653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13" name="直接连接符 12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图片 1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332165" y="235683"/>
            <a:ext cx="1936571" cy="52117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" name="矩形 14"/>
          <p:cNvSpPr/>
          <p:nvPr/>
        </p:nvSpPr>
        <p:spPr>
          <a:xfrm>
            <a:off x="-2" y="4821479"/>
            <a:ext cx="12192000" cy="1970061"/>
          </a:xfrm>
          <a:prstGeom prst="rect">
            <a:avLst/>
          </a:prstGeom>
          <a:solidFill>
            <a:schemeClr val="bg1">
              <a:lumMod val="95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组合 61"/>
          <p:cNvGrpSpPr/>
          <p:nvPr/>
        </p:nvGrpSpPr>
        <p:grpSpPr>
          <a:xfrm>
            <a:off x="722402" y="2258070"/>
            <a:ext cx="2968216" cy="2972824"/>
            <a:chOff x="1406343" y="1672012"/>
            <a:chExt cx="3668074" cy="3668074"/>
          </a:xfrm>
        </p:grpSpPr>
        <p:sp>
          <p:nvSpPr>
            <p:cNvPr id="63" name="椭圆 62"/>
            <p:cNvSpPr/>
            <p:nvPr/>
          </p:nvSpPr>
          <p:spPr>
            <a:xfrm>
              <a:off x="1406343" y="1672012"/>
              <a:ext cx="3668074" cy="3668074"/>
            </a:xfrm>
            <a:prstGeom prst="ellipse">
              <a:avLst/>
            </a:prstGeom>
            <a:solidFill>
              <a:schemeClr val="accent5">
                <a:alpha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6000" dirty="0">
                <a:ln>
                  <a:solidFill>
                    <a:srgbClr val="0070C0"/>
                  </a:solidFill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4" name="椭圆 63"/>
            <p:cNvSpPr/>
            <p:nvPr/>
          </p:nvSpPr>
          <p:spPr>
            <a:xfrm>
              <a:off x="1647716" y="1837271"/>
              <a:ext cx="3185329" cy="3185328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0000"/>
                </a:lnSpc>
              </a:pPr>
              <a:r>
                <a:rPr lang="zh-CN" altLang="en-US" sz="4800" b="1" dirty="0">
                  <a:ln>
                    <a:solidFill>
                      <a:srgbClr val="0070C0"/>
                    </a:solidFill>
                  </a:ln>
                  <a:gradFill>
                    <a:gsLst>
                      <a:gs pos="0">
                        <a:srgbClr val="007BD3"/>
                      </a:gs>
                      <a:gs pos="100000">
                        <a:srgbClr val="034373"/>
                      </a:gs>
                    </a:gsLst>
                    <a:lin scaled="0"/>
                  </a:gra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目录</a:t>
              </a:r>
              <a:endParaRPr lang="en-US" altLang="zh-CN" sz="4800" b="1" dirty="0">
                <a:ln>
                  <a:solidFill>
                    <a:srgbClr val="0070C0"/>
                  </a:solidFill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altLang="zh-CN" sz="2400" dirty="0">
                  <a:ln>
                    <a:solidFill>
                      <a:srgbClr val="0070C0"/>
                    </a:solidFill>
                  </a:ln>
                  <a:gradFill>
                    <a:gsLst>
                      <a:gs pos="0">
                        <a:srgbClr val="007BD3"/>
                      </a:gs>
                      <a:gs pos="100000">
                        <a:srgbClr val="034373"/>
                      </a:gs>
                    </a:gsLst>
                    <a:lin scaled="0"/>
                  </a:gra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CONTENTS</a:t>
              </a:r>
              <a:endParaRPr lang="en-US" altLang="zh-CN" sz="2400" dirty="0">
                <a:ln>
                  <a:solidFill>
                    <a:srgbClr val="0070C0"/>
                  </a:solidFill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4193805" y="1756793"/>
            <a:ext cx="2601648" cy="873196"/>
            <a:chOff x="5735054" y="1213271"/>
            <a:chExt cx="2601648" cy="873196"/>
          </a:xfrm>
        </p:grpSpPr>
        <p:grpSp>
          <p:nvGrpSpPr>
            <p:cNvPr id="29" name="组合 28"/>
            <p:cNvGrpSpPr/>
            <p:nvPr/>
          </p:nvGrpSpPr>
          <p:grpSpPr>
            <a:xfrm>
              <a:off x="5735054" y="1213271"/>
              <a:ext cx="762000" cy="762000"/>
              <a:chOff x="5735053" y="1187116"/>
              <a:chExt cx="802105" cy="802105"/>
            </a:xfrm>
          </p:grpSpPr>
          <p:sp>
            <p:nvSpPr>
              <p:cNvPr id="31" name="泪滴形 30"/>
              <p:cNvSpPr/>
              <p:nvPr/>
            </p:nvSpPr>
            <p:spPr>
              <a:xfrm>
                <a:off x="5735053" y="1187116"/>
                <a:ext cx="802105" cy="802105"/>
              </a:xfrm>
              <a:prstGeom prst="teardrop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32" name="文本框 58"/>
              <p:cNvSpPr txBox="1"/>
              <p:nvPr/>
            </p:nvSpPr>
            <p:spPr>
              <a:xfrm>
                <a:off x="5799221" y="1326558"/>
                <a:ext cx="673769" cy="550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</a:rPr>
                  <a:t>01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30" name="矩形 29"/>
            <p:cNvSpPr/>
            <p:nvPr/>
          </p:nvSpPr>
          <p:spPr>
            <a:xfrm>
              <a:off x="6723802" y="1333357"/>
              <a:ext cx="1612900" cy="753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rPr>
                <a:t>事件简述</a:t>
              </a:r>
              <a:endParaRPr kumimoji="0" lang="en-US" altLang="zh-CN" sz="2800" b="1" i="0" u="none" strike="noStrike" kern="1200" cap="none" spc="0" normalizeH="0" baseline="0" noProof="0" dirty="0">
                <a:ln w="0"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altLang="zh-CN" sz="1500" b="0" i="0" u="none" strike="noStrike" kern="1200" cap="none" spc="0" normalizeH="0" baseline="0" noProof="0" dirty="0">
                <a:ln w="0"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4193805" y="1861669"/>
            <a:ext cx="6703617" cy="2045044"/>
            <a:chOff x="5735054" y="-69773"/>
            <a:chExt cx="6703617" cy="2045044"/>
          </a:xfrm>
        </p:grpSpPr>
        <p:grpSp>
          <p:nvGrpSpPr>
            <p:cNvPr id="34" name="组合 33"/>
            <p:cNvGrpSpPr/>
            <p:nvPr/>
          </p:nvGrpSpPr>
          <p:grpSpPr>
            <a:xfrm>
              <a:off x="5735054" y="1213271"/>
              <a:ext cx="762000" cy="762000"/>
              <a:chOff x="5735053" y="1187116"/>
              <a:chExt cx="802105" cy="802105"/>
            </a:xfrm>
          </p:grpSpPr>
          <p:sp>
            <p:nvSpPr>
              <p:cNvPr id="36" name="泪滴形 35"/>
              <p:cNvSpPr/>
              <p:nvPr/>
            </p:nvSpPr>
            <p:spPr>
              <a:xfrm>
                <a:off x="5735053" y="1187116"/>
                <a:ext cx="802105" cy="802105"/>
              </a:xfrm>
              <a:prstGeom prst="teardrop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37" name="文本框 63"/>
              <p:cNvSpPr txBox="1"/>
              <p:nvPr/>
            </p:nvSpPr>
            <p:spPr>
              <a:xfrm>
                <a:off x="5799221" y="1326558"/>
                <a:ext cx="673769" cy="550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</a:rPr>
                  <a:t>03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35" name="矩形 34"/>
            <p:cNvSpPr/>
            <p:nvPr/>
          </p:nvSpPr>
          <p:spPr>
            <a:xfrm>
              <a:off x="10825771" y="-69773"/>
              <a:ext cx="161290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rPr>
                <a:t>配件订单</a:t>
              </a:r>
              <a:endParaRPr kumimoji="0" lang="zh-CN" altLang="en-US" sz="2800" b="1" i="0" u="none" strike="noStrike" kern="1200" cap="none" spc="0" normalizeH="0" baseline="0" noProof="0" dirty="0">
                <a:ln w="0"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5256782" y="1742279"/>
            <a:ext cx="3800992" cy="2145392"/>
            <a:chOff x="2696062" y="1213271"/>
            <a:chExt cx="3800992" cy="2145392"/>
          </a:xfrm>
        </p:grpSpPr>
        <p:grpSp>
          <p:nvGrpSpPr>
            <p:cNvPr id="39" name="组合 38"/>
            <p:cNvGrpSpPr/>
            <p:nvPr/>
          </p:nvGrpSpPr>
          <p:grpSpPr>
            <a:xfrm>
              <a:off x="5735054" y="1213271"/>
              <a:ext cx="762000" cy="762000"/>
              <a:chOff x="5735053" y="1187116"/>
              <a:chExt cx="802105" cy="802105"/>
            </a:xfrm>
          </p:grpSpPr>
          <p:sp>
            <p:nvSpPr>
              <p:cNvPr id="41" name="泪滴形 40"/>
              <p:cNvSpPr/>
              <p:nvPr/>
            </p:nvSpPr>
            <p:spPr>
              <a:xfrm>
                <a:off x="5735053" y="1187116"/>
                <a:ext cx="802105" cy="802105"/>
              </a:xfrm>
              <a:prstGeom prst="teardrop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42" name="文本框 68"/>
              <p:cNvSpPr txBox="1"/>
              <p:nvPr/>
            </p:nvSpPr>
            <p:spPr>
              <a:xfrm>
                <a:off x="5799221" y="1326558"/>
                <a:ext cx="673769" cy="550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</a:rPr>
                  <a:t>02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40" name="矩形 39"/>
            <p:cNvSpPr/>
            <p:nvPr/>
          </p:nvSpPr>
          <p:spPr>
            <a:xfrm>
              <a:off x="2696062" y="2836693"/>
              <a:ext cx="161290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2800" b="1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客户定价</a:t>
              </a:r>
              <a:endParaRPr lang="zh-CN" altLang="en-US" sz="2800" b="1" dirty="0">
                <a:ln w="0"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8295774" y="3144713"/>
            <a:ext cx="2601648" cy="762000"/>
            <a:chOff x="5735054" y="1213271"/>
            <a:chExt cx="2601648" cy="762000"/>
          </a:xfrm>
        </p:grpSpPr>
        <p:grpSp>
          <p:nvGrpSpPr>
            <p:cNvPr id="44" name="组合 43"/>
            <p:cNvGrpSpPr/>
            <p:nvPr/>
          </p:nvGrpSpPr>
          <p:grpSpPr>
            <a:xfrm>
              <a:off x="5735054" y="1213271"/>
              <a:ext cx="762000" cy="762000"/>
              <a:chOff x="5735053" y="1187116"/>
              <a:chExt cx="802105" cy="802105"/>
            </a:xfrm>
          </p:grpSpPr>
          <p:sp>
            <p:nvSpPr>
              <p:cNvPr id="46" name="泪滴形 45"/>
              <p:cNvSpPr/>
              <p:nvPr/>
            </p:nvSpPr>
            <p:spPr>
              <a:xfrm>
                <a:off x="5735053" y="1187116"/>
                <a:ext cx="802105" cy="802105"/>
              </a:xfrm>
              <a:prstGeom prst="teardrop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47" name="文本框 73"/>
              <p:cNvSpPr txBox="1"/>
              <p:nvPr/>
            </p:nvSpPr>
            <p:spPr>
              <a:xfrm>
                <a:off x="5799221" y="1326558"/>
                <a:ext cx="673769" cy="550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</a:rPr>
                  <a:t>04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45" name="矩形 44"/>
            <p:cNvSpPr/>
            <p:nvPr/>
          </p:nvSpPr>
          <p:spPr>
            <a:xfrm>
              <a:off x="6723802" y="1318843"/>
              <a:ext cx="161290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rPr>
                <a:t>计划产地</a:t>
              </a:r>
              <a:endParaRPr kumimoji="0" lang="zh-CN" altLang="en-US" sz="2800" b="1" i="0" u="none" strike="noStrike" kern="1200" cap="none" spc="0" normalizeH="0" baseline="0" noProof="0" dirty="0">
                <a:ln w="0"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4186551" y="4579769"/>
            <a:ext cx="2959153" cy="762000"/>
            <a:chOff x="5735054" y="1213271"/>
            <a:chExt cx="2959153" cy="762000"/>
          </a:xfrm>
        </p:grpSpPr>
        <p:grpSp>
          <p:nvGrpSpPr>
            <p:cNvPr id="49" name="组合 48"/>
            <p:cNvGrpSpPr/>
            <p:nvPr/>
          </p:nvGrpSpPr>
          <p:grpSpPr>
            <a:xfrm>
              <a:off x="5735054" y="1213271"/>
              <a:ext cx="762000" cy="762000"/>
              <a:chOff x="5735053" y="1187116"/>
              <a:chExt cx="802105" cy="802105"/>
            </a:xfrm>
          </p:grpSpPr>
          <p:sp>
            <p:nvSpPr>
              <p:cNvPr id="51" name="泪滴形 50"/>
              <p:cNvSpPr/>
              <p:nvPr/>
            </p:nvSpPr>
            <p:spPr>
              <a:xfrm>
                <a:off x="5735053" y="1187116"/>
                <a:ext cx="802105" cy="802105"/>
              </a:xfrm>
              <a:prstGeom prst="teardrop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52" name="文本框 58"/>
              <p:cNvSpPr txBox="1"/>
              <p:nvPr/>
            </p:nvSpPr>
            <p:spPr>
              <a:xfrm>
                <a:off x="5799221" y="1326558"/>
                <a:ext cx="673769" cy="550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</a:rPr>
                  <a:t>05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50" name="矩形 49"/>
            <p:cNvSpPr/>
            <p:nvPr/>
          </p:nvSpPr>
          <p:spPr>
            <a:xfrm>
              <a:off x="6723802" y="1333357"/>
              <a:ext cx="1970405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zh-CN" altLang="en-US" sz="2800" b="1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需协调问题</a:t>
              </a:r>
              <a:endParaRPr lang="zh-CN" altLang="en-US" sz="2800" b="1" dirty="0">
                <a:ln w="0"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lang="zh-CN" altLang="en-US" sz="3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lang="en-US" altLang="zh-CN" sz="6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kumimoji="0" lang="en-US" altLang="zh-CN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kumimoji="0" lang="zh-CN" altLang="en-US" sz="3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kumimoji="0" lang="en-US" altLang="zh-CN" sz="6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3" name="任意多边形 32"/>
          <p:cNvSpPr/>
          <p:nvPr/>
        </p:nvSpPr>
        <p:spPr>
          <a:xfrm>
            <a:off x="2867959" y="0"/>
            <a:ext cx="9324041" cy="6858000"/>
          </a:xfrm>
          <a:custGeom>
            <a:avLst/>
            <a:gdLst>
              <a:gd name="connsiteX0" fmla="*/ 6753833 w 9324041"/>
              <a:gd name="connsiteY0" fmla="*/ 0 h 6858000"/>
              <a:gd name="connsiteX1" fmla="*/ 9324041 w 9324041"/>
              <a:gd name="connsiteY1" fmla="*/ 0 h 6858000"/>
              <a:gd name="connsiteX2" fmla="*/ 9324041 w 9324041"/>
              <a:gd name="connsiteY2" fmla="*/ 6858000 h 6858000"/>
              <a:gd name="connsiteX3" fmla="*/ 0 w 932404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24041" h="6858000">
                <a:moveTo>
                  <a:pt x="6753833" y="0"/>
                </a:moveTo>
                <a:lnTo>
                  <a:pt x="9324041" y="0"/>
                </a:lnTo>
                <a:lnTo>
                  <a:pt x="93240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lumMod val="65000"/>
              <a:lumOff val="3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66700" y="266700"/>
            <a:ext cx="11677650" cy="632460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393700" dist="635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grpSp>
        <p:nvGrpSpPr>
          <p:cNvPr id="41" name="组合 15"/>
          <p:cNvGrpSpPr/>
          <p:nvPr/>
        </p:nvGrpSpPr>
        <p:grpSpPr>
          <a:xfrm>
            <a:off x="4619325" y="2117209"/>
            <a:ext cx="2979253" cy="1569660"/>
            <a:chOff x="5058917" y="995149"/>
            <a:chExt cx="3972337" cy="2092879"/>
          </a:xfrm>
        </p:grpSpPr>
        <p:sp>
          <p:nvSpPr>
            <p:cNvPr id="42" name="文本框 5"/>
            <p:cNvSpPr txBox="1"/>
            <p:nvPr/>
          </p:nvSpPr>
          <p:spPr>
            <a:xfrm>
              <a:off x="5058917" y="995149"/>
              <a:ext cx="2071507" cy="20928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01</a:t>
              </a:r>
              <a:endParaRPr kumimoji="0" lang="zh-CN" altLang="en-US" sz="96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文本框 14"/>
            <p:cNvSpPr txBox="1"/>
            <p:nvPr/>
          </p:nvSpPr>
          <p:spPr>
            <a:xfrm>
              <a:off x="7367978" y="1623162"/>
              <a:ext cx="1663276" cy="1107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800" b="0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part</a:t>
              </a:r>
              <a:endParaRPr kumimoji="0" lang="zh-CN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4" name="矩形 69"/>
          <p:cNvSpPr>
            <a:spLocks noChangeArrowheads="1"/>
          </p:cNvSpPr>
          <p:nvPr/>
        </p:nvSpPr>
        <p:spPr bwMode="auto">
          <a:xfrm>
            <a:off x="3745269" y="3830197"/>
            <a:ext cx="4899965" cy="805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5" rIns="68571" bIns="3428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914400"/>
            <a:r>
              <a:rPr lang="zh-CN" altLang="en-US" sz="2400" b="1" dirty="0">
                <a:ln w="0"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座椅配件订单简述</a:t>
            </a:r>
            <a:endParaRPr lang="en-US" altLang="zh-CN" sz="2400" b="1" dirty="0">
              <a:ln w="0">
                <a:noFill/>
              </a:ln>
              <a:solidFill>
                <a:prstClr val="black">
                  <a:lumMod val="65000"/>
                  <a:lumOff val="35000"/>
                </a:prst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2400" b="1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45" name="直接连接符 44"/>
          <p:cNvCxnSpPr/>
          <p:nvPr/>
        </p:nvCxnSpPr>
        <p:spPr>
          <a:xfrm>
            <a:off x="3497898" y="4046222"/>
            <a:ext cx="1389047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46" name="直接连接符 45"/>
          <p:cNvCxnSpPr/>
          <p:nvPr/>
        </p:nvCxnSpPr>
        <p:spPr>
          <a:xfrm>
            <a:off x="7406989" y="4046222"/>
            <a:ext cx="1315940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组合 8"/>
          <p:cNvGrpSpPr/>
          <p:nvPr/>
        </p:nvGrpSpPr>
        <p:grpSpPr>
          <a:xfrm>
            <a:off x="1488441" y="91088"/>
            <a:ext cx="4191000" cy="663649"/>
            <a:chOff x="0" y="743461"/>
            <a:chExt cx="974725" cy="1188135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grpSpPr>
        <p:sp>
          <p:nvSpPr>
            <p:cNvPr id="10" name="MH_Other_3"/>
            <p:cNvSpPr/>
            <p:nvPr>
              <p:custDataLst>
                <p:tags r:id="rId2"/>
              </p:custDataLst>
            </p:nvPr>
          </p:nvSpPr>
          <p:spPr>
            <a:xfrm>
              <a:off x="31900" y="743461"/>
              <a:ext cx="907380" cy="1188002"/>
            </a:xfrm>
            <a:prstGeom prst="rect">
              <a:avLst/>
            </a:prstGeom>
            <a:gradFill>
              <a:gsLst>
                <a:gs pos="0">
                  <a:srgbClr val="007BD3"/>
                </a:gs>
                <a:gs pos="100000">
                  <a:srgbClr val="034373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/>
              <a:r>
                <a:rPr lang="zh-CN" altLang="en-US" sz="2000" b="1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事件简述</a:t>
              </a:r>
              <a:endParaRPr lang="zh-CN" altLang="en-US" sz="2000" b="1" noProof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3" name="MH_Other_4"/>
            <p:cNvSpPr/>
            <p:nvPr>
              <p:custDataLst>
                <p:tags r:id="rId3"/>
              </p:custDataLst>
            </p:nvPr>
          </p:nvSpPr>
          <p:spPr>
            <a:xfrm>
              <a:off x="0" y="921946"/>
              <a:ext cx="974725" cy="1009650"/>
            </a:xfrm>
            <a:custGeom>
              <a:avLst/>
              <a:gdLst>
                <a:gd name="connsiteX0" fmla="*/ 743029 w 757237"/>
                <a:gd name="connsiteY0" fmla="*/ 463225 h 783577"/>
                <a:gd name="connsiteX1" fmla="*/ 757237 w 757237"/>
                <a:gd name="connsiteY1" fmla="*/ 463225 h 783577"/>
                <a:gd name="connsiteX2" fmla="*/ 757237 w 757237"/>
                <a:gd name="connsiteY2" fmla="*/ 783577 h 783577"/>
                <a:gd name="connsiteX3" fmla="*/ 450056 w 757237"/>
                <a:gd name="connsiteY3" fmla="*/ 783577 h 783577"/>
                <a:gd name="connsiteX4" fmla="*/ 450056 w 757237"/>
                <a:gd name="connsiteY4" fmla="*/ 768874 h 783577"/>
                <a:gd name="connsiteX5" fmla="*/ 743029 w 757237"/>
                <a:gd name="connsiteY5" fmla="*/ 768874 h 783577"/>
                <a:gd name="connsiteX6" fmla="*/ 0 w 757237"/>
                <a:gd name="connsiteY6" fmla="*/ 463225 h 783577"/>
                <a:gd name="connsiteX7" fmla="*/ 14207 w 757237"/>
                <a:gd name="connsiteY7" fmla="*/ 463225 h 783577"/>
                <a:gd name="connsiteX8" fmla="*/ 14207 w 757237"/>
                <a:gd name="connsiteY8" fmla="*/ 768874 h 783577"/>
                <a:gd name="connsiteX9" fmla="*/ 307181 w 757237"/>
                <a:gd name="connsiteY9" fmla="*/ 768874 h 783577"/>
                <a:gd name="connsiteX10" fmla="*/ 307181 w 757237"/>
                <a:gd name="connsiteY10" fmla="*/ 783577 h 783577"/>
                <a:gd name="connsiteX11" fmla="*/ 0 w 757237"/>
                <a:gd name="connsiteY11" fmla="*/ 783577 h 783577"/>
                <a:gd name="connsiteX12" fmla="*/ 450056 w 757237"/>
                <a:gd name="connsiteY12" fmla="*/ 0 h 783577"/>
                <a:gd name="connsiteX13" fmla="*/ 757237 w 757237"/>
                <a:gd name="connsiteY13" fmla="*/ 0 h 783577"/>
                <a:gd name="connsiteX14" fmla="*/ 757237 w 757237"/>
                <a:gd name="connsiteY14" fmla="*/ 320350 h 783577"/>
                <a:gd name="connsiteX15" fmla="*/ 743029 w 757237"/>
                <a:gd name="connsiteY15" fmla="*/ 320350 h 783577"/>
                <a:gd name="connsiteX16" fmla="*/ 743029 w 757237"/>
                <a:gd name="connsiteY16" fmla="*/ 14702 h 783577"/>
                <a:gd name="connsiteX17" fmla="*/ 450056 w 757237"/>
                <a:gd name="connsiteY17" fmla="*/ 14702 h 783577"/>
                <a:gd name="connsiteX18" fmla="*/ 0 w 757237"/>
                <a:gd name="connsiteY18" fmla="*/ 0 h 783577"/>
                <a:gd name="connsiteX19" fmla="*/ 307181 w 757237"/>
                <a:gd name="connsiteY19" fmla="*/ 0 h 783577"/>
                <a:gd name="connsiteX20" fmla="*/ 307181 w 757237"/>
                <a:gd name="connsiteY20" fmla="*/ 14702 h 783577"/>
                <a:gd name="connsiteX21" fmla="*/ 14207 w 757237"/>
                <a:gd name="connsiteY21" fmla="*/ 14702 h 783577"/>
                <a:gd name="connsiteX22" fmla="*/ 14207 w 757237"/>
                <a:gd name="connsiteY22" fmla="*/ 320350 h 783577"/>
                <a:gd name="connsiteX23" fmla="*/ 0 w 757237"/>
                <a:gd name="connsiteY23" fmla="*/ 320350 h 783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57237" h="783577">
                  <a:moveTo>
                    <a:pt x="743029" y="463225"/>
                  </a:moveTo>
                  <a:lnTo>
                    <a:pt x="757237" y="463225"/>
                  </a:lnTo>
                  <a:lnTo>
                    <a:pt x="757237" y="783577"/>
                  </a:lnTo>
                  <a:lnTo>
                    <a:pt x="450056" y="783577"/>
                  </a:lnTo>
                  <a:lnTo>
                    <a:pt x="450056" y="768874"/>
                  </a:lnTo>
                  <a:lnTo>
                    <a:pt x="743029" y="768874"/>
                  </a:lnTo>
                  <a:close/>
                  <a:moveTo>
                    <a:pt x="0" y="463225"/>
                  </a:moveTo>
                  <a:lnTo>
                    <a:pt x="14207" y="463225"/>
                  </a:lnTo>
                  <a:lnTo>
                    <a:pt x="14207" y="768874"/>
                  </a:lnTo>
                  <a:lnTo>
                    <a:pt x="307181" y="768874"/>
                  </a:lnTo>
                  <a:lnTo>
                    <a:pt x="307181" y="783577"/>
                  </a:lnTo>
                  <a:lnTo>
                    <a:pt x="0" y="783577"/>
                  </a:lnTo>
                  <a:close/>
                  <a:moveTo>
                    <a:pt x="450056" y="0"/>
                  </a:moveTo>
                  <a:lnTo>
                    <a:pt x="757237" y="0"/>
                  </a:lnTo>
                  <a:lnTo>
                    <a:pt x="757237" y="320350"/>
                  </a:lnTo>
                  <a:lnTo>
                    <a:pt x="743029" y="320350"/>
                  </a:lnTo>
                  <a:lnTo>
                    <a:pt x="743029" y="14702"/>
                  </a:lnTo>
                  <a:lnTo>
                    <a:pt x="450056" y="14702"/>
                  </a:lnTo>
                  <a:close/>
                  <a:moveTo>
                    <a:pt x="0" y="0"/>
                  </a:moveTo>
                  <a:lnTo>
                    <a:pt x="307181" y="0"/>
                  </a:lnTo>
                  <a:lnTo>
                    <a:pt x="307181" y="14702"/>
                  </a:lnTo>
                  <a:lnTo>
                    <a:pt x="14207" y="14702"/>
                  </a:lnTo>
                  <a:lnTo>
                    <a:pt x="14207" y="320350"/>
                  </a:lnTo>
                  <a:lnTo>
                    <a:pt x="0" y="3203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0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393535" y="915402"/>
            <a:ext cx="10495280" cy="4787900"/>
            <a:chOff x="1108709" y="1778863"/>
            <a:chExt cx="10495280" cy="4787900"/>
          </a:xfrm>
        </p:grpSpPr>
        <p:sp>
          <p:nvSpPr>
            <p:cNvPr id="35" name="Rectangle 6"/>
            <p:cNvSpPr/>
            <p:nvPr/>
          </p:nvSpPr>
          <p:spPr>
            <a:xfrm>
              <a:off x="1108709" y="1816963"/>
              <a:ext cx="10495280" cy="4749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762000" sx="90000" sy="90000" algn="ctr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  <a:sym typeface="思源黑体" panose="020B0500000000000000" pitchFamily="34" charset="-122"/>
              </a:endParaRPr>
            </a:p>
          </p:txBody>
        </p:sp>
        <p:grpSp>
          <p:nvGrpSpPr>
            <p:cNvPr id="36" name="组合 35"/>
            <p:cNvGrpSpPr/>
            <p:nvPr/>
          </p:nvGrpSpPr>
          <p:grpSpPr>
            <a:xfrm>
              <a:off x="1935321" y="1778863"/>
              <a:ext cx="9447530" cy="1431839"/>
              <a:chOff x="2036381" y="1937215"/>
              <a:chExt cx="9447530" cy="1431839"/>
            </a:xfrm>
          </p:grpSpPr>
          <p:sp>
            <p:nvSpPr>
              <p:cNvPr id="39" name="TextBox 76"/>
              <p:cNvSpPr txBox="1"/>
              <p:nvPr/>
            </p:nvSpPr>
            <p:spPr>
              <a:xfrm>
                <a:off x="2036381" y="1937215"/>
                <a:ext cx="9447530" cy="7067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客户名称：北京金福利达汽车控制系统有限公司</a:t>
                </a:r>
                <a:r>
                  <a:rPr lang="en-US" altLang="zh-CN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·</a:t>
                </a:r>
                <a:endParaRPr lang="en-US" altLang="zh-CN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r>
                  <a:rPr lang="zh-CN" altLang="en-US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地址：北京大兴</a:t>
                </a:r>
                <a:endParaRPr lang="zh-CN" alt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sp>
            <p:nvSpPr>
              <p:cNvPr id="40" name="文本框 23"/>
              <p:cNvSpPr txBox="1"/>
              <p:nvPr/>
            </p:nvSpPr>
            <p:spPr>
              <a:xfrm>
                <a:off x="2365890" y="2741500"/>
                <a:ext cx="9098116" cy="627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>
                  <a:lnSpc>
                    <a:spcPct val="150000"/>
                  </a:lnSpc>
                  <a:defRPr/>
                </a:pPr>
                <a:endParaRPr lang="en-US" altLang="zh-CN" sz="1600" kern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  <a:p>
                <a:pPr defTabSz="457200">
                  <a:lnSpc>
                    <a:spcPct val="150000"/>
                  </a:lnSpc>
                  <a:defRPr/>
                </a:pPr>
                <a:endParaRPr lang="zh-CN" altLang="en-US" sz="1600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</p:grpSp>
      <p:sp>
        <p:nvSpPr>
          <p:cNvPr id="41" name="TextBox 76"/>
          <p:cNvSpPr txBox="1"/>
          <p:nvPr/>
        </p:nvSpPr>
        <p:spPr>
          <a:xfrm>
            <a:off x="1303655" y="1783080"/>
            <a:ext cx="8750935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项目简介：</a:t>
            </a:r>
            <a:endParaRPr lang="zh-CN" alt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1·2023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9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月份客户找老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B40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座椅改装项目计划出口伊朗。据说伊朗按北汽老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B40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车开发车身进行车辆生产，车型分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人座和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人座两款车型。不做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3C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强检。</a:t>
            </a:r>
            <a:endParaRPr lang="zh-CN" alt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2·12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日咨询我司。因我公司老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B40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座椅自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2018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年停产，经咨询公司座椅部分模具已经报废并且调高泵、滑道、调角器供应商产品已经不供货。无法承接订单，只能用其他座椅进行改制生产。（备注：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22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年承接过订单改装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400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台车前排为湖南生产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P203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改制，后排为河北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B40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后排改制生产，面料为积压库存）</a:t>
            </a:r>
            <a:endParaRPr lang="zh-CN" alt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3·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经与客户沟通协调按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22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年生产模式，与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22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订单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价格对比</a:t>
            </a:r>
            <a:r>
              <a:rPr 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本次单件降价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30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元。</a:t>
            </a:r>
            <a:endParaRPr lang="zh-CN" alt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4·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保障安装可以满足客户需求。产品质量问题有客户承担。不签订质量协议。</a:t>
            </a:r>
            <a:endParaRPr lang="zh-CN" alt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5·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交付周期预计为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45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天。预计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2024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月份价格对接完可以签采购合同。约定付款模式为，先打款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50%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，发货前打完全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款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，提货。</a:t>
            </a:r>
            <a:endParaRPr lang="zh-CN" alt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lang="zh-CN" altLang="en-US" sz="3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lang="en-US" altLang="zh-CN" sz="6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kumimoji="0" lang="en-US" altLang="zh-CN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kumimoji="0" lang="zh-CN" altLang="en-US" sz="3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kumimoji="0" lang="en-US" altLang="zh-CN" sz="6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3" name="任意多边形 32"/>
          <p:cNvSpPr/>
          <p:nvPr/>
        </p:nvSpPr>
        <p:spPr>
          <a:xfrm>
            <a:off x="2867959" y="0"/>
            <a:ext cx="9324041" cy="6858000"/>
          </a:xfrm>
          <a:custGeom>
            <a:avLst/>
            <a:gdLst>
              <a:gd name="connsiteX0" fmla="*/ 6753833 w 9324041"/>
              <a:gd name="connsiteY0" fmla="*/ 0 h 6858000"/>
              <a:gd name="connsiteX1" fmla="*/ 9324041 w 9324041"/>
              <a:gd name="connsiteY1" fmla="*/ 0 h 6858000"/>
              <a:gd name="connsiteX2" fmla="*/ 9324041 w 9324041"/>
              <a:gd name="connsiteY2" fmla="*/ 6858000 h 6858000"/>
              <a:gd name="connsiteX3" fmla="*/ 0 w 932404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24041" h="6858000">
                <a:moveTo>
                  <a:pt x="6753833" y="0"/>
                </a:moveTo>
                <a:lnTo>
                  <a:pt x="9324041" y="0"/>
                </a:lnTo>
                <a:lnTo>
                  <a:pt x="93240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lumMod val="65000"/>
              <a:lumOff val="3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66700" y="266700"/>
            <a:ext cx="11677650" cy="632460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393700" dist="635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grpSp>
        <p:nvGrpSpPr>
          <p:cNvPr id="41" name="组合 15"/>
          <p:cNvGrpSpPr/>
          <p:nvPr/>
        </p:nvGrpSpPr>
        <p:grpSpPr>
          <a:xfrm>
            <a:off x="4680240" y="2117209"/>
            <a:ext cx="2918339" cy="1569660"/>
            <a:chOff x="5140136" y="995149"/>
            <a:chExt cx="3891118" cy="2092879"/>
          </a:xfrm>
        </p:grpSpPr>
        <p:sp>
          <p:nvSpPr>
            <p:cNvPr id="42" name="文本框 5"/>
            <p:cNvSpPr txBox="1"/>
            <p:nvPr/>
          </p:nvSpPr>
          <p:spPr>
            <a:xfrm>
              <a:off x="5140136" y="995149"/>
              <a:ext cx="1909069" cy="20928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02</a:t>
              </a:r>
              <a:endParaRPr kumimoji="0" lang="zh-CN" altLang="en-US" sz="96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文本框 14"/>
            <p:cNvSpPr txBox="1"/>
            <p:nvPr/>
          </p:nvSpPr>
          <p:spPr>
            <a:xfrm>
              <a:off x="7367978" y="1623162"/>
              <a:ext cx="1663276" cy="1107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800" b="0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part</a:t>
              </a:r>
              <a:endParaRPr kumimoji="0" lang="zh-CN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4" name="矩形 69"/>
          <p:cNvSpPr>
            <a:spLocks noChangeArrowheads="1"/>
          </p:cNvSpPr>
          <p:nvPr/>
        </p:nvSpPr>
        <p:spPr bwMode="auto">
          <a:xfrm>
            <a:off x="3745269" y="3830197"/>
            <a:ext cx="4899965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5" rIns="68571" bIns="3428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座椅配件订单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45" name="直接连接符 44"/>
          <p:cNvCxnSpPr/>
          <p:nvPr/>
        </p:nvCxnSpPr>
        <p:spPr>
          <a:xfrm>
            <a:off x="3497898" y="4046222"/>
            <a:ext cx="1389047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46" name="直接连接符 45"/>
          <p:cNvCxnSpPr/>
          <p:nvPr/>
        </p:nvCxnSpPr>
        <p:spPr>
          <a:xfrm>
            <a:off x="7406989" y="4046222"/>
            <a:ext cx="1315940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组合 8"/>
          <p:cNvGrpSpPr/>
          <p:nvPr/>
        </p:nvGrpSpPr>
        <p:grpSpPr>
          <a:xfrm>
            <a:off x="1488441" y="190783"/>
            <a:ext cx="4191000" cy="563954"/>
            <a:chOff x="0" y="921946"/>
            <a:chExt cx="974725" cy="1009650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grpSpPr>
        <p:sp>
          <p:nvSpPr>
            <p:cNvPr id="10" name="MH_Other_3"/>
            <p:cNvSpPr/>
            <p:nvPr>
              <p:custDataLst>
                <p:tags r:id="rId2"/>
              </p:custDataLst>
            </p:nvPr>
          </p:nvSpPr>
          <p:spPr>
            <a:xfrm>
              <a:off x="31973" y="1038908"/>
              <a:ext cx="907308" cy="730250"/>
            </a:xfrm>
            <a:prstGeom prst="rect">
              <a:avLst/>
            </a:prstGeom>
            <a:gradFill>
              <a:gsLst>
                <a:gs pos="0">
                  <a:srgbClr val="007BD3"/>
                </a:gs>
                <a:gs pos="100000">
                  <a:srgbClr val="034373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b="1" noProof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一</a:t>
              </a:r>
              <a:r>
                <a:rPr lang="zh-CN" altLang="en-US" sz="2000" b="1" noProof="1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、配件订单数量</a:t>
              </a:r>
              <a:endParaRPr lang="zh-CN" altLang="en-US" sz="2000" b="1" noProof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3" name="MH_Other_4"/>
            <p:cNvSpPr/>
            <p:nvPr>
              <p:custDataLst>
                <p:tags r:id="rId3"/>
              </p:custDataLst>
            </p:nvPr>
          </p:nvSpPr>
          <p:spPr>
            <a:xfrm>
              <a:off x="0" y="921946"/>
              <a:ext cx="974725" cy="1009650"/>
            </a:xfrm>
            <a:custGeom>
              <a:avLst/>
              <a:gdLst>
                <a:gd name="connsiteX0" fmla="*/ 743029 w 757237"/>
                <a:gd name="connsiteY0" fmla="*/ 463225 h 783577"/>
                <a:gd name="connsiteX1" fmla="*/ 757237 w 757237"/>
                <a:gd name="connsiteY1" fmla="*/ 463225 h 783577"/>
                <a:gd name="connsiteX2" fmla="*/ 757237 w 757237"/>
                <a:gd name="connsiteY2" fmla="*/ 783577 h 783577"/>
                <a:gd name="connsiteX3" fmla="*/ 450056 w 757237"/>
                <a:gd name="connsiteY3" fmla="*/ 783577 h 783577"/>
                <a:gd name="connsiteX4" fmla="*/ 450056 w 757237"/>
                <a:gd name="connsiteY4" fmla="*/ 768874 h 783577"/>
                <a:gd name="connsiteX5" fmla="*/ 743029 w 757237"/>
                <a:gd name="connsiteY5" fmla="*/ 768874 h 783577"/>
                <a:gd name="connsiteX6" fmla="*/ 0 w 757237"/>
                <a:gd name="connsiteY6" fmla="*/ 463225 h 783577"/>
                <a:gd name="connsiteX7" fmla="*/ 14207 w 757237"/>
                <a:gd name="connsiteY7" fmla="*/ 463225 h 783577"/>
                <a:gd name="connsiteX8" fmla="*/ 14207 w 757237"/>
                <a:gd name="connsiteY8" fmla="*/ 768874 h 783577"/>
                <a:gd name="connsiteX9" fmla="*/ 307181 w 757237"/>
                <a:gd name="connsiteY9" fmla="*/ 768874 h 783577"/>
                <a:gd name="connsiteX10" fmla="*/ 307181 w 757237"/>
                <a:gd name="connsiteY10" fmla="*/ 783577 h 783577"/>
                <a:gd name="connsiteX11" fmla="*/ 0 w 757237"/>
                <a:gd name="connsiteY11" fmla="*/ 783577 h 783577"/>
                <a:gd name="connsiteX12" fmla="*/ 450056 w 757237"/>
                <a:gd name="connsiteY12" fmla="*/ 0 h 783577"/>
                <a:gd name="connsiteX13" fmla="*/ 757237 w 757237"/>
                <a:gd name="connsiteY13" fmla="*/ 0 h 783577"/>
                <a:gd name="connsiteX14" fmla="*/ 757237 w 757237"/>
                <a:gd name="connsiteY14" fmla="*/ 320350 h 783577"/>
                <a:gd name="connsiteX15" fmla="*/ 743029 w 757237"/>
                <a:gd name="connsiteY15" fmla="*/ 320350 h 783577"/>
                <a:gd name="connsiteX16" fmla="*/ 743029 w 757237"/>
                <a:gd name="connsiteY16" fmla="*/ 14702 h 783577"/>
                <a:gd name="connsiteX17" fmla="*/ 450056 w 757237"/>
                <a:gd name="connsiteY17" fmla="*/ 14702 h 783577"/>
                <a:gd name="connsiteX18" fmla="*/ 0 w 757237"/>
                <a:gd name="connsiteY18" fmla="*/ 0 h 783577"/>
                <a:gd name="connsiteX19" fmla="*/ 307181 w 757237"/>
                <a:gd name="connsiteY19" fmla="*/ 0 h 783577"/>
                <a:gd name="connsiteX20" fmla="*/ 307181 w 757237"/>
                <a:gd name="connsiteY20" fmla="*/ 14702 h 783577"/>
                <a:gd name="connsiteX21" fmla="*/ 14207 w 757237"/>
                <a:gd name="connsiteY21" fmla="*/ 14702 h 783577"/>
                <a:gd name="connsiteX22" fmla="*/ 14207 w 757237"/>
                <a:gd name="connsiteY22" fmla="*/ 320350 h 783577"/>
                <a:gd name="connsiteX23" fmla="*/ 0 w 757237"/>
                <a:gd name="connsiteY23" fmla="*/ 320350 h 783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57237" h="783577">
                  <a:moveTo>
                    <a:pt x="743029" y="463225"/>
                  </a:moveTo>
                  <a:lnTo>
                    <a:pt x="757237" y="463225"/>
                  </a:lnTo>
                  <a:lnTo>
                    <a:pt x="757237" y="783577"/>
                  </a:lnTo>
                  <a:lnTo>
                    <a:pt x="450056" y="783577"/>
                  </a:lnTo>
                  <a:lnTo>
                    <a:pt x="450056" y="768874"/>
                  </a:lnTo>
                  <a:lnTo>
                    <a:pt x="743029" y="768874"/>
                  </a:lnTo>
                  <a:close/>
                  <a:moveTo>
                    <a:pt x="0" y="463225"/>
                  </a:moveTo>
                  <a:lnTo>
                    <a:pt x="14207" y="463225"/>
                  </a:lnTo>
                  <a:lnTo>
                    <a:pt x="14207" y="768874"/>
                  </a:lnTo>
                  <a:lnTo>
                    <a:pt x="307181" y="768874"/>
                  </a:lnTo>
                  <a:lnTo>
                    <a:pt x="307181" y="783577"/>
                  </a:lnTo>
                  <a:lnTo>
                    <a:pt x="0" y="783577"/>
                  </a:lnTo>
                  <a:close/>
                  <a:moveTo>
                    <a:pt x="450056" y="0"/>
                  </a:moveTo>
                  <a:lnTo>
                    <a:pt x="757237" y="0"/>
                  </a:lnTo>
                  <a:lnTo>
                    <a:pt x="757237" y="320350"/>
                  </a:lnTo>
                  <a:lnTo>
                    <a:pt x="743029" y="320350"/>
                  </a:lnTo>
                  <a:lnTo>
                    <a:pt x="743029" y="14702"/>
                  </a:lnTo>
                  <a:lnTo>
                    <a:pt x="450056" y="14702"/>
                  </a:lnTo>
                  <a:close/>
                  <a:moveTo>
                    <a:pt x="0" y="0"/>
                  </a:moveTo>
                  <a:lnTo>
                    <a:pt x="307181" y="0"/>
                  </a:lnTo>
                  <a:lnTo>
                    <a:pt x="307181" y="14702"/>
                  </a:lnTo>
                  <a:lnTo>
                    <a:pt x="14207" y="14702"/>
                  </a:lnTo>
                  <a:lnTo>
                    <a:pt x="14207" y="320350"/>
                  </a:lnTo>
                  <a:lnTo>
                    <a:pt x="0" y="3203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0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aphicFrame>
        <p:nvGraphicFramePr>
          <p:cNvPr id="2" name="表格 1"/>
          <p:cNvGraphicFramePr/>
          <p:nvPr>
            <p:custDataLst>
              <p:tags r:id="rId4"/>
            </p:custDataLst>
          </p:nvPr>
        </p:nvGraphicFramePr>
        <p:xfrm>
          <a:off x="682625" y="1379220"/>
          <a:ext cx="10589895" cy="5153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5380"/>
                <a:gridCol w="2673985"/>
                <a:gridCol w="1904365"/>
                <a:gridCol w="1905635"/>
                <a:gridCol w="2970530"/>
              </a:tblGrid>
              <a:tr h="116205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车型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产品名称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订单数量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公司配置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>
                          <a:sym typeface="+mn-ea"/>
                        </a:rPr>
                        <a:t>备注</a:t>
                      </a:r>
                      <a:endParaRPr lang="zh-CN" altLang="en-US" sz="2400"/>
                    </a:p>
                    <a:p>
                      <a:pPr>
                        <a:buNone/>
                      </a:pPr>
                      <a:endParaRPr lang="zh-CN" altLang="en-US" sz="2400"/>
                    </a:p>
                  </a:txBody>
                  <a:tcPr/>
                </a:tc>
              </a:tr>
              <a:tr h="116205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驾驶员座椅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279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P203</a:t>
                      </a:r>
                      <a:r>
                        <a:rPr lang="zh-CN" altLang="en-US" sz="2400"/>
                        <a:t>改制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22</a:t>
                      </a:r>
                      <a:r>
                        <a:rPr lang="zh-CN" altLang="en-US" sz="2400"/>
                        <a:t>年订货</a:t>
                      </a:r>
                      <a:r>
                        <a:rPr lang="en-US" altLang="zh-CN" sz="2400"/>
                        <a:t>400</a:t>
                      </a:r>
                      <a:r>
                        <a:rPr lang="zh-CN" altLang="en-US" sz="2400"/>
                        <a:t>只</a:t>
                      </a:r>
                      <a:endParaRPr lang="zh-CN" altLang="en-US" sz="2400"/>
                    </a:p>
                  </a:txBody>
                  <a:tcPr/>
                </a:tc>
              </a:tr>
              <a:tr h="166687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副驾驶员座椅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279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>
                          <a:sym typeface="+mn-ea"/>
                        </a:rPr>
                        <a:t>P203</a:t>
                      </a:r>
                      <a:r>
                        <a:rPr lang="zh-CN" altLang="en-US" sz="2400">
                          <a:sym typeface="+mn-ea"/>
                        </a:rPr>
                        <a:t>改制</a:t>
                      </a:r>
                      <a:endParaRPr lang="zh-CN" altLang="en-US" sz="2400"/>
                    </a:p>
                    <a:p>
                      <a:pPr>
                        <a:buNone/>
                      </a:pP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>
                          <a:sym typeface="+mn-ea"/>
                        </a:rPr>
                        <a:t>22</a:t>
                      </a:r>
                      <a:r>
                        <a:rPr lang="zh-CN" altLang="en-US" sz="2400">
                          <a:sym typeface="+mn-ea"/>
                        </a:rPr>
                        <a:t>年订货</a:t>
                      </a:r>
                      <a:r>
                        <a:rPr lang="en-US" altLang="zh-CN" sz="2400">
                          <a:sym typeface="+mn-ea"/>
                        </a:rPr>
                        <a:t>400</a:t>
                      </a:r>
                      <a:r>
                        <a:rPr lang="zh-CN" altLang="en-US" sz="2400">
                          <a:sym typeface="+mn-ea"/>
                        </a:rPr>
                        <a:t>只</a:t>
                      </a:r>
                      <a:endParaRPr lang="zh-CN" altLang="en-US" sz="2400"/>
                    </a:p>
                    <a:p>
                      <a:pPr>
                        <a:buNone/>
                      </a:pPr>
                      <a:endParaRPr lang="zh-CN" altLang="en-US" sz="2400"/>
                    </a:p>
                  </a:txBody>
                  <a:tcPr/>
                </a:tc>
              </a:tr>
              <a:tr h="116205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后排座椅总成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181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r>
                        <a:rPr lang="zh-CN" altLang="en-US" sz="2400"/>
                        <a:t>后排座椅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>
                          <a:sym typeface="+mn-ea"/>
                        </a:rPr>
                        <a:t>22</a:t>
                      </a:r>
                      <a:r>
                        <a:rPr lang="zh-CN" altLang="en-US" sz="2400">
                          <a:sym typeface="+mn-ea"/>
                        </a:rPr>
                        <a:t>年订货</a:t>
                      </a:r>
                      <a:r>
                        <a:rPr lang="en-US" altLang="zh-CN" sz="2400">
                          <a:sym typeface="+mn-ea"/>
                        </a:rPr>
                        <a:t>50</a:t>
                      </a:r>
                      <a:r>
                        <a:rPr lang="zh-CN" altLang="en-US" sz="2400">
                          <a:sym typeface="+mn-ea"/>
                        </a:rPr>
                        <a:t>只</a:t>
                      </a:r>
                      <a:endParaRPr lang="zh-CN" altLang="en-US" sz="24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lang="zh-CN" altLang="en-US" sz="3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lang="en-US" altLang="zh-CN" sz="6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kumimoji="0" lang="en-US" altLang="zh-CN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kumimoji="0" lang="zh-CN" altLang="en-US" sz="3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kumimoji="0" lang="en-US" altLang="zh-CN" sz="6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3" name="任意多边形 32"/>
          <p:cNvSpPr/>
          <p:nvPr/>
        </p:nvSpPr>
        <p:spPr>
          <a:xfrm>
            <a:off x="2867959" y="0"/>
            <a:ext cx="9324041" cy="6858000"/>
          </a:xfrm>
          <a:custGeom>
            <a:avLst/>
            <a:gdLst>
              <a:gd name="connsiteX0" fmla="*/ 6753833 w 9324041"/>
              <a:gd name="connsiteY0" fmla="*/ 0 h 6858000"/>
              <a:gd name="connsiteX1" fmla="*/ 9324041 w 9324041"/>
              <a:gd name="connsiteY1" fmla="*/ 0 h 6858000"/>
              <a:gd name="connsiteX2" fmla="*/ 9324041 w 9324041"/>
              <a:gd name="connsiteY2" fmla="*/ 6858000 h 6858000"/>
              <a:gd name="connsiteX3" fmla="*/ 0 w 932404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24041" h="6858000">
                <a:moveTo>
                  <a:pt x="6753833" y="0"/>
                </a:moveTo>
                <a:lnTo>
                  <a:pt x="9324041" y="0"/>
                </a:lnTo>
                <a:lnTo>
                  <a:pt x="93240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lumMod val="65000"/>
              <a:lumOff val="3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66700" y="266700"/>
            <a:ext cx="11677650" cy="632460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393700" dist="635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grpSp>
        <p:nvGrpSpPr>
          <p:cNvPr id="41" name="组合 15"/>
          <p:cNvGrpSpPr/>
          <p:nvPr/>
        </p:nvGrpSpPr>
        <p:grpSpPr>
          <a:xfrm>
            <a:off x="4680240" y="2117209"/>
            <a:ext cx="2918339" cy="1569660"/>
            <a:chOff x="5140136" y="995149"/>
            <a:chExt cx="3891118" cy="2092879"/>
          </a:xfrm>
        </p:grpSpPr>
        <p:sp>
          <p:nvSpPr>
            <p:cNvPr id="42" name="文本框 5"/>
            <p:cNvSpPr txBox="1"/>
            <p:nvPr/>
          </p:nvSpPr>
          <p:spPr>
            <a:xfrm>
              <a:off x="5140136" y="995149"/>
              <a:ext cx="1909069" cy="20928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03</a:t>
              </a:r>
              <a:endParaRPr kumimoji="0" lang="zh-CN" altLang="en-US" sz="96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文本框 14"/>
            <p:cNvSpPr txBox="1"/>
            <p:nvPr/>
          </p:nvSpPr>
          <p:spPr>
            <a:xfrm>
              <a:off x="7367978" y="1623162"/>
              <a:ext cx="1663276" cy="1107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800" b="0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part</a:t>
              </a:r>
              <a:endParaRPr kumimoji="0" lang="zh-CN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4" name="矩形 69"/>
          <p:cNvSpPr>
            <a:spLocks noChangeArrowheads="1"/>
          </p:cNvSpPr>
          <p:nvPr/>
        </p:nvSpPr>
        <p:spPr bwMode="auto">
          <a:xfrm>
            <a:off x="3745269" y="3830197"/>
            <a:ext cx="4899965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5" rIns="68571" bIns="3428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客户定价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45" name="直接连接符 44"/>
          <p:cNvCxnSpPr/>
          <p:nvPr/>
        </p:nvCxnSpPr>
        <p:spPr>
          <a:xfrm>
            <a:off x="3497898" y="4046222"/>
            <a:ext cx="1389047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46" name="直接连接符 45"/>
          <p:cNvCxnSpPr/>
          <p:nvPr/>
        </p:nvCxnSpPr>
        <p:spPr>
          <a:xfrm>
            <a:off x="7406989" y="4046222"/>
            <a:ext cx="1315940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73684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>
            <a:off x="1488441" y="190783"/>
            <a:ext cx="4191000" cy="563954"/>
            <a:chOff x="0" y="921946"/>
            <a:chExt cx="974725" cy="1009650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grpSpPr>
        <p:sp>
          <p:nvSpPr>
            <p:cNvPr id="14" name="MH_Other_3"/>
            <p:cNvSpPr/>
            <p:nvPr>
              <p:custDataLst>
                <p:tags r:id="rId2"/>
              </p:custDataLst>
            </p:nvPr>
          </p:nvSpPr>
          <p:spPr>
            <a:xfrm>
              <a:off x="31973" y="1038908"/>
              <a:ext cx="907308" cy="730250"/>
            </a:xfrm>
            <a:prstGeom prst="rect">
              <a:avLst/>
            </a:prstGeom>
            <a:gradFill>
              <a:gsLst>
                <a:gs pos="0">
                  <a:srgbClr val="007BD3"/>
                </a:gs>
                <a:gs pos="100000">
                  <a:srgbClr val="034373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b="1" noProof="1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三、客户定价</a:t>
              </a:r>
              <a:endParaRPr lang="zh-CN" altLang="en-US" sz="2000" b="1" noProof="1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5" name="MH_Other_4"/>
            <p:cNvSpPr/>
            <p:nvPr>
              <p:custDataLst>
                <p:tags r:id="rId3"/>
              </p:custDataLst>
            </p:nvPr>
          </p:nvSpPr>
          <p:spPr>
            <a:xfrm>
              <a:off x="0" y="921946"/>
              <a:ext cx="974725" cy="1009650"/>
            </a:xfrm>
            <a:custGeom>
              <a:avLst/>
              <a:gdLst>
                <a:gd name="connsiteX0" fmla="*/ 743029 w 757237"/>
                <a:gd name="connsiteY0" fmla="*/ 463225 h 783577"/>
                <a:gd name="connsiteX1" fmla="*/ 757237 w 757237"/>
                <a:gd name="connsiteY1" fmla="*/ 463225 h 783577"/>
                <a:gd name="connsiteX2" fmla="*/ 757237 w 757237"/>
                <a:gd name="connsiteY2" fmla="*/ 783577 h 783577"/>
                <a:gd name="connsiteX3" fmla="*/ 450056 w 757237"/>
                <a:gd name="connsiteY3" fmla="*/ 783577 h 783577"/>
                <a:gd name="connsiteX4" fmla="*/ 450056 w 757237"/>
                <a:gd name="connsiteY4" fmla="*/ 768874 h 783577"/>
                <a:gd name="connsiteX5" fmla="*/ 743029 w 757237"/>
                <a:gd name="connsiteY5" fmla="*/ 768874 h 783577"/>
                <a:gd name="connsiteX6" fmla="*/ 0 w 757237"/>
                <a:gd name="connsiteY6" fmla="*/ 463225 h 783577"/>
                <a:gd name="connsiteX7" fmla="*/ 14207 w 757237"/>
                <a:gd name="connsiteY7" fmla="*/ 463225 h 783577"/>
                <a:gd name="connsiteX8" fmla="*/ 14207 w 757237"/>
                <a:gd name="connsiteY8" fmla="*/ 768874 h 783577"/>
                <a:gd name="connsiteX9" fmla="*/ 307181 w 757237"/>
                <a:gd name="connsiteY9" fmla="*/ 768874 h 783577"/>
                <a:gd name="connsiteX10" fmla="*/ 307181 w 757237"/>
                <a:gd name="connsiteY10" fmla="*/ 783577 h 783577"/>
                <a:gd name="connsiteX11" fmla="*/ 0 w 757237"/>
                <a:gd name="connsiteY11" fmla="*/ 783577 h 783577"/>
                <a:gd name="connsiteX12" fmla="*/ 450056 w 757237"/>
                <a:gd name="connsiteY12" fmla="*/ 0 h 783577"/>
                <a:gd name="connsiteX13" fmla="*/ 757237 w 757237"/>
                <a:gd name="connsiteY13" fmla="*/ 0 h 783577"/>
                <a:gd name="connsiteX14" fmla="*/ 757237 w 757237"/>
                <a:gd name="connsiteY14" fmla="*/ 320350 h 783577"/>
                <a:gd name="connsiteX15" fmla="*/ 743029 w 757237"/>
                <a:gd name="connsiteY15" fmla="*/ 320350 h 783577"/>
                <a:gd name="connsiteX16" fmla="*/ 743029 w 757237"/>
                <a:gd name="connsiteY16" fmla="*/ 14702 h 783577"/>
                <a:gd name="connsiteX17" fmla="*/ 450056 w 757237"/>
                <a:gd name="connsiteY17" fmla="*/ 14702 h 783577"/>
                <a:gd name="connsiteX18" fmla="*/ 0 w 757237"/>
                <a:gd name="connsiteY18" fmla="*/ 0 h 783577"/>
                <a:gd name="connsiteX19" fmla="*/ 307181 w 757237"/>
                <a:gd name="connsiteY19" fmla="*/ 0 h 783577"/>
                <a:gd name="connsiteX20" fmla="*/ 307181 w 757237"/>
                <a:gd name="connsiteY20" fmla="*/ 14702 h 783577"/>
                <a:gd name="connsiteX21" fmla="*/ 14207 w 757237"/>
                <a:gd name="connsiteY21" fmla="*/ 14702 h 783577"/>
                <a:gd name="connsiteX22" fmla="*/ 14207 w 757237"/>
                <a:gd name="connsiteY22" fmla="*/ 320350 h 783577"/>
                <a:gd name="connsiteX23" fmla="*/ 0 w 757237"/>
                <a:gd name="connsiteY23" fmla="*/ 320350 h 783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57237" h="783577">
                  <a:moveTo>
                    <a:pt x="743029" y="463225"/>
                  </a:moveTo>
                  <a:lnTo>
                    <a:pt x="757237" y="463225"/>
                  </a:lnTo>
                  <a:lnTo>
                    <a:pt x="757237" y="783577"/>
                  </a:lnTo>
                  <a:lnTo>
                    <a:pt x="450056" y="783577"/>
                  </a:lnTo>
                  <a:lnTo>
                    <a:pt x="450056" y="768874"/>
                  </a:lnTo>
                  <a:lnTo>
                    <a:pt x="743029" y="768874"/>
                  </a:lnTo>
                  <a:close/>
                  <a:moveTo>
                    <a:pt x="0" y="463225"/>
                  </a:moveTo>
                  <a:lnTo>
                    <a:pt x="14207" y="463225"/>
                  </a:lnTo>
                  <a:lnTo>
                    <a:pt x="14207" y="768874"/>
                  </a:lnTo>
                  <a:lnTo>
                    <a:pt x="307181" y="768874"/>
                  </a:lnTo>
                  <a:lnTo>
                    <a:pt x="307181" y="783577"/>
                  </a:lnTo>
                  <a:lnTo>
                    <a:pt x="0" y="783577"/>
                  </a:lnTo>
                  <a:close/>
                  <a:moveTo>
                    <a:pt x="450056" y="0"/>
                  </a:moveTo>
                  <a:lnTo>
                    <a:pt x="757237" y="0"/>
                  </a:lnTo>
                  <a:lnTo>
                    <a:pt x="757237" y="320350"/>
                  </a:lnTo>
                  <a:lnTo>
                    <a:pt x="743029" y="320350"/>
                  </a:lnTo>
                  <a:lnTo>
                    <a:pt x="743029" y="14702"/>
                  </a:lnTo>
                  <a:lnTo>
                    <a:pt x="450056" y="14702"/>
                  </a:lnTo>
                  <a:close/>
                  <a:moveTo>
                    <a:pt x="0" y="0"/>
                  </a:moveTo>
                  <a:lnTo>
                    <a:pt x="307181" y="0"/>
                  </a:lnTo>
                  <a:lnTo>
                    <a:pt x="307181" y="14702"/>
                  </a:lnTo>
                  <a:lnTo>
                    <a:pt x="14207" y="14702"/>
                  </a:lnTo>
                  <a:lnTo>
                    <a:pt x="14207" y="320350"/>
                  </a:lnTo>
                  <a:lnTo>
                    <a:pt x="0" y="3203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0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aphicFrame>
        <p:nvGraphicFramePr>
          <p:cNvPr id="20" name="表格 19"/>
          <p:cNvGraphicFramePr/>
          <p:nvPr>
            <p:custDataLst>
              <p:tags r:id="rId4"/>
            </p:custDataLst>
          </p:nvPr>
        </p:nvGraphicFramePr>
        <p:xfrm>
          <a:off x="10160" y="871855"/>
          <a:ext cx="12204700" cy="6631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225"/>
                <a:gridCol w="1159510"/>
                <a:gridCol w="795655"/>
                <a:gridCol w="1355090"/>
                <a:gridCol w="999490"/>
                <a:gridCol w="1096645"/>
                <a:gridCol w="1025525"/>
                <a:gridCol w="774700"/>
                <a:gridCol w="652145"/>
                <a:gridCol w="911860"/>
                <a:gridCol w="1249680"/>
                <a:gridCol w="1527175"/>
              </a:tblGrid>
              <a:tr h="109283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车型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产品名称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订单数量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公司配置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公司配套价格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增加部件及工艺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增加部件价格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合计总成价格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利润差价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22</a:t>
                      </a:r>
                      <a:r>
                        <a:rPr lang="zh-CN" altLang="en-US"/>
                        <a:t>年客户价格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商务政策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24</a:t>
                      </a:r>
                      <a:r>
                        <a:rPr lang="zh-CN" altLang="en-US"/>
                        <a:t>年客户价格</a:t>
                      </a:r>
                      <a:endParaRPr lang="zh-CN" altLang="en-US"/>
                    </a:p>
                  </a:txBody>
                  <a:tcPr/>
                </a:tc>
              </a:tr>
              <a:tr h="17373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/>
                        <a:t>B40</a:t>
                      </a:r>
                      <a:endParaRPr lang="en-US" altLang="zh-CN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000"/>
                        <a:t>驾驶员座椅</a:t>
                      </a:r>
                      <a:endParaRPr lang="zh-CN" altLang="en-US" sz="20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000"/>
                        <a:t>279</a:t>
                      </a:r>
                      <a:endParaRPr lang="en-US" altLang="zh-CN" sz="20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000"/>
                        <a:t>P203</a:t>
                      </a:r>
                      <a:r>
                        <a:rPr lang="zh-CN" altLang="en-US" sz="2000"/>
                        <a:t>座椅低配</a:t>
                      </a:r>
                      <a:r>
                        <a:rPr lang="zh-CN" altLang="en-US" sz="2000">
                          <a:sym typeface="+mn-ea"/>
                        </a:rPr>
                        <a:t>改制</a:t>
                      </a:r>
                      <a:endParaRPr lang="zh-CN" altLang="en-US" sz="20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配套含税</a:t>
                      </a:r>
                      <a:r>
                        <a:rPr lang="en-US" altLang="zh-CN"/>
                        <a:t>705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B40</a:t>
                      </a:r>
                      <a:r>
                        <a:rPr lang="zh-CN" altLang="en-US"/>
                        <a:t>地脚支架及装饰罩，焊接地脚支架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约</a:t>
                      </a:r>
                      <a:r>
                        <a:rPr lang="en-US" altLang="zh-CN"/>
                        <a:t>40</a:t>
                      </a:r>
                      <a:r>
                        <a:rPr lang="zh-CN" altLang="en-US"/>
                        <a:t>元地脚支架及罩壳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755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255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预付</a:t>
                      </a:r>
                      <a:r>
                        <a:rPr lang="en-US" altLang="zh-CN"/>
                        <a:t>50%</a:t>
                      </a:r>
                      <a:r>
                        <a:rPr lang="zh-CN" altLang="en-US"/>
                        <a:t>交货前付全款，运费客户负责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970</a:t>
                      </a:r>
                      <a:r>
                        <a:rPr lang="zh-CN" altLang="en-US"/>
                        <a:t>（实际利润</a:t>
                      </a:r>
                      <a:r>
                        <a:rPr lang="en-US" altLang="zh-CN"/>
                        <a:t>225X279=62775</a:t>
                      </a:r>
                      <a:r>
                        <a:rPr lang="zh-CN" altLang="en-US"/>
                        <a:t>元）</a:t>
                      </a:r>
                      <a:endParaRPr lang="zh-CN" altLang="en-US"/>
                    </a:p>
                  </a:txBody>
                  <a:tcPr/>
                </a:tc>
              </a:tr>
              <a:tr h="20116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/>
                        <a:t>B40</a:t>
                      </a:r>
                      <a:endParaRPr lang="en-US" altLang="zh-CN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000"/>
                        <a:t>副驾驶员座椅</a:t>
                      </a:r>
                      <a:endParaRPr lang="zh-CN" altLang="en-US" sz="20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000"/>
                        <a:t>279</a:t>
                      </a:r>
                      <a:endParaRPr lang="en-US" altLang="zh-CN" sz="20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000">
                          <a:sym typeface="+mn-ea"/>
                        </a:rPr>
                        <a:t>P203</a:t>
                      </a:r>
                      <a:r>
                        <a:rPr lang="zh-CN" altLang="en-US" sz="2000">
                          <a:sym typeface="+mn-ea"/>
                        </a:rPr>
                        <a:t>座椅低配改制</a:t>
                      </a:r>
                      <a:endParaRPr lang="zh-CN" altLang="en-US" sz="2000"/>
                    </a:p>
                    <a:p>
                      <a:pPr>
                        <a:buNone/>
                      </a:pPr>
                      <a:endParaRPr lang="zh-CN" altLang="en-US" sz="20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配套含税</a:t>
                      </a:r>
                      <a:r>
                        <a:rPr lang="en-US" altLang="zh-CN"/>
                        <a:t>607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B40</a:t>
                      </a:r>
                      <a:r>
                        <a:rPr lang="zh-CN" altLang="en-US" sz="1800">
                          <a:sym typeface="+mn-ea"/>
                        </a:rPr>
                        <a:t>地脚支架及装饰罩</a:t>
                      </a:r>
                      <a:endParaRPr lang="zh-CN" altLang="en-US" sz="1800"/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约</a:t>
                      </a:r>
                      <a:r>
                        <a:rPr lang="en-US" altLang="zh-CN" sz="1800">
                          <a:sym typeface="+mn-ea"/>
                        </a:rPr>
                        <a:t>40</a:t>
                      </a:r>
                      <a:r>
                        <a:rPr lang="zh-CN" altLang="en-US" sz="1800">
                          <a:sym typeface="+mn-ea"/>
                        </a:rPr>
                        <a:t>元地脚支架</a:t>
                      </a:r>
                      <a:r>
                        <a:rPr lang="zh-CN" sz="1800">
                          <a:sym typeface="+mn-ea"/>
                        </a:rPr>
                        <a:t>及</a:t>
                      </a:r>
                      <a:r>
                        <a:rPr lang="zh-CN" altLang="en-US" sz="1800">
                          <a:sym typeface="+mn-ea"/>
                        </a:rPr>
                        <a:t>罩壳</a:t>
                      </a:r>
                      <a:endParaRPr lang="zh-CN" altLang="en-US" sz="1800"/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657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253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预付</a:t>
                      </a:r>
                      <a:r>
                        <a:rPr lang="en-US" altLang="zh-CN" sz="1800">
                          <a:sym typeface="+mn-ea"/>
                        </a:rPr>
                        <a:t>50%</a:t>
                      </a:r>
                      <a:r>
                        <a:rPr lang="zh-CN" altLang="en-US" sz="1800">
                          <a:sym typeface="+mn-ea"/>
                        </a:rPr>
                        <a:t>交货前付全款，运费客户负责</a:t>
                      </a:r>
                      <a:endParaRPr lang="zh-CN" altLang="en-US" sz="1800"/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870</a:t>
                      </a:r>
                      <a:r>
                        <a:rPr lang="zh-CN" altLang="en-US" sz="1800">
                          <a:sym typeface="+mn-ea"/>
                        </a:rPr>
                        <a:t>（实际利润</a:t>
                      </a:r>
                      <a:r>
                        <a:rPr lang="en-US" altLang="zh-CN" sz="1800">
                          <a:sym typeface="+mn-ea"/>
                        </a:rPr>
                        <a:t>223X279=62217</a:t>
                      </a:r>
                      <a:r>
                        <a:rPr lang="zh-CN" altLang="en-US" sz="1800">
                          <a:sym typeface="+mn-ea"/>
                        </a:rPr>
                        <a:t>元）</a:t>
                      </a:r>
                      <a:endParaRPr lang="zh-CN" altLang="en-US" sz="1800"/>
                    </a:p>
                    <a:p>
                      <a:pPr>
                        <a:buNone/>
                      </a:pPr>
                      <a:endParaRPr lang="en-US" altLang="zh-CN"/>
                    </a:p>
                  </a:txBody>
                  <a:tcPr/>
                </a:tc>
              </a:tr>
              <a:tr h="179006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/>
                        <a:t>B40</a:t>
                      </a:r>
                      <a:endParaRPr lang="en-US" altLang="zh-CN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000"/>
                        <a:t>后排座椅总成</a:t>
                      </a:r>
                      <a:endParaRPr lang="zh-CN" altLang="en-US" sz="20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000"/>
                        <a:t>181</a:t>
                      </a:r>
                      <a:endParaRPr lang="en-US" altLang="zh-CN" sz="20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000"/>
                        <a:t>B40</a:t>
                      </a:r>
                      <a:r>
                        <a:rPr lang="zh-CN" altLang="en-US" sz="2000"/>
                        <a:t>后排座椅</a:t>
                      </a:r>
                      <a:endParaRPr lang="zh-CN" altLang="en-US" sz="20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配套含税</a:t>
                      </a:r>
                      <a:r>
                        <a:rPr lang="en-US" altLang="zh-CN"/>
                        <a:t>1300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P203</a:t>
                      </a:r>
                      <a:r>
                        <a:rPr lang="zh-CN" altLang="en-US"/>
                        <a:t>面套</a:t>
                      </a:r>
                      <a:r>
                        <a:rPr lang="en-US" altLang="zh-CN"/>
                        <a:t>200</a:t>
                      </a:r>
                      <a:r>
                        <a:rPr lang="zh-CN" altLang="en-US"/>
                        <a:t>元改制加</a:t>
                      </a:r>
                      <a:r>
                        <a:rPr lang="en-US" altLang="zh-CN"/>
                        <a:t>60</a:t>
                      </a:r>
                      <a:r>
                        <a:rPr lang="zh-CN" altLang="en-US"/>
                        <a:t>元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面套材料及加工</a:t>
                      </a:r>
                      <a:r>
                        <a:rPr lang="en-US" altLang="zh-CN"/>
                        <a:t>260</a:t>
                      </a:r>
                      <a:r>
                        <a:rPr lang="zh-CN" altLang="en-US"/>
                        <a:t>元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1600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240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1800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预付</a:t>
                      </a:r>
                      <a:r>
                        <a:rPr lang="en-US" altLang="zh-CN" sz="1800">
                          <a:sym typeface="+mn-ea"/>
                        </a:rPr>
                        <a:t>50%</a:t>
                      </a:r>
                      <a:r>
                        <a:rPr lang="zh-CN" altLang="en-US" sz="1800">
                          <a:sym typeface="+mn-ea"/>
                        </a:rPr>
                        <a:t>交货前付全款，运费客户负责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1770</a:t>
                      </a:r>
                      <a:r>
                        <a:rPr lang="zh-CN" altLang="en-US" sz="1800">
                          <a:sym typeface="+mn-ea"/>
                        </a:rPr>
                        <a:t>（实际利润</a:t>
                      </a:r>
                      <a:r>
                        <a:rPr lang="en-US" altLang="zh-CN" sz="1800">
                          <a:sym typeface="+mn-ea"/>
                        </a:rPr>
                        <a:t>210X181=38010</a:t>
                      </a:r>
                      <a:r>
                        <a:rPr lang="zh-CN" altLang="en-US" sz="1800">
                          <a:sym typeface="+mn-ea"/>
                        </a:rPr>
                        <a:t>元）</a:t>
                      </a:r>
                      <a:endParaRPr lang="zh-CN" altLang="en-US" sz="1800"/>
                    </a:p>
                    <a:p>
                      <a:pPr>
                        <a:buNone/>
                      </a:pPr>
                      <a:endParaRPr lang="en-US" altLang="zh-CN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lang="zh-CN" altLang="en-US" sz="3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lang="en-US" altLang="zh-CN" sz="6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kumimoji="0" lang="en-US" altLang="zh-CN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kumimoji="0" lang="zh-CN" altLang="en-US" sz="3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kumimoji="0" lang="en-US" altLang="zh-CN" sz="6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3" name="任意多边形 32"/>
          <p:cNvSpPr/>
          <p:nvPr/>
        </p:nvSpPr>
        <p:spPr>
          <a:xfrm>
            <a:off x="2867959" y="0"/>
            <a:ext cx="9324041" cy="6858000"/>
          </a:xfrm>
          <a:custGeom>
            <a:avLst/>
            <a:gdLst>
              <a:gd name="connsiteX0" fmla="*/ 6753833 w 9324041"/>
              <a:gd name="connsiteY0" fmla="*/ 0 h 6858000"/>
              <a:gd name="connsiteX1" fmla="*/ 9324041 w 9324041"/>
              <a:gd name="connsiteY1" fmla="*/ 0 h 6858000"/>
              <a:gd name="connsiteX2" fmla="*/ 9324041 w 9324041"/>
              <a:gd name="connsiteY2" fmla="*/ 6858000 h 6858000"/>
              <a:gd name="connsiteX3" fmla="*/ 0 w 932404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24041" h="6858000">
                <a:moveTo>
                  <a:pt x="6753833" y="0"/>
                </a:moveTo>
                <a:lnTo>
                  <a:pt x="9324041" y="0"/>
                </a:lnTo>
                <a:lnTo>
                  <a:pt x="93240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lumMod val="65000"/>
              <a:lumOff val="3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66700" y="266700"/>
            <a:ext cx="11677650" cy="632460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393700" dist="635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grpSp>
        <p:nvGrpSpPr>
          <p:cNvPr id="41" name="组合 15"/>
          <p:cNvGrpSpPr/>
          <p:nvPr/>
        </p:nvGrpSpPr>
        <p:grpSpPr>
          <a:xfrm>
            <a:off x="4680240" y="2117209"/>
            <a:ext cx="2918339" cy="1569660"/>
            <a:chOff x="5140136" y="995149"/>
            <a:chExt cx="3891118" cy="2092879"/>
          </a:xfrm>
        </p:grpSpPr>
        <p:sp>
          <p:nvSpPr>
            <p:cNvPr id="42" name="文本框 5"/>
            <p:cNvSpPr txBox="1"/>
            <p:nvPr/>
          </p:nvSpPr>
          <p:spPr>
            <a:xfrm>
              <a:off x="5140136" y="995149"/>
              <a:ext cx="1909069" cy="20928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04</a:t>
              </a:r>
              <a:endParaRPr kumimoji="0" lang="zh-CN" altLang="en-US" sz="96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文本框 14"/>
            <p:cNvSpPr txBox="1"/>
            <p:nvPr/>
          </p:nvSpPr>
          <p:spPr>
            <a:xfrm>
              <a:off x="7367978" y="1623162"/>
              <a:ext cx="1663276" cy="1107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800" b="0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part</a:t>
              </a:r>
              <a:endParaRPr kumimoji="0" lang="zh-CN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4" name="矩形 69"/>
          <p:cNvSpPr>
            <a:spLocks noChangeArrowheads="1"/>
          </p:cNvSpPr>
          <p:nvPr/>
        </p:nvSpPr>
        <p:spPr bwMode="auto">
          <a:xfrm>
            <a:off x="3745269" y="3830197"/>
            <a:ext cx="4899965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5" rIns="68571" bIns="3428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计划产地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45" name="直接连接符 44"/>
          <p:cNvCxnSpPr/>
          <p:nvPr/>
        </p:nvCxnSpPr>
        <p:spPr>
          <a:xfrm>
            <a:off x="3497898" y="4046222"/>
            <a:ext cx="1389047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46" name="直接连接符 45"/>
          <p:cNvCxnSpPr/>
          <p:nvPr/>
        </p:nvCxnSpPr>
        <p:spPr>
          <a:xfrm>
            <a:off x="7406989" y="4046222"/>
            <a:ext cx="1315940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tags/tag1.xml><?xml version="1.0" encoding="utf-8"?>
<p:tagLst xmlns:p="http://schemas.openxmlformats.org/presentationml/2006/main">
  <p:tag name="MH" val="20200730174731"/>
  <p:tag name="MH_LIBRARY" val="GRAPHIC"/>
  <p:tag name="MH_TYPE" val="Other"/>
  <p:tag name="MH_ORDER" val="3"/>
</p:tagLst>
</file>

<file path=ppt/tags/tag10.xml><?xml version="1.0" encoding="utf-8"?>
<p:tagLst xmlns:p="http://schemas.openxmlformats.org/presentationml/2006/main">
  <p:tag name="MH" val="20200730174731"/>
  <p:tag name="MH_LIBRARY" val="GRAPHIC"/>
  <p:tag name="MH_TYPE" val="Other"/>
  <p:tag name="MH_ORDER" val="4"/>
</p:tagLst>
</file>

<file path=ppt/tags/tag11.xml><?xml version="1.0" encoding="utf-8"?>
<p:tagLst xmlns:p="http://schemas.openxmlformats.org/presentationml/2006/main">
  <p:tag name="KSO_WM_UNIT_TABLE_BEAUTIFY" val="smartTable{35eef9e8-96d6-40a2-a0d7-4d0d395e62c6}"/>
  <p:tag name="TABLE_ENDDRAG_ORIGIN_RECT" val="903*400"/>
  <p:tag name="TABLE_ENDDRAG_RECT" val="21*106*903*400"/>
</p:tagLst>
</file>

<file path=ppt/tags/tag12.xml><?xml version="1.0" encoding="utf-8"?>
<p:tagLst xmlns:p="http://schemas.openxmlformats.org/presentationml/2006/main">
  <p:tag name="MH" val="20200730174731"/>
  <p:tag name="MH_LIBRARY" val="GRAPHIC"/>
  <p:tag name="MH_TYPE" val="Other"/>
  <p:tag name="MH_ORDER" val="3"/>
</p:tagLst>
</file>

<file path=ppt/tags/tag13.xml><?xml version="1.0" encoding="utf-8"?>
<p:tagLst xmlns:p="http://schemas.openxmlformats.org/presentationml/2006/main">
  <p:tag name="MH" val="20200730174731"/>
  <p:tag name="MH_LIBRARY" val="GRAPHIC"/>
  <p:tag name="MH_TYPE" val="Other"/>
  <p:tag name="MH_ORDER" val="4"/>
</p:tagLst>
</file>

<file path=ppt/tags/tag14.xml><?xml version="1.0" encoding="utf-8"?>
<p:tagLst xmlns:p="http://schemas.openxmlformats.org/presentationml/2006/main">
  <p:tag name="MH_CONTENTSID" val="264"/>
  <p:tag name="MH_SECTIONID" val="265,266,267,"/>
  <p:tag name="KSO_WPP_MARK_KEY" val="518ec022-3ed7-49ea-b6c3-d03ad7bb671b"/>
  <p:tag name="COMMONDATA" val="eyJoZGlkIjoiZmYwNWUwZjNlMjNkYzIxOGE0OWVlMDY4YTc3Y2IwZmYifQ=="/>
</p:tagLst>
</file>

<file path=ppt/tags/tag2.xml><?xml version="1.0" encoding="utf-8"?>
<p:tagLst xmlns:p="http://schemas.openxmlformats.org/presentationml/2006/main">
  <p:tag name="MH" val="20200730174731"/>
  <p:tag name="MH_LIBRARY" val="GRAPHIC"/>
  <p:tag name="MH_TYPE" val="Other"/>
  <p:tag name="MH_ORDER" val="4"/>
</p:tagLst>
</file>

<file path=ppt/tags/tag3.xml><?xml version="1.0" encoding="utf-8"?>
<p:tagLst xmlns:p="http://schemas.openxmlformats.org/presentationml/2006/main">
  <p:tag name="MH" val="20200730174731"/>
  <p:tag name="MH_LIBRARY" val="GRAPHIC"/>
  <p:tag name="MH_TYPE" val="Other"/>
  <p:tag name="MH_ORDER" val="3"/>
</p:tagLst>
</file>

<file path=ppt/tags/tag4.xml><?xml version="1.0" encoding="utf-8"?>
<p:tagLst xmlns:p="http://schemas.openxmlformats.org/presentationml/2006/main">
  <p:tag name="MH" val="20200730174731"/>
  <p:tag name="MH_LIBRARY" val="GRAPHIC"/>
  <p:tag name="MH_TYPE" val="Other"/>
  <p:tag name="MH_ORDER" val="4"/>
</p:tagLst>
</file>

<file path=ppt/tags/tag5.xml><?xml version="1.0" encoding="utf-8"?>
<p:tagLst xmlns:p="http://schemas.openxmlformats.org/presentationml/2006/main">
  <p:tag name="KSO_WM_UNIT_TABLE_BEAUTIFY" val="smartTable{ff8ef090-d934-4caa-ad43-d4ff2d02f5d2}"/>
  <p:tag name="TABLE_ENDDRAG_ORIGIN_RECT" val="833*405"/>
  <p:tag name="TABLE_ENDDRAG_RECT" val="53*108*833*405"/>
</p:tagLst>
</file>

<file path=ppt/tags/tag6.xml><?xml version="1.0" encoding="utf-8"?>
<p:tagLst xmlns:p="http://schemas.openxmlformats.org/presentationml/2006/main">
  <p:tag name="MH" val="20200730174731"/>
  <p:tag name="MH_LIBRARY" val="GRAPHIC"/>
  <p:tag name="MH_TYPE" val="Other"/>
  <p:tag name="MH_ORDER" val="3"/>
</p:tagLst>
</file>

<file path=ppt/tags/tag7.xml><?xml version="1.0" encoding="utf-8"?>
<p:tagLst xmlns:p="http://schemas.openxmlformats.org/presentationml/2006/main">
  <p:tag name="MH" val="20200730174731"/>
  <p:tag name="MH_LIBRARY" val="GRAPHIC"/>
  <p:tag name="MH_TYPE" val="Other"/>
  <p:tag name="MH_ORDER" val="4"/>
</p:tagLst>
</file>

<file path=ppt/tags/tag8.xml><?xml version="1.0" encoding="utf-8"?>
<p:tagLst xmlns:p="http://schemas.openxmlformats.org/presentationml/2006/main">
  <p:tag name="KSO_WM_UNIT_TABLE_BEAUTIFY" val="smartTable{52fccbd2-ea21-4941-a9d6-d6801a495903}"/>
  <p:tag name="TABLE_ENDDRAG_ORIGIN_RECT" val="861*516"/>
  <p:tag name="TABLE_ENDDRAG_RECT" val="51*81*861*516"/>
</p:tagLst>
</file>

<file path=ppt/tags/tag9.xml><?xml version="1.0" encoding="utf-8"?>
<p:tagLst xmlns:p="http://schemas.openxmlformats.org/presentationml/2006/main">
  <p:tag name="MH" val="20200730174731"/>
  <p:tag name="MH_LIBRARY" val="GRAPHIC"/>
  <p:tag name="MH_TYPE" val="Other"/>
  <p:tag name="MH_ORDER" val="3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2464</Words>
  <Application>WPS 演示</Application>
  <PresentationFormat>自定义</PresentationFormat>
  <Paragraphs>323</Paragraphs>
  <Slides>13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8" baseType="lpstr">
      <vt:lpstr>Arial</vt:lpstr>
      <vt:lpstr>宋体</vt:lpstr>
      <vt:lpstr>Wingdings</vt:lpstr>
      <vt:lpstr>微软雅黑</vt:lpstr>
      <vt:lpstr>Arial</vt:lpstr>
      <vt:lpstr>思源宋体 CN</vt:lpstr>
      <vt:lpstr>思源黑体</vt:lpstr>
      <vt:lpstr>楷体</vt:lpstr>
      <vt:lpstr>Calibri</vt:lpstr>
      <vt:lpstr>Arial Unicode MS</vt:lpstr>
      <vt:lpstr>等线 Light</vt:lpstr>
      <vt:lpstr>Calibri Light</vt:lpstr>
      <vt:lpstr>等线</vt:lpstr>
      <vt:lpstr>黑体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张海亮</cp:lastModifiedBy>
  <cp:revision>870</cp:revision>
  <dcterms:created xsi:type="dcterms:W3CDTF">2020-06-03T02:20:00Z</dcterms:created>
  <dcterms:modified xsi:type="dcterms:W3CDTF">2023-12-26T06:29:18Z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2052-12.1.0.15946</vt:lpwstr>
  </property>
  <property fmtid="{D5CDD505-2E9C-101B-9397-08002B2CF9AE}" pid="3" name="ICV">
    <vt:lpwstr>C9D8860553CE4088A7E6E4A1E42834ED</vt:lpwstr>
  </property>
</Properties>
</file>