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86" r:id="rId3"/>
    <p:sldId id="285" r:id="rId4"/>
    <p:sldId id="28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0"/>
    <a:srgbClr val="F6E499"/>
    <a:srgbClr val="EDC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4" y="582"/>
      </p:cViewPr>
      <p:guideLst>
        <p:guide orient="horz" pos="2160"/>
        <p:guide pos="37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1C30B2-A5B3-E13F-A2BB-DABA06E7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BFD9A68-FF1F-55F1-4246-102B2AB7A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CDED1B-D660-C1ED-A05B-4EE3CAB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CA54866-32F9-A027-9B18-E601B643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86538C5-5B77-DFA5-3598-78FF21B4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064625-B3A9-C0A5-87B0-EE96B71F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F0B2147-B615-DF39-D113-E98EE70D2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4EFD562-8663-56C9-983C-05FE08C5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BF88085-2465-78AF-7CA4-E287917B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23B1D9B-2398-4FA1-5F61-405F7810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9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2D4407D-A6AE-DFF0-CC0A-3B13C596B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FCA56F0-D598-339C-7F74-F52D02E78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79040E-2527-DD18-7E99-EFB64880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F93BE46-78E2-FEF2-FCEE-8D575E54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56C1705-5124-AD3D-A599-5DC62445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9E298D-77AF-C45D-84A6-C77AEB6F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077747D-96F6-8F0C-D7D7-3FB75E932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01BAEAE-2241-0C5E-E67B-470181E0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0B43234-EA1A-045C-9833-0FF8EDA4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B832DA-4531-FFC2-279A-C1CF5A4B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53A82E-934E-D5F5-E62C-E75A9B06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B8BFAC-A863-20DD-A71D-1B155AFE9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EF1A59E-EAEB-9957-D153-F83C9C1A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D4CE3D4-9777-4D06-9934-A97354CE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3E51417-677A-0722-19B7-BFC34ECC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3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08E8C0-E719-DED1-82B9-9A5FCAE1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E2AB1A9-4009-D332-5F6E-667EFC5DB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D1222C2-5B37-388E-BC51-4F55FBCF3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75E4FBF-0346-D98A-6717-6DB34958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9BB547-02AF-27EA-C6F8-0DC530FA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5C6979-AA43-1FC7-39C0-D430447B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232E870-64F8-FB2F-49F1-D1C4C04F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C499BF8-CD43-E43C-6C7D-A80AF638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BEA1AA-9C2A-B141-F1DF-F67FA84FB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65F8338-08BD-20E6-398C-77AF1CE3D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EC4BF6D-31C0-3363-3204-7D3605374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0D9809C-D1B5-41F7-94A5-0B0A0694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9221CC0-4476-49A6-7A71-1348B446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1F96CD8-5017-AFB5-60C8-C0166F1E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8FFA9F-F72A-5C6C-84D6-7BA81DCB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205B0B7-AA05-C077-122C-F073CE6F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1ECEDF4-E76E-1AD7-8CFC-05C9BB3B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F0F27E5-6229-A6BE-DE86-AF486E47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AEA0383-1422-3D65-0788-A8F603E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4D97821-767C-3F84-C318-191190AF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2E66A7C-B935-BB4E-3FB1-B7E3E3D9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9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3E16F6-5991-81FA-909D-D6296506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84D0BAE-7811-6C34-2CBE-B49F2DD4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16C1E52-2DE7-A0A5-D18A-7FC824628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4CEBE10-1D34-0004-9F8E-5DF46554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E2A0CBC-34E9-3015-FA3E-4AE80DA5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1303DA5-34CB-666C-4D44-FED7D800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2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2006E1-F56A-A910-5AA3-AF6F252A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FBBF0C3-3CA9-2CF3-CF70-4012DB0E5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CEAD37-439D-A94F-EA82-A72FA5AB8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D89A2EE-AB73-E942-FA16-654D7506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685E-D6ED-414B-985D-1D01488ECD9F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312671F-4667-7E8B-1638-3B5CA3CE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1D3D36D-4A1A-ED38-20C1-F7BD7D19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767C-EAF7-4630-96D5-B795C9B5E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78604E4-BE26-7B7D-66B7-EBCE8A74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7B5A809-ED13-29AE-C13F-F9FA41EA1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CB2B2A4-1310-9B57-724E-9CFCCD71B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36F685E-D6ED-414B-985D-1D01488ECD9F}" type="datetimeFigureOut">
              <a:rPr lang="zh-CN" altLang="en-US" smtClean="0"/>
              <a:pPr/>
              <a:t>2023/12/22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4AE5783-FAA9-C288-C9BA-6F5FF28FF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B1CAED7-46AD-F2F6-8D89-0901E6844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459767C-EAF7-4630-96D5-B795C9B5EF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90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23732A-5F8E-22A3-EAFE-1D8E33005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896F551-E6F9-AC89-794B-C0CBF43B3F28}"/>
              </a:ext>
            </a:extLst>
          </p:cNvPr>
          <p:cNvSpPr txBox="1"/>
          <p:nvPr/>
        </p:nvSpPr>
        <p:spPr>
          <a:xfrm>
            <a:off x="2638205" y="2804156"/>
            <a:ext cx="6575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0" dirty="0" smtClean="0">
                <a:solidFill>
                  <a:srgbClr val="F6E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优秀个人奖</a:t>
            </a:r>
            <a:endParaRPr lang="en-US" altLang="zh-CN" sz="8000" b="0" dirty="0">
              <a:solidFill>
                <a:srgbClr val="F6E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C9C8151-48E8-509B-B603-C55009804CF0}"/>
              </a:ext>
            </a:extLst>
          </p:cNvPr>
          <p:cNvSpPr txBox="1"/>
          <p:nvPr/>
        </p:nvSpPr>
        <p:spPr>
          <a:xfrm>
            <a:off x="3178968" y="4159755"/>
            <a:ext cx="5834063" cy="353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800" dirty="0">
                <a:gradFill>
                  <a:gsLst>
                    <a:gs pos="100000">
                      <a:srgbClr val="E4BF7A"/>
                    </a:gs>
                    <a:gs pos="0">
                      <a:schemeClr val="bg1"/>
                    </a:gs>
                    <a:gs pos="51000">
                      <a:srgbClr val="E3C691"/>
                    </a:gs>
                  </a:gsLst>
                  <a:lin ang="2700000" scaled="1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which works better. Icons and pictures can be replaced with one click according to your personal needs. Data charts can be replaced and edited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C6D2F3D4-1C9A-E347-6EBE-B996187B96E3}"/>
              </a:ext>
            </a:extLst>
          </p:cNvPr>
          <p:cNvSpPr/>
          <p:nvPr/>
        </p:nvSpPr>
        <p:spPr>
          <a:xfrm>
            <a:off x="4356832" y="1840036"/>
            <a:ext cx="3119562" cy="626145"/>
          </a:xfrm>
          <a:prstGeom prst="roundRect">
            <a:avLst>
              <a:gd name="adj" fmla="val 50000"/>
            </a:avLst>
          </a:prstGeom>
          <a:solidFill>
            <a:srgbClr val="F6E499"/>
          </a:solidFill>
          <a:ln w="12700" cap="flat" cmpd="sng" algn="ctr">
            <a:noFill/>
            <a:prstDash val="solid"/>
            <a:miter lim="800000"/>
          </a:ln>
          <a:effectLst>
            <a:outerShdw blurRad="1016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600" kern="0" dirty="0">
                <a:solidFill>
                  <a:srgbClr val="BF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PART </a:t>
            </a:r>
            <a:r>
              <a:rPr lang="en-US" altLang="zh-CN" sz="3600" kern="0" dirty="0" smtClean="0">
                <a:solidFill>
                  <a:srgbClr val="BF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01</a:t>
            </a:r>
            <a:endParaRPr lang="zh-CN" altLang="en-US" sz="3600" kern="0" dirty="0">
              <a:solidFill>
                <a:srgbClr val="BF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11A6D050-111A-F47A-C947-FDF52422B999}"/>
              </a:ext>
            </a:extLst>
          </p:cNvPr>
          <p:cNvGrpSpPr/>
          <p:nvPr/>
        </p:nvGrpSpPr>
        <p:grpSpPr>
          <a:xfrm>
            <a:off x="3178968" y="4851353"/>
            <a:ext cx="5493651" cy="0"/>
            <a:chOff x="787400" y="3622675"/>
            <a:chExt cx="5493651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7BE438F3-7DB0-A718-2634-E5DC1A9746A8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3622675"/>
              <a:ext cx="5493651" cy="0"/>
            </a:xfrm>
            <a:prstGeom prst="line">
              <a:avLst/>
            </a:prstGeom>
            <a:ln>
              <a:solidFill>
                <a:srgbClr val="E4B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5F28E291-F63E-84A3-4B14-9361D2F56CE4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3622675"/>
              <a:ext cx="749300" cy="0"/>
            </a:xfrm>
            <a:prstGeom prst="line">
              <a:avLst/>
            </a:prstGeom>
            <a:ln w="57150">
              <a:solidFill>
                <a:srgbClr val="E4B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F9BDE21-D70F-3F3F-F73D-C349A7A3D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4274" y="3281840"/>
            <a:ext cx="3439086" cy="36741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07E8412-872E-D3AD-B116-261FED34B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82973" y="3281840"/>
            <a:ext cx="3439086" cy="3674131"/>
          </a:xfrm>
          <a:prstGeom prst="rect">
            <a:avLst/>
          </a:prstGeom>
        </p:spPr>
      </p:pic>
      <p:pic>
        <p:nvPicPr>
          <p:cNvPr id="12" name="图片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686" y="125582"/>
            <a:ext cx="750722" cy="6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3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23732A-5F8E-22A3-EAFE-1D8E33005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7DDF50F-60DB-59D0-2489-37DB2F1CDF02}"/>
              </a:ext>
            </a:extLst>
          </p:cNvPr>
          <p:cNvSpPr/>
          <p:nvPr/>
        </p:nvSpPr>
        <p:spPr>
          <a:xfrm>
            <a:off x="186118" y="184917"/>
            <a:ext cx="11627220" cy="6444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28E826-3E07-605A-814B-DDD39A298E20}"/>
              </a:ext>
            </a:extLst>
          </p:cNvPr>
          <p:cNvSpPr/>
          <p:nvPr/>
        </p:nvSpPr>
        <p:spPr>
          <a:xfrm>
            <a:off x="930521" y="3942523"/>
            <a:ext cx="3777343" cy="1741495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936026C-27D1-A602-CDF0-179D3A91D5E4}"/>
              </a:ext>
            </a:extLst>
          </p:cNvPr>
          <p:cNvSpPr txBox="1"/>
          <p:nvPr/>
        </p:nvSpPr>
        <p:spPr>
          <a:xfrm>
            <a:off x="2237005" y="5705929"/>
            <a:ext cx="294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  位：</a:t>
            </a:r>
            <a:r>
              <a:rPr lang="en-US" altLang="zh-CN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      </a:t>
            </a:r>
            <a:r>
              <a:rPr lang="en-US" altLang="zh-CN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</a:t>
            </a:r>
            <a:r>
              <a:rPr lang="zh-CN" altLang="en-US" b="1" dirty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门：</a:t>
            </a:r>
            <a:r>
              <a:rPr lang="en-US" altLang="zh-CN" b="1" dirty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</a:t>
            </a:r>
            <a:r>
              <a:rPr lang="en-US" altLang="zh-CN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  位：</a:t>
            </a:r>
            <a:r>
              <a:rPr lang="en-US" altLang="zh-CN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         </a:t>
            </a:r>
            <a:endParaRPr lang="en-US" altLang="zh-CN" b="1" dirty="0">
              <a:solidFill>
                <a:srgbClr val="B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A5C16AE-908B-E536-7D1E-93E44493DFC1}"/>
              </a:ext>
            </a:extLst>
          </p:cNvPr>
          <p:cNvSpPr txBox="1"/>
          <p:nvPr/>
        </p:nvSpPr>
        <p:spPr>
          <a:xfrm>
            <a:off x="5855739" y="5358354"/>
            <a:ext cx="4568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推荐理由：</a:t>
            </a:r>
            <a:endParaRPr lang="zh-CN" altLang="en-US" sz="1500" b="1" dirty="0">
              <a:solidFill>
                <a:srgbClr val="B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508F0D8-0CB9-8234-866E-CFA466BEF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6" r="14029" b="48297"/>
          <a:stretch/>
        </p:blipFill>
        <p:spPr>
          <a:xfrm>
            <a:off x="4021457" y="474575"/>
            <a:ext cx="1029389" cy="11180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8841A8E-C32A-257A-B829-019DA9C682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6" r="14029" b="48297"/>
          <a:stretch/>
        </p:blipFill>
        <p:spPr>
          <a:xfrm flipH="1">
            <a:off x="744582" y="341620"/>
            <a:ext cx="988618" cy="129462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8131FED-2636-644C-4BB9-7716E14F32A3}"/>
              </a:ext>
            </a:extLst>
          </p:cNvPr>
          <p:cNvSpPr txBox="1"/>
          <p:nvPr/>
        </p:nvSpPr>
        <p:spPr>
          <a:xfrm>
            <a:off x="1134395" y="1033622"/>
            <a:ext cx="345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质量先锋奖</a:t>
            </a:r>
            <a:endParaRPr kumimoji="1" lang="zh-CN" altLang="en-US" sz="3600" b="1" dirty="0">
              <a:solidFill>
                <a:srgbClr val="B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667531" y="535577"/>
            <a:ext cx="6089040" cy="5904412"/>
            <a:chOff x="3662656" y="1581150"/>
            <a:chExt cx="3076897" cy="3042360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3F0E044B-FF23-4FB8-B583-8721A005397F}"/>
                </a:ext>
              </a:extLst>
            </p:cNvPr>
            <p:cNvGrpSpPr/>
            <p:nvPr/>
          </p:nvGrpSpPr>
          <p:grpSpPr>
            <a:xfrm>
              <a:off x="3662656" y="1581150"/>
              <a:ext cx="3076897" cy="3042360"/>
              <a:chOff x="-3701253" y="2471655"/>
              <a:chExt cx="5289841" cy="5242817"/>
            </a:xfrm>
          </p:grpSpPr>
          <p:sp>
            <p:nvSpPr>
              <p:cNvPr id="21" name="矩形 83">
                <a:extLst>
                  <a:ext uri="{FF2B5EF4-FFF2-40B4-BE49-F238E27FC236}">
                    <a16:creationId xmlns="" xmlns:a16="http://schemas.microsoft.com/office/drawing/2014/main" id="{C42F1EDE-7E1C-4D71-8E09-EA2FE9663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38247" y="2572853"/>
                <a:ext cx="5107491" cy="4981870"/>
              </a:xfrm>
              <a:prstGeom prst="rect">
                <a:avLst/>
              </a:prstGeom>
              <a:noFill/>
              <a:ln w="9525" cmpd="sng">
                <a:solidFill>
                  <a:srgbClr val="FF0000"/>
                </a:solidFill>
                <a:miter lim="800000"/>
              </a:ln>
            </p:spPr>
            <p:txBody>
              <a:bodyPr lIns="68549" tIns="34274" rIns="68549" bIns="34274"/>
              <a:lstStyle/>
              <a:p>
                <a:endParaRPr lang="zh-CN" altLang="en-US" sz="135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="" xmlns:a16="http://schemas.microsoft.com/office/drawing/2014/main" id="{E1AAADDC-D19D-4122-80BF-09C0EFEE1E6E}"/>
                  </a:ext>
                </a:extLst>
              </p:cNvPr>
              <p:cNvSpPr/>
              <p:nvPr/>
            </p:nvSpPr>
            <p:spPr bwMode="auto">
              <a:xfrm>
                <a:off x="-3701253" y="2471655"/>
                <a:ext cx="528432" cy="530018"/>
              </a:xfrm>
              <a:custGeom>
                <a:avLst/>
                <a:gdLst>
                  <a:gd name="T0" fmla="*/ 0 w 1446"/>
                  <a:gd name="T1" fmla="*/ 0 h 1446"/>
                  <a:gd name="T2" fmla="*/ 1446 w 1446"/>
                  <a:gd name="T3" fmla="*/ 0 h 1446"/>
                  <a:gd name="T4" fmla="*/ 1446 w 1446"/>
                  <a:gd name="T5" fmla="*/ 458 h 1446"/>
                  <a:gd name="T6" fmla="*/ 438 w 1446"/>
                  <a:gd name="T7" fmla="*/ 458 h 1446"/>
                  <a:gd name="T8" fmla="*/ 438 w 1446"/>
                  <a:gd name="T9" fmla="*/ 1446 h 1446"/>
                  <a:gd name="T10" fmla="*/ 0 w 1446"/>
                  <a:gd name="T11" fmla="*/ 1446 h 1446"/>
                  <a:gd name="T12" fmla="*/ 0 w 1446"/>
                  <a:gd name="T13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1446">
                    <a:moveTo>
                      <a:pt x="0" y="0"/>
                    </a:moveTo>
                    <a:lnTo>
                      <a:pt x="1446" y="0"/>
                    </a:lnTo>
                    <a:lnTo>
                      <a:pt x="1446" y="458"/>
                    </a:lnTo>
                    <a:lnTo>
                      <a:pt x="438" y="458"/>
                    </a:lnTo>
                    <a:lnTo>
                      <a:pt x="438" y="1446"/>
                    </a:lnTo>
                    <a:lnTo>
                      <a:pt x="0" y="1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txBody>
              <a:bodyPr lIns="68549" tIns="34274" rIns="68549" bIns="34274"/>
              <a:lstStyle/>
              <a:p>
                <a:endParaRPr lang="zh-CN" altLang="en-US" sz="1350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="" xmlns:a16="http://schemas.microsoft.com/office/drawing/2014/main" id="{12071B97-8A7B-4F1D-9181-D85D29D5E8AB}"/>
                  </a:ext>
                </a:extLst>
              </p:cNvPr>
              <p:cNvSpPr/>
              <p:nvPr/>
            </p:nvSpPr>
            <p:spPr bwMode="auto">
              <a:xfrm flipH="1" flipV="1">
                <a:off x="1060156" y="7184454"/>
                <a:ext cx="528432" cy="530018"/>
              </a:xfrm>
              <a:custGeom>
                <a:avLst/>
                <a:gdLst>
                  <a:gd name="T0" fmla="*/ 0 w 1446"/>
                  <a:gd name="T1" fmla="*/ 0 h 1446"/>
                  <a:gd name="T2" fmla="*/ 1446 w 1446"/>
                  <a:gd name="T3" fmla="*/ 0 h 1446"/>
                  <a:gd name="T4" fmla="*/ 1446 w 1446"/>
                  <a:gd name="T5" fmla="*/ 458 h 1446"/>
                  <a:gd name="T6" fmla="*/ 438 w 1446"/>
                  <a:gd name="T7" fmla="*/ 458 h 1446"/>
                  <a:gd name="T8" fmla="*/ 438 w 1446"/>
                  <a:gd name="T9" fmla="*/ 1446 h 1446"/>
                  <a:gd name="T10" fmla="*/ 0 w 1446"/>
                  <a:gd name="T11" fmla="*/ 1446 h 1446"/>
                  <a:gd name="T12" fmla="*/ 0 w 1446"/>
                  <a:gd name="T13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1446">
                    <a:moveTo>
                      <a:pt x="0" y="0"/>
                    </a:moveTo>
                    <a:lnTo>
                      <a:pt x="1446" y="0"/>
                    </a:lnTo>
                    <a:lnTo>
                      <a:pt x="1446" y="458"/>
                    </a:lnTo>
                    <a:lnTo>
                      <a:pt x="438" y="458"/>
                    </a:lnTo>
                    <a:lnTo>
                      <a:pt x="438" y="1446"/>
                    </a:lnTo>
                    <a:lnTo>
                      <a:pt x="0" y="1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68549" tIns="34274" rIns="68549" bIns="34274"/>
              <a:lstStyle/>
              <a:p>
                <a:endParaRPr lang="zh-CN" altLang="en-US" sz="1350"/>
              </a:p>
            </p:txBody>
          </p:sp>
        </p:grpSp>
        <p:sp>
          <p:nvSpPr>
            <p:cNvPr id="19" name="TextBox 84">
              <a:extLst>
                <a:ext uri="{FF2B5EF4-FFF2-40B4-BE49-F238E27FC236}">
                  <a16:creationId xmlns="" xmlns:a16="http://schemas.microsoft.com/office/drawing/2014/main" id="{42AA204A-6D24-4826-8CA8-FB254E070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340" y="2030703"/>
              <a:ext cx="2713047" cy="201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49" tIns="34274" rIns="68549" bIns="3427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要求：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、文字描述言简意赅、突出工作业绩成果，数据量化。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凡是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指标数据类的需要提供证明材料，另加附件。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、字体要求：微软雅黑、字号</a:t>
              </a: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13.5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、间距</a:t>
              </a: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1.5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倍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E54E6DF1-CACE-4BC2-A7D6-F78680F6CECA}"/>
                </a:ext>
              </a:extLst>
            </p:cNvPr>
            <p:cNvSpPr txBox="1"/>
            <p:nvPr/>
          </p:nvSpPr>
          <p:spPr>
            <a:xfrm>
              <a:off x="3726710" y="1709632"/>
              <a:ext cx="616105" cy="21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/>
                <a:t>  </a:t>
              </a:r>
              <a:r>
                <a:rPr lang="zh-CN" altLang="en-US" sz="15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优秀事迹：</a:t>
              </a:r>
              <a:endPara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68" y="1812100"/>
            <a:ext cx="3327918" cy="371349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E54E6DF1-CACE-4BC2-A7D6-F78680F6CECA}"/>
              </a:ext>
            </a:extLst>
          </p:cNvPr>
          <p:cNvSpPr txBox="1"/>
          <p:nvPr/>
        </p:nvSpPr>
        <p:spPr>
          <a:xfrm>
            <a:off x="1151227" y="1933751"/>
            <a:ext cx="1245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照片要求：</a:t>
            </a:r>
            <a:endParaRPr lang="en-US" altLang="zh-CN" sz="1200" dirty="0" smtClean="0"/>
          </a:p>
          <a:p>
            <a:r>
              <a:rPr lang="en-US" altLang="zh-CN" sz="1200" dirty="0" smtClean="0"/>
              <a:t>1</a:t>
            </a:r>
            <a:r>
              <a:rPr lang="zh-CN" altLang="en-US" sz="1200" dirty="0" smtClean="0"/>
              <a:t>、原图清晰</a:t>
            </a:r>
            <a:endParaRPr lang="en-US" altLang="zh-CN" sz="1200" dirty="0" smtClean="0"/>
          </a:p>
          <a:p>
            <a:r>
              <a:rPr lang="en-US" altLang="zh-CN" sz="1200" dirty="0" smtClean="0"/>
              <a:t>2</a:t>
            </a:r>
            <a:r>
              <a:rPr lang="zh-CN" altLang="en-US" sz="1200" dirty="0" smtClean="0"/>
              <a:t>、将图片直接插入到相框中。</a:t>
            </a:r>
            <a:endParaRPr lang="en-US" altLang="zh-CN" sz="1200" dirty="0" smtClean="0"/>
          </a:p>
          <a:p>
            <a:r>
              <a:rPr lang="en-US" altLang="zh-CN" sz="1200" dirty="0" smtClean="0"/>
              <a:t>3</a:t>
            </a:r>
            <a:r>
              <a:rPr lang="zh-CN" altLang="en-US" sz="1200" dirty="0" smtClean="0"/>
              <a:t>、半身即可</a:t>
            </a:r>
            <a:endParaRPr lang="en-US" altLang="zh-CN" sz="1200" dirty="0" smtClean="0"/>
          </a:p>
          <a:p>
            <a:r>
              <a:rPr lang="en-US" altLang="zh-CN" sz="1200" dirty="0"/>
              <a:t>4</a:t>
            </a:r>
            <a:r>
              <a:rPr lang="zh-CN" altLang="en-US" sz="1200" dirty="0" smtClean="0"/>
              <a:t>、</a:t>
            </a:r>
            <a:r>
              <a:rPr lang="zh-CN" altLang="en-US" sz="1200" dirty="0" smtClean="0"/>
              <a:t>穿工服或职 业装</a:t>
            </a:r>
            <a:endParaRPr lang="en-US" altLang="zh-CN" sz="1200" dirty="0" smtClean="0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BE376318-CF22-9086-C5B1-F4DF11E33DFF}"/>
              </a:ext>
            </a:extLst>
          </p:cNvPr>
          <p:cNvSpPr txBox="1"/>
          <p:nvPr/>
        </p:nvSpPr>
        <p:spPr>
          <a:xfrm>
            <a:off x="930521" y="5807253"/>
            <a:ext cx="1300356" cy="769441"/>
          </a:xfrm>
          <a:prstGeom prst="rect">
            <a:avLst/>
          </a:prstGeom>
          <a:solidFill>
            <a:srgbClr val="BF0000"/>
          </a:solidFill>
          <a:ln>
            <a:solidFill>
              <a:srgbClr val="B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李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**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67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23732A-5F8E-22A3-EAFE-1D8E33005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896F551-E6F9-AC89-794B-C0CBF43B3F28}"/>
              </a:ext>
            </a:extLst>
          </p:cNvPr>
          <p:cNvSpPr txBox="1"/>
          <p:nvPr/>
        </p:nvSpPr>
        <p:spPr>
          <a:xfrm>
            <a:off x="2638205" y="2804156"/>
            <a:ext cx="6575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6E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优秀</a:t>
            </a:r>
            <a:r>
              <a:rPr lang="zh-CN" altLang="en-US" sz="8000" b="0" dirty="0" smtClean="0">
                <a:solidFill>
                  <a:srgbClr val="F6E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团 队奖</a:t>
            </a:r>
            <a:endParaRPr lang="en-US" altLang="zh-CN" sz="8000" b="0" dirty="0">
              <a:solidFill>
                <a:srgbClr val="F6E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C9C8151-48E8-509B-B603-C55009804CF0}"/>
              </a:ext>
            </a:extLst>
          </p:cNvPr>
          <p:cNvSpPr txBox="1"/>
          <p:nvPr/>
        </p:nvSpPr>
        <p:spPr>
          <a:xfrm>
            <a:off x="3178968" y="4159755"/>
            <a:ext cx="5834063" cy="353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800" dirty="0">
                <a:gradFill>
                  <a:gsLst>
                    <a:gs pos="100000">
                      <a:srgbClr val="E4BF7A"/>
                    </a:gs>
                    <a:gs pos="0">
                      <a:schemeClr val="bg1"/>
                    </a:gs>
                    <a:gs pos="51000">
                      <a:srgbClr val="E3C691"/>
                    </a:gs>
                  </a:gsLst>
                  <a:lin ang="2700000" scaled="1"/>
                </a:gra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which works better. Icons and pictures can be replaced with one click according to your personal needs. Data charts can be replaced and edited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C6D2F3D4-1C9A-E347-6EBE-B996187B96E3}"/>
              </a:ext>
            </a:extLst>
          </p:cNvPr>
          <p:cNvSpPr/>
          <p:nvPr/>
        </p:nvSpPr>
        <p:spPr>
          <a:xfrm>
            <a:off x="4356832" y="1840036"/>
            <a:ext cx="3119562" cy="626145"/>
          </a:xfrm>
          <a:prstGeom prst="roundRect">
            <a:avLst>
              <a:gd name="adj" fmla="val 50000"/>
            </a:avLst>
          </a:prstGeom>
          <a:solidFill>
            <a:srgbClr val="F6E499"/>
          </a:solidFill>
          <a:ln w="12700" cap="flat" cmpd="sng" algn="ctr">
            <a:noFill/>
            <a:prstDash val="solid"/>
            <a:miter lim="800000"/>
          </a:ln>
          <a:effectLst>
            <a:outerShdw blurRad="1016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3600" kern="0" dirty="0">
                <a:solidFill>
                  <a:srgbClr val="BF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PART 02</a:t>
            </a:r>
            <a:endParaRPr lang="zh-CN" altLang="en-US" sz="3600" kern="0" dirty="0">
              <a:solidFill>
                <a:srgbClr val="BF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11A6D050-111A-F47A-C947-FDF52422B999}"/>
              </a:ext>
            </a:extLst>
          </p:cNvPr>
          <p:cNvGrpSpPr/>
          <p:nvPr/>
        </p:nvGrpSpPr>
        <p:grpSpPr>
          <a:xfrm>
            <a:off x="3178968" y="4851353"/>
            <a:ext cx="5493651" cy="0"/>
            <a:chOff x="787400" y="3622675"/>
            <a:chExt cx="5493651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7BE438F3-7DB0-A718-2634-E5DC1A9746A8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3622675"/>
              <a:ext cx="5493651" cy="0"/>
            </a:xfrm>
            <a:prstGeom prst="line">
              <a:avLst/>
            </a:prstGeom>
            <a:ln>
              <a:solidFill>
                <a:srgbClr val="E4B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5F28E291-F63E-84A3-4B14-9361D2F56CE4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" y="3622675"/>
              <a:ext cx="749300" cy="0"/>
            </a:xfrm>
            <a:prstGeom prst="line">
              <a:avLst/>
            </a:prstGeom>
            <a:ln w="57150">
              <a:solidFill>
                <a:srgbClr val="E4B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F9BDE21-D70F-3F3F-F73D-C349A7A3D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4274" y="3281840"/>
            <a:ext cx="3439086" cy="36741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07E8412-872E-D3AD-B116-261FED34B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82973" y="3281840"/>
            <a:ext cx="3439086" cy="3674131"/>
          </a:xfrm>
          <a:prstGeom prst="rect">
            <a:avLst/>
          </a:prstGeom>
        </p:spPr>
      </p:pic>
      <p:pic>
        <p:nvPicPr>
          <p:cNvPr id="12" name="图片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686" y="125582"/>
            <a:ext cx="750722" cy="6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23732A-5F8E-22A3-EAFE-1D8E33005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503" y="-148045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7DDF50F-60DB-59D0-2489-37DB2F1CDF02}"/>
              </a:ext>
            </a:extLst>
          </p:cNvPr>
          <p:cNvSpPr/>
          <p:nvPr/>
        </p:nvSpPr>
        <p:spPr>
          <a:xfrm>
            <a:off x="121861" y="46782"/>
            <a:ext cx="11627220" cy="6444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3FEB068-46CA-8516-90D1-5E5FC7EDFACE}"/>
              </a:ext>
            </a:extLst>
          </p:cNvPr>
          <p:cNvSpPr txBox="1"/>
          <p:nvPr/>
        </p:nvSpPr>
        <p:spPr>
          <a:xfrm>
            <a:off x="587895" y="5419318"/>
            <a:ext cx="4781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单位及部门：</a:t>
            </a:r>
            <a:r>
              <a:rPr lang="en-US" altLang="zh-CN" sz="20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en-US" altLang="zh-CN" sz="20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20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团队成员：</a:t>
            </a:r>
            <a:r>
              <a:rPr lang="en-US" altLang="zh-CN" sz="20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000" b="1" dirty="0">
              <a:solidFill>
                <a:srgbClr val="B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E62CE031-EE14-8738-82BF-6F50E416F3BF}"/>
              </a:ext>
            </a:extLst>
          </p:cNvPr>
          <p:cNvGrpSpPr/>
          <p:nvPr/>
        </p:nvGrpSpPr>
        <p:grpSpPr>
          <a:xfrm>
            <a:off x="999311" y="629709"/>
            <a:ext cx="3572333" cy="800197"/>
            <a:chOff x="4309833" y="4360766"/>
            <a:chExt cx="3572333" cy="800197"/>
          </a:xfrm>
        </p:grpSpPr>
        <p:sp>
          <p:nvSpPr>
            <p:cNvPr id="25" name="TextBox 368">
              <a:extLst>
                <a:ext uri="{FF2B5EF4-FFF2-40B4-BE49-F238E27FC236}">
                  <a16:creationId xmlns="" xmlns:a16="http://schemas.microsoft.com/office/drawing/2014/main" id="{274A6505-493C-523D-60D8-A9C37316E429}"/>
                </a:ext>
              </a:extLst>
            </p:cNvPr>
            <p:cNvSpPr txBox="1"/>
            <p:nvPr/>
          </p:nvSpPr>
          <p:spPr>
            <a:xfrm>
              <a:off x="4562267" y="4360766"/>
              <a:ext cx="3067464" cy="800197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400" b="1" i="0" u="none" strike="noStrike" kern="0" cap="none" spc="0" normalizeH="0" baseline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 smtClean="0">
                  <a:ln>
                    <a:noFill/>
                  </a:ln>
                  <a:solidFill>
                    <a:srgbClr val="BF0000"/>
                  </a:solidFill>
                  <a:effectLst/>
                  <a:cs typeface="+mn-ea"/>
                  <a:sym typeface="+mn-lt"/>
                </a:rPr>
                <a:t>管理提升奖</a:t>
              </a:r>
              <a:endParaRPr lang="zh-CN" altLang="en-US" dirty="0">
                <a:ln>
                  <a:noFill/>
                </a:ln>
                <a:solidFill>
                  <a:srgbClr val="BF0000"/>
                </a:solidFill>
                <a:effectLst/>
                <a:cs typeface="+mn-ea"/>
                <a:sym typeface="+mn-l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6BCC550B-902E-1AB6-21EE-B1DB0E6FC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38"/>
            <a:stretch>
              <a:fillRect/>
            </a:stretch>
          </p:blipFill>
          <p:spPr>
            <a:xfrm>
              <a:off x="4309833" y="4459798"/>
              <a:ext cx="339990" cy="602132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E400B818-1836-9681-D69A-63B6C024F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16" r="722"/>
            <a:stretch>
              <a:fillRect/>
            </a:stretch>
          </p:blipFill>
          <p:spPr>
            <a:xfrm>
              <a:off x="7542176" y="4459798"/>
              <a:ext cx="339990" cy="602132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5694565" y="404949"/>
            <a:ext cx="5924696" cy="5592333"/>
            <a:chOff x="3662656" y="1581150"/>
            <a:chExt cx="3076897" cy="3042360"/>
          </a:xfrm>
        </p:grpSpPr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3F0E044B-FF23-4FB8-B583-8721A005397F}"/>
                </a:ext>
              </a:extLst>
            </p:cNvPr>
            <p:cNvGrpSpPr/>
            <p:nvPr/>
          </p:nvGrpSpPr>
          <p:grpSpPr>
            <a:xfrm>
              <a:off x="3662656" y="1581150"/>
              <a:ext cx="3076897" cy="3042360"/>
              <a:chOff x="-3701253" y="2471655"/>
              <a:chExt cx="5289841" cy="5242817"/>
            </a:xfrm>
          </p:grpSpPr>
          <p:sp>
            <p:nvSpPr>
              <p:cNvPr id="43" name="矩形 83">
                <a:extLst>
                  <a:ext uri="{FF2B5EF4-FFF2-40B4-BE49-F238E27FC236}">
                    <a16:creationId xmlns="" xmlns:a16="http://schemas.microsoft.com/office/drawing/2014/main" id="{C42F1EDE-7E1C-4D71-8E09-EA2FE9663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38247" y="2572853"/>
                <a:ext cx="5107491" cy="4981870"/>
              </a:xfrm>
              <a:prstGeom prst="rect">
                <a:avLst/>
              </a:prstGeom>
              <a:noFill/>
              <a:ln w="9525" cmpd="sng">
                <a:solidFill>
                  <a:srgbClr val="FF0000"/>
                </a:solidFill>
                <a:miter lim="800000"/>
              </a:ln>
            </p:spPr>
            <p:txBody>
              <a:bodyPr lIns="68549" tIns="34274" rIns="68549" bIns="34274"/>
              <a:lstStyle/>
              <a:p>
                <a:endParaRPr lang="zh-CN" altLang="en-US" sz="1350"/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="" xmlns:a16="http://schemas.microsoft.com/office/drawing/2014/main" id="{E1AAADDC-D19D-4122-80BF-09C0EFEE1E6E}"/>
                  </a:ext>
                </a:extLst>
              </p:cNvPr>
              <p:cNvSpPr/>
              <p:nvPr/>
            </p:nvSpPr>
            <p:spPr bwMode="auto">
              <a:xfrm>
                <a:off x="-3701253" y="2471655"/>
                <a:ext cx="528432" cy="530018"/>
              </a:xfrm>
              <a:custGeom>
                <a:avLst/>
                <a:gdLst>
                  <a:gd name="T0" fmla="*/ 0 w 1446"/>
                  <a:gd name="T1" fmla="*/ 0 h 1446"/>
                  <a:gd name="T2" fmla="*/ 1446 w 1446"/>
                  <a:gd name="T3" fmla="*/ 0 h 1446"/>
                  <a:gd name="T4" fmla="*/ 1446 w 1446"/>
                  <a:gd name="T5" fmla="*/ 458 h 1446"/>
                  <a:gd name="T6" fmla="*/ 438 w 1446"/>
                  <a:gd name="T7" fmla="*/ 458 h 1446"/>
                  <a:gd name="T8" fmla="*/ 438 w 1446"/>
                  <a:gd name="T9" fmla="*/ 1446 h 1446"/>
                  <a:gd name="T10" fmla="*/ 0 w 1446"/>
                  <a:gd name="T11" fmla="*/ 1446 h 1446"/>
                  <a:gd name="T12" fmla="*/ 0 w 1446"/>
                  <a:gd name="T13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1446">
                    <a:moveTo>
                      <a:pt x="0" y="0"/>
                    </a:moveTo>
                    <a:lnTo>
                      <a:pt x="1446" y="0"/>
                    </a:lnTo>
                    <a:lnTo>
                      <a:pt x="1446" y="458"/>
                    </a:lnTo>
                    <a:lnTo>
                      <a:pt x="438" y="458"/>
                    </a:lnTo>
                    <a:lnTo>
                      <a:pt x="438" y="1446"/>
                    </a:lnTo>
                    <a:lnTo>
                      <a:pt x="0" y="1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7030A0"/>
                </a:solidFill>
              </a:ln>
            </p:spPr>
            <p:txBody>
              <a:bodyPr lIns="68549" tIns="34274" rIns="68549" bIns="34274"/>
              <a:lstStyle/>
              <a:p>
                <a:endParaRPr lang="zh-CN" altLang="en-US" sz="1350"/>
              </a:p>
            </p:txBody>
          </p:sp>
          <p:sp>
            <p:nvSpPr>
              <p:cNvPr id="45" name="Freeform 12">
                <a:extLst>
                  <a:ext uri="{FF2B5EF4-FFF2-40B4-BE49-F238E27FC236}">
                    <a16:creationId xmlns="" xmlns:a16="http://schemas.microsoft.com/office/drawing/2014/main" id="{12071B97-8A7B-4F1D-9181-D85D29D5E8AB}"/>
                  </a:ext>
                </a:extLst>
              </p:cNvPr>
              <p:cNvSpPr/>
              <p:nvPr/>
            </p:nvSpPr>
            <p:spPr bwMode="auto">
              <a:xfrm flipH="1" flipV="1">
                <a:off x="1060156" y="7184454"/>
                <a:ext cx="528432" cy="530018"/>
              </a:xfrm>
              <a:custGeom>
                <a:avLst/>
                <a:gdLst>
                  <a:gd name="T0" fmla="*/ 0 w 1446"/>
                  <a:gd name="T1" fmla="*/ 0 h 1446"/>
                  <a:gd name="T2" fmla="*/ 1446 w 1446"/>
                  <a:gd name="T3" fmla="*/ 0 h 1446"/>
                  <a:gd name="T4" fmla="*/ 1446 w 1446"/>
                  <a:gd name="T5" fmla="*/ 458 h 1446"/>
                  <a:gd name="T6" fmla="*/ 438 w 1446"/>
                  <a:gd name="T7" fmla="*/ 458 h 1446"/>
                  <a:gd name="T8" fmla="*/ 438 w 1446"/>
                  <a:gd name="T9" fmla="*/ 1446 h 1446"/>
                  <a:gd name="T10" fmla="*/ 0 w 1446"/>
                  <a:gd name="T11" fmla="*/ 1446 h 1446"/>
                  <a:gd name="T12" fmla="*/ 0 w 1446"/>
                  <a:gd name="T13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1446">
                    <a:moveTo>
                      <a:pt x="0" y="0"/>
                    </a:moveTo>
                    <a:lnTo>
                      <a:pt x="1446" y="0"/>
                    </a:lnTo>
                    <a:lnTo>
                      <a:pt x="1446" y="458"/>
                    </a:lnTo>
                    <a:lnTo>
                      <a:pt x="438" y="458"/>
                    </a:lnTo>
                    <a:lnTo>
                      <a:pt x="438" y="1446"/>
                    </a:lnTo>
                    <a:lnTo>
                      <a:pt x="0" y="1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68549" tIns="34274" rIns="68549" bIns="34274"/>
              <a:lstStyle/>
              <a:p>
                <a:endParaRPr lang="zh-CN" altLang="en-US" sz="1350"/>
              </a:p>
            </p:txBody>
          </p:sp>
        </p:grpSp>
        <p:sp>
          <p:nvSpPr>
            <p:cNvPr id="41" name="TextBox 84">
              <a:extLst>
                <a:ext uri="{FF2B5EF4-FFF2-40B4-BE49-F238E27FC236}">
                  <a16:creationId xmlns="" xmlns:a16="http://schemas.microsoft.com/office/drawing/2014/main" id="{42AA204A-6D24-4826-8CA8-FB254E070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196" y="1981251"/>
              <a:ext cx="2713047" cy="203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49" tIns="34274" rIns="68549" bIns="3427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要求：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、文字描述言简意赅、突出工作业绩成果，数据量化。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凡是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指标数据类的需要提供证明材料，另加附件。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、字体要求：微软雅黑、字号</a:t>
              </a: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13.5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、间距</a:t>
              </a:r>
              <a:r>
                <a:rPr lang="en-US" altLang="zh-CN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1.5</a:t>
              </a:r>
              <a:r>
                <a:rPr lang="zh-CN" altLang="en-US" sz="13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倍</a:t>
              </a: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E54E6DF1-CACE-4BC2-A7D6-F78680F6CECA}"/>
                </a:ext>
              </a:extLst>
            </p:cNvPr>
            <p:cNvSpPr txBox="1"/>
            <p:nvPr/>
          </p:nvSpPr>
          <p:spPr>
            <a:xfrm>
              <a:off x="3726710" y="1709632"/>
              <a:ext cx="616105" cy="21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/>
                <a:t>  </a:t>
              </a:r>
              <a:r>
                <a:rPr lang="zh-CN" altLang="en-US" sz="15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优秀事迹：</a:t>
              </a:r>
              <a:endPara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0128E826-3E07-605A-814B-DDD39A298E20}"/>
              </a:ext>
            </a:extLst>
          </p:cNvPr>
          <p:cNvSpPr/>
          <p:nvPr/>
        </p:nvSpPr>
        <p:spPr>
          <a:xfrm>
            <a:off x="587895" y="3574408"/>
            <a:ext cx="4395164" cy="1741495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8" y="1678346"/>
            <a:ext cx="4333029" cy="3534143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5A5C16AE-908B-E536-7D1E-93E44493DFC1}"/>
              </a:ext>
            </a:extLst>
          </p:cNvPr>
          <p:cNvSpPr txBox="1"/>
          <p:nvPr/>
        </p:nvSpPr>
        <p:spPr>
          <a:xfrm>
            <a:off x="5906100" y="5141498"/>
            <a:ext cx="4568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 smtClean="0">
                <a:solidFill>
                  <a:srgbClr val="B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推荐理由：</a:t>
            </a:r>
            <a:endParaRPr lang="zh-CN" altLang="en-US" sz="1500" b="1" dirty="0">
              <a:solidFill>
                <a:srgbClr val="B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997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228</Words>
  <Application>Microsoft Office PowerPoint</Application>
  <PresentationFormat>宽屏</PresentationFormat>
  <Paragraphs>37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汉仪雅酷黑 75W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 sun</dc:creator>
  <cp:lastModifiedBy>Windows 用户</cp:lastModifiedBy>
  <cp:revision>14</cp:revision>
  <dcterms:created xsi:type="dcterms:W3CDTF">2022-11-22T02:08:52Z</dcterms:created>
  <dcterms:modified xsi:type="dcterms:W3CDTF">2023-12-22T06:53:44Z</dcterms:modified>
</cp:coreProperties>
</file>