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8" r:id="rId3"/>
    <p:sldId id="278" r:id="rId4"/>
    <p:sldId id="281" r:id="rId5"/>
    <p:sldId id="294" r:id="rId6"/>
    <p:sldId id="296" r:id="rId7"/>
    <p:sldId id="302" r:id="rId8"/>
    <p:sldId id="300" r:id="rId9"/>
    <p:sldId id="301" r:id="rId10"/>
    <p:sldId id="305" r:id="rId11"/>
    <p:sldId id="306" r:id="rId12"/>
    <p:sldId id="280" r:id="rId13"/>
  </p:sldIdLst>
  <p:sldSz cx="12192000" cy="6858000"/>
  <p:notesSz cx="6858000" cy="9144000"/>
  <p:defaultTextStyle>
    <a:defPPr>
      <a:defRPr lang="zh-CN"/>
    </a:defPPr>
    <a:lvl1pPr algn="l" defTabSz="531813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531813" indent="-74613" algn="l" defTabSz="531813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063625" indent="-149225" algn="l" defTabSz="531813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595438" indent="-223838" algn="l" defTabSz="531813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127250" indent="-298450" algn="l" defTabSz="531813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  <a:srgbClr val="EA5404"/>
    <a:srgbClr val="F0471D"/>
    <a:srgbClr val="BFBFBF"/>
    <a:srgbClr val="EB5504"/>
    <a:srgbClr val="0026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91" autoAdjust="0"/>
    <p:restoredTop sz="94424" autoAdjust="0"/>
  </p:normalViewPr>
  <p:slideViewPr>
    <p:cSldViewPr snapToGrid="0" snapToObjects="1">
      <p:cViewPr varScale="1">
        <p:scale>
          <a:sx n="94" d="100"/>
          <a:sy n="94" d="100"/>
        </p:scale>
        <p:origin x="96" y="498"/>
      </p:cViewPr>
      <p:guideLst>
        <p:guide orient="horz" pos="2161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3218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532181" eaLnBrk="1" hangingPunct="1">
              <a:defRPr sz="1200" smtClean="0"/>
            </a:lvl1pPr>
          </a:lstStyle>
          <a:p>
            <a:pPr>
              <a:defRPr/>
            </a:pPr>
            <a:fld id="{6F32B11D-8181-4F55-A347-F90A9F7E312A}" type="datetimeFigureOut">
              <a:rPr lang="zh-CN" altLang="en-US"/>
              <a:pPr>
                <a:defRPr/>
              </a:pPr>
              <a:t>2019/4/2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3218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532181" eaLnBrk="1" hangingPunct="1">
              <a:defRPr sz="1200" smtClean="0"/>
            </a:lvl1pPr>
          </a:lstStyle>
          <a:p>
            <a:pPr>
              <a:defRPr/>
            </a:pPr>
            <a:fld id="{C809F589-51D8-4F69-B471-36D82F6EA82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09121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3E496-35DA-4CD0-A494-187870B3F7CE}" type="datetimeFigureOut">
              <a:rPr lang="zh-CN" altLang="en-US" smtClean="0"/>
              <a:t>2019/4/2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A2710-C34B-4C09-92A5-2DC03662ED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975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A2710-C34B-4C09-92A5-2DC03662ED5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7821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A2710-C34B-4C09-92A5-2DC03662ED5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4189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10726397" y="6560717"/>
            <a:ext cx="1235727" cy="27376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2F4D71"/>
            </a:prstShdw>
          </a:effectLst>
          <a:extLst/>
        </p:spPr>
        <p:txBody>
          <a:bodyPr wrap="none" lIns="84838" tIns="44117" rIns="84838" bIns="44117" anchor="ctr">
            <a:spAutoFit/>
          </a:bodyPr>
          <a:lstStyle>
            <a:lvl1pPr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1200" b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fld id="{B2DE838B-0F12-4B31-B7D1-2D0F6538ECB8}" type="slidenum">
              <a:rPr lang="en-US" altLang="zh-CN" sz="1200" b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eaLnBrk="1" hangingPunct="1">
                <a:defRPr/>
              </a:pPr>
              <a:t>‹#›</a:t>
            </a:fld>
            <a:r>
              <a:rPr lang="zh-CN" altLang="en-US" sz="1200" b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r>
              <a:rPr lang="en-US" altLang="zh-CN" sz="1200" b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</a:t>
            </a:r>
            <a:r>
              <a:rPr lang="en-US" altLang="zh-CN" sz="1200" b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r>
              <a:rPr lang="zh-CN" altLang="en-US" sz="1200" b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endParaRPr lang="en-US" altLang="zh-CN" sz="1200" b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44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10726397" y="6560717"/>
            <a:ext cx="1235727" cy="27376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2F4D71"/>
            </a:prstShdw>
          </a:effectLst>
          <a:extLst/>
        </p:spPr>
        <p:txBody>
          <a:bodyPr wrap="none" lIns="84838" tIns="44117" rIns="84838" bIns="44117" anchor="ctr">
            <a:spAutoFit/>
          </a:bodyPr>
          <a:lstStyle>
            <a:lvl1pPr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1200" b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fld id="{B2DE838B-0F12-4B31-B7D1-2D0F6538ECB8}" type="slidenum">
              <a:rPr lang="en-US" altLang="zh-CN" sz="1200" b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eaLnBrk="1" hangingPunct="1">
                <a:defRPr/>
              </a:pPr>
              <a:t>‹#›</a:t>
            </a:fld>
            <a:r>
              <a:rPr lang="zh-CN" altLang="en-US" sz="1200" b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r>
              <a:rPr lang="en-US" altLang="zh-CN" sz="1200" b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</a:t>
            </a:r>
            <a:r>
              <a:rPr lang="en-US" altLang="zh-CN" sz="1200" b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r>
            <a:r>
              <a:rPr lang="zh-CN" altLang="en-US" sz="1200" b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endParaRPr lang="en-US" altLang="zh-CN" sz="1200" b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58822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698"/>
          <a:stretch>
            <a:fillRect/>
          </a:stretch>
        </p:blipFill>
        <p:spPr bwMode="auto">
          <a:xfrm>
            <a:off x="0" y="1028700"/>
            <a:ext cx="12192000" cy="58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图片 1" descr="logo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271" y="345324"/>
            <a:ext cx="1760335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/>
          <p:nvPr userDrawn="1"/>
        </p:nvSpPr>
        <p:spPr>
          <a:xfrm>
            <a:off x="1857375" y="6472512"/>
            <a:ext cx="2880000" cy="360000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成都一汽新悦物流有限公司</a:t>
            </a:r>
            <a:endParaRPr lang="zh-CN" altLang="en-US" sz="14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644525" rtl="0" eaLnBrk="0" fontAlgn="base" hangingPunct="0">
        <a:spcBef>
          <a:spcPct val="0"/>
        </a:spcBef>
        <a:spcAft>
          <a:spcPct val="0"/>
        </a:spcAft>
        <a:defRPr kumimoji="1" sz="6200" kern="1200">
          <a:solidFill>
            <a:schemeClr val="tx1"/>
          </a:solidFill>
          <a:latin typeface="+mj-lt"/>
          <a:ea typeface="+mj-ea"/>
          <a:cs typeface="宋体" charset="0"/>
        </a:defRPr>
      </a:lvl1pPr>
      <a:lvl2pPr algn="ctr" defTabSz="644525" rtl="0" eaLnBrk="0" fontAlgn="base" hangingPunct="0">
        <a:spcBef>
          <a:spcPct val="0"/>
        </a:spcBef>
        <a:spcAft>
          <a:spcPct val="0"/>
        </a:spcAft>
        <a:defRPr kumimoji="1" sz="6200">
          <a:solidFill>
            <a:schemeClr val="tx1"/>
          </a:solidFill>
          <a:latin typeface="Calibri" charset="0"/>
          <a:ea typeface="宋体" charset="0"/>
          <a:cs typeface="宋体" charset="0"/>
        </a:defRPr>
      </a:lvl2pPr>
      <a:lvl3pPr algn="ctr" defTabSz="644525" rtl="0" eaLnBrk="0" fontAlgn="base" hangingPunct="0">
        <a:spcBef>
          <a:spcPct val="0"/>
        </a:spcBef>
        <a:spcAft>
          <a:spcPct val="0"/>
        </a:spcAft>
        <a:defRPr kumimoji="1" sz="6200">
          <a:solidFill>
            <a:schemeClr val="tx1"/>
          </a:solidFill>
          <a:latin typeface="Calibri" charset="0"/>
          <a:ea typeface="宋体" charset="0"/>
          <a:cs typeface="宋体" charset="0"/>
        </a:defRPr>
      </a:lvl3pPr>
      <a:lvl4pPr algn="ctr" defTabSz="644525" rtl="0" eaLnBrk="0" fontAlgn="base" hangingPunct="0">
        <a:spcBef>
          <a:spcPct val="0"/>
        </a:spcBef>
        <a:spcAft>
          <a:spcPct val="0"/>
        </a:spcAft>
        <a:defRPr kumimoji="1" sz="6200">
          <a:solidFill>
            <a:schemeClr val="tx1"/>
          </a:solidFill>
          <a:latin typeface="Calibri" charset="0"/>
          <a:ea typeface="宋体" charset="0"/>
          <a:cs typeface="宋体" charset="0"/>
        </a:defRPr>
      </a:lvl4pPr>
      <a:lvl5pPr algn="ctr" defTabSz="644525" rtl="0" eaLnBrk="0" fontAlgn="base" hangingPunct="0">
        <a:spcBef>
          <a:spcPct val="0"/>
        </a:spcBef>
        <a:spcAft>
          <a:spcPct val="0"/>
        </a:spcAft>
        <a:defRPr kumimoji="1" sz="6200">
          <a:solidFill>
            <a:schemeClr val="tx1"/>
          </a:solidFill>
          <a:latin typeface="Calibri" charset="0"/>
          <a:ea typeface="宋体" charset="0"/>
          <a:cs typeface="宋体" charset="0"/>
        </a:defRPr>
      </a:lvl5pPr>
      <a:lvl6pPr marL="645104" algn="ctr" defTabSz="645104" rtl="0" fontAlgn="base">
        <a:spcBef>
          <a:spcPct val="0"/>
        </a:spcBef>
        <a:spcAft>
          <a:spcPct val="0"/>
        </a:spcAft>
        <a:defRPr kumimoji="1" sz="6208">
          <a:solidFill>
            <a:schemeClr val="tx1"/>
          </a:solidFill>
          <a:latin typeface="Calibri" charset="0"/>
          <a:ea typeface="宋体" charset="0"/>
          <a:cs typeface="宋体" charset="0"/>
        </a:defRPr>
      </a:lvl6pPr>
      <a:lvl7pPr marL="1290208" algn="ctr" defTabSz="645104" rtl="0" fontAlgn="base">
        <a:spcBef>
          <a:spcPct val="0"/>
        </a:spcBef>
        <a:spcAft>
          <a:spcPct val="0"/>
        </a:spcAft>
        <a:defRPr kumimoji="1" sz="6208">
          <a:solidFill>
            <a:schemeClr val="tx1"/>
          </a:solidFill>
          <a:latin typeface="Calibri" charset="0"/>
          <a:ea typeface="宋体" charset="0"/>
          <a:cs typeface="宋体" charset="0"/>
        </a:defRPr>
      </a:lvl7pPr>
      <a:lvl8pPr marL="1935312" algn="ctr" defTabSz="645104" rtl="0" fontAlgn="base">
        <a:spcBef>
          <a:spcPct val="0"/>
        </a:spcBef>
        <a:spcAft>
          <a:spcPct val="0"/>
        </a:spcAft>
        <a:defRPr kumimoji="1" sz="6208">
          <a:solidFill>
            <a:schemeClr val="tx1"/>
          </a:solidFill>
          <a:latin typeface="Calibri" charset="0"/>
          <a:ea typeface="宋体" charset="0"/>
          <a:cs typeface="宋体" charset="0"/>
        </a:defRPr>
      </a:lvl8pPr>
      <a:lvl9pPr marL="2580417" algn="ctr" defTabSz="645104" rtl="0" fontAlgn="base">
        <a:spcBef>
          <a:spcPct val="0"/>
        </a:spcBef>
        <a:spcAft>
          <a:spcPct val="0"/>
        </a:spcAft>
        <a:defRPr kumimoji="1" sz="6208">
          <a:solidFill>
            <a:schemeClr val="tx1"/>
          </a:solidFill>
          <a:latin typeface="Calibri" charset="0"/>
          <a:ea typeface="宋体" charset="0"/>
          <a:cs typeface="宋体" charset="0"/>
        </a:defRPr>
      </a:lvl9pPr>
    </p:titleStyle>
    <p:bodyStyle>
      <a:lvl1pPr marL="482600" indent="-482600" algn="l" defTabSz="6445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4500" kern="1200">
          <a:solidFill>
            <a:schemeClr val="tx1"/>
          </a:solidFill>
          <a:latin typeface="+mn-lt"/>
          <a:ea typeface="+mn-ea"/>
          <a:cs typeface="宋体" charset="0"/>
        </a:defRPr>
      </a:lvl1pPr>
      <a:lvl2pPr marL="1047750" indent="-401638" algn="l" defTabSz="6445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11313" indent="-322263" algn="l" defTabSz="6445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257425" indent="-322263" algn="l" defTabSz="6445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01950" indent="-322263" algn="l" defTabSz="6445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48073" indent="-322552" algn="l" defTabSz="645104" rtl="0" eaLnBrk="1" latinLnBrk="0" hangingPunct="1">
        <a:spcBef>
          <a:spcPct val="20000"/>
        </a:spcBef>
        <a:buFont typeface="Arial"/>
        <a:buChar char="•"/>
        <a:defRPr sz="2822" kern="1200">
          <a:solidFill>
            <a:schemeClr val="tx1"/>
          </a:solidFill>
          <a:latin typeface="+mn-lt"/>
          <a:ea typeface="+mn-ea"/>
          <a:cs typeface="+mn-cs"/>
        </a:defRPr>
      </a:lvl6pPr>
      <a:lvl7pPr marL="4193178" indent="-322552" algn="l" defTabSz="645104" rtl="0" eaLnBrk="1" latinLnBrk="0" hangingPunct="1">
        <a:spcBef>
          <a:spcPct val="20000"/>
        </a:spcBef>
        <a:buFont typeface="Arial"/>
        <a:buChar char="•"/>
        <a:defRPr sz="2822" kern="1200">
          <a:solidFill>
            <a:schemeClr val="tx1"/>
          </a:solidFill>
          <a:latin typeface="+mn-lt"/>
          <a:ea typeface="+mn-ea"/>
          <a:cs typeface="+mn-cs"/>
        </a:defRPr>
      </a:lvl7pPr>
      <a:lvl8pPr marL="4838282" indent="-322552" algn="l" defTabSz="645104" rtl="0" eaLnBrk="1" latinLnBrk="0" hangingPunct="1">
        <a:spcBef>
          <a:spcPct val="20000"/>
        </a:spcBef>
        <a:buFont typeface="Arial"/>
        <a:buChar char="•"/>
        <a:defRPr sz="2822" kern="1200">
          <a:solidFill>
            <a:schemeClr val="tx1"/>
          </a:solidFill>
          <a:latin typeface="+mn-lt"/>
          <a:ea typeface="+mn-ea"/>
          <a:cs typeface="+mn-cs"/>
        </a:defRPr>
      </a:lvl8pPr>
      <a:lvl9pPr marL="5483386" indent="-322552" algn="l" defTabSz="645104" rtl="0" eaLnBrk="1" latinLnBrk="0" hangingPunct="1">
        <a:spcBef>
          <a:spcPct val="20000"/>
        </a:spcBef>
        <a:buFont typeface="Arial"/>
        <a:buChar char="•"/>
        <a:defRPr sz="28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45104" rtl="0" eaLnBrk="1" latinLnBrk="0" hangingPunct="1">
        <a:defRPr sz="2540" kern="1200">
          <a:solidFill>
            <a:schemeClr val="tx1"/>
          </a:solidFill>
          <a:latin typeface="+mn-lt"/>
          <a:ea typeface="+mn-ea"/>
          <a:cs typeface="+mn-cs"/>
        </a:defRPr>
      </a:lvl1pPr>
      <a:lvl2pPr marL="645104" algn="l" defTabSz="645104" rtl="0" eaLnBrk="1" latinLnBrk="0" hangingPunct="1">
        <a:defRPr sz="2540" kern="1200">
          <a:solidFill>
            <a:schemeClr val="tx1"/>
          </a:solidFill>
          <a:latin typeface="+mn-lt"/>
          <a:ea typeface="+mn-ea"/>
          <a:cs typeface="+mn-cs"/>
        </a:defRPr>
      </a:lvl2pPr>
      <a:lvl3pPr marL="1290208" algn="l" defTabSz="645104" rtl="0" eaLnBrk="1" latinLnBrk="0" hangingPunct="1">
        <a:defRPr sz="2540" kern="1200">
          <a:solidFill>
            <a:schemeClr val="tx1"/>
          </a:solidFill>
          <a:latin typeface="+mn-lt"/>
          <a:ea typeface="+mn-ea"/>
          <a:cs typeface="+mn-cs"/>
        </a:defRPr>
      </a:lvl3pPr>
      <a:lvl4pPr marL="1935312" algn="l" defTabSz="645104" rtl="0" eaLnBrk="1" latinLnBrk="0" hangingPunct="1">
        <a:defRPr sz="2540" kern="1200">
          <a:solidFill>
            <a:schemeClr val="tx1"/>
          </a:solidFill>
          <a:latin typeface="+mn-lt"/>
          <a:ea typeface="+mn-ea"/>
          <a:cs typeface="+mn-cs"/>
        </a:defRPr>
      </a:lvl4pPr>
      <a:lvl5pPr marL="2580417" algn="l" defTabSz="645104" rtl="0" eaLnBrk="1" latinLnBrk="0" hangingPunct="1">
        <a:defRPr sz="2540" kern="1200">
          <a:solidFill>
            <a:schemeClr val="tx1"/>
          </a:solidFill>
          <a:latin typeface="+mn-lt"/>
          <a:ea typeface="+mn-ea"/>
          <a:cs typeface="+mn-cs"/>
        </a:defRPr>
      </a:lvl5pPr>
      <a:lvl6pPr marL="3225521" algn="l" defTabSz="645104" rtl="0" eaLnBrk="1" latinLnBrk="0" hangingPunct="1">
        <a:defRPr sz="2540" kern="1200">
          <a:solidFill>
            <a:schemeClr val="tx1"/>
          </a:solidFill>
          <a:latin typeface="+mn-lt"/>
          <a:ea typeface="+mn-ea"/>
          <a:cs typeface="+mn-cs"/>
        </a:defRPr>
      </a:lvl6pPr>
      <a:lvl7pPr marL="3870625" algn="l" defTabSz="645104" rtl="0" eaLnBrk="1" latinLnBrk="0" hangingPunct="1">
        <a:defRPr sz="2540" kern="1200">
          <a:solidFill>
            <a:schemeClr val="tx1"/>
          </a:solidFill>
          <a:latin typeface="+mn-lt"/>
          <a:ea typeface="+mn-ea"/>
          <a:cs typeface="+mn-cs"/>
        </a:defRPr>
      </a:lvl7pPr>
      <a:lvl8pPr marL="4515730" algn="l" defTabSz="645104" rtl="0" eaLnBrk="1" latinLnBrk="0" hangingPunct="1">
        <a:defRPr sz="2540" kern="1200">
          <a:solidFill>
            <a:schemeClr val="tx1"/>
          </a:solidFill>
          <a:latin typeface="+mn-lt"/>
          <a:ea typeface="+mn-ea"/>
          <a:cs typeface="+mn-cs"/>
        </a:defRPr>
      </a:lvl8pPr>
      <a:lvl9pPr marL="5160834" algn="l" defTabSz="645104" rtl="0" eaLnBrk="1" latinLnBrk="0" hangingPunct="1">
        <a:defRPr sz="2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25.png"/><Relationship Id="rId3" Type="http://schemas.openxmlformats.org/officeDocument/2006/relationships/image" Target="../media/image10.png"/><Relationship Id="rId7" Type="http://schemas.openxmlformats.org/officeDocument/2006/relationships/image" Target="../media/image20.wmf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8.jpe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4.bin"/><Relationship Id="rId5" Type="http://schemas.openxmlformats.org/officeDocument/2006/relationships/image" Target="../media/image23.emf"/><Relationship Id="rId15" Type="http://schemas.openxmlformats.org/officeDocument/2006/relationships/image" Target="../media/image27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22.emf"/><Relationship Id="rId9" Type="http://schemas.openxmlformats.org/officeDocument/2006/relationships/image" Target="../media/image21.wmf"/><Relationship Id="rId1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7"/>
          <p:cNvSpPr txBox="1">
            <a:spLocks noChangeArrowheads="1"/>
          </p:cNvSpPr>
          <p:nvPr/>
        </p:nvSpPr>
        <p:spPr bwMode="auto">
          <a:xfrm>
            <a:off x="-1" y="2020888"/>
            <a:ext cx="12191999" cy="143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kumimoji="0" lang="zh-CN" altLang="en-US" sz="6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成都一汽新悦</a:t>
            </a:r>
            <a:r>
              <a:rPr kumimoji="0" lang="zh-CN" altLang="en-US" sz="66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物流</a:t>
            </a:r>
            <a:r>
              <a:rPr kumimoji="0" lang="zh-CN" altLang="en-US" sz="6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有限</a:t>
            </a:r>
            <a:r>
              <a:rPr kumimoji="0" lang="zh-CN" altLang="en-US" sz="66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</a:t>
            </a:r>
            <a:endParaRPr kumimoji="0" lang="en-US" altLang="zh-CN" sz="6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-1" y="4861007"/>
            <a:ext cx="6097256" cy="708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rgbClr val="F159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诚信</a:t>
            </a:r>
            <a:r>
              <a:rPr lang="zh-CN" altLang="en-US" sz="3200" b="1" dirty="0">
                <a:solidFill>
                  <a:srgbClr val="0C2C72"/>
                </a:solidFill>
                <a:latin typeface="楷体" panose="02010609060101010101" charset="-122"/>
                <a:ea typeface="楷体" panose="02010609060101010101" charset="-122"/>
              </a:rPr>
              <a:t>凝聚力量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097255" y="4861007"/>
            <a:ext cx="6094744" cy="708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F159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创新</a:t>
            </a:r>
            <a:r>
              <a:rPr lang="zh-CN" altLang="en-US" sz="3200" b="1" dirty="0">
                <a:solidFill>
                  <a:srgbClr val="0C2C72"/>
                </a:solidFill>
                <a:latin typeface="楷体" panose="02010609060101010101" charset="-122"/>
                <a:ea typeface="楷体" panose="02010609060101010101" charset="-122"/>
              </a:rPr>
              <a:t>铸就未来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2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544" y="1097169"/>
            <a:ext cx="10629900" cy="52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8068632" y="375199"/>
            <a:ext cx="34521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业务介绍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 smtClean="0">
                <a:solidFill>
                  <a:srgbClr val="EA540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动力总成</a:t>
            </a:r>
            <a:endParaRPr lang="zh-CN" altLang="en-US" sz="2800" b="1" dirty="0">
              <a:solidFill>
                <a:srgbClr val="EA540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617" name="组合 3616"/>
          <p:cNvGrpSpPr/>
          <p:nvPr/>
        </p:nvGrpSpPr>
        <p:grpSpPr>
          <a:xfrm>
            <a:off x="1050290" y="2407920"/>
            <a:ext cx="10035381" cy="3956576"/>
            <a:chOff x="909322" y="1596341"/>
            <a:chExt cx="10035381" cy="4066408"/>
          </a:xfrm>
        </p:grpSpPr>
        <p:cxnSp>
          <p:nvCxnSpPr>
            <p:cNvPr id="3618" name="直接箭头连接符 3617"/>
            <p:cNvCxnSpPr/>
            <p:nvPr/>
          </p:nvCxnSpPr>
          <p:spPr>
            <a:xfrm flipV="1">
              <a:off x="2661761" y="3139729"/>
              <a:ext cx="1617881" cy="751"/>
            </a:xfrm>
            <a:prstGeom prst="straightConnector1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19" name="直接箭头连接符 3618"/>
            <p:cNvCxnSpPr/>
            <p:nvPr/>
          </p:nvCxnSpPr>
          <p:spPr>
            <a:xfrm>
              <a:off x="2679898" y="4623893"/>
              <a:ext cx="1604103" cy="77"/>
            </a:xfrm>
            <a:prstGeom prst="straightConnector1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620" name="矩形 3619"/>
            <p:cNvSpPr/>
            <p:nvPr/>
          </p:nvSpPr>
          <p:spPr bwMode="auto">
            <a:xfrm>
              <a:off x="1019296" y="3626312"/>
              <a:ext cx="1642452" cy="474151"/>
            </a:xfrm>
            <a:prstGeom prst="rect">
              <a:avLst/>
            </a:prstGeom>
            <a:solidFill>
              <a:srgbClr val="984807"/>
            </a:solidFill>
            <a:ln w="1905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rIns="36000" bIns="18000" rtlCol="0" anchor="b" anchorCtr="0"/>
            <a:lstStyle/>
            <a:p>
              <a:pPr eaLnBrk="0" hangingPunct="0"/>
              <a:r>
                <a:rPr lang="en-US" altLang="zh-CN" sz="9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VWED         </a:t>
              </a:r>
              <a:r>
                <a:rPr lang="zh-CN" altLang="en-US" sz="9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大连</a:t>
              </a:r>
              <a:endParaRPr lang="en-US" altLang="zh-CN" sz="9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0" hangingPunct="0"/>
              <a:r>
                <a:rPr lang="en-US" altLang="zh-CN" sz="5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DQ200/DQ250</a:t>
              </a:r>
              <a:endParaRPr lang="zh-CN" altLang="en-US" sz="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21" name="矩形 3620"/>
            <p:cNvSpPr/>
            <p:nvPr/>
          </p:nvSpPr>
          <p:spPr bwMode="auto">
            <a:xfrm>
              <a:off x="1009617" y="4388560"/>
              <a:ext cx="1667909" cy="474151"/>
            </a:xfrm>
            <a:prstGeom prst="rect">
              <a:avLst/>
            </a:prstGeom>
            <a:solidFill>
              <a:srgbClr val="4F6228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rIns="36000" bIns="18000" rtlCol="0" anchor="b" anchorCtr="0"/>
            <a:lstStyle/>
            <a:p>
              <a:pPr eaLnBrk="0" hangingPunct="0"/>
              <a:r>
                <a:rPr lang="en-US" altLang="zh-CN" sz="9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AW              </a:t>
              </a:r>
              <a:r>
                <a:rPr lang="zh-CN" altLang="en-US" sz="9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天津</a:t>
              </a:r>
              <a:endParaRPr lang="en-US" altLang="zh-CN" sz="9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0" hangingPunct="0"/>
              <a:r>
                <a:rPr lang="en-US" altLang="zh-CN" sz="5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AQ160</a:t>
              </a:r>
              <a:endParaRPr lang="zh-CN" altLang="en-US" sz="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22" name="矩形 3621"/>
            <p:cNvSpPr/>
            <p:nvPr/>
          </p:nvSpPr>
          <p:spPr bwMode="auto">
            <a:xfrm>
              <a:off x="4289320" y="2884070"/>
              <a:ext cx="1667909" cy="47415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19050" cap="flat" cmpd="sng" algn="ctr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lIns="36000" rIns="36000" bIns="18000" rtlCol="0" anchor="b" anchorCtr="0"/>
            <a:lstStyle/>
            <a:p>
              <a:pPr eaLnBrk="0" hangingPunct="0"/>
              <a:r>
                <a:rPr lang="zh-CN" altLang="en-US" sz="9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陆顺</a:t>
              </a:r>
              <a:r>
                <a:rPr lang="en-US" altLang="zh-CN" sz="9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</a:t>
              </a:r>
              <a:r>
                <a:rPr lang="zh-CN" altLang="en-US" sz="9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长春库</a:t>
              </a:r>
              <a:endParaRPr lang="en-US" altLang="zh-CN" sz="9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0" hangingPunct="0"/>
              <a:r>
                <a:rPr lang="en-US" altLang="zh-CN" sz="5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EA211/MQ200/MQ250</a:t>
              </a:r>
              <a:endParaRPr lang="zh-CN" altLang="en-US" sz="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623" name="Group 397"/>
            <p:cNvGrpSpPr>
              <a:grpSpLocks/>
            </p:cNvGrpSpPr>
            <p:nvPr/>
          </p:nvGrpSpPr>
          <p:grpSpPr bwMode="auto">
            <a:xfrm>
              <a:off x="1009617" y="3463983"/>
              <a:ext cx="804753" cy="263388"/>
              <a:chOff x="1514" y="1403"/>
              <a:chExt cx="507" cy="289"/>
            </a:xfrm>
          </p:grpSpPr>
          <p:sp>
            <p:nvSpPr>
              <p:cNvPr id="4343" name="Rectangle 398"/>
              <p:cNvSpPr>
                <a:spLocks noChangeArrowheads="1"/>
              </p:cNvSpPr>
              <p:nvPr/>
            </p:nvSpPr>
            <p:spPr bwMode="auto">
              <a:xfrm>
                <a:off x="1514" y="1403"/>
                <a:ext cx="507" cy="289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rgbClr val="984807"/>
                </a:solidFill>
                <a:miter lim="800000"/>
                <a:headEnd/>
                <a:tailEnd/>
              </a:ln>
              <a:extLst/>
            </p:spPr>
            <p:txBody>
              <a:bodyPr/>
              <a:lstStyle>
                <a:lvl1pPr eaLnBrk="0" hangingPunct="0">
                  <a:defRPr sz="20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defRPr>
                </a:lvl1pPr>
                <a:lvl2pPr marL="742950" indent="-285750" eaLnBrk="0" hangingPunct="0">
                  <a:defRPr sz="20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defRPr>
                </a:lvl2pPr>
                <a:lvl3pPr marL="1143000" indent="-228600" eaLnBrk="0" hangingPunct="0">
                  <a:defRPr sz="20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defRPr>
                </a:lvl3pPr>
                <a:lvl4pPr marL="1600200" indent="-228600" eaLnBrk="0" hangingPunct="0">
                  <a:defRPr sz="20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defRPr>
                </a:lvl4pPr>
                <a:lvl5pPr marL="2057400" indent="-228600" eaLnBrk="0" hangingPunct="0">
                  <a:defRPr sz="20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44" name="Rectangle 399"/>
              <p:cNvSpPr>
                <a:spLocks noChangeArrowheads="1"/>
              </p:cNvSpPr>
              <p:nvPr/>
            </p:nvSpPr>
            <p:spPr bwMode="auto">
              <a:xfrm>
                <a:off x="1519" y="1406"/>
                <a:ext cx="499" cy="284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9525">
                <a:solidFill>
                  <a:srgbClr val="984807"/>
                </a:solidFill>
                <a:miter lim="800000"/>
                <a:headEnd/>
                <a:tailEnd/>
              </a:ln>
              <a:extLst/>
            </p:spPr>
            <p:txBody>
              <a:bodyPr/>
              <a:lstStyle>
                <a:lvl1pPr eaLnBrk="0" hangingPunct="0">
                  <a:defRPr sz="20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defRPr>
                </a:lvl1pPr>
                <a:lvl2pPr marL="742950" indent="-285750" eaLnBrk="0" hangingPunct="0">
                  <a:defRPr sz="20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defRPr>
                </a:lvl2pPr>
                <a:lvl3pPr marL="1143000" indent="-228600" eaLnBrk="0" hangingPunct="0">
                  <a:defRPr sz="20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defRPr>
                </a:lvl3pPr>
                <a:lvl4pPr marL="1600200" indent="-228600" eaLnBrk="0" hangingPunct="0">
                  <a:defRPr sz="20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defRPr>
                </a:lvl4pPr>
                <a:lvl5pPr marL="2057400" indent="-228600" eaLnBrk="0" hangingPunct="0">
                  <a:defRPr sz="20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45" name="Freeform 400"/>
              <p:cNvSpPr>
                <a:spLocks/>
              </p:cNvSpPr>
              <p:nvPr/>
            </p:nvSpPr>
            <p:spPr bwMode="auto">
              <a:xfrm>
                <a:off x="1519" y="1406"/>
                <a:ext cx="499" cy="284"/>
              </a:xfrm>
              <a:custGeom>
                <a:avLst/>
                <a:gdLst>
                  <a:gd name="T0" fmla="*/ 52 w 499"/>
                  <a:gd name="T1" fmla="*/ 158 h 284"/>
                  <a:gd name="T2" fmla="*/ 161 w 499"/>
                  <a:gd name="T3" fmla="*/ 121 h 284"/>
                  <a:gd name="T4" fmla="*/ 163 w 499"/>
                  <a:gd name="T5" fmla="*/ 6 h 284"/>
                  <a:gd name="T6" fmla="*/ 166 w 499"/>
                  <a:gd name="T7" fmla="*/ 4 h 284"/>
                  <a:gd name="T8" fmla="*/ 172 w 499"/>
                  <a:gd name="T9" fmla="*/ 2 h 284"/>
                  <a:gd name="T10" fmla="*/ 181 w 499"/>
                  <a:gd name="T11" fmla="*/ 0 h 284"/>
                  <a:gd name="T12" fmla="*/ 192 w 499"/>
                  <a:gd name="T13" fmla="*/ 0 h 284"/>
                  <a:gd name="T14" fmla="*/ 200 w 499"/>
                  <a:gd name="T15" fmla="*/ 2 h 284"/>
                  <a:gd name="T16" fmla="*/ 206 w 499"/>
                  <a:gd name="T17" fmla="*/ 4 h 284"/>
                  <a:gd name="T18" fmla="*/ 208 w 499"/>
                  <a:gd name="T19" fmla="*/ 6 h 284"/>
                  <a:gd name="T20" fmla="*/ 214 w 499"/>
                  <a:gd name="T21" fmla="*/ 130 h 284"/>
                  <a:gd name="T22" fmla="*/ 227 w 499"/>
                  <a:gd name="T23" fmla="*/ 115 h 284"/>
                  <a:gd name="T24" fmla="*/ 238 w 499"/>
                  <a:gd name="T25" fmla="*/ 18 h 284"/>
                  <a:gd name="T26" fmla="*/ 240 w 499"/>
                  <a:gd name="T27" fmla="*/ 17 h 284"/>
                  <a:gd name="T28" fmla="*/ 244 w 499"/>
                  <a:gd name="T29" fmla="*/ 14 h 284"/>
                  <a:gd name="T30" fmla="*/ 252 w 499"/>
                  <a:gd name="T31" fmla="*/ 12 h 284"/>
                  <a:gd name="T32" fmla="*/ 262 w 499"/>
                  <a:gd name="T33" fmla="*/ 11 h 284"/>
                  <a:gd name="T34" fmla="*/ 272 w 499"/>
                  <a:gd name="T35" fmla="*/ 12 h 284"/>
                  <a:gd name="T36" fmla="*/ 279 w 499"/>
                  <a:gd name="T37" fmla="*/ 14 h 284"/>
                  <a:gd name="T38" fmla="*/ 283 w 499"/>
                  <a:gd name="T39" fmla="*/ 16 h 284"/>
                  <a:gd name="T40" fmla="*/ 285 w 499"/>
                  <a:gd name="T41" fmla="*/ 17 h 284"/>
                  <a:gd name="T42" fmla="*/ 310 w 499"/>
                  <a:gd name="T43" fmla="*/ 97 h 284"/>
                  <a:gd name="T44" fmla="*/ 314 w 499"/>
                  <a:gd name="T45" fmla="*/ 30 h 284"/>
                  <a:gd name="T46" fmla="*/ 315 w 499"/>
                  <a:gd name="T47" fmla="*/ 29 h 284"/>
                  <a:gd name="T48" fmla="*/ 320 w 499"/>
                  <a:gd name="T49" fmla="*/ 28 h 284"/>
                  <a:gd name="T50" fmla="*/ 328 w 499"/>
                  <a:gd name="T51" fmla="*/ 26 h 284"/>
                  <a:gd name="T52" fmla="*/ 340 w 499"/>
                  <a:gd name="T53" fmla="*/ 26 h 284"/>
                  <a:gd name="T54" fmla="*/ 349 w 499"/>
                  <a:gd name="T55" fmla="*/ 28 h 284"/>
                  <a:gd name="T56" fmla="*/ 354 w 499"/>
                  <a:gd name="T57" fmla="*/ 29 h 284"/>
                  <a:gd name="T58" fmla="*/ 357 w 499"/>
                  <a:gd name="T59" fmla="*/ 30 h 284"/>
                  <a:gd name="T60" fmla="*/ 363 w 499"/>
                  <a:gd name="T61" fmla="*/ 103 h 284"/>
                  <a:gd name="T62" fmla="*/ 477 w 499"/>
                  <a:gd name="T63" fmla="*/ 176 h 284"/>
                  <a:gd name="T64" fmla="*/ 498 w 499"/>
                  <a:gd name="T65" fmla="*/ 271 h 284"/>
                  <a:gd name="T66" fmla="*/ 363 w 499"/>
                  <a:gd name="T67" fmla="*/ 276 h 284"/>
                  <a:gd name="T68" fmla="*/ 326 w 499"/>
                  <a:gd name="T69" fmla="*/ 255 h 284"/>
                  <a:gd name="T70" fmla="*/ 306 w 499"/>
                  <a:gd name="T71" fmla="*/ 279 h 284"/>
                  <a:gd name="T72" fmla="*/ 0 w 499"/>
                  <a:gd name="T73" fmla="*/ 269 h 28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99"/>
                  <a:gd name="T112" fmla="*/ 0 h 284"/>
                  <a:gd name="T113" fmla="*/ 499 w 499"/>
                  <a:gd name="T114" fmla="*/ 284 h 28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99" h="284">
                    <a:moveTo>
                      <a:pt x="0" y="168"/>
                    </a:moveTo>
                    <a:lnTo>
                      <a:pt x="52" y="158"/>
                    </a:lnTo>
                    <a:lnTo>
                      <a:pt x="99" y="110"/>
                    </a:lnTo>
                    <a:lnTo>
                      <a:pt x="161" y="121"/>
                    </a:lnTo>
                    <a:lnTo>
                      <a:pt x="162" y="6"/>
                    </a:lnTo>
                    <a:lnTo>
                      <a:pt x="163" y="6"/>
                    </a:lnTo>
                    <a:lnTo>
                      <a:pt x="164" y="5"/>
                    </a:lnTo>
                    <a:lnTo>
                      <a:pt x="166" y="4"/>
                    </a:lnTo>
                    <a:lnTo>
                      <a:pt x="168" y="3"/>
                    </a:lnTo>
                    <a:lnTo>
                      <a:pt x="172" y="2"/>
                    </a:lnTo>
                    <a:lnTo>
                      <a:pt x="176" y="1"/>
                    </a:lnTo>
                    <a:lnTo>
                      <a:pt x="181" y="0"/>
                    </a:lnTo>
                    <a:lnTo>
                      <a:pt x="186" y="0"/>
                    </a:lnTo>
                    <a:lnTo>
                      <a:pt x="192" y="0"/>
                    </a:lnTo>
                    <a:lnTo>
                      <a:pt x="196" y="1"/>
                    </a:lnTo>
                    <a:lnTo>
                      <a:pt x="200" y="2"/>
                    </a:lnTo>
                    <a:lnTo>
                      <a:pt x="203" y="3"/>
                    </a:lnTo>
                    <a:lnTo>
                      <a:pt x="206" y="4"/>
                    </a:lnTo>
                    <a:lnTo>
                      <a:pt x="207" y="5"/>
                    </a:lnTo>
                    <a:lnTo>
                      <a:pt x="208" y="6"/>
                    </a:lnTo>
                    <a:lnTo>
                      <a:pt x="209" y="6"/>
                    </a:lnTo>
                    <a:lnTo>
                      <a:pt x="214" y="130"/>
                    </a:lnTo>
                    <a:lnTo>
                      <a:pt x="227" y="132"/>
                    </a:lnTo>
                    <a:lnTo>
                      <a:pt x="227" y="115"/>
                    </a:lnTo>
                    <a:lnTo>
                      <a:pt x="238" y="113"/>
                    </a:lnTo>
                    <a:lnTo>
                      <a:pt x="238" y="18"/>
                    </a:lnTo>
                    <a:lnTo>
                      <a:pt x="239" y="17"/>
                    </a:lnTo>
                    <a:lnTo>
                      <a:pt x="240" y="17"/>
                    </a:lnTo>
                    <a:lnTo>
                      <a:pt x="242" y="16"/>
                    </a:lnTo>
                    <a:lnTo>
                      <a:pt x="244" y="14"/>
                    </a:lnTo>
                    <a:lnTo>
                      <a:pt x="248" y="13"/>
                    </a:lnTo>
                    <a:lnTo>
                      <a:pt x="252" y="12"/>
                    </a:lnTo>
                    <a:lnTo>
                      <a:pt x="257" y="12"/>
                    </a:lnTo>
                    <a:lnTo>
                      <a:pt x="262" y="11"/>
                    </a:lnTo>
                    <a:lnTo>
                      <a:pt x="268" y="12"/>
                    </a:lnTo>
                    <a:lnTo>
                      <a:pt x="272" y="12"/>
                    </a:lnTo>
                    <a:lnTo>
                      <a:pt x="276" y="13"/>
                    </a:lnTo>
                    <a:lnTo>
                      <a:pt x="279" y="14"/>
                    </a:lnTo>
                    <a:lnTo>
                      <a:pt x="282" y="15"/>
                    </a:lnTo>
                    <a:lnTo>
                      <a:pt x="283" y="16"/>
                    </a:lnTo>
                    <a:lnTo>
                      <a:pt x="284" y="17"/>
                    </a:lnTo>
                    <a:lnTo>
                      <a:pt x="285" y="17"/>
                    </a:lnTo>
                    <a:lnTo>
                      <a:pt x="292" y="101"/>
                    </a:lnTo>
                    <a:lnTo>
                      <a:pt x="310" y="97"/>
                    </a:lnTo>
                    <a:lnTo>
                      <a:pt x="313" y="31"/>
                    </a:lnTo>
                    <a:lnTo>
                      <a:pt x="314" y="30"/>
                    </a:lnTo>
                    <a:lnTo>
                      <a:pt x="315" y="29"/>
                    </a:lnTo>
                    <a:lnTo>
                      <a:pt x="317" y="28"/>
                    </a:lnTo>
                    <a:lnTo>
                      <a:pt x="320" y="28"/>
                    </a:lnTo>
                    <a:lnTo>
                      <a:pt x="324" y="27"/>
                    </a:lnTo>
                    <a:lnTo>
                      <a:pt x="328" y="26"/>
                    </a:lnTo>
                    <a:lnTo>
                      <a:pt x="334" y="26"/>
                    </a:lnTo>
                    <a:lnTo>
                      <a:pt x="340" y="26"/>
                    </a:lnTo>
                    <a:lnTo>
                      <a:pt x="345" y="27"/>
                    </a:lnTo>
                    <a:lnTo>
                      <a:pt x="349" y="28"/>
                    </a:lnTo>
                    <a:lnTo>
                      <a:pt x="352" y="28"/>
                    </a:lnTo>
                    <a:lnTo>
                      <a:pt x="354" y="29"/>
                    </a:lnTo>
                    <a:lnTo>
                      <a:pt x="356" y="30"/>
                    </a:lnTo>
                    <a:lnTo>
                      <a:pt x="357" y="30"/>
                    </a:lnTo>
                    <a:lnTo>
                      <a:pt x="357" y="31"/>
                    </a:lnTo>
                    <a:lnTo>
                      <a:pt x="363" y="103"/>
                    </a:lnTo>
                    <a:lnTo>
                      <a:pt x="477" y="126"/>
                    </a:lnTo>
                    <a:lnTo>
                      <a:pt x="477" y="176"/>
                    </a:lnTo>
                    <a:lnTo>
                      <a:pt x="499" y="217"/>
                    </a:lnTo>
                    <a:lnTo>
                      <a:pt x="498" y="271"/>
                    </a:lnTo>
                    <a:lnTo>
                      <a:pt x="383" y="279"/>
                    </a:lnTo>
                    <a:lnTo>
                      <a:pt x="363" y="276"/>
                    </a:lnTo>
                    <a:lnTo>
                      <a:pt x="327" y="277"/>
                    </a:lnTo>
                    <a:lnTo>
                      <a:pt x="326" y="255"/>
                    </a:lnTo>
                    <a:lnTo>
                      <a:pt x="305" y="267"/>
                    </a:lnTo>
                    <a:lnTo>
                      <a:pt x="306" y="279"/>
                    </a:lnTo>
                    <a:lnTo>
                      <a:pt x="165" y="284"/>
                    </a:lnTo>
                    <a:lnTo>
                      <a:pt x="0" y="269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84807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46" name="Freeform 401"/>
              <p:cNvSpPr>
                <a:spLocks/>
              </p:cNvSpPr>
              <p:nvPr/>
            </p:nvSpPr>
            <p:spPr bwMode="auto">
              <a:xfrm>
                <a:off x="1693" y="1413"/>
                <a:ext cx="34" cy="128"/>
              </a:xfrm>
              <a:custGeom>
                <a:avLst/>
                <a:gdLst>
                  <a:gd name="T0" fmla="*/ 26 w 34"/>
                  <a:gd name="T1" fmla="*/ 2 h 128"/>
                  <a:gd name="T2" fmla="*/ 27 w 34"/>
                  <a:gd name="T3" fmla="*/ 3 h 128"/>
                  <a:gd name="T4" fmla="*/ 27 w 34"/>
                  <a:gd name="T5" fmla="*/ 8 h 128"/>
                  <a:gd name="T6" fmla="*/ 28 w 34"/>
                  <a:gd name="T7" fmla="*/ 22 h 128"/>
                  <a:gd name="T8" fmla="*/ 28 w 34"/>
                  <a:gd name="T9" fmla="*/ 23 h 128"/>
                  <a:gd name="T10" fmla="*/ 28 w 34"/>
                  <a:gd name="T11" fmla="*/ 32 h 128"/>
                  <a:gd name="T12" fmla="*/ 30 w 34"/>
                  <a:gd name="T13" fmla="*/ 56 h 128"/>
                  <a:gd name="T14" fmla="*/ 31 w 34"/>
                  <a:gd name="T15" fmla="*/ 79 h 128"/>
                  <a:gd name="T16" fmla="*/ 31 w 34"/>
                  <a:gd name="T17" fmla="*/ 83 h 128"/>
                  <a:gd name="T18" fmla="*/ 31 w 34"/>
                  <a:gd name="T19" fmla="*/ 85 h 128"/>
                  <a:gd name="T20" fmla="*/ 34 w 34"/>
                  <a:gd name="T21" fmla="*/ 128 h 128"/>
                  <a:gd name="T22" fmla="*/ 34 w 34"/>
                  <a:gd name="T23" fmla="*/ 128 h 128"/>
                  <a:gd name="T24" fmla="*/ 31 w 34"/>
                  <a:gd name="T25" fmla="*/ 128 h 128"/>
                  <a:gd name="T26" fmla="*/ 9 w 34"/>
                  <a:gd name="T27" fmla="*/ 125 h 128"/>
                  <a:gd name="T28" fmla="*/ 9 w 34"/>
                  <a:gd name="T29" fmla="*/ 9 h 128"/>
                  <a:gd name="T30" fmla="*/ 5 w 34"/>
                  <a:gd name="T31" fmla="*/ 7 h 128"/>
                  <a:gd name="T32" fmla="*/ 0 w 34"/>
                  <a:gd name="T33" fmla="*/ 6 h 128"/>
                  <a:gd name="T34" fmla="*/ 0 w 34"/>
                  <a:gd name="T35" fmla="*/ 2 h 128"/>
                  <a:gd name="T36" fmla="*/ 11 w 34"/>
                  <a:gd name="T37" fmla="*/ 0 h 128"/>
                  <a:gd name="T38" fmla="*/ 22 w 34"/>
                  <a:gd name="T39" fmla="*/ 1 h 128"/>
                  <a:gd name="T40" fmla="*/ 26 w 34"/>
                  <a:gd name="T41" fmla="*/ 2 h 12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4"/>
                  <a:gd name="T64" fmla="*/ 0 h 128"/>
                  <a:gd name="T65" fmla="*/ 34 w 34"/>
                  <a:gd name="T66" fmla="*/ 128 h 12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4" h="128">
                    <a:moveTo>
                      <a:pt x="26" y="2"/>
                    </a:moveTo>
                    <a:lnTo>
                      <a:pt x="27" y="3"/>
                    </a:lnTo>
                    <a:lnTo>
                      <a:pt x="27" y="8"/>
                    </a:lnTo>
                    <a:lnTo>
                      <a:pt x="28" y="22"/>
                    </a:lnTo>
                    <a:lnTo>
                      <a:pt x="28" y="23"/>
                    </a:lnTo>
                    <a:lnTo>
                      <a:pt x="28" y="32"/>
                    </a:lnTo>
                    <a:lnTo>
                      <a:pt x="30" y="56"/>
                    </a:lnTo>
                    <a:lnTo>
                      <a:pt x="31" y="79"/>
                    </a:lnTo>
                    <a:lnTo>
                      <a:pt x="31" y="83"/>
                    </a:lnTo>
                    <a:lnTo>
                      <a:pt x="31" y="85"/>
                    </a:lnTo>
                    <a:lnTo>
                      <a:pt x="34" y="128"/>
                    </a:lnTo>
                    <a:lnTo>
                      <a:pt x="31" y="128"/>
                    </a:lnTo>
                    <a:lnTo>
                      <a:pt x="9" y="125"/>
                    </a:lnTo>
                    <a:lnTo>
                      <a:pt x="9" y="9"/>
                    </a:lnTo>
                    <a:lnTo>
                      <a:pt x="5" y="7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11" y="0"/>
                    </a:lnTo>
                    <a:lnTo>
                      <a:pt x="22" y="1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84807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47" name="Freeform 402"/>
              <p:cNvSpPr>
                <a:spLocks/>
              </p:cNvSpPr>
              <p:nvPr/>
            </p:nvSpPr>
            <p:spPr bwMode="auto">
              <a:xfrm>
                <a:off x="1769" y="1423"/>
                <a:ext cx="35" cy="89"/>
              </a:xfrm>
              <a:custGeom>
                <a:avLst/>
                <a:gdLst>
                  <a:gd name="T0" fmla="*/ 29 w 35"/>
                  <a:gd name="T1" fmla="*/ 3 h 89"/>
                  <a:gd name="T2" fmla="*/ 35 w 35"/>
                  <a:gd name="T3" fmla="*/ 84 h 89"/>
                  <a:gd name="T4" fmla="*/ 35 w 35"/>
                  <a:gd name="T5" fmla="*/ 85 h 89"/>
                  <a:gd name="T6" fmla="*/ 19 w 35"/>
                  <a:gd name="T7" fmla="*/ 88 h 89"/>
                  <a:gd name="T8" fmla="*/ 13 w 35"/>
                  <a:gd name="T9" fmla="*/ 89 h 89"/>
                  <a:gd name="T10" fmla="*/ 12 w 35"/>
                  <a:gd name="T11" fmla="*/ 81 h 89"/>
                  <a:gd name="T12" fmla="*/ 13 w 35"/>
                  <a:gd name="T13" fmla="*/ 73 h 89"/>
                  <a:gd name="T14" fmla="*/ 11 w 35"/>
                  <a:gd name="T15" fmla="*/ 52 h 89"/>
                  <a:gd name="T16" fmla="*/ 11 w 35"/>
                  <a:gd name="T17" fmla="*/ 21 h 89"/>
                  <a:gd name="T18" fmla="*/ 11 w 35"/>
                  <a:gd name="T19" fmla="*/ 11 h 89"/>
                  <a:gd name="T20" fmla="*/ 10 w 35"/>
                  <a:gd name="T21" fmla="*/ 9 h 89"/>
                  <a:gd name="T22" fmla="*/ 10 w 35"/>
                  <a:gd name="T23" fmla="*/ 8 h 89"/>
                  <a:gd name="T24" fmla="*/ 8 w 35"/>
                  <a:gd name="T25" fmla="*/ 7 h 89"/>
                  <a:gd name="T26" fmla="*/ 0 w 35"/>
                  <a:gd name="T27" fmla="*/ 8 h 89"/>
                  <a:gd name="T28" fmla="*/ 0 w 35"/>
                  <a:gd name="T29" fmla="*/ 4 h 89"/>
                  <a:gd name="T30" fmla="*/ 7 w 35"/>
                  <a:gd name="T31" fmla="*/ 2 h 89"/>
                  <a:gd name="T32" fmla="*/ 16 w 35"/>
                  <a:gd name="T33" fmla="*/ 0 h 89"/>
                  <a:gd name="T34" fmla="*/ 26 w 35"/>
                  <a:gd name="T35" fmla="*/ 2 h 89"/>
                  <a:gd name="T36" fmla="*/ 29 w 35"/>
                  <a:gd name="T37" fmla="*/ 3 h 8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5"/>
                  <a:gd name="T58" fmla="*/ 0 h 89"/>
                  <a:gd name="T59" fmla="*/ 35 w 35"/>
                  <a:gd name="T60" fmla="*/ 89 h 8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5" h="89">
                    <a:moveTo>
                      <a:pt x="29" y="3"/>
                    </a:moveTo>
                    <a:lnTo>
                      <a:pt x="35" y="84"/>
                    </a:lnTo>
                    <a:lnTo>
                      <a:pt x="35" y="85"/>
                    </a:lnTo>
                    <a:lnTo>
                      <a:pt x="19" y="88"/>
                    </a:lnTo>
                    <a:lnTo>
                      <a:pt x="13" y="89"/>
                    </a:lnTo>
                    <a:lnTo>
                      <a:pt x="12" y="81"/>
                    </a:lnTo>
                    <a:lnTo>
                      <a:pt x="13" y="73"/>
                    </a:lnTo>
                    <a:lnTo>
                      <a:pt x="11" y="52"/>
                    </a:lnTo>
                    <a:lnTo>
                      <a:pt x="11" y="21"/>
                    </a:lnTo>
                    <a:lnTo>
                      <a:pt x="11" y="11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8" y="7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7" y="2"/>
                    </a:lnTo>
                    <a:lnTo>
                      <a:pt x="16" y="0"/>
                    </a:lnTo>
                    <a:lnTo>
                      <a:pt x="26" y="2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84807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48" name="Freeform 403"/>
              <p:cNvSpPr>
                <a:spLocks/>
              </p:cNvSpPr>
              <p:nvPr/>
            </p:nvSpPr>
            <p:spPr bwMode="auto">
              <a:xfrm>
                <a:off x="1844" y="1437"/>
                <a:ext cx="28" cy="71"/>
              </a:xfrm>
              <a:custGeom>
                <a:avLst/>
                <a:gdLst>
                  <a:gd name="T0" fmla="*/ 25 w 28"/>
                  <a:gd name="T1" fmla="*/ 2 h 71"/>
                  <a:gd name="T2" fmla="*/ 26 w 28"/>
                  <a:gd name="T3" fmla="*/ 4 h 71"/>
                  <a:gd name="T4" fmla="*/ 25 w 28"/>
                  <a:gd name="T5" fmla="*/ 15 h 71"/>
                  <a:gd name="T6" fmla="*/ 28 w 28"/>
                  <a:gd name="T7" fmla="*/ 71 h 71"/>
                  <a:gd name="T8" fmla="*/ 9 w 28"/>
                  <a:gd name="T9" fmla="*/ 67 h 71"/>
                  <a:gd name="T10" fmla="*/ 9 w 28"/>
                  <a:gd name="T11" fmla="*/ 66 h 71"/>
                  <a:gd name="T12" fmla="*/ 7 w 28"/>
                  <a:gd name="T13" fmla="*/ 66 h 71"/>
                  <a:gd name="T14" fmla="*/ 7 w 28"/>
                  <a:gd name="T15" fmla="*/ 6 h 71"/>
                  <a:gd name="T16" fmla="*/ 6 w 28"/>
                  <a:gd name="T17" fmla="*/ 6 h 71"/>
                  <a:gd name="T18" fmla="*/ 0 w 28"/>
                  <a:gd name="T19" fmla="*/ 7 h 71"/>
                  <a:gd name="T20" fmla="*/ 0 w 28"/>
                  <a:gd name="T21" fmla="*/ 3 h 71"/>
                  <a:gd name="T22" fmla="*/ 11 w 28"/>
                  <a:gd name="T23" fmla="*/ 0 h 71"/>
                  <a:gd name="T24" fmla="*/ 18 w 28"/>
                  <a:gd name="T25" fmla="*/ 1 h 71"/>
                  <a:gd name="T26" fmla="*/ 25 w 28"/>
                  <a:gd name="T27" fmla="*/ 2 h 7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8"/>
                  <a:gd name="T43" fmla="*/ 0 h 71"/>
                  <a:gd name="T44" fmla="*/ 28 w 28"/>
                  <a:gd name="T45" fmla="*/ 71 h 7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8" h="71">
                    <a:moveTo>
                      <a:pt x="25" y="2"/>
                    </a:moveTo>
                    <a:lnTo>
                      <a:pt x="26" y="4"/>
                    </a:lnTo>
                    <a:lnTo>
                      <a:pt x="25" y="15"/>
                    </a:lnTo>
                    <a:lnTo>
                      <a:pt x="28" y="71"/>
                    </a:lnTo>
                    <a:lnTo>
                      <a:pt x="9" y="67"/>
                    </a:lnTo>
                    <a:lnTo>
                      <a:pt x="9" y="66"/>
                    </a:lnTo>
                    <a:lnTo>
                      <a:pt x="7" y="66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11" y="0"/>
                    </a:lnTo>
                    <a:lnTo>
                      <a:pt x="18" y="1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84807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49" name="Freeform 404"/>
              <p:cNvSpPr>
                <a:spLocks/>
              </p:cNvSpPr>
              <p:nvPr/>
            </p:nvSpPr>
            <p:spPr bwMode="auto">
              <a:xfrm>
                <a:off x="1687" y="1508"/>
                <a:ext cx="301" cy="176"/>
              </a:xfrm>
              <a:custGeom>
                <a:avLst/>
                <a:gdLst>
                  <a:gd name="T0" fmla="*/ 301 w 301"/>
                  <a:gd name="T1" fmla="*/ 28 h 176"/>
                  <a:gd name="T2" fmla="*/ 301 w 301"/>
                  <a:gd name="T3" fmla="*/ 71 h 176"/>
                  <a:gd name="T4" fmla="*/ 292 w 301"/>
                  <a:gd name="T5" fmla="*/ 70 h 176"/>
                  <a:gd name="T6" fmla="*/ 194 w 301"/>
                  <a:gd name="T7" fmla="*/ 57 h 176"/>
                  <a:gd name="T8" fmla="*/ 194 w 301"/>
                  <a:gd name="T9" fmla="*/ 168 h 176"/>
                  <a:gd name="T10" fmla="*/ 169 w 301"/>
                  <a:gd name="T11" fmla="*/ 169 h 176"/>
                  <a:gd name="T12" fmla="*/ 164 w 301"/>
                  <a:gd name="T13" fmla="*/ 169 h 176"/>
                  <a:gd name="T14" fmla="*/ 163 w 301"/>
                  <a:gd name="T15" fmla="*/ 145 h 176"/>
                  <a:gd name="T16" fmla="*/ 133 w 301"/>
                  <a:gd name="T17" fmla="*/ 145 h 176"/>
                  <a:gd name="T18" fmla="*/ 132 w 301"/>
                  <a:gd name="T19" fmla="*/ 145 h 176"/>
                  <a:gd name="T20" fmla="*/ 131 w 301"/>
                  <a:gd name="T21" fmla="*/ 147 h 176"/>
                  <a:gd name="T22" fmla="*/ 131 w 301"/>
                  <a:gd name="T23" fmla="*/ 171 h 176"/>
                  <a:gd name="T24" fmla="*/ 107 w 301"/>
                  <a:gd name="T25" fmla="*/ 172 h 176"/>
                  <a:gd name="T26" fmla="*/ 39 w 301"/>
                  <a:gd name="T27" fmla="*/ 175 h 176"/>
                  <a:gd name="T28" fmla="*/ 39 w 301"/>
                  <a:gd name="T29" fmla="*/ 174 h 176"/>
                  <a:gd name="T30" fmla="*/ 21 w 301"/>
                  <a:gd name="T31" fmla="*/ 176 h 176"/>
                  <a:gd name="T32" fmla="*/ 13 w 301"/>
                  <a:gd name="T33" fmla="*/ 176 h 176"/>
                  <a:gd name="T34" fmla="*/ 11 w 301"/>
                  <a:gd name="T35" fmla="*/ 176 h 176"/>
                  <a:gd name="T36" fmla="*/ 4 w 301"/>
                  <a:gd name="T37" fmla="*/ 176 h 176"/>
                  <a:gd name="T38" fmla="*/ 0 w 301"/>
                  <a:gd name="T39" fmla="*/ 175 h 176"/>
                  <a:gd name="T40" fmla="*/ 0 w 301"/>
                  <a:gd name="T41" fmla="*/ 36 h 176"/>
                  <a:gd name="T42" fmla="*/ 1 w 301"/>
                  <a:gd name="T43" fmla="*/ 36 h 176"/>
                  <a:gd name="T44" fmla="*/ 2 w 301"/>
                  <a:gd name="T45" fmla="*/ 34 h 176"/>
                  <a:gd name="T46" fmla="*/ 10 w 301"/>
                  <a:gd name="T47" fmla="*/ 35 h 176"/>
                  <a:gd name="T48" fmla="*/ 82 w 301"/>
                  <a:gd name="T49" fmla="*/ 45 h 176"/>
                  <a:gd name="T50" fmla="*/ 148 w 301"/>
                  <a:gd name="T51" fmla="*/ 55 h 176"/>
                  <a:gd name="T52" fmla="*/ 149 w 301"/>
                  <a:gd name="T53" fmla="*/ 1 h 176"/>
                  <a:gd name="T54" fmla="*/ 149 w 301"/>
                  <a:gd name="T55" fmla="*/ 0 h 176"/>
                  <a:gd name="T56" fmla="*/ 300 w 301"/>
                  <a:gd name="T57" fmla="*/ 27 h 176"/>
                  <a:gd name="T58" fmla="*/ 301 w 301"/>
                  <a:gd name="T59" fmla="*/ 28 h 17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01"/>
                  <a:gd name="T91" fmla="*/ 0 h 176"/>
                  <a:gd name="T92" fmla="*/ 301 w 301"/>
                  <a:gd name="T93" fmla="*/ 176 h 17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01" h="176">
                    <a:moveTo>
                      <a:pt x="301" y="28"/>
                    </a:moveTo>
                    <a:lnTo>
                      <a:pt x="301" y="71"/>
                    </a:lnTo>
                    <a:lnTo>
                      <a:pt x="292" y="70"/>
                    </a:lnTo>
                    <a:lnTo>
                      <a:pt x="194" y="57"/>
                    </a:lnTo>
                    <a:lnTo>
                      <a:pt x="194" y="168"/>
                    </a:lnTo>
                    <a:lnTo>
                      <a:pt x="169" y="169"/>
                    </a:lnTo>
                    <a:lnTo>
                      <a:pt x="164" y="169"/>
                    </a:lnTo>
                    <a:lnTo>
                      <a:pt x="163" y="145"/>
                    </a:lnTo>
                    <a:lnTo>
                      <a:pt x="133" y="145"/>
                    </a:lnTo>
                    <a:lnTo>
                      <a:pt x="132" y="145"/>
                    </a:lnTo>
                    <a:lnTo>
                      <a:pt x="131" y="147"/>
                    </a:lnTo>
                    <a:lnTo>
                      <a:pt x="131" y="171"/>
                    </a:lnTo>
                    <a:lnTo>
                      <a:pt x="107" y="172"/>
                    </a:lnTo>
                    <a:lnTo>
                      <a:pt x="39" y="175"/>
                    </a:lnTo>
                    <a:lnTo>
                      <a:pt x="39" y="174"/>
                    </a:lnTo>
                    <a:lnTo>
                      <a:pt x="21" y="176"/>
                    </a:lnTo>
                    <a:lnTo>
                      <a:pt x="13" y="176"/>
                    </a:lnTo>
                    <a:lnTo>
                      <a:pt x="11" y="176"/>
                    </a:lnTo>
                    <a:lnTo>
                      <a:pt x="4" y="176"/>
                    </a:lnTo>
                    <a:lnTo>
                      <a:pt x="0" y="175"/>
                    </a:lnTo>
                    <a:lnTo>
                      <a:pt x="0" y="36"/>
                    </a:lnTo>
                    <a:lnTo>
                      <a:pt x="1" y="36"/>
                    </a:lnTo>
                    <a:lnTo>
                      <a:pt x="2" y="34"/>
                    </a:lnTo>
                    <a:lnTo>
                      <a:pt x="10" y="35"/>
                    </a:lnTo>
                    <a:lnTo>
                      <a:pt x="82" y="45"/>
                    </a:lnTo>
                    <a:lnTo>
                      <a:pt x="148" y="55"/>
                    </a:lnTo>
                    <a:lnTo>
                      <a:pt x="149" y="1"/>
                    </a:lnTo>
                    <a:lnTo>
                      <a:pt x="149" y="0"/>
                    </a:lnTo>
                    <a:lnTo>
                      <a:pt x="300" y="27"/>
                    </a:lnTo>
                    <a:lnTo>
                      <a:pt x="301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84807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50" name="Freeform 405"/>
              <p:cNvSpPr>
                <a:spLocks/>
              </p:cNvSpPr>
              <p:nvPr/>
            </p:nvSpPr>
            <p:spPr bwMode="auto">
              <a:xfrm>
                <a:off x="1622" y="1523"/>
                <a:ext cx="58" cy="28"/>
              </a:xfrm>
              <a:custGeom>
                <a:avLst/>
                <a:gdLst>
                  <a:gd name="T0" fmla="*/ 58 w 58"/>
                  <a:gd name="T1" fmla="*/ 14 h 28"/>
                  <a:gd name="T2" fmla="*/ 56 w 58"/>
                  <a:gd name="T3" fmla="*/ 16 h 28"/>
                  <a:gd name="T4" fmla="*/ 1 w 58"/>
                  <a:gd name="T5" fmla="*/ 28 h 28"/>
                  <a:gd name="T6" fmla="*/ 0 w 58"/>
                  <a:gd name="T7" fmla="*/ 0 h 28"/>
                  <a:gd name="T8" fmla="*/ 57 w 58"/>
                  <a:gd name="T9" fmla="*/ 10 h 28"/>
                  <a:gd name="T10" fmla="*/ 58 w 58"/>
                  <a:gd name="T11" fmla="*/ 14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8"/>
                  <a:gd name="T19" fmla="*/ 0 h 28"/>
                  <a:gd name="T20" fmla="*/ 58 w 58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8" h="28">
                    <a:moveTo>
                      <a:pt x="58" y="14"/>
                    </a:moveTo>
                    <a:lnTo>
                      <a:pt x="56" y="16"/>
                    </a:lnTo>
                    <a:lnTo>
                      <a:pt x="1" y="28"/>
                    </a:lnTo>
                    <a:lnTo>
                      <a:pt x="0" y="0"/>
                    </a:lnTo>
                    <a:lnTo>
                      <a:pt x="57" y="10"/>
                    </a:lnTo>
                    <a:lnTo>
                      <a:pt x="58" y="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84807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51" name="Freeform 406"/>
              <p:cNvSpPr>
                <a:spLocks/>
              </p:cNvSpPr>
              <p:nvPr/>
            </p:nvSpPr>
            <p:spPr bwMode="auto">
              <a:xfrm>
                <a:off x="1907" y="1623"/>
                <a:ext cx="104" cy="54"/>
              </a:xfrm>
              <a:custGeom>
                <a:avLst/>
                <a:gdLst>
                  <a:gd name="T0" fmla="*/ 104 w 104"/>
                  <a:gd name="T1" fmla="*/ 18 h 54"/>
                  <a:gd name="T2" fmla="*/ 104 w 104"/>
                  <a:gd name="T3" fmla="*/ 26 h 54"/>
                  <a:gd name="T4" fmla="*/ 104 w 104"/>
                  <a:gd name="T5" fmla="*/ 29 h 54"/>
                  <a:gd name="T6" fmla="*/ 104 w 104"/>
                  <a:gd name="T7" fmla="*/ 38 h 54"/>
                  <a:gd name="T8" fmla="*/ 104 w 104"/>
                  <a:gd name="T9" fmla="*/ 49 h 54"/>
                  <a:gd name="T10" fmla="*/ 54 w 104"/>
                  <a:gd name="T11" fmla="*/ 52 h 54"/>
                  <a:gd name="T12" fmla="*/ 36 w 104"/>
                  <a:gd name="T13" fmla="*/ 53 h 54"/>
                  <a:gd name="T14" fmla="*/ 36 w 104"/>
                  <a:gd name="T15" fmla="*/ 52 h 54"/>
                  <a:gd name="T16" fmla="*/ 32 w 104"/>
                  <a:gd name="T17" fmla="*/ 53 h 54"/>
                  <a:gd name="T18" fmla="*/ 0 w 104"/>
                  <a:gd name="T19" fmla="*/ 54 h 54"/>
                  <a:gd name="T20" fmla="*/ 0 w 104"/>
                  <a:gd name="T21" fmla="*/ 16 h 54"/>
                  <a:gd name="T22" fmla="*/ 1 w 104"/>
                  <a:gd name="T23" fmla="*/ 0 h 54"/>
                  <a:gd name="T24" fmla="*/ 103 w 104"/>
                  <a:gd name="T25" fmla="*/ 4 h 54"/>
                  <a:gd name="T26" fmla="*/ 104 w 104"/>
                  <a:gd name="T27" fmla="*/ 18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4"/>
                  <a:gd name="T43" fmla="*/ 0 h 54"/>
                  <a:gd name="T44" fmla="*/ 104 w 104"/>
                  <a:gd name="T45" fmla="*/ 54 h 5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4" h="54">
                    <a:moveTo>
                      <a:pt x="104" y="18"/>
                    </a:moveTo>
                    <a:lnTo>
                      <a:pt x="104" y="26"/>
                    </a:lnTo>
                    <a:lnTo>
                      <a:pt x="104" y="29"/>
                    </a:lnTo>
                    <a:lnTo>
                      <a:pt x="104" y="38"/>
                    </a:lnTo>
                    <a:lnTo>
                      <a:pt x="104" y="49"/>
                    </a:lnTo>
                    <a:lnTo>
                      <a:pt x="54" y="52"/>
                    </a:lnTo>
                    <a:lnTo>
                      <a:pt x="36" y="53"/>
                    </a:lnTo>
                    <a:lnTo>
                      <a:pt x="36" y="52"/>
                    </a:lnTo>
                    <a:lnTo>
                      <a:pt x="32" y="53"/>
                    </a:lnTo>
                    <a:lnTo>
                      <a:pt x="0" y="54"/>
                    </a:lnTo>
                    <a:lnTo>
                      <a:pt x="0" y="16"/>
                    </a:lnTo>
                    <a:lnTo>
                      <a:pt x="1" y="0"/>
                    </a:lnTo>
                    <a:lnTo>
                      <a:pt x="103" y="4"/>
                    </a:lnTo>
                    <a:lnTo>
                      <a:pt x="104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84807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52" name="Freeform 407"/>
              <p:cNvSpPr>
                <a:spLocks/>
              </p:cNvSpPr>
              <p:nvPr/>
            </p:nvSpPr>
            <p:spPr bwMode="auto">
              <a:xfrm>
                <a:off x="1812" y="1518"/>
                <a:ext cx="10" cy="16"/>
              </a:xfrm>
              <a:custGeom>
                <a:avLst/>
                <a:gdLst>
                  <a:gd name="T0" fmla="*/ 1 w 10"/>
                  <a:gd name="T1" fmla="*/ 16 h 16"/>
                  <a:gd name="T2" fmla="*/ 0 w 10"/>
                  <a:gd name="T3" fmla="*/ 15 h 16"/>
                  <a:gd name="T4" fmla="*/ 0 w 10"/>
                  <a:gd name="T5" fmla="*/ 6 h 16"/>
                  <a:gd name="T6" fmla="*/ 0 w 10"/>
                  <a:gd name="T7" fmla="*/ 2 h 16"/>
                  <a:gd name="T8" fmla="*/ 10 w 10"/>
                  <a:gd name="T9" fmla="*/ 0 h 16"/>
                  <a:gd name="T10" fmla="*/ 10 w 10"/>
                  <a:gd name="T11" fmla="*/ 14 h 16"/>
                  <a:gd name="T12" fmla="*/ 1 w 10"/>
                  <a:gd name="T13" fmla="*/ 16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16"/>
                  <a:gd name="T23" fmla="*/ 10 w 10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16">
                    <a:moveTo>
                      <a:pt x="1" y="16"/>
                    </a:moveTo>
                    <a:lnTo>
                      <a:pt x="0" y="15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10" y="0"/>
                    </a:lnTo>
                    <a:lnTo>
                      <a:pt x="10" y="14"/>
                    </a:lnTo>
                    <a:lnTo>
                      <a:pt x="1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84807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53" name="Freeform 408"/>
              <p:cNvSpPr>
                <a:spLocks/>
              </p:cNvSpPr>
              <p:nvPr/>
            </p:nvSpPr>
            <p:spPr bwMode="auto">
              <a:xfrm>
                <a:off x="1794" y="1521"/>
                <a:ext cx="11" cy="15"/>
              </a:xfrm>
              <a:custGeom>
                <a:avLst/>
                <a:gdLst>
                  <a:gd name="T0" fmla="*/ 11 w 11"/>
                  <a:gd name="T1" fmla="*/ 14 h 15"/>
                  <a:gd name="T2" fmla="*/ 0 w 11"/>
                  <a:gd name="T3" fmla="*/ 15 h 15"/>
                  <a:gd name="T4" fmla="*/ 0 w 11"/>
                  <a:gd name="T5" fmla="*/ 2 h 15"/>
                  <a:gd name="T6" fmla="*/ 10 w 11"/>
                  <a:gd name="T7" fmla="*/ 0 h 15"/>
                  <a:gd name="T8" fmla="*/ 10 w 11"/>
                  <a:gd name="T9" fmla="*/ 6 h 15"/>
                  <a:gd name="T10" fmla="*/ 11 w 11"/>
                  <a:gd name="T11" fmla="*/ 14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15"/>
                  <a:gd name="T20" fmla="*/ 11 w 11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15">
                    <a:moveTo>
                      <a:pt x="11" y="14"/>
                    </a:moveTo>
                    <a:lnTo>
                      <a:pt x="0" y="15"/>
                    </a:lnTo>
                    <a:lnTo>
                      <a:pt x="0" y="2"/>
                    </a:lnTo>
                    <a:lnTo>
                      <a:pt x="10" y="0"/>
                    </a:lnTo>
                    <a:lnTo>
                      <a:pt x="10" y="6"/>
                    </a:lnTo>
                    <a:lnTo>
                      <a:pt x="11" y="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84807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54" name="Freeform 409"/>
              <p:cNvSpPr>
                <a:spLocks/>
              </p:cNvSpPr>
              <p:nvPr/>
            </p:nvSpPr>
            <p:spPr bwMode="auto">
              <a:xfrm>
                <a:off x="1775" y="1525"/>
                <a:ext cx="11" cy="14"/>
              </a:xfrm>
              <a:custGeom>
                <a:avLst/>
                <a:gdLst>
                  <a:gd name="T0" fmla="*/ 11 w 11"/>
                  <a:gd name="T1" fmla="*/ 10 h 14"/>
                  <a:gd name="T2" fmla="*/ 10 w 11"/>
                  <a:gd name="T3" fmla="*/ 12 h 14"/>
                  <a:gd name="T4" fmla="*/ 0 w 11"/>
                  <a:gd name="T5" fmla="*/ 14 h 14"/>
                  <a:gd name="T6" fmla="*/ 0 w 11"/>
                  <a:gd name="T7" fmla="*/ 3 h 14"/>
                  <a:gd name="T8" fmla="*/ 0 w 11"/>
                  <a:gd name="T9" fmla="*/ 2 h 14"/>
                  <a:gd name="T10" fmla="*/ 9 w 11"/>
                  <a:gd name="T11" fmla="*/ 0 h 14"/>
                  <a:gd name="T12" fmla="*/ 10 w 11"/>
                  <a:gd name="T13" fmla="*/ 0 h 14"/>
                  <a:gd name="T14" fmla="*/ 11 w 11"/>
                  <a:gd name="T15" fmla="*/ 10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"/>
                  <a:gd name="T25" fmla="*/ 0 h 14"/>
                  <a:gd name="T26" fmla="*/ 11 w 11"/>
                  <a:gd name="T27" fmla="*/ 14 h 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" h="14">
                    <a:moveTo>
                      <a:pt x="11" y="10"/>
                    </a:moveTo>
                    <a:lnTo>
                      <a:pt x="10" y="12"/>
                    </a:lnTo>
                    <a:lnTo>
                      <a:pt x="0" y="1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84807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55" name="Freeform 410"/>
              <p:cNvSpPr>
                <a:spLocks/>
              </p:cNvSpPr>
              <p:nvPr/>
            </p:nvSpPr>
            <p:spPr bwMode="auto">
              <a:xfrm>
                <a:off x="1755" y="1529"/>
                <a:ext cx="10" cy="13"/>
              </a:xfrm>
              <a:custGeom>
                <a:avLst/>
                <a:gdLst>
                  <a:gd name="T0" fmla="*/ 10 w 10"/>
                  <a:gd name="T1" fmla="*/ 11 h 13"/>
                  <a:gd name="T2" fmla="*/ 0 w 10"/>
                  <a:gd name="T3" fmla="*/ 13 h 13"/>
                  <a:gd name="T4" fmla="*/ 0 w 10"/>
                  <a:gd name="T5" fmla="*/ 2 h 13"/>
                  <a:gd name="T6" fmla="*/ 9 w 10"/>
                  <a:gd name="T7" fmla="*/ 0 h 13"/>
                  <a:gd name="T8" fmla="*/ 9 w 10"/>
                  <a:gd name="T9" fmla="*/ 0 h 13"/>
                  <a:gd name="T10" fmla="*/ 10 w 10"/>
                  <a:gd name="T11" fmla="*/ 11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13"/>
                  <a:gd name="T20" fmla="*/ 10 w 10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13">
                    <a:moveTo>
                      <a:pt x="10" y="11"/>
                    </a:moveTo>
                    <a:lnTo>
                      <a:pt x="0" y="13"/>
                    </a:lnTo>
                    <a:lnTo>
                      <a:pt x="0" y="2"/>
                    </a:lnTo>
                    <a:lnTo>
                      <a:pt x="9" y="0"/>
                    </a:lnTo>
                    <a:lnTo>
                      <a:pt x="1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84807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56" name="Freeform 411"/>
              <p:cNvSpPr>
                <a:spLocks/>
              </p:cNvSpPr>
              <p:nvPr/>
            </p:nvSpPr>
            <p:spPr bwMode="auto">
              <a:xfrm>
                <a:off x="1600" y="1599"/>
                <a:ext cx="15" cy="14"/>
              </a:xfrm>
              <a:custGeom>
                <a:avLst/>
                <a:gdLst>
                  <a:gd name="T0" fmla="*/ 15 w 15"/>
                  <a:gd name="T1" fmla="*/ 12 h 14"/>
                  <a:gd name="T2" fmla="*/ 8 w 15"/>
                  <a:gd name="T3" fmla="*/ 13 h 14"/>
                  <a:gd name="T4" fmla="*/ 1 w 15"/>
                  <a:gd name="T5" fmla="*/ 14 h 14"/>
                  <a:gd name="T6" fmla="*/ 0 w 15"/>
                  <a:gd name="T7" fmla="*/ 3 h 14"/>
                  <a:gd name="T8" fmla="*/ 0 w 15"/>
                  <a:gd name="T9" fmla="*/ 2 h 14"/>
                  <a:gd name="T10" fmla="*/ 12 w 15"/>
                  <a:gd name="T11" fmla="*/ 0 h 14"/>
                  <a:gd name="T12" fmla="*/ 14 w 15"/>
                  <a:gd name="T13" fmla="*/ 0 h 14"/>
                  <a:gd name="T14" fmla="*/ 15 w 15"/>
                  <a:gd name="T15" fmla="*/ 12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"/>
                  <a:gd name="T25" fmla="*/ 0 h 14"/>
                  <a:gd name="T26" fmla="*/ 15 w 15"/>
                  <a:gd name="T27" fmla="*/ 14 h 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" h="14">
                    <a:moveTo>
                      <a:pt x="15" y="12"/>
                    </a:moveTo>
                    <a:lnTo>
                      <a:pt x="8" y="13"/>
                    </a:lnTo>
                    <a:lnTo>
                      <a:pt x="1" y="1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5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84807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57" name="Freeform 412"/>
              <p:cNvSpPr>
                <a:spLocks/>
              </p:cNvSpPr>
              <p:nvPr/>
            </p:nvSpPr>
            <p:spPr bwMode="auto">
              <a:xfrm>
                <a:off x="1576" y="1603"/>
                <a:ext cx="13" cy="12"/>
              </a:xfrm>
              <a:custGeom>
                <a:avLst/>
                <a:gdLst>
                  <a:gd name="T0" fmla="*/ 13 w 13"/>
                  <a:gd name="T1" fmla="*/ 11 h 12"/>
                  <a:gd name="T2" fmla="*/ 1 w 13"/>
                  <a:gd name="T3" fmla="*/ 12 h 12"/>
                  <a:gd name="T4" fmla="*/ 0 w 13"/>
                  <a:gd name="T5" fmla="*/ 9 h 12"/>
                  <a:gd name="T6" fmla="*/ 1 w 13"/>
                  <a:gd name="T7" fmla="*/ 8 h 12"/>
                  <a:gd name="T8" fmla="*/ 0 w 13"/>
                  <a:gd name="T9" fmla="*/ 7 h 12"/>
                  <a:gd name="T10" fmla="*/ 1 w 13"/>
                  <a:gd name="T11" fmla="*/ 1 h 12"/>
                  <a:gd name="T12" fmla="*/ 10 w 13"/>
                  <a:gd name="T13" fmla="*/ 0 h 12"/>
                  <a:gd name="T14" fmla="*/ 12 w 13"/>
                  <a:gd name="T15" fmla="*/ 0 h 12"/>
                  <a:gd name="T16" fmla="*/ 13 w 13"/>
                  <a:gd name="T17" fmla="*/ 11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12"/>
                  <a:gd name="T29" fmla="*/ 13 w 13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12">
                    <a:moveTo>
                      <a:pt x="13" y="11"/>
                    </a:moveTo>
                    <a:lnTo>
                      <a:pt x="1" y="12"/>
                    </a:lnTo>
                    <a:lnTo>
                      <a:pt x="0" y="9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1" y="1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84807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58" name="Freeform 413"/>
              <p:cNvSpPr>
                <a:spLocks/>
              </p:cNvSpPr>
              <p:nvPr/>
            </p:nvSpPr>
            <p:spPr bwMode="auto">
              <a:xfrm>
                <a:off x="1551" y="1605"/>
                <a:ext cx="13" cy="14"/>
              </a:xfrm>
              <a:custGeom>
                <a:avLst/>
                <a:gdLst>
                  <a:gd name="T0" fmla="*/ 13 w 13"/>
                  <a:gd name="T1" fmla="*/ 7 h 14"/>
                  <a:gd name="T2" fmla="*/ 13 w 13"/>
                  <a:gd name="T3" fmla="*/ 12 h 14"/>
                  <a:gd name="T4" fmla="*/ 2 w 13"/>
                  <a:gd name="T5" fmla="*/ 14 h 14"/>
                  <a:gd name="T6" fmla="*/ 1 w 13"/>
                  <a:gd name="T7" fmla="*/ 13 h 14"/>
                  <a:gd name="T8" fmla="*/ 0 w 13"/>
                  <a:gd name="T9" fmla="*/ 5 h 14"/>
                  <a:gd name="T10" fmla="*/ 1 w 13"/>
                  <a:gd name="T11" fmla="*/ 2 h 14"/>
                  <a:gd name="T12" fmla="*/ 11 w 13"/>
                  <a:gd name="T13" fmla="*/ 0 h 14"/>
                  <a:gd name="T14" fmla="*/ 13 w 13"/>
                  <a:gd name="T15" fmla="*/ 0 h 14"/>
                  <a:gd name="T16" fmla="*/ 13 w 13"/>
                  <a:gd name="T17" fmla="*/ 7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14"/>
                  <a:gd name="T29" fmla="*/ 13 w 13"/>
                  <a:gd name="T30" fmla="*/ 14 h 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14">
                    <a:moveTo>
                      <a:pt x="13" y="7"/>
                    </a:moveTo>
                    <a:lnTo>
                      <a:pt x="13" y="12"/>
                    </a:lnTo>
                    <a:lnTo>
                      <a:pt x="2" y="14"/>
                    </a:lnTo>
                    <a:lnTo>
                      <a:pt x="1" y="13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84807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59" name="Freeform 414"/>
              <p:cNvSpPr>
                <a:spLocks/>
              </p:cNvSpPr>
              <p:nvPr/>
            </p:nvSpPr>
            <p:spPr bwMode="auto">
              <a:xfrm>
                <a:off x="1530" y="1608"/>
                <a:ext cx="12" cy="13"/>
              </a:xfrm>
              <a:custGeom>
                <a:avLst/>
                <a:gdLst>
                  <a:gd name="T0" fmla="*/ 12 w 12"/>
                  <a:gd name="T1" fmla="*/ 10 h 13"/>
                  <a:gd name="T2" fmla="*/ 12 w 12"/>
                  <a:gd name="T3" fmla="*/ 11 h 13"/>
                  <a:gd name="T4" fmla="*/ 12 w 12"/>
                  <a:gd name="T5" fmla="*/ 12 h 13"/>
                  <a:gd name="T6" fmla="*/ 1 w 12"/>
                  <a:gd name="T7" fmla="*/ 13 h 13"/>
                  <a:gd name="T8" fmla="*/ 0 w 12"/>
                  <a:gd name="T9" fmla="*/ 2 h 13"/>
                  <a:gd name="T10" fmla="*/ 9 w 12"/>
                  <a:gd name="T11" fmla="*/ 0 h 13"/>
                  <a:gd name="T12" fmla="*/ 11 w 12"/>
                  <a:gd name="T13" fmla="*/ 0 h 13"/>
                  <a:gd name="T14" fmla="*/ 12 w 12"/>
                  <a:gd name="T15" fmla="*/ 1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"/>
                  <a:gd name="T25" fmla="*/ 0 h 13"/>
                  <a:gd name="T26" fmla="*/ 12 w 12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" h="13">
                    <a:moveTo>
                      <a:pt x="12" y="10"/>
                    </a:moveTo>
                    <a:lnTo>
                      <a:pt x="12" y="11"/>
                    </a:lnTo>
                    <a:lnTo>
                      <a:pt x="12" y="12"/>
                    </a:lnTo>
                    <a:lnTo>
                      <a:pt x="1" y="13"/>
                    </a:lnTo>
                    <a:lnTo>
                      <a:pt x="0" y="2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84807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60" name="Freeform 415"/>
              <p:cNvSpPr>
                <a:spLocks/>
              </p:cNvSpPr>
              <p:nvPr/>
            </p:nvSpPr>
            <p:spPr bwMode="auto">
              <a:xfrm>
                <a:off x="1890" y="1573"/>
                <a:ext cx="28" cy="20"/>
              </a:xfrm>
              <a:custGeom>
                <a:avLst/>
                <a:gdLst>
                  <a:gd name="T0" fmla="*/ 28 w 28"/>
                  <a:gd name="T1" fmla="*/ 20 h 20"/>
                  <a:gd name="T2" fmla="*/ 8 w 28"/>
                  <a:gd name="T3" fmla="*/ 18 h 20"/>
                  <a:gd name="T4" fmla="*/ 0 w 28"/>
                  <a:gd name="T5" fmla="*/ 0 h 20"/>
                  <a:gd name="T6" fmla="*/ 19 w 28"/>
                  <a:gd name="T7" fmla="*/ 2 h 20"/>
                  <a:gd name="T8" fmla="*/ 28 w 28"/>
                  <a:gd name="T9" fmla="*/ 2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20"/>
                  <a:gd name="T17" fmla="*/ 28 w 28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20">
                    <a:moveTo>
                      <a:pt x="28" y="20"/>
                    </a:moveTo>
                    <a:lnTo>
                      <a:pt x="8" y="18"/>
                    </a:lnTo>
                    <a:lnTo>
                      <a:pt x="0" y="0"/>
                    </a:lnTo>
                    <a:lnTo>
                      <a:pt x="19" y="2"/>
                    </a:lnTo>
                    <a:lnTo>
                      <a:pt x="28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84807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61" name="Freeform 416"/>
              <p:cNvSpPr>
                <a:spLocks/>
              </p:cNvSpPr>
              <p:nvPr/>
            </p:nvSpPr>
            <p:spPr bwMode="auto">
              <a:xfrm>
                <a:off x="1917" y="1576"/>
                <a:ext cx="29" cy="19"/>
              </a:xfrm>
              <a:custGeom>
                <a:avLst/>
                <a:gdLst>
                  <a:gd name="T0" fmla="*/ 29 w 29"/>
                  <a:gd name="T1" fmla="*/ 19 h 19"/>
                  <a:gd name="T2" fmla="*/ 9 w 29"/>
                  <a:gd name="T3" fmla="*/ 17 h 19"/>
                  <a:gd name="T4" fmla="*/ 0 w 29"/>
                  <a:gd name="T5" fmla="*/ 0 h 19"/>
                  <a:gd name="T6" fmla="*/ 20 w 29"/>
                  <a:gd name="T7" fmla="*/ 2 h 19"/>
                  <a:gd name="T8" fmla="*/ 29 w 29"/>
                  <a:gd name="T9" fmla="*/ 1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19"/>
                  <a:gd name="T17" fmla="*/ 29 w 2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19">
                    <a:moveTo>
                      <a:pt x="29" y="19"/>
                    </a:moveTo>
                    <a:lnTo>
                      <a:pt x="9" y="17"/>
                    </a:lnTo>
                    <a:lnTo>
                      <a:pt x="0" y="0"/>
                    </a:lnTo>
                    <a:lnTo>
                      <a:pt x="20" y="2"/>
                    </a:lnTo>
                    <a:lnTo>
                      <a:pt x="29" y="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84807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62" name="Freeform 417"/>
              <p:cNvSpPr>
                <a:spLocks/>
              </p:cNvSpPr>
              <p:nvPr/>
            </p:nvSpPr>
            <p:spPr bwMode="auto">
              <a:xfrm>
                <a:off x="1946" y="1579"/>
                <a:ext cx="29" cy="18"/>
              </a:xfrm>
              <a:custGeom>
                <a:avLst/>
                <a:gdLst>
                  <a:gd name="T0" fmla="*/ 29 w 29"/>
                  <a:gd name="T1" fmla="*/ 18 h 18"/>
                  <a:gd name="T2" fmla="*/ 9 w 29"/>
                  <a:gd name="T3" fmla="*/ 17 h 18"/>
                  <a:gd name="T4" fmla="*/ 0 w 29"/>
                  <a:gd name="T5" fmla="*/ 0 h 18"/>
                  <a:gd name="T6" fmla="*/ 20 w 29"/>
                  <a:gd name="T7" fmla="*/ 3 h 18"/>
                  <a:gd name="T8" fmla="*/ 29 w 29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18"/>
                  <a:gd name="T17" fmla="*/ 29 w 29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18">
                    <a:moveTo>
                      <a:pt x="29" y="18"/>
                    </a:moveTo>
                    <a:lnTo>
                      <a:pt x="9" y="17"/>
                    </a:lnTo>
                    <a:lnTo>
                      <a:pt x="0" y="0"/>
                    </a:lnTo>
                    <a:lnTo>
                      <a:pt x="20" y="3"/>
                    </a:lnTo>
                    <a:lnTo>
                      <a:pt x="29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84807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63" name="Freeform 418"/>
              <p:cNvSpPr>
                <a:spLocks/>
              </p:cNvSpPr>
              <p:nvPr/>
            </p:nvSpPr>
            <p:spPr bwMode="auto">
              <a:xfrm>
                <a:off x="1976" y="1583"/>
                <a:ext cx="20" cy="16"/>
              </a:xfrm>
              <a:custGeom>
                <a:avLst/>
                <a:gdLst>
                  <a:gd name="T0" fmla="*/ 20 w 20"/>
                  <a:gd name="T1" fmla="*/ 16 h 16"/>
                  <a:gd name="T2" fmla="*/ 7 w 20"/>
                  <a:gd name="T3" fmla="*/ 15 h 16"/>
                  <a:gd name="T4" fmla="*/ 0 w 20"/>
                  <a:gd name="T5" fmla="*/ 0 h 16"/>
                  <a:gd name="T6" fmla="*/ 13 w 20"/>
                  <a:gd name="T7" fmla="*/ 2 h 16"/>
                  <a:gd name="T8" fmla="*/ 20 w 20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16"/>
                  <a:gd name="T17" fmla="*/ 20 w 20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16">
                    <a:moveTo>
                      <a:pt x="20" y="16"/>
                    </a:moveTo>
                    <a:lnTo>
                      <a:pt x="7" y="15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20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84807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64" name="Freeform 419"/>
              <p:cNvSpPr>
                <a:spLocks/>
              </p:cNvSpPr>
              <p:nvPr/>
            </p:nvSpPr>
            <p:spPr bwMode="auto">
              <a:xfrm>
                <a:off x="1901" y="1598"/>
                <a:ext cx="29" cy="18"/>
              </a:xfrm>
              <a:custGeom>
                <a:avLst/>
                <a:gdLst>
                  <a:gd name="T0" fmla="*/ 29 w 29"/>
                  <a:gd name="T1" fmla="*/ 18 h 18"/>
                  <a:gd name="T2" fmla="*/ 29 w 29"/>
                  <a:gd name="T3" fmla="*/ 18 h 18"/>
                  <a:gd name="T4" fmla="*/ 7 w 29"/>
                  <a:gd name="T5" fmla="*/ 18 h 18"/>
                  <a:gd name="T6" fmla="*/ 0 w 29"/>
                  <a:gd name="T7" fmla="*/ 0 h 18"/>
                  <a:gd name="T8" fmla="*/ 21 w 29"/>
                  <a:gd name="T9" fmla="*/ 2 h 18"/>
                  <a:gd name="T10" fmla="*/ 29 w 29"/>
                  <a:gd name="T11" fmla="*/ 18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"/>
                  <a:gd name="T19" fmla="*/ 0 h 18"/>
                  <a:gd name="T20" fmla="*/ 29 w 29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" h="18">
                    <a:moveTo>
                      <a:pt x="29" y="18"/>
                    </a:moveTo>
                    <a:lnTo>
                      <a:pt x="29" y="18"/>
                    </a:lnTo>
                    <a:lnTo>
                      <a:pt x="7" y="18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9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84807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65" name="Freeform 420"/>
              <p:cNvSpPr>
                <a:spLocks/>
              </p:cNvSpPr>
              <p:nvPr/>
            </p:nvSpPr>
            <p:spPr bwMode="auto">
              <a:xfrm>
                <a:off x="1929" y="1600"/>
                <a:ext cx="29" cy="18"/>
              </a:xfrm>
              <a:custGeom>
                <a:avLst/>
                <a:gdLst>
                  <a:gd name="T0" fmla="*/ 29 w 29"/>
                  <a:gd name="T1" fmla="*/ 18 h 18"/>
                  <a:gd name="T2" fmla="*/ 10 w 29"/>
                  <a:gd name="T3" fmla="*/ 17 h 18"/>
                  <a:gd name="T4" fmla="*/ 9 w 29"/>
                  <a:gd name="T5" fmla="*/ 17 h 18"/>
                  <a:gd name="T6" fmla="*/ 0 w 29"/>
                  <a:gd name="T7" fmla="*/ 0 h 18"/>
                  <a:gd name="T8" fmla="*/ 21 w 29"/>
                  <a:gd name="T9" fmla="*/ 2 h 18"/>
                  <a:gd name="T10" fmla="*/ 29 w 29"/>
                  <a:gd name="T11" fmla="*/ 18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"/>
                  <a:gd name="T19" fmla="*/ 0 h 18"/>
                  <a:gd name="T20" fmla="*/ 29 w 29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" h="18">
                    <a:moveTo>
                      <a:pt x="29" y="18"/>
                    </a:moveTo>
                    <a:lnTo>
                      <a:pt x="10" y="17"/>
                    </a:lnTo>
                    <a:lnTo>
                      <a:pt x="9" y="17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9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84807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66" name="Freeform 421"/>
              <p:cNvSpPr>
                <a:spLocks/>
              </p:cNvSpPr>
              <p:nvPr/>
            </p:nvSpPr>
            <p:spPr bwMode="auto">
              <a:xfrm>
                <a:off x="1958" y="1602"/>
                <a:ext cx="28" cy="17"/>
              </a:xfrm>
              <a:custGeom>
                <a:avLst/>
                <a:gdLst>
                  <a:gd name="T0" fmla="*/ 28 w 28"/>
                  <a:gd name="T1" fmla="*/ 17 h 17"/>
                  <a:gd name="T2" fmla="*/ 9 w 28"/>
                  <a:gd name="T3" fmla="*/ 17 h 17"/>
                  <a:gd name="T4" fmla="*/ 0 w 28"/>
                  <a:gd name="T5" fmla="*/ 0 h 17"/>
                  <a:gd name="T6" fmla="*/ 20 w 28"/>
                  <a:gd name="T7" fmla="*/ 2 h 17"/>
                  <a:gd name="T8" fmla="*/ 28 w 28"/>
                  <a:gd name="T9" fmla="*/ 1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7"/>
                  <a:gd name="T17" fmla="*/ 28 w 2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7">
                    <a:moveTo>
                      <a:pt x="28" y="17"/>
                    </a:moveTo>
                    <a:lnTo>
                      <a:pt x="9" y="17"/>
                    </a:lnTo>
                    <a:lnTo>
                      <a:pt x="0" y="0"/>
                    </a:lnTo>
                    <a:lnTo>
                      <a:pt x="20" y="2"/>
                    </a:lnTo>
                    <a:lnTo>
                      <a:pt x="28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84807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67" name="Freeform 422"/>
              <p:cNvSpPr>
                <a:spLocks/>
              </p:cNvSpPr>
              <p:nvPr/>
            </p:nvSpPr>
            <p:spPr bwMode="auto">
              <a:xfrm>
                <a:off x="1986" y="1604"/>
                <a:ext cx="22" cy="17"/>
              </a:xfrm>
              <a:custGeom>
                <a:avLst/>
                <a:gdLst>
                  <a:gd name="T0" fmla="*/ 22 w 22"/>
                  <a:gd name="T1" fmla="*/ 17 h 17"/>
                  <a:gd name="T2" fmla="*/ 9 w 22"/>
                  <a:gd name="T3" fmla="*/ 16 h 17"/>
                  <a:gd name="T4" fmla="*/ 0 w 22"/>
                  <a:gd name="T5" fmla="*/ 0 h 17"/>
                  <a:gd name="T6" fmla="*/ 14 w 22"/>
                  <a:gd name="T7" fmla="*/ 1 h 17"/>
                  <a:gd name="T8" fmla="*/ 22 w 22"/>
                  <a:gd name="T9" fmla="*/ 1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17"/>
                  <a:gd name="T17" fmla="*/ 22 w 22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17">
                    <a:moveTo>
                      <a:pt x="22" y="17"/>
                    </a:moveTo>
                    <a:lnTo>
                      <a:pt x="9" y="16"/>
                    </a:lnTo>
                    <a:lnTo>
                      <a:pt x="0" y="0"/>
                    </a:lnTo>
                    <a:lnTo>
                      <a:pt x="14" y="1"/>
                    </a:lnTo>
                    <a:lnTo>
                      <a:pt x="22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84807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68" name="Freeform 423"/>
              <p:cNvSpPr>
                <a:spLocks/>
              </p:cNvSpPr>
              <p:nvPr/>
            </p:nvSpPr>
            <p:spPr bwMode="auto">
              <a:xfrm>
                <a:off x="1885" y="1531"/>
                <a:ext cx="19" cy="15"/>
              </a:xfrm>
              <a:custGeom>
                <a:avLst/>
                <a:gdLst>
                  <a:gd name="T0" fmla="*/ 19 w 19"/>
                  <a:gd name="T1" fmla="*/ 12 h 15"/>
                  <a:gd name="T2" fmla="*/ 19 w 19"/>
                  <a:gd name="T3" fmla="*/ 15 h 15"/>
                  <a:gd name="T4" fmla="*/ 18 w 19"/>
                  <a:gd name="T5" fmla="*/ 15 h 15"/>
                  <a:gd name="T6" fmla="*/ 17 w 19"/>
                  <a:gd name="T7" fmla="*/ 15 h 15"/>
                  <a:gd name="T8" fmla="*/ 12 w 19"/>
                  <a:gd name="T9" fmla="*/ 15 h 15"/>
                  <a:gd name="T10" fmla="*/ 0 w 19"/>
                  <a:gd name="T11" fmla="*/ 13 h 15"/>
                  <a:gd name="T12" fmla="*/ 1 w 19"/>
                  <a:gd name="T13" fmla="*/ 1 h 15"/>
                  <a:gd name="T14" fmla="*/ 0 w 19"/>
                  <a:gd name="T15" fmla="*/ 0 h 15"/>
                  <a:gd name="T16" fmla="*/ 19 w 19"/>
                  <a:gd name="T17" fmla="*/ 3 h 15"/>
                  <a:gd name="T18" fmla="*/ 19 w 19"/>
                  <a:gd name="T19" fmla="*/ 12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9"/>
                  <a:gd name="T31" fmla="*/ 0 h 15"/>
                  <a:gd name="T32" fmla="*/ 19 w 19"/>
                  <a:gd name="T33" fmla="*/ 15 h 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9" h="15">
                    <a:moveTo>
                      <a:pt x="19" y="12"/>
                    </a:moveTo>
                    <a:lnTo>
                      <a:pt x="19" y="15"/>
                    </a:lnTo>
                    <a:lnTo>
                      <a:pt x="18" y="15"/>
                    </a:lnTo>
                    <a:lnTo>
                      <a:pt x="17" y="15"/>
                    </a:lnTo>
                    <a:lnTo>
                      <a:pt x="12" y="15"/>
                    </a:lnTo>
                    <a:lnTo>
                      <a:pt x="0" y="1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9" y="3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84807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69" name="Freeform 424"/>
              <p:cNvSpPr>
                <a:spLocks/>
              </p:cNvSpPr>
              <p:nvPr/>
            </p:nvSpPr>
            <p:spPr bwMode="auto">
              <a:xfrm>
                <a:off x="1910" y="1536"/>
                <a:ext cx="20" cy="14"/>
              </a:xfrm>
              <a:custGeom>
                <a:avLst/>
                <a:gdLst>
                  <a:gd name="T0" fmla="*/ 20 w 20"/>
                  <a:gd name="T1" fmla="*/ 13 h 14"/>
                  <a:gd name="T2" fmla="*/ 20 w 20"/>
                  <a:gd name="T3" fmla="*/ 14 h 14"/>
                  <a:gd name="T4" fmla="*/ 20 w 20"/>
                  <a:gd name="T5" fmla="*/ 14 h 14"/>
                  <a:gd name="T6" fmla="*/ 1 w 20"/>
                  <a:gd name="T7" fmla="*/ 12 h 14"/>
                  <a:gd name="T8" fmla="*/ 0 w 20"/>
                  <a:gd name="T9" fmla="*/ 2 h 14"/>
                  <a:gd name="T10" fmla="*/ 0 w 20"/>
                  <a:gd name="T11" fmla="*/ 0 h 14"/>
                  <a:gd name="T12" fmla="*/ 4 w 20"/>
                  <a:gd name="T13" fmla="*/ 0 h 14"/>
                  <a:gd name="T14" fmla="*/ 19 w 20"/>
                  <a:gd name="T15" fmla="*/ 2 h 14"/>
                  <a:gd name="T16" fmla="*/ 20 w 20"/>
                  <a:gd name="T17" fmla="*/ 13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"/>
                  <a:gd name="T28" fmla="*/ 0 h 14"/>
                  <a:gd name="T29" fmla="*/ 20 w 20"/>
                  <a:gd name="T30" fmla="*/ 14 h 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" h="14">
                    <a:moveTo>
                      <a:pt x="20" y="13"/>
                    </a:moveTo>
                    <a:lnTo>
                      <a:pt x="20" y="14"/>
                    </a:lnTo>
                    <a:lnTo>
                      <a:pt x="1" y="1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19" y="2"/>
                    </a:lnTo>
                    <a:lnTo>
                      <a:pt x="2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84807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70" name="Freeform 425"/>
              <p:cNvSpPr>
                <a:spLocks/>
              </p:cNvSpPr>
              <p:nvPr/>
            </p:nvSpPr>
            <p:spPr bwMode="auto">
              <a:xfrm>
                <a:off x="1937" y="1540"/>
                <a:ext cx="19" cy="13"/>
              </a:xfrm>
              <a:custGeom>
                <a:avLst/>
                <a:gdLst>
                  <a:gd name="T0" fmla="*/ 18 w 19"/>
                  <a:gd name="T1" fmla="*/ 4 h 13"/>
                  <a:gd name="T2" fmla="*/ 19 w 19"/>
                  <a:gd name="T3" fmla="*/ 13 h 13"/>
                  <a:gd name="T4" fmla="*/ 10 w 19"/>
                  <a:gd name="T5" fmla="*/ 13 h 13"/>
                  <a:gd name="T6" fmla="*/ 1 w 19"/>
                  <a:gd name="T7" fmla="*/ 11 h 13"/>
                  <a:gd name="T8" fmla="*/ 0 w 19"/>
                  <a:gd name="T9" fmla="*/ 1 h 13"/>
                  <a:gd name="T10" fmla="*/ 2 w 19"/>
                  <a:gd name="T11" fmla="*/ 0 h 13"/>
                  <a:gd name="T12" fmla="*/ 17 w 19"/>
                  <a:gd name="T13" fmla="*/ 2 h 13"/>
                  <a:gd name="T14" fmla="*/ 18 w 19"/>
                  <a:gd name="T15" fmla="*/ 4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"/>
                  <a:gd name="T25" fmla="*/ 0 h 13"/>
                  <a:gd name="T26" fmla="*/ 19 w 19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" h="13">
                    <a:moveTo>
                      <a:pt x="18" y="4"/>
                    </a:moveTo>
                    <a:lnTo>
                      <a:pt x="19" y="13"/>
                    </a:lnTo>
                    <a:lnTo>
                      <a:pt x="10" y="13"/>
                    </a:lnTo>
                    <a:lnTo>
                      <a:pt x="1" y="1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7" y="2"/>
                    </a:lnTo>
                    <a:lnTo>
                      <a:pt x="18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84807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71" name="Freeform 426"/>
              <p:cNvSpPr>
                <a:spLocks/>
              </p:cNvSpPr>
              <p:nvPr/>
            </p:nvSpPr>
            <p:spPr bwMode="auto">
              <a:xfrm>
                <a:off x="1960" y="1543"/>
                <a:ext cx="16" cy="14"/>
              </a:xfrm>
              <a:custGeom>
                <a:avLst/>
                <a:gdLst>
                  <a:gd name="T0" fmla="*/ 16 w 16"/>
                  <a:gd name="T1" fmla="*/ 14 h 14"/>
                  <a:gd name="T2" fmla="*/ 1 w 16"/>
                  <a:gd name="T3" fmla="*/ 12 h 14"/>
                  <a:gd name="T4" fmla="*/ 0 w 16"/>
                  <a:gd name="T5" fmla="*/ 10 h 14"/>
                  <a:gd name="T6" fmla="*/ 0 w 16"/>
                  <a:gd name="T7" fmla="*/ 2 h 14"/>
                  <a:gd name="T8" fmla="*/ 0 w 16"/>
                  <a:gd name="T9" fmla="*/ 1 h 14"/>
                  <a:gd name="T10" fmla="*/ 1 w 16"/>
                  <a:gd name="T11" fmla="*/ 0 h 14"/>
                  <a:gd name="T12" fmla="*/ 16 w 16"/>
                  <a:gd name="T13" fmla="*/ 3 h 14"/>
                  <a:gd name="T14" fmla="*/ 16 w 16"/>
                  <a:gd name="T15" fmla="*/ 14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"/>
                  <a:gd name="T25" fmla="*/ 0 h 14"/>
                  <a:gd name="T26" fmla="*/ 16 w 16"/>
                  <a:gd name="T27" fmla="*/ 14 h 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" h="14">
                    <a:moveTo>
                      <a:pt x="16" y="14"/>
                    </a:moveTo>
                    <a:lnTo>
                      <a:pt x="1" y="12"/>
                    </a:lnTo>
                    <a:lnTo>
                      <a:pt x="0" y="10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6" y="3"/>
                    </a:lnTo>
                    <a:lnTo>
                      <a:pt x="16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84807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72" name="Freeform 427"/>
              <p:cNvSpPr>
                <a:spLocks/>
              </p:cNvSpPr>
              <p:nvPr/>
            </p:nvSpPr>
            <p:spPr bwMode="auto">
              <a:xfrm>
                <a:off x="1713" y="1588"/>
                <a:ext cx="18" cy="13"/>
              </a:xfrm>
              <a:custGeom>
                <a:avLst/>
                <a:gdLst>
                  <a:gd name="T0" fmla="*/ 5 w 18"/>
                  <a:gd name="T1" fmla="*/ 1 h 13"/>
                  <a:gd name="T2" fmla="*/ 14 w 18"/>
                  <a:gd name="T3" fmla="*/ 1 h 13"/>
                  <a:gd name="T4" fmla="*/ 17 w 18"/>
                  <a:gd name="T5" fmla="*/ 2 h 13"/>
                  <a:gd name="T6" fmla="*/ 18 w 18"/>
                  <a:gd name="T7" fmla="*/ 2 h 13"/>
                  <a:gd name="T8" fmla="*/ 18 w 18"/>
                  <a:gd name="T9" fmla="*/ 8 h 13"/>
                  <a:gd name="T10" fmla="*/ 18 w 18"/>
                  <a:gd name="T11" fmla="*/ 13 h 13"/>
                  <a:gd name="T12" fmla="*/ 18 w 18"/>
                  <a:gd name="T13" fmla="*/ 13 h 13"/>
                  <a:gd name="T14" fmla="*/ 15 w 18"/>
                  <a:gd name="T15" fmla="*/ 13 h 13"/>
                  <a:gd name="T16" fmla="*/ 15 w 18"/>
                  <a:gd name="T17" fmla="*/ 13 h 13"/>
                  <a:gd name="T18" fmla="*/ 5 w 18"/>
                  <a:gd name="T19" fmla="*/ 13 h 13"/>
                  <a:gd name="T20" fmla="*/ 3 w 18"/>
                  <a:gd name="T21" fmla="*/ 12 h 13"/>
                  <a:gd name="T22" fmla="*/ 1 w 18"/>
                  <a:gd name="T23" fmla="*/ 12 h 13"/>
                  <a:gd name="T24" fmla="*/ 0 w 18"/>
                  <a:gd name="T25" fmla="*/ 0 h 13"/>
                  <a:gd name="T26" fmla="*/ 5 w 18"/>
                  <a:gd name="T27" fmla="*/ 0 h 13"/>
                  <a:gd name="T28" fmla="*/ 5 w 18"/>
                  <a:gd name="T29" fmla="*/ 1 h 1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"/>
                  <a:gd name="T46" fmla="*/ 0 h 13"/>
                  <a:gd name="T47" fmla="*/ 18 w 18"/>
                  <a:gd name="T48" fmla="*/ 13 h 1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" h="13">
                    <a:moveTo>
                      <a:pt x="5" y="1"/>
                    </a:moveTo>
                    <a:lnTo>
                      <a:pt x="14" y="1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18" y="8"/>
                    </a:lnTo>
                    <a:lnTo>
                      <a:pt x="18" y="13"/>
                    </a:lnTo>
                    <a:lnTo>
                      <a:pt x="15" y="13"/>
                    </a:lnTo>
                    <a:lnTo>
                      <a:pt x="5" y="13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84807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73" name="Freeform 428"/>
              <p:cNvSpPr>
                <a:spLocks/>
              </p:cNvSpPr>
              <p:nvPr/>
            </p:nvSpPr>
            <p:spPr bwMode="auto">
              <a:xfrm>
                <a:off x="1738" y="1590"/>
                <a:ext cx="17" cy="12"/>
              </a:xfrm>
              <a:custGeom>
                <a:avLst/>
                <a:gdLst>
                  <a:gd name="T0" fmla="*/ 1 w 17"/>
                  <a:gd name="T1" fmla="*/ 0 h 12"/>
                  <a:gd name="T2" fmla="*/ 10 w 17"/>
                  <a:gd name="T3" fmla="*/ 0 h 12"/>
                  <a:gd name="T4" fmla="*/ 12 w 17"/>
                  <a:gd name="T5" fmla="*/ 1 h 12"/>
                  <a:gd name="T6" fmla="*/ 17 w 17"/>
                  <a:gd name="T7" fmla="*/ 1 h 12"/>
                  <a:gd name="T8" fmla="*/ 17 w 17"/>
                  <a:gd name="T9" fmla="*/ 6 h 12"/>
                  <a:gd name="T10" fmla="*/ 17 w 17"/>
                  <a:gd name="T11" fmla="*/ 9 h 12"/>
                  <a:gd name="T12" fmla="*/ 17 w 17"/>
                  <a:gd name="T13" fmla="*/ 12 h 12"/>
                  <a:gd name="T14" fmla="*/ 11 w 17"/>
                  <a:gd name="T15" fmla="*/ 12 h 12"/>
                  <a:gd name="T16" fmla="*/ 11 w 17"/>
                  <a:gd name="T17" fmla="*/ 12 h 12"/>
                  <a:gd name="T18" fmla="*/ 2 w 17"/>
                  <a:gd name="T19" fmla="*/ 12 h 12"/>
                  <a:gd name="T20" fmla="*/ 1 w 17"/>
                  <a:gd name="T21" fmla="*/ 12 h 12"/>
                  <a:gd name="T22" fmla="*/ 0 w 17"/>
                  <a:gd name="T23" fmla="*/ 0 h 12"/>
                  <a:gd name="T24" fmla="*/ 1 w 17"/>
                  <a:gd name="T25" fmla="*/ 0 h 12"/>
                  <a:gd name="T26" fmla="*/ 1 w 17"/>
                  <a:gd name="T27" fmla="*/ 0 h 1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7"/>
                  <a:gd name="T43" fmla="*/ 0 h 12"/>
                  <a:gd name="T44" fmla="*/ 17 w 17"/>
                  <a:gd name="T45" fmla="*/ 12 h 1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7" h="12">
                    <a:moveTo>
                      <a:pt x="1" y="0"/>
                    </a:moveTo>
                    <a:lnTo>
                      <a:pt x="10" y="0"/>
                    </a:lnTo>
                    <a:lnTo>
                      <a:pt x="12" y="1"/>
                    </a:lnTo>
                    <a:lnTo>
                      <a:pt x="17" y="1"/>
                    </a:lnTo>
                    <a:lnTo>
                      <a:pt x="17" y="6"/>
                    </a:lnTo>
                    <a:lnTo>
                      <a:pt x="17" y="9"/>
                    </a:lnTo>
                    <a:lnTo>
                      <a:pt x="17" y="12"/>
                    </a:lnTo>
                    <a:lnTo>
                      <a:pt x="11" y="12"/>
                    </a:lnTo>
                    <a:lnTo>
                      <a:pt x="2" y="12"/>
                    </a:lnTo>
                    <a:lnTo>
                      <a:pt x="1" y="12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84807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74" name="Freeform 429"/>
              <p:cNvSpPr>
                <a:spLocks/>
              </p:cNvSpPr>
              <p:nvPr/>
            </p:nvSpPr>
            <p:spPr bwMode="auto">
              <a:xfrm>
                <a:off x="1760" y="1592"/>
                <a:ext cx="18" cy="12"/>
              </a:xfrm>
              <a:custGeom>
                <a:avLst/>
                <a:gdLst>
                  <a:gd name="T0" fmla="*/ 8 w 18"/>
                  <a:gd name="T1" fmla="*/ 0 h 12"/>
                  <a:gd name="T2" fmla="*/ 17 w 18"/>
                  <a:gd name="T3" fmla="*/ 0 h 12"/>
                  <a:gd name="T4" fmla="*/ 18 w 18"/>
                  <a:gd name="T5" fmla="*/ 2 h 12"/>
                  <a:gd name="T6" fmla="*/ 18 w 18"/>
                  <a:gd name="T7" fmla="*/ 8 h 12"/>
                  <a:gd name="T8" fmla="*/ 18 w 18"/>
                  <a:gd name="T9" fmla="*/ 11 h 12"/>
                  <a:gd name="T10" fmla="*/ 11 w 18"/>
                  <a:gd name="T11" fmla="*/ 12 h 12"/>
                  <a:gd name="T12" fmla="*/ 11 w 18"/>
                  <a:gd name="T13" fmla="*/ 11 h 12"/>
                  <a:gd name="T14" fmla="*/ 1 w 18"/>
                  <a:gd name="T15" fmla="*/ 11 h 12"/>
                  <a:gd name="T16" fmla="*/ 0 w 18"/>
                  <a:gd name="T17" fmla="*/ 0 h 12"/>
                  <a:gd name="T18" fmla="*/ 1 w 18"/>
                  <a:gd name="T19" fmla="*/ 0 h 12"/>
                  <a:gd name="T20" fmla="*/ 8 w 18"/>
                  <a:gd name="T21" fmla="*/ 0 h 12"/>
                  <a:gd name="T22" fmla="*/ 8 w 18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"/>
                  <a:gd name="T37" fmla="*/ 0 h 12"/>
                  <a:gd name="T38" fmla="*/ 18 w 18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" h="12">
                    <a:moveTo>
                      <a:pt x="8" y="0"/>
                    </a:moveTo>
                    <a:lnTo>
                      <a:pt x="17" y="0"/>
                    </a:lnTo>
                    <a:lnTo>
                      <a:pt x="18" y="2"/>
                    </a:lnTo>
                    <a:lnTo>
                      <a:pt x="18" y="8"/>
                    </a:lnTo>
                    <a:lnTo>
                      <a:pt x="18" y="11"/>
                    </a:lnTo>
                    <a:lnTo>
                      <a:pt x="11" y="12"/>
                    </a:lnTo>
                    <a:lnTo>
                      <a:pt x="11" y="11"/>
                    </a:lnTo>
                    <a:lnTo>
                      <a:pt x="1" y="1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84807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75" name="Freeform 430"/>
              <p:cNvSpPr>
                <a:spLocks/>
              </p:cNvSpPr>
              <p:nvPr/>
            </p:nvSpPr>
            <p:spPr bwMode="auto">
              <a:xfrm>
                <a:off x="1784" y="1593"/>
                <a:ext cx="19" cy="12"/>
              </a:xfrm>
              <a:custGeom>
                <a:avLst/>
                <a:gdLst>
                  <a:gd name="T0" fmla="*/ 5 w 19"/>
                  <a:gd name="T1" fmla="*/ 0 h 12"/>
                  <a:gd name="T2" fmla="*/ 14 w 19"/>
                  <a:gd name="T3" fmla="*/ 0 h 12"/>
                  <a:gd name="T4" fmla="*/ 16 w 19"/>
                  <a:gd name="T5" fmla="*/ 1 h 12"/>
                  <a:gd name="T6" fmla="*/ 19 w 19"/>
                  <a:gd name="T7" fmla="*/ 1 h 12"/>
                  <a:gd name="T8" fmla="*/ 19 w 19"/>
                  <a:gd name="T9" fmla="*/ 12 h 12"/>
                  <a:gd name="T10" fmla="*/ 16 w 19"/>
                  <a:gd name="T11" fmla="*/ 12 h 12"/>
                  <a:gd name="T12" fmla="*/ 8 w 19"/>
                  <a:gd name="T13" fmla="*/ 12 h 12"/>
                  <a:gd name="T14" fmla="*/ 8 w 19"/>
                  <a:gd name="T15" fmla="*/ 11 h 12"/>
                  <a:gd name="T16" fmla="*/ 1 w 19"/>
                  <a:gd name="T17" fmla="*/ 11 h 12"/>
                  <a:gd name="T18" fmla="*/ 0 w 19"/>
                  <a:gd name="T19" fmla="*/ 3 h 12"/>
                  <a:gd name="T20" fmla="*/ 0 w 19"/>
                  <a:gd name="T21" fmla="*/ 0 h 12"/>
                  <a:gd name="T22" fmla="*/ 5 w 19"/>
                  <a:gd name="T23" fmla="*/ 0 h 12"/>
                  <a:gd name="T24" fmla="*/ 5 w 19"/>
                  <a:gd name="T25" fmla="*/ 0 h 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12"/>
                  <a:gd name="T41" fmla="*/ 19 w 19"/>
                  <a:gd name="T42" fmla="*/ 12 h 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12">
                    <a:moveTo>
                      <a:pt x="5" y="0"/>
                    </a:moveTo>
                    <a:lnTo>
                      <a:pt x="14" y="0"/>
                    </a:lnTo>
                    <a:lnTo>
                      <a:pt x="16" y="1"/>
                    </a:lnTo>
                    <a:lnTo>
                      <a:pt x="19" y="1"/>
                    </a:lnTo>
                    <a:lnTo>
                      <a:pt x="19" y="12"/>
                    </a:lnTo>
                    <a:lnTo>
                      <a:pt x="16" y="12"/>
                    </a:lnTo>
                    <a:lnTo>
                      <a:pt x="8" y="12"/>
                    </a:lnTo>
                    <a:lnTo>
                      <a:pt x="8" y="11"/>
                    </a:lnTo>
                    <a:lnTo>
                      <a:pt x="1" y="11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84807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76" name="Freeform 431"/>
              <p:cNvSpPr>
                <a:spLocks/>
              </p:cNvSpPr>
              <p:nvPr/>
            </p:nvSpPr>
            <p:spPr bwMode="auto">
              <a:xfrm>
                <a:off x="1716" y="1637"/>
                <a:ext cx="20" cy="12"/>
              </a:xfrm>
              <a:custGeom>
                <a:avLst/>
                <a:gdLst>
                  <a:gd name="T0" fmla="*/ 20 w 20"/>
                  <a:gd name="T1" fmla="*/ 1 h 12"/>
                  <a:gd name="T2" fmla="*/ 18 w 20"/>
                  <a:gd name="T3" fmla="*/ 3 h 12"/>
                  <a:gd name="T4" fmla="*/ 19 w 20"/>
                  <a:gd name="T5" fmla="*/ 12 h 12"/>
                  <a:gd name="T6" fmla="*/ 0 w 20"/>
                  <a:gd name="T7" fmla="*/ 12 h 12"/>
                  <a:gd name="T8" fmla="*/ 0 w 20"/>
                  <a:gd name="T9" fmla="*/ 1 h 12"/>
                  <a:gd name="T10" fmla="*/ 1 w 20"/>
                  <a:gd name="T11" fmla="*/ 0 h 12"/>
                  <a:gd name="T12" fmla="*/ 19 w 20"/>
                  <a:gd name="T13" fmla="*/ 1 h 12"/>
                  <a:gd name="T14" fmla="*/ 20 w 20"/>
                  <a:gd name="T15" fmla="*/ 1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"/>
                  <a:gd name="T25" fmla="*/ 0 h 12"/>
                  <a:gd name="T26" fmla="*/ 20 w 20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" h="12">
                    <a:moveTo>
                      <a:pt x="20" y="1"/>
                    </a:moveTo>
                    <a:lnTo>
                      <a:pt x="18" y="3"/>
                    </a:lnTo>
                    <a:lnTo>
                      <a:pt x="19" y="12"/>
                    </a:lnTo>
                    <a:lnTo>
                      <a:pt x="0" y="1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9" y="1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84807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77" name="Freeform 432"/>
              <p:cNvSpPr>
                <a:spLocks/>
              </p:cNvSpPr>
              <p:nvPr/>
            </p:nvSpPr>
            <p:spPr bwMode="auto">
              <a:xfrm>
                <a:off x="1741" y="1638"/>
                <a:ext cx="21" cy="12"/>
              </a:xfrm>
              <a:custGeom>
                <a:avLst/>
                <a:gdLst>
                  <a:gd name="T0" fmla="*/ 21 w 21"/>
                  <a:gd name="T1" fmla="*/ 0 h 12"/>
                  <a:gd name="T2" fmla="*/ 21 w 21"/>
                  <a:gd name="T3" fmla="*/ 12 h 12"/>
                  <a:gd name="T4" fmla="*/ 21 w 21"/>
                  <a:gd name="T5" fmla="*/ 11 h 12"/>
                  <a:gd name="T6" fmla="*/ 1 w 21"/>
                  <a:gd name="T7" fmla="*/ 11 h 12"/>
                  <a:gd name="T8" fmla="*/ 0 w 21"/>
                  <a:gd name="T9" fmla="*/ 1 h 12"/>
                  <a:gd name="T10" fmla="*/ 2 w 21"/>
                  <a:gd name="T11" fmla="*/ 0 h 12"/>
                  <a:gd name="T12" fmla="*/ 3 w 21"/>
                  <a:gd name="T13" fmla="*/ 0 h 12"/>
                  <a:gd name="T14" fmla="*/ 21 w 21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"/>
                  <a:gd name="T25" fmla="*/ 0 h 12"/>
                  <a:gd name="T26" fmla="*/ 21 w 21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" h="12">
                    <a:moveTo>
                      <a:pt x="21" y="0"/>
                    </a:moveTo>
                    <a:lnTo>
                      <a:pt x="21" y="12"/>
                    </a:lnTo>
                    <a:lnTo>
                      <a:pt x="21" y="11"/>
                    </a:lnTo>
                    <a:lnTo>
                      <a:pt x="1" y="1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84807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78" name="Freeform 433"/>
              <p:cNvSpPr>
                <a:spLocks/>
              </p:cNvSpPr>
              <p:nvPr/>
            </p:nvSpPr>
            <p:spPr bwMode="auto">
              <a:xfrm>
                <a:off x="1767" y="1639"/>
                <a:ext cx="18" cy="11"/>
              </a:xfrm>
              <a:custGeom>
                <a:avLst/>
                <a:gdLst>
                  <a:gd name="T0" fmla="*/ 18 w 18"/>
                  <a:gd name="T1" fmla="*/ 1 h 11"/>
                  <a:gd name="T2" fmla="*/ 17 w 18"/>
                  <a:gd name="T3" fmla="*/ 3 h 11"/>
                  <a:gd name="T4" fmla="*/ 16 w 18"/>
                  <a:gd name="T5" fmla="*/ 9 h 11"/>
                  <a:gd name="T6" fmla="*/ 14 w 18"/>
                  <a:gd name="T7" fmla="*/ 11 h 11"/>
                  <a:gd name="T8" fmla="*/ 1 w 18"/>
                  <a:gd name="T9" fmla="*/ 11 h 11"/>
                  <a:gd name="T10" fmla="*/ 0 w 18"/>
                  <a:gd name="T11" fmla="*/ 0 h 11"/>
                  <a:gd name="T12" fmla="*/ 17 w 18"/>
                  <a:gd name="T13" fmla="*/ 0 h 11"/>
                  <a:gd name="T14" fmla="*/ 18 w 18"/>
                  <a:gd name="T15" fmla="*/ 1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11"/>
                  <a:gd name="T26" fmla="*/ 18 w 18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11">
                    <a:moveTo>
                      <a:pt x="18" y="1"/>
                    </a:moveTo>
                    <a:lnTo>
                      <a:pt x="17" y="3"/>
                    </a:lnTo>
                    <a:lnTo>
                      <a:pt x="16" y="9"/>
                    </a:lnTo>
                    <a:lnTo>
                      <a:pt x="14" y="11"/>
                    </a:lnTo>
                    <a:lnTo>
                      <a:pt x="1" y="11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84807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79" name="Freeform 434"/>
              <p:cNvSpPr>
                <a:spLocks/>
              </p:cNvSpPr>
              <p:nvPr/>
            </p:nvSpPr>
            <p:spPr bwMode="auto">
              <a:xfrm>
                <a:off x="1788" y="1639"/>
                <a:ext cx="14" cy="11"/>
              </a:xfrm>
              <a:custGeom>
                <a:avLst/>
                <a:gdLst>
                  <a:gd name="T0" fmla="*/ 3 w 14"/>
                  <a:gd name="T1" fmla="*/ 1 h 11"/>
                  <a:gd name="T2" fmla="*/ 13 w 14"/>
                  <a:gd name="T3" fmla="*/ 1 h 11"/>
                  <a:gd name="T4" fmla="*/ 14 w 14"/>
                  <a:gd name="T5" fmla="*/ 1 h 11"/>
                  <a:gd name="T6" fmla="*/ 14 w 14"/>
                  <a:gd name="T7" fmla="*/ 10 h 11"/>
                  <a:gd name="T8" fmla="*/ 2 w 14"/>
                  <a:gd name="T9" fmla="*/ 11 h 11"/>
                  <a:gd name="T10" fmla="*/ 0 w 14"/>
                  <a:gd name="T11" fmla="*/ 10 h 11"/>
                  <a:gd name="T12" fmla="*/ 0 w 14"/>
                  <a:gd name="T13" fmla="*/ 2 h 11"/>
                  <a:gd name="T14" fmla="*/ 1 w 14"/>
                  <a:gd name="T15" fmla="*/ 1 h 11"/>
                  <a:gd name="T16" fmla="*/ 0 w 14"/>
                  <a:gd name="T17" fmla="*/ 0 h 11"/>
                  <a:gd name="T18" fmla="*/ 3 w 14"/>
                  <a:gd name="T19" fmla="*/ 0 h 11"/>
                  <a:gd name="T20" fmla="*/ 3 w 14"/>
                  <a:gd name="T21" fmla="*/ 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"/>
                  <a:gd name="T34" fmla="*/ 0 h 11"/>
                  <a:gd name="T35" fmla="*/ 14 w 14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" h="11">
                    <a:moveTo>
                      <a:pt x="3" y="1"/>
                    </a:moveTo>
                    <a:lnTo>
                      <a:pt x="13" y="1"/>
                    </a:lnTo>
                    <a:lnTo>
                      <a:pt x="14" y="1"/>
                    </a:lnTo>
                    <a:lnTo>
                      <a:pt x="14" y="10"/>
                    </a:lnTo>
                    <a:lnTo>
                      <a:pt x="2" y="11"/>
                    </a:lnTo>
                    <a:lnTo>
                      <a:pt x="0" y="10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84807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80" name="Freeform 435"/>
              <p:cNvSpPr>
                <a:spLocks/>
              </p:cNvSpPr>
              <p:nvPr/>
            </p:nvSpPr>
            <p:spPr bwMode="auto">
              <a:xfrm>
                <a:off x="1926" y="1640"/>
                <a:ext cx="14" cy="11"/>
              </a:xfrm>
              <a:custGeom>
                <a:avLst/>
                <a:gdLst>
                  <a:gd name="T0" fmla="*/ 14 w 14"/>
                  <a:gd name="T1" fmla="*/ 11 h 11"/>
                  <a:gd name="T2" fmla="*/ 1 w 14"/>
                  <a:gd name="T3" fmla="*/ 11 h 11"/>
                  <a:gd name="T4" fmla="*/ 0 w 14"/>
                  <a:gd name="T5" fmla="*/ 11 h 11"/>
                  <a:gd name="T6" fmla="*/ 0 w 14"/>
                  <a:gd name="T7" fmla="*/ 0 h 11"/>
                  <a:gd name="T8" fmla="*/ 14 w 14"/>
                  <a:gd name="T9" fmla="*/ 0 h 11"/>
                  <a:gd name="T10" fmla="*/ 14 w 14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11"/>
                  <a:gd name="T20" fmla="*/ 14 w 1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11">
                    <a:moveTo>
                      <a:pt x="14" y="11"/>
                    </a:moveTo>
                    <a:lnTo>
                      <a:pt x="1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84807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81" name="Freeform 436"/>
              <p:cNvSpPr>
                <a:spLocks/>
              </p:cNvSpPr>
              <p:nvPr/>
            </p:nvSpPr>
            <p:spPr bwMode="auto">
              <a:xfrm>
                <a:off x="1950" y="1640"/>
                <a:ext cx="11" cy="11"/>
              </a:xfrm>
              <a:custGeom>
                <a:avLst/>
                <a:gdLst>
                  <a:gd name="T0" fmla="*/ 11 w 11"/>
                  <a:gd name="T1" fmla="*/ 10 h 11"/>
                  <a:gd name="T2" fmla="*/ 0 w 11"/>
                  <a:gd name="T3" fmla="*/ 11 h 11"/>
                  <a:gd name="T4" fmla="*/ 0 w 11"/>
                  <a:gd name="T5" fmla="*/ 0 h 11"/>
                  <a:gd name="T6" fmla="*/ 11 w 11"/>
                  <a:gd name="T7" fmla="*/ 0 h 11"/>
                  <a:gd name="T8" fmla="*/ 11 w 11"/>
                  <a:gd name="T9" fmla="*/ 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11"/>
                  <a:gd name="T17" fmla="*/ 11 w 11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11">
                    <a:moveTo>
                      <a:pt x="11" y="10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84807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82" name="Freeform 437"/>
              <p:cNvSpPr>
                <a:spLocks/>
              </p:cNvSpPr>
              <p:nvPr/>
            </p:nvSpPr>
            <p:spPr bwMode="auto">
              <a:xfrm>
                <a:off x="1971" y="1640"/>
                <a:ext cx="10" cy="10"/>
              </a:xfrm>
              <a:custGeom>
                <a:avLst/>
                <a:gdLst>
                  <a:gd name="T0" fmla="*/ 10 w 10"/>
                  <a:gd name="T1" fmla="*/ 9 h 10"/>
                  <a:gd name="T2" fmla="*/ 0 w 10"/>
                  <a:gd name="T3" fmla="*/ 10 h 10"/>
                  <a:gd name="T4" fmla="*/ 0 w 10"/>
                  <a:gd name="T5" fmla="*/ 0 h 10"/>
                  <a:gd name="T6" fmla="*/ 10 w 10"/>
                  <a:gd name="T7" fmla="*/ 0 h 10"/>
                  <a:gd name="T8" fmla="*/ 10 w 10"/>
                  <a:gd name="T9" fmla="*/ 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0"/>
                  <a:gd name="T17" fmla="*/ 10 w 10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0">
                    <a:moveTo>
                      <a:pt x="10" y="9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84807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83" name="Freeform 438"/>
              <p:cNvSpPr>
                <a:spLocks/>
              </p:cNvSpPr>
              <p:nvPr/>
            </p:nvSpPr>
            <p:spPr bwMode="auto">
              <a:xfrm>
                <a:off x="1990" y="1640"/>
                <a:ext cx="11" cy="9"/>
              </a:xfrm>
              <a:custGeom>
                <a:avLst/>
                <a:gdLst>
                  <a:gd name="T0" fmla="*/ 10 w 11"/>
                  <a:gd name="T1" fmla="*/ 9 h 9"/>
                  <a:gd name="T2" fmla="*/ 0 w 11"/>
                  <a:gd name="T3" fmla="*/ 9 h 9"/>
                  <a:gd name="T4" fmla="*/ 0 w 11"/>
                  <a:gd name="T5" fmla="*/ 0 h 9"/>
                  <a:gd name="T6" fmla="*/ 11 w 11"/>
                  <a:gd name="T7" fmla="*/ 0 h 9"/>
                  <a:gd name="T8" fmla="*/ 10 w 11"/>
                  <a:gd name="T9" fmla="*/ 9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9"/>
                  <a:gd name="T17" fmla="*/ 11 w 11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9">
                    <a:moveTo>
                      <a:pt x="10" y="9"/>
                    </a:moveTo>
                    <a:lnTo>
                      <a:pt x="0" y="9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84807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84" name="Rectangle 439"/>
              <p:cNvSpPr>
                <a:spLocks noChangeArrowheads="1"/>
              </p:cNvSpPr>
              <p:nvPr/>
            </p:nvSpPr>
            <p:spPr bwMode="auto">
              <a:xfrm>
                <a:off x="1514" y="1403"/>
                <a:ext cx="507" cy="289"/>
              </a:xfrm>
              <a:prstGeom prst="rect">
                <a:avLst/>
              </a:prstGeom>
              <a:noFill/>
              <a:ln w="11113" cap="rnd">
                <a:solidFill>
                  <a:srgbClr val="984807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defRPr>
                </a:lvl1pPr>
                <a:lvl2pPr marL="742950" indent="-285750" eaLnBrk="0" hangingPunct="0">
                  <a:defRPr sz="20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defRPr>
                </a:lvl2pPr>
                <a:lvl3pPr marL="1143000" indent="-228600" eaLnBrk="0" hangingPunct="0">
                  <a:defRPr sz="20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defRPr>
                </a:lvl3pPr>
                <a:lvl4pPr marL="1600200" indent="-228600" eaLnBrk="0" hangingPunct="0">
                  <a:defRPr sz="20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defRPr>
                </a:lvl4pPr>
                <a:lvl5pPr marL="2057400" indent="-228600" eaLnBrk="0" hangingPunct="0">
                  <a:defRPr sz="20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624" name="Group 397"/>
            <p:cNvGrpSpPr>
              <a:grpSpLocks/>
            </p:cNvGrpSpPr>
            <p:nvPr/>
          </p:nvGrpSpPr>
          <p:grpSpPr bwMode="auto">
            <a:xfrm>
              <a:off x="1014457" y="4224756"/>
              <a:ext cx="804753" cy="263388"/>
              <a:chOff x="1514" y="1403"/>
              <a:chExt cx="507" cy="289"/>
            </a:xfrm>
          </p:grpSpPr>
          <p:sp>
            <p:nvSpPr>
              <p:cNvPr id="4301" name="Rectangle 398"/>
              <p:cNvSpPr>
                <a:spLocks noChangeArrowheads="1"/>
              </p:cNvSpPr>
              <p:nvPr/>
            </p:nvSpPr>
            <p:spPr bwMode="auto">
              <a:xfrm>
                <a:off x="1514" y="1403"/>
                <a:ext cx="507" cy="289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rgbClr val="4F6228"/>
                </a:solidFill>
                <a:miter lim="800000"/>
                <a:headEnd/>
                <a:tailEnd/>
              </a:ln>
              <a:extLst/>
            </p:spPr>
            <p:txBody>
              <a:bodyPr/>
              <a:lstStyle>
                <a:lvl1pPr eaLnBrk="0" hangingPunct="0">
                  <a:defRPr sz="20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defRPr>
                </a:lvl1pPr>
                <a:lvl2pPr marL="742950" indent="-285750" eaLnBrk="0" hangingPunct="0">
                  <a:defRPr sz="20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defRPr>
                </a:lvl2pPr>
                <a:lvl3pPr marL="1143000" indent="-228600" eaLnBrk="0" hangingPunct="0">
                  <a:defRPr sz="20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defRPr>
                </a:lvl3pPr>
                <a:lvl4pPr marL="1600200" indent="-228600" eaLnBrk="0" hangingPunct="0">
                  <a:defRPr sz="20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defRPr>
                </a:lvl4pPr>
                <a:lvl5pPr marL="2057400" indent="-228600" eaLnBrk="0" hangingPunct="0">
                  <a:defRPr sz="20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02" name="Rectangle 399"/>
              <p:cNvSpPr>
                <a:spLocks noChangeArrowheads="1"/>
              </p:cNvSpPr>
              <p:nvPr/>
            </p:nvSpPr>
            <p:spPr bwMode="auto">
              <a:xfrm>
                <a:off x="1519" y="1406"/>
                <a:ext cx="499" cy="284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 w="9525">
                <a:solidFill>
                  <a:srgbClr val="4F6228"/>
                </a:solidFill>
                <a:miter lim="800000"/>
                <a:headEnd/>
                <a:tailEnd/>
              </a:ln>
              <a:extLst/>
            </p:spPr>
            <p:txBody>
              <a:bodyPr/>
              <a:lstStyle>
                <a:lvl1pPr eaLnBrk="0" hangingPunct="0">
                  <a:defRPr sz="20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defRPr>
                </a:lvl1pPr>
                <a:lvl2pPr marL="742950" indent="-285750" eaLnBrk="0" hangingPunct="0">
                  <a:defRPr sz="20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defRPr>
                </a:lvl2pPr>
                <a:lvl3pPr marL="1143000" indent="-228600" eaLnBrk="0" hangingPunct="0">
                  <a:defRPr sz="20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defRPr>
                </a:lvl3pPr>
                <a:lvl4pPr marL="1600200" indent="-228600" eaLnBrk="0" hangingPunct="0">
                  <a:defRPr sz="20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defRPr>
                </a:lvl4pPr>
                <a:lvl5pPr marL="2057400" indent="-228600" eaLnBrk="0" hangingPunct="0">
                  <a:defRPr sz="20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03" name="Freeform 400"/>
              <p:cNvSpPr>
                <a:spLocks/>
              </p:cNvSpPr>
              <p:nvPr/>
            </p:nvSpPr>
            <p:spPr bwMode="auto">
              <a:xfrm>
                <a:off x="1519" y="1406"/>
                <a:ext cx="499" cy="284"/>
              </a:xfrm>
              <a:custGeom>
                <a:avLst/>
                <a:gdLst>
                  <a:gd name="T0" fmla="*/ 52 w 499"/>
                  <a:gd name="T1" fmla="*/ 158 h 284"/>
                  <a:gd name="T2" fmla="*/ 161 w 499"/>
                  <a:gd name="T3" fmla="*/ 121 h 284"/>
                  <a:gd name="T4" fmla="*/ 163 w 499"/>
                  <a:gd name="T5" fmla="*/ 6 h 284"/>
                  <a:gd name="T6" fmla="*/ 166 w 499"/>
                  <a:gd name="T7" fmla="*/ 4 h 284"/>
                  <a:gd name="T8" fmla="*/ 172 w 499"/>
                  <a:gd name="T9" fmla="*/ 2 h 284"/>
                  <a:gd name="T10" fmla="*/ 181 w 499"/>
                  <a:gd name="T11" fmla="*/ 0 h 284"/>
                  <a:gd name="T12" fmla="*/ 192 w 499"/>
                  <a:gd name="T13" fmla="*/ 0 h 284"/>
                  <a:gd name="T14" fmla="*/ 200 w 499"/>
                  <a:gd name="T15" fmla="*/ 2 h 284"/>
                  <a:gd name="T16" fmla="*/ 206 w 499"/>
                  <a:gd name="T17" fmla="*/ 4 h 284"/>
                  <a:gd name="T18" fmla="*/ 208 w 499"/>
                  <a:gd name="T19" fmla="*/ 6 h 284"/>
                  <a:gd name="T20" fmla="*/ 214 w 499"/>
                  <a:gd name="T21" fmla="*/ 130 h 284"/>
                  <a:gd name="T22" fmla="*/ 227 w 499"/>
                  <a:gd name="T23" fmla="*/ 115 h 284"/>
                  <a:gd name="T24" fmla="*/ 238 w 499"/>
                  <a:gd name="T25" fmla="*/ 18 h 284"/>
                  <a:gd name="T26" fmla="*/ 240 w 499"/>
                  <a:gd name="T27" fmla="*/ 17 h 284"/>
                  <a:gd name="T28" fmla="*/ 244 w 499"/>
                  <a:gd name="T29" fmla="*/ 14 h 284"/>
                  <a:gd name="T30" fmla="*/ 252 w 499"/>
                  <a:gd name="T31" fmla="*/ 12 h 284"/>
                  <a:gd name="T32" fmla="*/ 262 w 499"/>
                  <a:gd name="T33" fmla="*/ 11 h 284"/>
                  <a:gd name="T34" fmla="*/ 272 w 499"/>
                  <a:gd name="T35" fmla="*/ 12 h 284"/>
                  <a:gd name="T36" fmla="*/ 279 w 499"/>
                  <a:gd name="T37" fmla="*/ 14 h 284"/>
                  <a:gd name="T38" fmla="*/ 283 w 499"/>
                  <a:gd name="T39" fmla="*/ 16 h 284"/>
                  <a:gd name="T40" fmla="*/ 285 w 499"/>
                  <a:gd name="T41" fmla="*/ 17 h 284"/>
                  <a:gd name="T42" fmla="*/ 310 w 499"/>
                  <a:gd name="T43" fmla="*/ 97 h 284"/>
                  <a:gd name="T44" fmla="*/ 314 w 499"/>
                  <a:gd name="T45" fmla="*/ 30 h 284"/>
                  <a:gd name="T46" fmla="*/ 315 w 499"/>
                  <a:gd name="T47" fmla="*/ 29 h 284"/>
                  <a:gd name="T48" fmla="*/ 320 w 499"/>
                  <a:gd name="T49" fmla="*/ 28 h 284"/>
                  <a:gd name="T50" fmla="*/ 328 w 499"/>
                  <a:gd name="T51" fmla="*/ 26 h 284"/>
                  <a:gd name="T52" fmla="*/ 340 w 499"/>
                  <a:gd name="T53" fmla="*/ 26 h 284"/>
                  <a:gd name="T54" fmla="*/ 349 w 499"/>
                  <a:gd name="T55" fmla="*/ 28 h 284"/>
                  <a:gd name="T56" fmla="*/ 354 w 499"/>
                  <a:gd name="T57" fmla="*/ 29 h 284"/>
                  <a:gd name="T58" fmla="*/ 357 w 499"/>
                  <a:gd name="T59" fmla="*/ 30 h 284"/>
                  <a:gd name="T60" fmla="*/ 363 w 499"/>
                  <a:gd name="T61" fmla="*/ 103 h 284"/>
                  <a:gd name="T62" fmla="*/ 477 w 499"/>
                  <a:gd name="T63" fmla="*/ 176 h 284"/>
                  <a:gd name="T64" fmla="*/ 498 w 499"/>
                  <a:gd name="T65" fmla="*/ 271 h 284"/>
                  <a:gd name="T66" fmla="*/ 363 w 499"/>
                  <a:gd name="T67" fmla="*/ 276 h 284"/>
                  <a:gd name="T68" fmla="*/ 326 w 499"/>
                  <a:gd name="T69" fmla="*/ 255 h 284"/>
                  <a:gd name="T70" fmla="*/ 306 w 499"/>
                  <a:gd name="T71" fmla="*/ 279 h 284"/>
                  <a:gd name="T72" fmla="*/ 0 w 499"/>
                  <a:gd name="T73" fmla="*/ 269 h 28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99"/>
                  <a:gd name="T112" fmla="*/ 0 h 284"/>
                  <a:gd name="T113" fmla="*/ 499 w 499"/>
                  <a:gd name="T114" fmla="*/ 284 h 28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99" h="284">
                    <a:moveTo>
                      <a:pt x="0" y="168"/>
                    </a:moveTo>
                    <a:lnTo>
                      <a:pt x="52" y="158"/>
                    </a:lnTo>
                    <a:lnTo>
                      <a:pt x="99" y="110"/>
                    </a:lnTo>
                    <a:lnTo>
                      <a:pt x="161" y="121"/>
                    </a:lnTo>
                    <a:lnTo>
                      <a:pt x="162" y="6"/>
                    </a:lnTo>
                    <a:lnTo>
                      <a:pt x="163" y="6"/>
                    </a:lnTo>
                    <a:lnTo>
                      <a:pt x="164" y="5"/>
                    </a:lnTo>
                    <a:lnTo>
                      <a:pt x="166" y="4"/>
                    </a:lnTo>
                    <a:lnTo>
                      <a:pt x="168" y="3"/>
                    </a:lnTo>
                    <a:lnTo>
                      <a:pt x="172" y="2"/>
                    </a:lnTo>
                    <a:lnTo>
                      <a:pt x="176" y="1"/>
                    </a:lnTo>
                    <a:lnTo>
                      <a:pt x="181" y="0"/>
                    </a:lnTo>
                    <a:lnTo>
                      <a:pt x="186" y="0"/>
                    </a:lnTo>
                    <a:lnTo>
                      <a:pt x="192" y="0"/>
                    </a:lnTo>
                    <a:lnTo>
                      <a:pt x="196" y="1"/>
                    </a:lnTo>
                    <a:lnTo>
                      <a:pt x="200" y="2"/>
                    </a:lnTo>
                    <a:lnTo>
                      <a:pt x="203" y="3"/>
                    </a:lnTo>
                    <a:lnTo>
                      <a:pt x="206" y="4"/>
                    </a:lnTo>
                    <a:lnTo>
                      <a:pt x="207" y="5"/>
                    </a:lnTo>
                    <a:lnTo>
                      <a:pt x="208" y="6"/>
                    </a:lnTo>
                    <a:lnTo>
                      <a:pt x="209" y="6"/>
                    </a:lnTo>
                    <a:lnTo>
                      <a:pt x="214" y="130"/>
                    </a:lnTo>
                    <a:lnTo>
                      <a:pt x="227" y="132"/>
                    </a:lnTo>
                    <a:lnTo>
                      <a:pt x="227" y="115"/>
                    </a:lnTo>
                    <a:lnTo>
                      <a:pt x="238" y="113"/>
                    </a:lnTo>
                    <a:lnTo>
                      <a:pt x="238" y="18"/>
                    </a:lnTo>
                    <a:lnTo>
                      <a:pt x="239" y="17"/>
                    </a:lnTo>
                    <a:lnTo>
                      <a:pt x="240" y="17"/>
                    </a:lnTo>
                    <a:lnTo>
                      <a:pt x="242" y="16"/>
                    </a:lnTo>
                    <a:lnTo>
                      <a:pt x="244" y="14"/>
                    </a:lnTo>
                    <a:lnTo>
                      <a:pt x="248" y="13"/>
                    </a:lnTo>
                    <a:lnTo>
                      <a:pt x="252" y="12"/>
                    </a:lnTo>
                    <a:lnTo>
                      <a:pt x="257" y="12"/>
                    </a:lnTo>
                    <a:lnTo>
                      <a:pt x="262" y="11"/>
                    </a:lnTo>
                    <a:lnTo>
                      <a:pt x="268" y="12"/>
                    </a:lnTo>
                    <a:lnTo>
                      <a:pt x="272" y="12"/>
                    </a:lnTo>
                    <a:lnTo>
                      <a:pt x="276" y="13"/>
                    </a:lnTo>
                    <a:lnTo>
                      <a:pt x="279" y="14"/>
                    </a:lnTo>
                    <a:lnTo>
                      <a:pt x="282" y="15"/>
                    </a:lnTo>
                    <a:lnTo>
                      <a:pt x="283" y="16"/>
                    </a:lnTo>
                    <a:lnTo>
                      <a:pt x="284" y="17"/>
                    </a:lnTo>
                    <a:lnTo>
                      <a:pt x="285" y="17"/>
                    </a:lnTo>
                    <a:lnTo>
                      <a:pt x="292" y="101"/>
                    </a:lnTo>
                    <a:lnTo>
                      <a:pt x="310" y="97"/>
                    </a:lnTo>
                    <a:lnTo>
                      <a:pt x="313" y="31"/>
                    </a:lnTo>
                    <a:lnTo>
                      <a:pt x="314" y="30"/>
                    </a:lnTo>
                    <a:lnTo>
                      <a:pt x="315" y="29"/>
                    </a:lnTo>
                    <a:lnTo>
                      <a:pt x="317" y="28"/>
                    </a:lnTo>
                    <a:lnTo>
                      <a:pt x="320" y="28"/>
                    </a:lnTo>
                    <a:lnTo>
                      <a:pt x="324" y="27"/>
                    </a:lnTo>
                    <a:lnTo>
                      <a:pt x="328" y="26"/>
                    </a:lnTo>
                    <a:lnTo>
                      <a:pt x="334" y="26"/>
                    </a:lnTo>
                    <a:lnTo>
                      <a:pt x="340" y="26"/>
                    </a:lnTo>
                    <a:lnTo>
                      <a:pt x="345" y="27"/>
                    </a:lnTo>
                    <a:lnTo>
                      <a:pt x="349" y="28"/>
                    </a:lnTo>
                    <a:lnTo>
                      <a:pt x="352" y="28"/>
                    </a:lnTo>
                    <a:lnTo>
                      <a:pt x="354" y="29"/>
                    </a:lnTo>
                    <a:lnTo>
                      <a:pt x="356" y="30"/>
                    </a:lnTo>
                    <a:lnTo>
                      <a:pt x="357" y="30"/>
                    </a:lnTo>
                    <a:lnTo>
                      <a:pt x="357" y="31"/>
                    </a:lnTo>
                    <a:lnTo>
                      <a:pt x="363" y="103"/>
                    </a:lnTo>
                    <a:lnTo>
                      <a:pt x="477" y="126"/>
                    </a:lnTo>
                    <a:lnTo>
                      <a:pt x="477" y="176"/>
                    </a:lnTo>
                    <a:lnTo>
                      <a:pt x="499" y="217"/>
                    </a:lnTo>
                    <a:lnTo>
                      <a:pt x="498" y="271"/>
                    </a:lnTo>
                    <a:lnTo>
                      <a:pt x="383" y="279"/>
                    </a:lnTo>
                    <a:lnTo>
                      <a:pt x="363" y="276"/>
                    </a:lnTo>
                    <a:lnTo>
                      <a:pt x="327" y="277"/>
                    </a:lnTo>
                    <a:lnTo>
                      <a:pt x="326" y="255"/>
                    </a:lnTo>
                    <a:lnTo>
                      <a:pt x="305" y="267"/>
                    </a:lnTo>
                    <a:lnTo>
                      <a:pt x="306" y="279"/>
                    </a:lnTo>
                    <a:lnTo>
                      <a:pt x="165" y="284"/>
                    </a:lnTo>
                    <a:lnTo>
                      <a:pt x="0" y="269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F6228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04" name="Freeform 401"/>
              <p:cNvSpPr>
                <a:spLocks/>
              </p:cNvSpPr>
              <p:nvPr/>
            </p:nvSpPr>
            <p:spPr bwMode="auto">
              <a:xfrm>
                <a:off x="1693" y="1413"/>
                <a:ext cx="34" cy="128"/>
              </a:xfrm>
              <a:custGeom>
                <a:avLst/>
                <a:gdLst>
                  <a:gd name="T0" fmla="*/ 26 w 34"/>
                  <a:gd name="T1" fmla="*/ 2 h 128"/>
                  <a:gd name="T2" fmla="*/ 27 w 34"/>
                  <a:gd name="T3" fmla="*/ 3 h 128"/>
                  <a:gd name="T4" fmla="*/ 27 w 34"/>
                  <a:gd name="T5" fmla="*/ 8 h 128"/>
                  <a:gd name="T6" fmla="*/ 28 w 34"/>
                  <a:gd name="T7" fmla="*/ 22 h 128"/>
                  <a:gd name="T8" fmla="*/ 28 w 34"/>
                  <a:gd name="T9" fmla="*/ 23 h 128"/>
                  <a:gd name="T10" fmla="*/ 28 w 34"/>
                  <a:gd name="T11" fmla="*/ 32 h 128"/>
                  <a:gd name="T12" fmla="*/ 30 w 34"/>
                  <a:gd name="T13" fmla="*/ 56 h 128"/>
                  <a:gd name="T14" fmla="*/ 31 w 34"/>
                  <a:gd name="T15" fmla="*/ 79 h 128"/>
                  <a:gd name="T16" fmla="*/ 31 w 34"/>
                  <a:gd name="T17" fmla="*/ 83 h 128"/>
                  <a:gd name="T18" fmla="*/ 31 w 34"/>
                  <a:gd name="T19" fmla="*/ 85 h 128"/>
                  <a:gd name="T20" fmla="*/ 34 w 34"/>
                  <a:gd name="T21" fmla="*/ 128 h 128"/>
                  <a:gd name="T22" fmla="*/ 34 w 34"/>
                  <a:gd name="T23" fmla="*/ 128 h 128"/>
                  <a:gd name="T24" fmla="*/ 31 w 34"/>
                  <a:gd name="T25" fmla="*/ 128 h 128"/>
                  <a:gd name="T26" fmla="*/ 9 w 34"/>
                  <a:gd name="T27" fmla="*/ 125 h 128"/>
                  <a:gd name="T28" fmla="*/ 9 w 34"/>
                  <a:gd name="T29" fmla="*/ 9 h 128"/>
                  <a:gd name="T30" fmla="*/ 5 w 34"/>
                  <a:gd name="T31" fmla="*/ 7 h 128"/>
                  <a:gd name="T32" fmla="*/ 0 w 34"/>
                  <a:gd name="T33" fmla="*/ 6 h 128"/>
                  <a:gd name="T34" fmla="*/ 0 w 34"/>
                  <a:gd name="T35" fmla="*/ 2 h 128"/>
                  <a:gd name="T36" fmla="*/ 11 w 34"/>
                  <a:gd name="T37" fmla="*/ 0 h 128"/>
                  <a:gd name="T38" fmla="*/ 22 w 34"/>
                  <a:gd name="T39" fmla="*/ 1 h 128"/>
                  <a:gd name="T40" fmla="*/ 26 w 34"/>
                  <a:gd name="T41" fmla="*/ 2 h 12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4"/>
                  <a:gd name="T64" fmla="*/ 0 h 128"/>
                  <a:gd name="T65" fmla="*/ 34 w 34"/>
                  <a:gd name="T66" fmla="*/ 128 h 12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4" h="128">
                    <a:moveTo>
                      <a:pt x="26" y="2"/>
                    </a:moveTo>
                    <a:lnTo>
                      <a:pt x="27" y="3"/>
                    </a:lnTo>
                    <a:lnTo>
                      <a:pt x="27" y="8"/>
                    </a:lnTo>
                    <a:lnTo>
                      <a:pt x="28" y="22"/>
                    </a:lnTo>
                    <a:lnTo>
                      <a:pt x="28" y="23"/>
                    </a:lnTo>
                    <a:lnTo>
                      <a:pt x="28" y="32"/>
                    </a:lnTo>
                    <a:lnTo>
                      <a:pt x="30" y="56"/>
                    </a:lnTo>
                    <a:lnTo>
                      <a:pt x="31" y="79"/>
                    </a:lnTo>
                    <a:lnTo>
                      <a:pt x="31" y="83"/>
                    </a:lnTo>
                    <a:lnTo>
                      <a:pt x="31" y="85"/>
                    </a:lnTo>
                    <a:lnTo>
                      <a:pt x="34" y="128"/>
                    </a:lnTo>
                    <a:lnTo>
                      <a:pt x="31" y="128"/>
                    </a:lnTo>
                    <a:lnTo>
                      <a:pt x="9" y="125"/>
                    </a:lnTo>
                    <a:lnTo>
                      <a:pt x="9" y="9"/>
                    </a:lnTo>
                    <a:lnTo>
                      <a:pt x="5" y="7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11" y="0"/>
                    </a:lnTo>
                    <a:lnTo>
                      <a:pt x="22" y="1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4F6228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05" name="Freeform 402"/>
              <p:cNvSpPr>
                <a:spLocks/>
              </p:cNvSpPr>
              <p:nvPr/>
            </p:nvSpPr>
            <p:spPr bwMode="auto">
              <a:xfrm>
                <a:off x="1769" y="1423"/>
                <a:ext cx="35" cy="89"/>
              </a:xfrm>
              <a:custGeom>
                <a:avLst/>
                <a:gdLst>
                  <a:gd name="T0" fmla="*/ 29 w 35"/>
                  <a:gd name="T1" fmla="*/ 3 h 89"/>
                  <a:gd name="T2" fmla="*/ 35 w 35"/>
                  <a:gd name="T3" fmla="*/ 84 h 89"/>
                  <a:gd name="T4" fmla="*/ 35 w 35"/>
                  <a:gd name="T5" fmla="*/ 85 h 89"/>
                  <a:gd name="T6" fmla="*/ 19 w 35"/>
                  <a:gd name="T7" fmla="*/ 88 h 89"/>
                  <a:gd name="T8" fmla="*/ 13 w 35"/>
                  <a:gd name="T9" fmla="*/ 89 h 89"/>
                  <a:gd name="T10" fmla="*/ 12 w 35"/>
                  <a:gd name="T11" fmla="*/ 81 h 89"/>
                  <a:gd name="T12" fmla="*/ 13 w 35"/>
                  <a:gd name="T13" fmla="*/ 73 h 89"/>
                  <a:gd name="T14" fmla="*/ 11 w 35"/>
                  <a:gd name="T15" fmla="*/ 52 h 89"/>
                  <a:gd name="T16" fmla="*/ 11 w 35"/>
                  <a:gd name="T17" fmla="*/ 21 h 89"/>
                  <a:gd name="T18" fmla="*/ 11 w 35"/>
                  <a:gd name="T19" fmla="*/ 11 h 89"/>
                  <a:gd name="T20" fmla="*/ 10 w 35"/>
                  <a:gd name="T21" fmla="*/ 9 h 89"/>
                  <a:gd name="T22" fmla="*/ 10 w 35"/>
                  <a:gd name="T23" fmla="*/ 8 h 89"/>
                  <a:gd name="T24" fmla="*/ 8 w 35"/>
                  <a:gd name="T25" fmla="*/ 7 h 89"/>
                  <a:gd name="T26" fmla="*/ 0 w 35"/>
                  <a:gd name="T27" fmla="*/ 8 h 89"/>
                  <a:gd name="T28" fmla="*/ 0 w 35"/>
                  <a:gd name="T29" fmla="*/ 4 h 89"/>
                  <a:gd name="T30" fmla="*/ 7 w 35"/>
                  <a:gd name="T31" fmla="*/ 2 h 89"/>
                  <a:gd name="T32" fmla="*/ 16 w 35"/>
                  <a:gd name="T33" fmla="*/ 0 h 89"/>
                  <a:gd name="T34" fmla="*/ 26 w 35"/>
                  <a:gd name="T35" fmla="*/ 2 h 89"/>
                  <a:gd name="T36" fmla="*/ 29 w 35"/>
                  <a:gd name="T37" fmla="*/ 3 h 8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5"/>
                  <a:gd name="T58" fmla="*/ 0 h 89"/>
                  <a:gd name="T59" fmla="*/ 35 w 35"/>
                  <a:gd name="T60" fmla="*/ 89 h 8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5" h="89">
                    <a:moveTo>
                      <a:pt x="29" y="3"/>
                    </a:moveTo>
                    <a:lnTo>
                      <a:pt x="35" y="84"/>
                    </a:lnTo>
                    <a:lnTo>
                      <a:pt x="35" y="85"/>
                    </a:lnTo>
                    <a:lnTo>
                      <a:pt x="19" y="88"/>
                    </a:lnTo>
                    <a:lnTo>
                      <a:pt x="13" y="89"/>
                    </a:lnTo>
                    <a:lnTo>
                      <a:pt x="12" y="81"/>
                    </a:lnTo>
                    <a:lnTo>
                      <a:pt x="13" y="73"/>
                    </a:lnTo>
                    <a:lnTo>
                      <a:pt x="11" y="52"/>
                    </a:lnTo>
                    <a:lnTo>
                      <a:pt x="11" y="21"/>
                    </a:lnTo>
                    <a:lnTo>
                      <a:pt x="11" y="11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8" y="7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7" y="2"/>
                    </a:lnTo>
                    <a:lnTo>
                      <a:pt x="16" y="0"/>
                    </a:lnTo>
                    <a:lnTo>
                      <a:pt x="26" y="2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4F6228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06" name="Freeform 403"/>
              <p:cNvSpPr>
                <a:spLocks/>
              </p:cNvSpPr>
              <p:nvPr/>
            </p:nvSpPr>
            <p:spPr bwMode="auto">
              <a:xfrm>
                <a:off x="1844" y="1437"/>
                <a:ext cx="28" cy="71"/>
              </a:xfrm>
              <a:custGeom>
                <a:avLst/>
                <a:gdLst>
                  <a:gd name="T0" fmla="*/ 25 w 28"/>
                  <a:gd name="T1" fmla="*/ 2 h 71"/>
                  <a:gd name="T2" fmla="*/ 26 w 28"/>
                  <a:gd name="T3" fmla="*/ 4 h 71"/>
                  <a:gd name="T4" fmla="*/ 25 w 28"/>
                  <a:gd name="T5" fmla="*/ 15 h 71"/>
                  <a:gd name="T6" fmla="*/ 28 w 28"/>
                  <a:gd name="T7" fmla="*/ 71 h 71"/>
                  <a:gd name="T8" fmla="*/ 9 w 28"/>
                  <a:gd name="T9" fmla="*/ 67 h 71"/>
                  <a:gd name="T10" fmla="*/ 9 w 28"/>
                  <a:gd name="T11" fmla="*/ 66 h 71"/>
                  <a:gd name="T12" fmla="*/ 7 w 28"/>
                  <a:gd name="T13" fmla="*/ 66 h 71"/>
                  <a:gd name="T14" fmla="*/ 7 w 28"/>
                  <a:gd name="T15" fmla="*/ 6 h 71"/>
                  <a:gd name="T16" fmla="*/ 6 w 28"/>
                  <a:gd name="T17" fmla="*/ 6 h 71"/>
                  <a:gd name="T18" fmla="*/ 0 w 28"/>
                  <a:gd name="T19" fmla="*/ 7 h 71"/>
                  <a:gd name="T20" fmla="*/ 0 w 28"/>
                  <a:gd name="T21" fmla="*/ 3 h 71"/>
                  <a:gd name="T22" fmla="*/ 11 w 28"/>
                  <a:gd name="T23" fmla="*/ 0 h 71"/>
                  <a:gd name="T24" fmla="*/ 18 w 28"/>
                  <a:gd name="T25" fmla="*/ 1 h 71"/>
                  <a:gd name="T26" fmla="*/ 25 w 28"/>
                  <a:gd name="T27" fmla="*/ 2 h 7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8"/>
                  <a:gd name="T43" fmla="*/ 0 h 71"/>
                  <a:gd name="T44" fmla="*/ 28 w 28"/>
                  <a:gd name="T45" fmla="*/ 71 h 7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8" h="71">
                    <a:moveTo>
                      <a:pt x="25" y="2"/>
                    </a:moveTo>
                    <a:lnTo>
                      <a:pt x="26" y="4"/>
                    </a:lnTo>
                    <a:lnTo>
                      <a:pt x="25" y="15"/>
                    </a:lnTo>
                    <a:lnTo>
                      <a:pt x="28" y="71"/>
                    </a:lnTo>
                    <a:lnTo>
                      <a:pt x="9" y="67"/>
                    </a:lnTo>
                    <a:lnTo>
                      <a:pt x="9" y="66"/>
                    </a:lnTo>
                    <a:lnTo>
                      <a:pt x="7" y="66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11" y="0"/>
                    </a:lnTo>
                    <a:lnTo>
                      <a:pt x="18" y="1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4F6228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07" name="Freeform 404"/>
              <p:cNvSpPr>
                <a:spLocks/>
              </p:cNvSpPr>
              <p:nvPr/>
            </p:nvSpPr>
            <p:spPr bwMode="auto">
              <a:xfrm>
                <a:off x="1687" y="1508"/>
                <a:ext cx="301" cy="176"/>
              </a:xfrm>
              <a:custGeom>
                <a:avLst/>
                <a:gdLst>
                  <a:gd name="T0" fmla="*/ 301 w 301"/>
                  <a:gd name="T1" fmla="*/ 28 h 176"/>
                  <a:gd name="T2" fmla="*/ 301 w 301"/>
                  <a:gd name="T3" fmla="*/ 71 h 176"/>
                  <a:gd name="T4" fmla="*/ 292 w 301"/>
                  <a:gd name="T5" fmla="*/ 70 h 176"/>
                  <a:gd name="T6" fmla="*/ 194 w 301"/>
                  <a:gd name="T7" fmla="*/ 57 h 176"/>
                  <a:gd name="T8" fmla="*/ 194 w 301"/>
                  <a:gd name="T9" fmla="*/ 168 h 176"/>
                  <a:gd name="T10" fmla="*/ 169 w 301"/>
                  <a:gd name="T11" fmla="*/ 169 h 176"/>
                  <a:gd name="T12" fmla="*/ 164 w 301"/>
                  <a:gd name="T13" fmla="*/ 169 h 176"/>
                  <a:gd name="T14" fmla="*/ 163 w 301"/>
                  <a:gd name="T15" fmla="*/ 145 h 176"/>
                  <a:gd name="T16" fmla="*/ 133 w 301"/>
                  <a:gd name="T17" fmla="*/ 145 h 176"/>
                  <a:gd name="T18" fmla="*/ 132 w 301"/>
                  <a:gd name="T19" fmla="*/ 145 h 176"/>
                  <a:gd name="T20" fmla="*/ 131 w 301"/>
                  <a:gd name="T21" fmla="*/ 147 h 176"/>
                  <a:gd name="T22" fmla="*/ 131 w 301"/>
                  <a:gd name="T23" fmla="*/ 171 h 176"/>
                  <a:gd name="T24" fmla="*/ 107 w 301"/>
                  <a:gd name="T25" fmla="*/ 172 h 176"/>
                  <a:gd name="T26" fmla="*/ 39 w 301"/>
                  <a:gd name="T27" fmla="*/ 175 h 176"/>
                  <a:gd name="T28" fmla="*/ 39 w 301"/>
                  <a:gd name="T29" fmla="*/ 174 h 176"/>
                  <a:gd name="T30" fmla="*/ 21 w 301"/>
                  <a:gd name="T31" fmla="*/ 176 h 176"/>
                  <a:gd name="T32" fmla="*/ 13 w 301"/>
                  <a:gd name="T33" fmla="*/ 176 h 176"/>
                  <a:gd name="T34" fmla="*/ 11 w 301"/>
                  <a:gd name="T35" fmla="*/ 176 h 176"/>
                  <a:gd name="T36" fmla="*/ 4 w 301"/>
                  <a:gd name="T37" fmla="*/ 176 h 176"/>
                  <a:gd name="T38" fmla="*/ 0 w 301"/>
                  <a:gd name="T39" fmla="*/ 175 h 176"/>
                  <a:gd name="T40" fmla="*/ 0 w 301"/>
                  <a:gd name="T41" fmla="*/ 36 h 176"/>
                  <a:gd name="T42" fmla="*/ 1 w 301"/>
                  <a:gd name="T43" fmla="*/ 36 h 176"/>
                  <a:gd name="T44" fmla="*/ 2 w 301"/>
                  <a:gd name="T45" fmla="*/ 34 h 176"/>
                  <a:gd name="T46" fmla="*/ 10 w 301"/>
                  <a:gd name="T47" fmla="*/ 35 h 176"/>
                  <a:gd name="T48" fmla="*/ 82 w 301"/>
                  <a:gd name="T49" fmla="*/ 45 h 176"/>
                  <a:gd name="T50" fmla="*/ 148 w 301"/>
                  <a:gd name="T51" fmla="*/ 55 h 176"/>
                  <a:gd name="T52" fmla="*/ 149 w 301"/>
                  <a:gd name="T53" fmla="*/ 1 h 176"/>
                  <a:gd name="T54" fmla="*/ 149 w 301"/>
                  <a:gd name="T55" fmla="*/ 0 h 176"/>
                  <a:gd name="T56" fmla="*/ 300 w 301"/>
                  <a:gd name="T57" fmla="*/ 27 h 176"/>
                  <a:gd name="T58" fmla="*/ 301 w 301"/>
                  <a:gd name="T59" fmla="*/ 28 h 17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01"/>
                  <a:gd name="T91" fmla="*/ 0 h 176"/>
                  <a:gd name="T92" fmla="*/ 301 w 301"/>
                  <a:gd name="T93" fmla="*/ 176 h 17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01" h="176">
                    <a:moveTo>
                      <a:pt x="301" y="28"/>
                    </a:moveTo>
                    <a:lnTo>
                      <a:pt x="301" y="71"/>
                    </a:lnTo>
                    <a:lnTo>
                      <a:pt x="292" y="70"/>
                    </a:lnTo>
                    <a:lnTo>
                      <a:pt x="194" y="57"/>
                    </a:lnTo>
                    <a:lnTo>
                      <a:pt x="194" y="168"/>
                    </a:lnTo>
                    <a:lnTo>
                      <a:pt x="169" y="169"/>
                    </a:lnTo>
                    <a:lnTo>
                      <a:pt x="164" y="169"/>
                    </a:lnTo>
                    <a:lnTo>
                      <a:pt x="163" y="145"/>
                    </a:lnTo>
                    <a:lnTo>
                      <a:pt x="133" y="145"/>
                    </a:lnTo>
                    <a:lnTo>
                      <a:pt x="132" y="145"/>
                    </a:lnTo>
                    <a:lnTo>
                      <a:pt x="131" y="147"/>
                    </a:lnTo>
                    <a:lnTo>
                      <a:pt x="131" y="171"/>
                    </a:lnTo>
                    <a:lnTo>
                      <a:pt x="107" y="172"/>
                    </a:lnTo>
                    <a:lnTo>
                      <a:pt x="39" y="175"/>
                    </a:lnTo>
                    <a:lnTo>
                      <a:pt x="39" y="174"/>
                    </a:lnTo>
                    <a:lnTo>
                      <a:pt x="21" y="176"/>
                    </a:lnTo>
                    <a:lnTo>
                      <a:pt x="13" y="176"/>
                    </a:lnTo>
                    <a:lnTo>
                      <a:pt x="11" y="176"/>
                    </a:lnTo>
                    <a:lnTo>
                      <a:pt x="4" y="176"/>
                    </a:lnTo>
                    <a:lnTo>
                      <a:pt x="0" y="175"/>
                    </a:lnTo>
                    <a:lnTo>
                      <a:pt x="0" y="36"/>
                    </a:lnTo>
                    <a:lnTo>
                      <a:pt x="1" y="36"/>
                    </a:lnTo>
                    <a:lnTo>
                      <a:pt x="2" y="34"/>
                    </a:lnTo>
                    <a:lnTo>
                      <a:pt x="10" y="35"/>
                    </a:lnTo>
                    <a:lnTo>
                      <a:pt x="82" y="45"/>
                    </a:lnTo>
                    <a:lnTo>
                      <a:pt x="148" y="55"/>
                    </a:lnTo>
                    <a:lnTo>
                      <a:pt x="149" y="1"/>
                    </a:lnTo>
                    <a:lnTo>
                      <a:pt x="149" y="0"/>
                    </a:lnTo>
                    <a:lnTo>
                      <a:pt x="300" y="27"/>
                    </a:lnTo>
                    <a:lnTo>
                      <a:pt x="301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4F6228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08" name="Freeform 405"/>
              <p:cNvSpPr>
                <a:spLocks/>
              </p:cNvSpPr>
              <p:nvPr/>
            </p:nvSpPr>
            <p:spPr bwMode="auto">
              <a:xfrm>
                <a:off x="1622" y="1523"/>
                <a:ext cx="58" cy="28"/>
              </a:xfrm>
              <a:custGeom>
                <a:avLst/>
                <a:gdLst>
                  <a:gd name="T0" fmla="*/ 58 w 58"/>
                  <a:gd name="T1" fmla="*/ 14 h 28"/>
                  <a:gd name="T2" fmla="*/ 56 w 58"/>
                  <a:gd name="T3" fmla="*/ 16 h 28"/>
                  <a:gd name="T4" fmla="*/ 1 w 58"/>
                  <a:gd name="T5" fmla="*/ 28 h 28"/>
                  <a:gd name="T6" fmla="*/ 0 w 58"/>
                  <a:gd name="T7" fmla="*/ 0 h 28"/>
                  <a:gd name="T8" fmla="*/ 57 w 58"/>
                  <a:gd name="T9" fmla="*/ 10 h 28"/>
                  <a:gd name="T10" fmla="*/ 58 w 58"/>
                  <a:gd name="T11" fmla="*/ 14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8"/>
                  <a:gd name="T19" fmla="*/ 0 h 28"/>
                  <a:gd name="T20" fmla="*/ 58 w 58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8" h="28">
                    <a:moveTo>
                      <a:pt x="58" y="14"/>
                    </a:moveTo>
                    <a:lnTo>
                      <a:pt x="56" y="16"/>
                    </a:lnTo>
                    <a:lnTo>
                      <a:pt x="1" y="28"/>
                    </a:lnTo>
                    <a:lnTo>
                      <a:pt x="0" y="0"/>
                    </a:lnTo>
                    <a:lnTo>
                      <a:pt x="57" y="10"/>
                    </a:lnTo>
                    <a:lnTo>
                      <a:pt x="58" y="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4F6228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09" name="Freeform 406"/>
              <p:cNvSpPr>
                <a:spLocks/>
              </p:cNvSpPr>
              <p:nvPr/>
            </p:nvSpPr>
            <p:spPr bwMode="auto">
              <a:xfrm>
                <a:off x="1907" y="1623"/>
                <a:ext cx="104" cy="54"/>
              </a:xfrm>
              <a:custGeom>
                <a:avLst/>
                <a:gdLst>
                  <a:gd name="T0" fmla="*/ 104 w 104"/>
                  <a:gd name="T1" fmla="*/ 18 h 54"/>
                  <a:gd name="T2" fmla="*/ 104 w 104"/>
                  <a:gd name="T3" fmla="*/ 26 h 54"/>
                  <a:gd name="T4" fmla="*/ 104 w 104"/>
                  <a:gd name="T5" fmla="*/ 29 h 54"/>
                  <a:gd name="T6" fmla="*/ 104 w 104"/>
                  <a:gd name="T7" fmla="*/ 38 h 54"/>
                  <a:gd name="T8" fmla="*/ 104 w 104"/>
                  <a:gd name="T9" fmla="*/ 49 h 54"/>
                  <a:gd name="T10" fmla="*/ 54 w 104"/>
                  <a:gd name="T11" fmla="*/ 52 h 54"/>
                  <a:gd name="T12" fmla="*/ 36 w 104"/>
                  <a:gd name="T13" fmla="*/ 53 h 54"/>
                  <a:gd name="T14" fmla="*/ 36 w 104"/>
                  <a:gd name="T15" fmla="*/ 52 h 54"/>
                  <a:gd name="T16" fmla="*/ 32 w 104"/>
                  <a:gd name="T17" fmla="*/ 53 h 54"/>
                  <a:gd name="T18" fmla="*/ 0 w 104"/>
                  <a:gd name="T19" fmla="*/ 54 h 54"/>
                  <a:gd name="T20" fmla="*/ 0 w 104"/>
                  <a:gd name="T21" fmla="*/ 16 h 54"/>
                  <a:gd name="T22" fmla="*/ 1 w 104"/>
                  <a:gd name="T23" fmla="*/ 0 h 54"/>
                  <a:gd name="T24" fmla="*/ 103 w 104"/>
                  <a:gd name="T25" fmla="*/ 4 h 54"/>
                  <a:gd name="T26" fmla="*/ 104 w 104"/>
                  <a:gd name="T27" fmla="*/ 18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4"/>
                  <a:gd name="T43" fmla="*/ 0 h 54"/>
                  <a:gd name="T44" fmla="*/ 104 w 104"/>
                  <a:gd name="T45" fmla="*/ 54 h 5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4" h="54">
                    <a:moveTo>
                      <a:pt x="104" y="18"/>
                    </a:moveTo>
                    <a:lnTo>
                      <a:pt x="104" y="26"/>
                    </a:lnTo>
                    <a:lnTo>
                      <a:pt x="104" y="29"/>
                    </a:lnTo>
                    <a:lnTo>
                      <a:pt x="104" y="38"/>
                    </a:lnTo>
                    <a:lnTo>
                      <a:pt x="104" y="49"/>
                    </a:lnTo>
                    <a:lnTo>
                      <a:pt x="54" y="52"/>
                    </a:lnTo>
                    <a:lnTo>
                      <a:pt x="36" y="53"/>
                    </a:lnTo>
                    <a:lnTo>
                      <a:pt x="36" y="52"/>
                    </a:lnTo>
                    <a:lnTo>
                      <a:pt x="32" y="53"/>
                    </a:lnTo>
                    <a:lnTo>
                      <a:pt x="0" y="54"/>
                    </a:lnTo>
                    <a:lnTo>
                      <a:pt x="0" y="16"/>
                    </a:lnTo>
                    <a:lnTo>
                      <a:pt x="1" y="0"/>
                    </a:lnTo>
                    <a:lnTo>
                      <a:pt x="103" y="4"/>
                    </a:lnTo>
                    <a:lnTo>
                      <a:pt x="104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4F6228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10" name="Freeform 407"/>
              <p:cNvSpPr>
                <a:spLocks/>
              </p:cNvSpPr>
              <p:nvPr/>
            </p:nvSpPr>
            <p:spPr bwMode="auto">
              <a:xfrm>
                <a:off x="1812" y="1518"/>
                <a:ext cx="10" cy="16"/>
              </a:xfrm>
              <a:custGeom>
                <a:avLst/>
                <a:gdLst>
                  <a:gd name="T0" fmla="*/ 1 w 10"/>
                  <a:gd name="T1" fmla="*/ 16 h 16"/>
                  <a:gd name="T2" fmla="*/ 0 w 10"/>
                  <a:gd name="T3" fmla="*/ 15 h 16"/>
                  <a:gd name="T4" fmla="*/ 0 w 10"/>
                  <a:gd name="T5" fmla="*/ 6 h 16"/>
                  <a:gd name="T6" fmla="*/ 0 w 10"/>
                  <a:gd name="T7" fmla="*/ 2 h 16"/>
                  <a:gd name="T8" fmla="*/ 10 w 10"/>
                  <a:gd name="T9" fmla="*/ 0 h 16"/>
                  <a:gd name="T10" fmla="*/ 10 w 10"/>
                  <a:gd name="T11" fmla="*/ 14 h 16"/>
                  <a:gd name="T12" fmla="*/ 1 w 10"/>
                  <a:gd name="T13" fmla="*/ 16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16"/>
                  <a:gd name="T23" fmla="*/ 10 w 10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16">
                    <a:moveTo>
                      <a:pt x="1" y="16"/>
                    </a:moveTo>
                    <a:lnTo>
                      <a:pt x="0" y="15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10" y="0"/>
                    </a:lnTo>
                    <a:lnTo>
                      <a:pt x="10" y="14"/>
                    </a:lnTo>
                    <a:lnTo>
                      <a:pt x="1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4F6228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11" name="Freeform 408"/>
              <p:cNvSpPr>
                <a:spLocks/>
              </p:cNvSpPr>
              <p:nvPr/>
            </p:nvSpPr>
            <p:spPr bwMode="auto">
              <a:xfrm>
                <a:off x="1794" y="1521"/>
                <a:ext cx="11" cy="15"/>
              </a:xfrm>
              <a:custGeom>
                <a:avLst/>
                <a:gdLst>
                  <a:gd name="T0" fmla="*/ 11 w 11"/>
                  <a:gd name="T1" fmla="*/ 14 h 15"/>
                  <a:gd name="T2" fmla="*/ 0 w 11"/>
                  <a:gd name="T3" fmla="*/ 15 h 15"/>
                  <a:gd name="T4" fmla="*/ 0 w 11"/>
                  <a:gd name="T5" fmla="*/ 2 h 15"/>
                  <a:gd name="T6" fmla="*/ 10 w 11"/>
                  <a:gd name="T7" fmla="*/ 0 h 15"/>
                  <a:gd name="T8" fmla="*/ 10 w 11"/>
                  <a:gd name="T9" fmla="*/ 6 h 15"/>
                  <a:gd name="T10" fmla="*/ 11 w 11"/>
                  <a:gd name="T11" fmla="*/ 14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15"/>
                  <a:gd name="T20" fmla="*/ 11 w 11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15">
                    <a:moveTo>
                      <a:pt x="11" y="14"/>
                    </a:moveTo>
                    <a:lnTo>
                      <a:pt x="0" y="15"/>
                    </a:lnTo>
                    <a:lnTo>
                      <a:pt x="0" y="2"/>
                    </a:lnTo>
                    <a:lnTo>
                      <a:pt x="10" y="0"/>
                    </a:lnTo>
                    <a:lnTo>
                      <a:pt x="10" y="6"/>
                    </a:lnTo>
                    <a:lnTo>
                      <a:pt x="11" y="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4F6228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12" name="Freeform 409"/>
              <p:cNvSpPr>
                <a:spLocks/>
              </p:cNvSpPr>
              <p:nvPr/>
            </p:nvSpPr>
            <p:spPr bwMode="auto">
              <a:xfrm>
                <a:off x="1775" y="1525"/>
                <a:ext cx="11" cy="14"/>
              </a:xfrm>
              <a:custGeom>
                <a:avLst/>
                <a:gdLst>
                  <a:gd name="T0" fmla="*/ 11 w 11"/>
                  <a:gd name="T1" fmla="*/ 10 h 14"/>
                  <a:gd name="T2" fmla="*/ 10 w 11"/>
                  <a:gd name="T3" fmla="*/ 12 h 14"/>
                  <a:gd name="T4" fmla="*/ 0 w 11"/>
                  <a:gd name="T5" fmla="*/ 14 h 14"/>
                  <a:gd name="T6" fmla="*/ 0 w 11"/>
                  <a:gd name="T7" fmla="*/ 3 h 14"/>
                  <a:gd name="T8" fmla="*/ 0 w 11"/>
                  <a:gd name="T9" fmla="*/ 2 h 14"/>
                  <a:gd name="T10" fmla="*/ 9 w 11"/>
                  <a:gd name="T11" fmla="*/ 0 h 14"/>
                  <a:gd name="T12" fmla="*/ 10 w 11"/>
                  <a:gd name="T13" fmla="*/ 0 h 14"/>
                  <a:gd name="T14" fmla="*/ 11 w 11"/>
                  <a:gd name="T15" fmla="*/ 10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"/>
                  <a:gd name="T25" fmla="*/ 0 h 14"/>
                  <a:gd name="T26" fmla="*/ 11 w 11"/>
                  <a:gd name="T27" fmla="*/ 14 h 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" h="14">
                    <a:moveTo>
                      <a:pt x="11" y="10"/>
                    </a:moveTo>
                    <a:lnTo>
                      <a:pt x="10" y="12"/>
                    </a:lnTo>
                    <a:lnTo>
                      <a:pt x="0" y="1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4F6228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13" name="Freeform 410"/>
              <p:cNvSpPr>
                <a:spLocks/>
              </p:cNvSpPr>
              <p:nvPr/>
            </p:nvSpPr>
            <p:spPr bwMode="auto">
              <a:xfrm>
                <a:off x="1755" y="1529"/>
                <a:ext cx="10" cy="13"/>
              </a:xfrm>
              <a:custGeom>
                <a:avLst/>
                <a:gdLst>
                  <a:gd name="T0" fmla="*/ 10 w 10"/>
                  <a:gd name="T1" fmla="*/ 11 h 13"/>
                  <a:gd name="T2" fmla="*/ 0 w 10"/>
                  <a:gd name="T3" fmla="*/ 13 h 13"/>
                  <a:gd name="T4" fmla="*/ 0 w 10"/>
                  <a:gd name="T5" fmla="*/ 2 h 13"/>
                  <a:gd name="T6" fmla="*/ 9 w 10"/>
                  <a:gd name="T7" fmla="*/ 0 h 13"/>
                  <a:gd name="T8" fmla="*/ 9 w 10"/>
                  <a:gd name="T9" fmla="*/ 0 h 13"/>
                  <a:gd name="T10" fmla="*/ 10 w 10"/>
                  <a:gd name="T11" fmla="*/ 11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13"/>
                  <a:gd name="T20" fmla="*/ 10 w 10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13">
                    <a:moveTo>
                      <a:pt x="10" y="11"/>
                    </a:moveTo>
                    <a:lnTo>
                      <a:pt x="0" y="13"/>
                    </a:lnTo>
                    <a:lnTo>
                      <a:pt x="0" y="2"/>
                    </a:lnTo>
                    <a:lnTo>
                      <a:pt x="9" y="0"/>
                    </a:lnTo>
                    <a:lnTo>
                      <a:pt x="1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4F6228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14" name="Freeform 411"/>
              <p:cNvSpPr>
                <a:spLocks/>
              </p:cNvSpPr>
              <p:nvPr/>
            </p:nvSpPr>
            <p:spPr bwMode="auto">
              <a:xfrm>
                <a:off x="1600" y="1599"/>
                <a:ext cx="15" cy="14"/>
              </a:xfrm>
              <a:custGeom>
                <a:avLst/>
                <a:gdLst>
                  <a:gd name="T0" fmla="*/ 15 w 15"/>
                  <a:gd name="T1" fmla="*/ 12 h 14"/>
                  <a:gd name="T2" fmla="*/ 8 w 15"/>
                  <a:gd name="T3" fmla="*/ 13 h 14"/>
                  <a:gd name="T4" fmla="*/ 1 w 15"/>
                  <a:gd name="T5" fmla="*/ 14 h 14"/>
                  <a:gd name="T6" fmla="*/ 0 w 15"/>
                  <a:gd name="T7" fmla="*/ 3 h 14"/>
                  <a:gd name="T8" fmla="*/ 0 w 15"/>
                  <a:gd name="T9" fmla="*/ 2 h 14"/>
                  <a:gd name="T10" fmla="*/ 12 w 15"/>
                  <a:gd name="T11" fmla="*/ 0 h 14"/>
                  <a:gd name="T12" fmla="*/ 14 w 15"/>
                  <a:gd name="T13" fmla="*/ 0 h 14"/>
                  <a:gd name="T14" fmla="*/ 15 w 15"/>
                  <a:gd name="T15" fmla="*/ 12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"/>
                  <a:gd name="T25" fmla="*/ 0 h 14"/>
                  <a:gd name="T26" fmla="*/ 15 w 15"/>
                  <a:gd name="T27" fmla="*/ 14 h 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" h="14">
                    <a:moveTo>
                      <a:pt x="15" y="12"/>
                    </a:moveTo>
                    <a:lnTo>
                      <a:pt x="8" y="13"/>
                    </a:lnTo>
                    <a:lnTo>
                      <a:pt x="1" y="1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5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4F6228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15" name="Freeform 412"/>
              <p:cNvSpPr>
                <a:spLocks/>
              </p:cNvSpPr>
              <p:nvPr/>
            </p:nvSpPr>
            <p:spPr bwMode="auto">
              <a:xfrm>
                <a:off x="1576" y="1603"/>
                <a:ext cx="13" cy="12"/>
              </a:xfrm>
              <a:custGeom>
                <a:avLst/>
                <a:gdLst>
                  <a:gd name="T0" fmla="*/ 13 w 13"/>
                  <a:gd name="T1" fmla="*/ 11 h 12"/>
                  <a:gd name="T2" fmla="*/ 1 w 13"/>
                  <a:gd name="T3" fmla="*/ 12 h 12"/>
                  <a:gd name="T4" fmla="*/ 0 w 13"/>
                  <a:gd name="T5" fmla="*/ 9 h 12"/>
                  <a:gd name="T6" fmla="*/ 1 w 13"/>
                  <a:gd name="T7" fmla="*/ 8 h 12"/>
                  <a:gd name="T8" fmla="*/ 0 w 13"/>
                  <a:gd name="T9" fmla="*/ 7 h 12"/>
                  <a:gd name="T10" fmla="*/ 1 w 13"/>
                  <a:gd name="T11" fmla="*/ 1 h 12"/>
                  <a:gd name="T12" fmla="*/ 10 w 13"/>
                  <a:gd name="T13" fmla="*/ 0 h 12"/>
                  <a:gd name="T14" fmla="*/ 12 w 13"/>
                  <a:gd name="T15" fmla="*/ 0 h 12"/>
                  <a:gd name="T16" fmla="*/ 13 w 13"/>
                  <a:gd name="T17" fmla="*/ 11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12"/>
                  <a:gd name="T29" fmla="*/ 13 w 13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12">
                    <a:moveTo>
                      <a:pt x="13" y="11"/>
                    </a:moveTo>
                    <a:lnTo>
                      <a:pt x="1" y="12"/>
                    </a:lnTo>
                    <a:lnTo>
                      <a:pt x="0" y="9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1" y="1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4F6228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16" name="Freeform 413"/>
              <p:cNvSpPr>
                <a:spLocks/>
              </p:cNvSpPr>
              <p:nvPr/>
            </p:nvSpPr>
            <p:spPr bwMode="auto">
              <a:xfrm>
                <a:off x="1551" y="1605"/>
                <a:ext cx="13" cy="14"/>
              </a:xfrm>
              <a:custGeom>
                <a:avLst/>
                <a:gdLst>
                  <a:gd name="T0" fmla="*/ 13 w 13"/>
                  <a:gd name="T1" fmla="*/ 7 h 14"/>
                  <a:gd name="T2" fmla="*/ 13 w 13"/>
                  <a:gd name="T3" fmla="*/ 12 h 14"/>
                  <a:gd name="T4" fmla="*/ 2 w 13"/>
                  <a:gd name="T5" fmla="*/ 14 h 14"/>
                  <a:gd name="T6" fmla="*/ 1 w 13"/>
                  <a:gd name="T7" fmla="*/ 13 h 14"/>
                  <a:gd name="T8" fmla="*/ 0 w 13"/>
                  <a:gd name="T9" fmla="*/ 5 h 14"/>
                  <a:gd name="T10" fmla="*/ 1 w 13"/>
                  <a:gd name="T11" fmla="*/ 2 h 14"/>
                  <a:gd name="T12" fmla="*/ 11 w 13"/>
                  <a:gd name="T13" fmla="*/ 0 h 14"/>
                  <a:gd name="T14" fmla="*/ 13 w 13"/>
                  <a:gd name="T15" fmla="*/ 0 h 14"/>
                  <a:gd name="T16" fmla="*/ 13 w 13"/>
                  <a:gd name="T17" fmla="*/ 7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14"/>
                  <a:gd name="T29" fmla="*/ 13 w 13"/>
                  <a:gd name="T30" fmla="*/ 14 h 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14">
                    <a:moveTo>
                      <a:pt x="13" y="7"/>
                    </a:moveTo>
                    <a:lnTo>
                      <a:pt x="13" y="12"/>
                    </a:lnTo>
                    <a:lnTo>
                      <a:pt x="2" y="14"/>
                    </a:lnTo>
                    <a:lnTo>
                      <a:pt x="1" y="13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4F6228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17" name="Freeform 414"/>
              <p:cNvSpPr>
                <a:spLocks/>
              </p:cNvSpPr>
              <p:nvPr/>
            </p:nvSpPr>
            <p:spPr bwMode="auto">
              <a:xfrm>
                <a:off x="1530" y="1608"/>
                <a:ext cx="12" cy="13"/>
              </a:xfrm>
              <a:custGeom>
                <a:avLst/>
                <a:gdLst>
                  <a:gd name="T0" fmla="*/ 12 w 12"/>
                  <a:gd name="T1" fmla="*/ 10 h 13"/>
                  <a:gd name="T2" fmla="*/ 12 w 12"/>
                  <a:gd name="T3" fmla="*/ 11 h 13"/>
                  <a:gd name="T4" fmla="*/ 12 w 12"/>
                  <a:gd name="T5" fmla="*/ 12 h 13"/>
                  <a:gd name="T6" fmla="*/ 1 w 12"/>
                  <a:gd name="T7" fmla="*/ 13 h 13"/>
                  <a:gd name="T8" fmla="*/ 0 w 12"/>
                  <a:gd name="T9" fmla="*/ 2 h 13"/>
                  <a:gd name="T10" fmla="*/ 9 w 12"/>
                  <a:gd name="T11" fmla="*/ 0 h 13"/>
                  <a:gd name="T12" fmla="*/ 11 w 12"/>
                  <a:gd name="T13" fmla="*/ 0 h 13"/>
                  <a:gd name="T14" fmla="*/ 12 w 12"/>
                  <a:gd name="T15" fmla="*/ 1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"/>
                  <a:gd name="T25" fmla="*/ 0 h 13"/>
                  <a:gd name="T26" fmla="*/ 12 w 12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" h="13">
                    <a:moveTo>
                      <a:pt x="12" y="10"/>
                    </a:moveTo>
                    <a:lnTo>
                      <a:pt x="12" y="11"/>
                    </a:lnTo>
                    <a:lnTo>
                      <a:pt x="12" y="12"/>
                    </a:lnTo>
                    <a:lnTo>
                      <a:pt x="1" y="13"/>
                    </a:lnTo>
                    <a:lnTo>
                      <a:pt x="0" y="2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4F6228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18" name="Freeform 415"/>
              <p:cNvSpPr>
                <a:spLocks/>
              </p:cNvSpPr>
              <p:nvPr/>
            </p:nvSpPr>
            <p:spPr bwMode="auto">
              <a:xfrm>
                <a:off x="1890" y="1573"/>
                <a:ext cx="28" cy="20"/>
              </a:xfrm>
              <a:custGeom>
                <a:avLst/>
                <a:gdLst>
                  <a:gd name="T0" fmla="*/ 28 w 28"/>
                  <a:gd name="T1" fmla="*/ 20 h 20"/>
                  <a:gd name="T2" fmla="*/ 8 w 28"/>
                  <a:gd name="T3" fmla="*/ 18 h 20"/>
                  <a:gd name="T4" fmla="*/ 0 w 28"/>
                  <a:gd name="T5" fmla="*/ 0 h 20"/>
                  <a:gd name="T6" fmla="*/ 19 w 28"/>
                  <a:gd name="T7" fmla="*/ 2 h 20"/>
                  <a:gd name="T8" fmla="*/ 28 w 28"/>
                  <a:gd name="T9" fmla="*/ 2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20"/>
                  <a:gd name="T17" fmla="*/ 28 w 28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20">
                    <a:moveTo>
                      <a:pt x="28" y="20"/>
                    </a:moveTo>
                    <a:lnTo>
                      <a:pt x="8" y="18"/>
                    </a:lnTo>
                    <a:lnTo>
                      <a:pt x="0" y="0"/>
                    </a:lnTo>
                    <a:lnTo>
                      <a:pt x="19" y="2"/>
                    </a:lnTo>
                    <a:lnTo>
                      <a:pt x="28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4F6228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19" name="Freeform 416"/>
              <p:cNvSpPr>
                <a:spLocks/>
              </p:cNvSpPr>
              <p:nvPr/>
            </p:nvSpPr>
            <p:spPr bwMode="auto">
              <a:xfrm>
                <a:off x="1917" y="1576"/>
                <a:ext cx="29" cy="19"/>
              </a:xfrm>
              <a:custGeom>
                <a:avLst/>
                <a:gdLst>
                  <a:gd name="T0" fmla="*/ 29 w 29"/>
                  <a:gd name="T1" fmla="*/ 19 h 19"/>
                  <a:gd name="T2" fmla="*/ 9 w 29"/>
                  <a:gd name="T3" fmla="*/ 17 h 19"/>
                  <a:gd name="T4" fmla="*/ 0 w 29"/>
                  <a:gd name="T5" fmla="*/ 0 h 19"/>
                  <a:gd name="T6" fmla="*/ 20 w 29"/>
                  <a:gd name="T7" fmla="*/ 2 h 19"/>
                  <a:gd name="T8" fmla="*/ 29 w 29"/>
                  <a:gd name="T9" fmla="*/ 1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19"/>
                  <a:gd name="T17" fmla="*/ 29 w 2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19">
                    <a:moveTo>
                      <a:pt x="29" y="19"/>
                    </a:moveTo>
                    <a:lnTo>
                      <a:pt x="9" y="17"/>
                    </a:lnTo>
                    <a:lnTo>
                      <a:pt x="0" y="0"/>
                    </a:lnTo>
                    <a:lnTo>
                      <a:pt x="20" y="2"/>
                    </a:lnTo>
                    <a:lnTo>
                      <a:pt x="29" y="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4F6228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20" name="Freeform 417"/>
              <p:cNvSpPr>
                <a:spLocks/>
              </p:cNvSpPr>
              <p:nvPr/>
            </p:nvSpPr>
            <p:spPr bwMode="auto">
              <a:xfrm>
                <a:off x="1946" y="1579"/>
                <a:ext cx="29" cy="18"/>
              </a:xfrm>
              <a:custGeom>
                <a:avLst/>
                <a:gdLst>
                  <a:gd name="T0" fmla="*/ 29 w 29"/>
                  <a:gd name="T1" fmla="*/ 18 h 18"/>
                  <a:gd name="T2" fmla="*/ 9 w 29"/>
                  <a:gd name="T3" fmla="*/ 17 h 18"/>
                  <a:gd name="T4" fmla="*/ 0 w 29"/>
                  <a:gd name="T5" fmla="*/ 0 h 18"/>
                  <a:gd name="T6" fmla="*/ 20 w 29"/>
                  <a:gd name="T7" fmla="*/ 3 h 18"/>
                  <a:gd name="T8" fmla="*/ 29 w 29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18"/>
                  <a:gd name="T17" fmla="*/ 29 w 29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18">
                    <a:moveTo>
                      <a:pt x="29" y="18"/>
                    </a:moveTo>
                    <a:lnTo>
                      <a:pt x="9" y="17"/>
                    </a:lnTo>
                    <a:lnTo>
                      <a:pt x="0" y="0"/>
                    </a:lnTo>
                    <a:lnTo>
                      <a:pt x="20" y="3"/>
                    </a:lnTo>
                    <a:lnTo>
                      <a:pt x="29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4F6228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21" name="Freeform 418"/>
              <p:cNvSpPr>
                <a:spLocks/>
              </p:cNvSpPr>
              <p:nvPr/>
            </p:nvSpPr>
            <p:spPr bwMode="auto">
              <a:xfrm>
                <a:off x="1976" y="1583"/>
                <a:ext cx="20" cy="16"/>
              </a:xfrm>
              <a:custGeom>
                <a:avLst/>
                <a:gdLst>
                  <a:gd name="T0" fmla="*/ 20 w 20"/>
                  <a:gd name="T1" fmla="*/ 16 h 16"/>
                  <a:gd name="T2" fmla="*/ 7 w 20"/>
                  <a:gd name="T3" fmla="*/ 15 h 16"/>
                  <a:gd name="T4" fmla="*/ 0 w 20"/>
                  <a:gd name="T5" fmla="*/ 0 h 16"/>
                  <a:gd name="T6" fmla="*/ 13 w 20"/>
                  <a:gd name="T7" fmla="*/ 2 h 16"/>
                  <a:gd name="T8" fmla="*/ 20 w 20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16"/>
                  <a:gd name="T17" fmla="*/ 20 w 20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16">
                    <a:moveTo>
                      <a:pt x="20" y="16"/>
                    </a:moveTo>
                    <a:lnTo>
                      <a:pt x="7" y="15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20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4F6228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22" name="Freeform 419"/>
              <p:cNvSpPr>
                <a:spLocks/>
              </p:cNvSpPr>
              <p:nvPr/>
            </p:nvSpPr>
            <p:spPr bwMode="auto">
              <a:xfrm>
                <a:off x="1901" y="1598"/>
                <a:ext cx="29" cy="18"/>
              </a:xfrm>
              <a:custGeom>
                <a:avLst/>
                <a:gdLst>
                  <a:gd name="T0" fmla="*/ 29 w 29"/>
                  <a:gd name="T1" fmla="*/ 18 h 18"/>
                  <a:gd name="T2" fmla="*/ 29 w 29"/>
                  <a:gd name="T3" fmla="*/ 18 h 18"/>
                  <a:gd name="T4" fmla="*/ 7 w 29"/>
                  <a:gd name="T5" fmla="*/ 18 h 18"/>
                  <a:gd name="T6" fmla="*/ 0 w 29"/>
                  <a:gd name="T7" fmla="*/ 0 h 18"/>
                  <a:gd name="T8" fmla="*/ 21 w 29"/>
                  <a:gd name="T9" fmla="*/ 2 h 18"/>
                  <a:gd name="T10" fmla="*/ 29 w 29"/>
                  <a:gd name="T11" fmla="*/ 18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"/>
                  <a:gd name="T19" fmla="*/ 0 h 18"/>
                  <a:gd name="T20" fmla="*/ 29 w 29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" h="18">
                    <a:moveTo>
                      <a:pt x="29" y="18"/>
                    </a:moveTo>
                    <a:lnTo>
                      <a:pt x="29" y="18"/>
                    </a:lnTo>
                    <a:lnTo>
                      <a:pt x="7" y="18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9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4F6228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23" name="Freeform 420"/>
              <p:cNvSpPr>
                <a:spLocks/>
              </p:cNvSpPr>
              <p:nvPr/>
            </p:nvSpPr>
            <p:spPr bwMode="auto">
              <a:xfrm>
                <a:off x="1929" y="1600"/>
                <a:ext cx="29" cy="18"/>
              </a:xfrm>
              <a:custGeom>
                <a:avLst/>
                <a:gdLst>
                  <a:gd name="T0" fmla="*/ 29 w 29"/>
                  <a:gd name="T1" fmla="*/ 18 h 18"/>
                  <a:gd name="T2" fmla="*/ 10 w 29"/>
                  <a:gd name="T3" fmla="*/ 17 h 18"/>
                  <a:gd name="T4" fmla="*/ 9 w 29"/>
                  <a:gd name="T5" fmla="*/ 17 h 18"/>
                  <a:gd name="T6" fmla="*/ 0 w 29"/>
                  <a:gd name="T7" fmla="*/ 0 h 18"/>
                  <a:gd name="T8" fmla="*/ 21 w 29"/>
                  <a:gd name="T9" fmla="*/ 2 h 18"/>
                  <a:gd name="T10" fmla="*/ 29 w 29"/>
                  <a:gd name="T11" fmla="*/ 18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"/>
                  <a:gd name="T19" fmla="*/ 0 h 18"/>
                  <a:gd name="T20" fmla="*/ 29 w 29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" h="18">
                    <a:moveTo>
                      <a:pt x="29" y="18"/>
                    </a:moveTo>
                    <a:lnTo>
                      <a:pt x="10" y="17"/>
                    </a:lnTo>
                    <a:lnTo>
                      <a:pt x="9" y="17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9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4F6228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24" name="Freeform 421"/>
              <p:cNvSpPr>
                <a:spLocks/>
              </p:cNvSpPr>
              <p:nvPr/>
            </p:nvSpPr>
            <p:spPr bwMode="auto">
              <a:xfrm>
                <a:off x="1958" y="1602"/>
                <a:ext cx="28" cy="17"/>
              </a:xfrm>
              <a:custGeom>
                <a:avLst/>
                <a:gdLst>
                  <a:gd name="T0" fmla="*/ 28 w 28"/>
                  <a:gd name="T1" fmla="*/ 17 h 17"/>
                  <a:gd name="T2" fmla="*/ 9 w 28"/>
                  <a:gd name="T3" fmla="*/ 17 h 17"/>
                  <a:gd name="T4" fmla="*/ 0 w 28"/>
                  <a:gd name="T5" fmla="*/ 0 h 17"/>
                  <a:gd name="T6" fmla="*/ 20 w 28"/>
                  <a:gd name="T7" fmla="*/ 2 h 17"/>
                  <a:gd name="T8" fmla="*/ 28 w 28"/>
                  <a:gd name="T9" fmla="*/ 1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7"/>
                  <a:gd name="T17" fmla="*/ 28 w 2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7">
                    <a:moveTo>
                      <a:pt x="28" y="17"/>
                    </a:moveTo>
                    <a:lnTo>
                      <a:pt x="9" y="17"/>
                    </a:lnTo>
                    <a:lnTo>
                      <a:pt x="0" y="0"/>
                    </a:lnTo>
                    <a:lnTo>
                      <a:pt x="20" y="2"/>
                    </a:lnTo>
                    <a:lnTo>
                      <a:pt x="28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4F6228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25" name="Freeform 422"/>
              <p:cNvSpPr>
                <a:spLocks/>
              </p:cNvSpPr>
              <p:nvPr/>
            </p:nvSpPr>
            <p:spPr bwMode="auto">
              <a:xfrm>
                <a:off x="1986" y="1604"/>
                <a:ext cx="22" cy="17"/>
              </a:xfrm>
              <a:custGeom>
                <a:avLst/>
                <a:gdLst>
                  <a:gd name="T0" fmla="*/ 22 w 22"/>
                  <a:gd name="T1" fmla="*/ 17 h 17"/>
                  <a:gd name="T2" fmla="*/ 9 w 22"/>
                  <a:gd name="T3" fmla="*/ 16 h 17"/>
                  <a:gd name="T4" fmla="*/ 0 w 22"/>
                  <a:gd name="T5" fmla="*/ 0 h 17"/>
                  <a:gd name="T6" fmla="*/ 14 w 22"/>
                  <a:gd name="T7" fmla="*/ 1 h 17"/>
                  <a:gd name="T8" fmla="*/ 22 w 22"/>
                  <a:gd name="T9" fmla="*/ 1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17"/>
                  <a:gd name="T17" fmla="*/ 22 w 22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17">
                    <a:moveTo>
                      <a:pt x="22" y="17"/>
                    </a:moveTo>
                    <a:lnTo>
                      <a:pt x="9" y="16"/>
                    </a:lnTo>
                    <a:lnTo>
                      <a:pt x="0" y="0"/>
                    </a:lnTo>
                    <a:lnTo>
                      <a:pt x="14" y="1"/>
                    </a:lnTo>
                    <a:lnTo>
                      <a:pt x="22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4F6228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26" name="Freeform 423"/>
              <p:cNvSpPr>
                <a:spLocks/>
              </p:cNvSpPr>
              <p:nvPr/>
            </p:nvSpPr>
            <p:spPr bwMode="auto">
              <a:xfrm>
                <a:off x="1885" y="1531"/>
                <a:ext cx="19" cy="15"/>
              </a:xfrm>
              <a:custGeom>
                <a:avLst/>
                <a:gdLst>
                  <a:gd name="T0" fmla="*/ 19 w 19"/>
                  <a:gd name="T1" fmla="*/ 12 h 15"/>
                  <a:gd name="T2" fmla="*/ 19 w 19"/>
                  <a:gd name="T3" fmla="*/ 15 h 15"/>
                  <a:gd name="T4" fmla="*/ 18 w 19"/>
                  <a:gd name="T5" fmla="*/ 15 h 15"/>
                  <a:gd name="T6" fmla="*/ 17 w 19"/>
                  <a:gd name="T7" fmla="*/ 15 h 15"/>
                  <a:gd name="T8" fmla="*/ 12 w 19"/>
                  <a:gd name="T9" fmla="*/ 15 h 15"/>
                  <a:gd name="T10" fmla="*/ 0 w 19"/>
                  <a:gd name="T11" fmla="*/ 13 h 15"/>
                  <a:gd name="T12" fmla="*/ 1 w 19"/>
                  <a:gd name="T13" fmla="*/ 1 h 15"/>
                  <a:gd name="T14" fmla="*/ 0 w 19"/>
                  <a:gd name="T15" fmla="*/ 0 h 15"/>
                  <a:gd name="T16" fmla="*/ 19 w 19"/>
                  <a:gd name="T17" fmla="*/ 3 h 15"/>
                  <a:gd name="T18" fmla="*/ 19 w 19"/>
                  <a:gd name="T19" fmla="*/ 12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9"/>
                  <a:gd name="T31" fmla="*/ 0 h 15"/>
                  <a:gd name="T32" fmla="*/ 19 w 19"/>
                  <a:gd name="T33" fmla="*/ 15 h 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9" h="15">
                    <a:moveTo>
                      <a:pt x="19" y="12"/>
                    </a:moveTo>
                    <a:lnTo>
                      <a:pt x="19" y="15"/>
                    </a:lnTo>
                    <a:lnTo>
                      <a:pt x="18" y="15"/>
                    </a:lnTo>
                    <a:lnTo>
                      <a:pt x="17" y="15"/>
                    </a:lnTo>
                    <a:lnTo>
                      <a:pt x="12" y="15"/>
                    </a:lnTo>
                    <a:lnTo>
                      <a:pt x="0" y="1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9" y="3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F6228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27" name="Freeform 424"/>
              <p:cNvSpPr>
                <a:spLocks/>
              </p:cNvSpPr>
              <p:nvPr/>
            </p:nvSpPr>
            <p:spPr bwMode="auto">
              <a:xfrm>
                <a:off x="1910" y="1536"/>
                <a:ext cx="20" cy="14"/>
              </a:xfrm>
              <a:custGeom>
                <a:avLst/>
                <a:gdLst>
                  <a:gd name="T0" fmla="*/ 20 w 20"/>
                  <a:gd name="T1" fmla="*/ 13 h 14"/>
                  <a:gd name="T2" fmla="*/ 20 w 20"/>
                  <a:gd name="T3" fmla="*/ 14 h 14"/>
                  <a:gd name="T4" fmla="*/ 20 w 20"/>
                  <a:gd name="T5" fmla="*/ 14 h 14"/>
                  <a:gd name="T6" fmla="*/ 1 w 20"/>
                  <a:gd name="T7" fmla="*/ 12 h 14"/>
                  <a:gd name="T8" fmla="*/ 0 w 20"/>
                  <a:gd name="T9" fmla="*/ 2 h 14"/>
                  <a:gd name="T10" fmla="*/ 0 w 20"/>
                  <a:gd name="T11" fmla="*/ 0 h 14"/>
                  <a:gd name="T12" fmla="*/ 4 w 20"/>
                  <a:gd name="T13" fmla="*/ 0 h 14"/>
                  <a:gd name="T14" fmla="*/ 19 w 20"/>
                  <a:gd name="T15" fmla="*/ 2 h 14"/>
                  <a:gd name="T16" fmla="*/ 20 w 20"/>
                  <a:gd name="T17" fmla="*/ 13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"/>
                  <a:gd name="T28" fmla="*/ 0 h 14"/>
                  <a:gd name="T29" fmla="*/ 20 w 20"/>
                  <a:gd name="T30" fmla="*/ 14 h 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" h="14">
                    <a:moveTo>
                      <a:pt x="20" y="13"/>
                    </a:moveTo>
                    <a:lnTo>
                      <a:pt x="20" y="14"/>
                    </a:lnTo>
                    <a:lnTo>
                      <a:pt x="1" y="1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19" y="2"/>
                    </a:lnTo>
                    <a:lnTo>
                      <a:pt x="2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F6228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28" name="Freeform 425"/>
              <p:cNvSpPr>
                <a:spLocks/>
              </p:cNvSpPr>
              <p:nvPr/>
            </p:nvSpPr>
            <p:spPr bwMode="auto">
              <a:xfrm>
                <a:off x="1937" y="1540"/>
                <a:ext cx="19" cy="13"/>
              </a:xfrm>
              <a:custGeom>
                <a:avLst/>
                <a:gdLst>
                  <a:gd name="T0" fmla="*/ 18 w 19"/>
                  <a:gd name="T1" fmla="*/ 4 h 13"/>
                  <a:gd name="T2" fmla="*/ 19 w 19"/>
                  <a:gd name="T3" fmla="*/ 13 h 13"/>
                  <a:gd name="T4" fmla="*/ 10 w 19"/>
                  <a:gd name="T5" fmla="*/ 13 h 13"/>
                  <a:gd name="T6" fmla="*/ 1 w 19"/>
                  <a:gd name="T7" fmla="*/ 11 h 13"/>
                  <a:gd name="T8" fmla="*/ 0 w 19"/>
                  <a:gd name="T9" fmla="*/ 1 h 13"/>
                  <a:gd name="T10" fmla="*/ 2 w 19"/>
                  <a:gd name="T11" fmla="*/ 0 h 13"/>
                  <a:gd name="T12" fmla="*/ 17 w 19"/>
                  <a:gd name="T13" fmla="*/ 2 h 13"/>
                  <a:gd name="T14" fmla="*/ 18 w 19"/>
                  <a:gd name="T15" fmla="*/ 4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"/>
                  <a:gd name="T25" fmla="*/ 0 h 13"/>
                  <a:gd name="T26" fmla="*/ 19 w 19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" h="13">
                    <a:moveTo>
                      <a:pt x="18" y="4"/>
                    </a:moveTo>
                    <a:lnTo>
                      <a:pt x="19" y="13"/>
                    </a:lnTo>
                    <a:lnTo>
                      <a:pt x="10" y="13"/>
                    </a:lnTo>
                    <a:lnTo>
                      <a:pt x="1" y="1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7" y="2"/>
                    </a:lnTo>
                    <a:lnTo>
                      <a:pt x="18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F6228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29" name="Freeform 426"/>
              <p:cNvSpPr>
                <a:spLocks/>
              </p:cNvSpPr>
              <p:nvPr/>
            </p:nvSpPr>
            <p:spPr bwMode="auto">
              <a:xfrm>
                <a:off x="1960" y="1543"/>
                <a:ext cx="16" cy="14"/>
              </a:xfrm>
              <a:custGeom>
                <a:avLst/>
                <a:gdLst>
                  <a:gd name="T0" fmla="*/ 16 w 16"/>
                  <a:gd name="T1" fmla="*/ 14 h 14"/>
                  <a:gd name="T2" fmla="*/ 1 w 16"/>
                  <a:gd name="T3" fmla="*/ 12 h 14"/>
                  <a:gd name="T4" fmla="*/ 0 w 16"/>
                  <a:gd name="T5" fmla="*/ 10 h 14"/>
                  <a:gd name="T6" fmla="*/ 0 w 16"/>
                  <a:gd name="T7" fmla="*/ 2 h 14"/>
                  <a:gd name="T8" fmla="*/ 0 w 16"/>
                  <a:gd name="T9" fmla="*/ 1 h 14"/>
                  <a:gd name="T10" fmla="*/ 1 w 16"/>
                  <a:gd name="T11" fmla="*/ 0 h 14"/>
                  <a:gd name="T12" fmla="*/ 16 w 16"/>
                  <a:gd name="T13" fmla="*/ 3 h 14"/>
                  <a:gd name="T14" fmla="*/ 16 w 16"/>
                  <a:gd name="T15" fmla="*/ 14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"/>
                  <a:gd name="T25" fmla="*/ 0 h 14"/>
                  <a:gd name="T26" fmla="*/ 16 w 16"/>
                  <a:gd name="T27" fmla="*/ 14 h 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" h="14">
                    <a:moveTo>
                      <a:pt x="16" y="14"/>
                    </a:moveTo>
                    <a:lnTo>
                      <a:pt x="1" y="12"/>
                    </a:lnTo>
                    <a:lnTo>
                      <a:pt x="0" y="10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6" y="3"/>
                    </a:lnTo>
                    <a:lnTo>
                      <a:pt x="16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F6228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30" name="Freeform 427"/>
              <p:cNvSpPr>
                <a:spLocks/>
              </p:cNvSpPr>
              <p:nvPr/>
            </p:nvSpPr>
            <p:spPr bwMode="auto">
              <a:xfrm>
                <a:off x="1713" y="1588"/>
                <a:ext cx="18" cy="13"/>
              </a:xfrm>
              <a:custGeom>
                <a:avLst/>
                <a:gdLst>
                  <a:gd name="T0" fmla="*/ 5 w 18"/>
                  <a:gd name="T1" fmla="*/ 1 h 13"/>
                  <a:gd name="T2" fmla="*/ 14 w 18"/>
                  <a:gd name="T3" fmla="*/ 1 h 13"/>
                  <a:gd name="T4" fmla="*/ 17 w 18"/>
                  <a:gd name="T5" fmla="*/ 2 h 13"/>
                  <a:gd name="T6" fmla="*/ 18 w 18"/>
                  <a:gd name="T7" fmla="*/ 2 h 13"/>
                  <a:gd name="T8" fmla="*/ 18 w 18"/>
                  <a:gd name="T9" fmla="*/ 8 h 13"/>
                  <a:gd name="T10" fmla="*/ 18 w 18"/>
                  <a:gd name="T11" fmla="*/ 13 h 13"/>
                  <a:gd name="T12" fmla="*/ 18 w 18"/>
                  <a:gd name="T13" fmla="*/ 13 h 13"/>
                  <a:gd name="T14" fmla="*/ 15 w 18"/>
                  <a:gd name="T15" fmla="*/ 13 h 13"/>
                  <a:gd name="T16" fmla="*/ 15 w 18"/>
                  <a:gd name="T17" fmla="*/ 13 h 13"/>
                  <a:gd name="T18" fmla="*/ 5 w 18"/>
                  <a:gd name="T19" fmla="*/ 13 h 13"/>
                  <a:gd name="T20" fmla="*/ 3 w 18"/>
                  <a:gd name="T21" fmla="*/ 12 h 13"/>
                  <a:gd name="T22" fmla="*/ 1 w 18"/>
                  <a:gd name="T23" fmla="*/ 12 h 13"/>
                  <a:gd name="T24" fmla="*/ 0 w 18"/>
                  <a:gd name="T25" fmla="*/ 0 h 13"/>
                  <a:gd name="T26" fmla="*/ 5 w 18"/>
                  <a:gd name="T27" fmla="*/ 0 h 13"/>
                  <a:gd name="T28" fmla="*/ 5 w 18"/>
                  <a:gd name="T29" fmla="*/ 1 h 1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"/>
                  <a:gd name="T46" fmla="*/ 0 h 13"/>
                  <a:gd name="T47" fmla="*/ 18 w 18"/>
                  <a:gd name="T48" fmla="*/ 13 h 1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" h="13">
                    <a:moveTo>
                      <a:pt x="5" y="1"/>
                    </a:moveTo>
                    <a:lnTo>
                      <a:pt x="14" y="1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18" y="8"/>
                    </a:lnTo>
                    <a:lnTo>
                      <a:pt x="18" y="13"/>
                    </a:lnTo>
                    <a:lnTo>
                      <a:pt x="15" y="13"/>
                    </a:lnTo>
                    <a:lnTo>
                      <a:pt x="5" y="13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F6228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31" name="Freeform 428"/>
              <p:cNvSpPr>
                <a:spLocks/>
              </p:cNvSpPr>
              <p:nvPr/>
            </p:nvSpPr>
            <p:spPr bwMode="auto">
              <a:xfrm>
                <a:off x="1738" y="1590"/>
                <a:ext cx="17" cy="12"/>
              </a:xfrm>
              <a:custGeom>
                <a:avLst/>
                <a:gdLst>
                  <a:gd name="T0" fmla="*/ 1 w 17"/>
                  <a:gd name="T1" fmla="*/ 0 h 12"/>
                  <a:gd name="T2" fmla="*/ 10 w 17"/>
                  <a:gd name="T3" fmla="*/ 0 h 12"/>
                  <a:gd name="T4" fmla="*/ 12 w 17"/>
                  <a:gd name="T5" fmla="*/ 1 h 12"/>
                  <a:gd name="T6" fmla="*/ 17 w 17"/>
                  <a:gd name="T7" fmla="*/ 1 h 12"/>
                  <a:gd name="T8" fmla="*/ 17 w 17"/>
                  <a:gd name="T9" fmla="*/ 6 h 12"/>
                  <a:gd name="T10" fmla="*/ 17 w 17"/>
                  <a:gd name="T11" fmla="*/ 9 h 12"/>
                  <a:gd name="T12" fmla="*/ 17 w 17"/>
                  <a:gd name="T13" fmla="*/ 12 h 12"/>
                  <a:gd name="T14" fmla="*/ 11 w 17"/>
                  <a:gd name="T15" fmla="*/ 12 h 12"/>
                  <a:gd name="T16" fmla="*/ 11 w 17"/>
                  <a:gd name="T17" fmla="*/ 12 h 12"/>
                  <a:gd name="T18" fmla="*/ 2 w 17"/>
                  <a:gd name="T19" fmla="*/ 12 h 12"/>
                  <a:gd name="T20" fmla="*/ 1 w 17"/>
                  <a:gd name="T21" fmla="*/ 12 h 12"/>
                  <a:gd name="T22" fmla="*/ 0 w 17"/>
                  <a:gd name="T23" fmla="*/ 0 h 12"/>
                  <a:gd name="T24" fmla="*/ 1 w 17"/>
                  <a:gd name="T25" fmla="*/ 0 h 12"/>
                  <a:gd name="T26" fmla="*/ 1 w 17"/>
                  <a:gd name="T27" fmla="*/ 0 h 1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7"/>
                  <a:gd name="T43" fmla="*/ 0 h 12"/>
                  <a:gd name="T44" fmla="*/ 17 w 17"/>
                  <a:gd name="T45" fmla="*/ 12 h 1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7" h="12">
                    <a:moveTo>
                      <a:pt x="1" y="0"/>
                    </a:moveTo>
                    <a:lnTo>
                      <a:pt x="10" y="0"/>
                    </a:lnTo>
                    <a:lnTo>
                      <a:pt x="12" y="1"/>
                    </a:lnTo>
                    <a:lnTo>
                      <a:pt x="17" y="1"/>
                    </a:lnTo>
                    <a:lnTo>
                      <a:pt x="17" y="6"/>
                    </a:lnTo>
                    <a:lnTo>
                      <a:pt x="17" y="9"/>
                    </a:lnTo>
                    <a:lnTo>
                      <a:pt x="17" y="12"/>
                    </a:lnTo>
                    <a:lnTo>
                      <a:pt x="11" y="12"/>
                    </a:lnTo>
                    <a:lnTo>
                      <a:pt x="2" y="12"/>
                    </a:lnTo>
                    <a:lnTo>
                      <a:pt x="1" y="12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F6228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32" name="Freeform 429"/>
              <p:cNvSpPr>
                <a:spLocks/>
              </p:cNvSpPr>
              <p:nvPr/>
            </p:nvSpPr>
            <p:spPr bwMode="auto">
              <a:xfrm>
                <a:off x="1760" y="1592"/>
                <a:ext cx="18" cy="12"/>
              </a:xfrm>
              <a:custGeom>
                <a:avLst/>
                <a:gdLst>
                  <a:gd name="T0" fmla="*/ 8 w 18"/>
                  <a:gd name="T1" fmla="*/ 0 h 12"/>
                  <a:gd name="T2" fmla="*/ 17 w 18"/>
                  <a:gd name="T3" fmla="*/ 0 h 12"/>
                  <a:gd name="T4" fmla="*/ 18 w 18"/>
                  <a:gd name="T5" fmla="*/ 2 h 12"/>
                  <a:gd name="T6" fmla="*/ 18 w 18"/>
                  <a:gd name="T7" fmla="*/ 8 h 12"/>
                  <a:gd name="T8" fmla="*/ 18 w 18"/>
                  <a:gd name="T9" fmla="*/ 11 h 12"/>
                  <a:gd name="T10" fmla="*/ 11 w 18"/>
                  <a:gd name="T11" fmla="*/ 12 h 12"/>
                  <a:gd name="T12" fmla="*/ 11 w 18"/>
                  <a:gd name="T13" fmla="*/ 11 h 12"/>
                  <a:gd name="T14" fmla="*/ 1 w 18"/>
                  <a:gd name="T15" fmla="*/ 11 h 12"/>
                  <a:gd name="T16" fmla="*/ 0 w 18"/>
                  <a:gd name="T17" fmla="*/ 0 h 12"/>
                  <a:gd name="T18" fmla="*/ 1 w 18"/>
                  <a:gd name="T19" fmla="*/ 0 h 12"/>
                  <a:gd name="T20" fmla="*/ 8 w 18"/>
                  <a:gd name="T21" fmla="*/ 0 h 12"/>
                  <a:gd name="T22" fmla="*/ 8 w 18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"/>
                  <a:gd name="T37" fmla="*/ 0 h 12"/>
                  <a:gd name="T38" fmla="*/ 18 w 18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" h="12">
                    <a:moveTo>
                      <a:pt x="8" y="0"/>
                    </a:moveTo>
                    <a:lnTo>
                      <a:pt x="17" y="0"/>
                    </a:lnTo>
                    <a:lnTo>
                      <a:pt x="18" y="2"/>
                    </a:lnTo>
                    <a:lnTo>
                      <a:pt x="18" y="8"/>
                    </a:lnTo>
                    <a:lnTo>
                      <a:pt x="18" y="11"/>
                    </a:lnTo>
                    <a:lnTo>
                      <a:pt x="11" y="12"/>
                    </a:lnTo>
                    <a:lnTo>
                      <a:pt x="11" y="11"/>
                    </a:lnTo>
                    <a:lnTo>
                      <a:pt x="1" y="1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F6228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33" name="Freeform 430"/>
              <p:cNvSpPr>
                <a:spLocks/>
              </p:cNvSpPr>
              <p:nvPr/>
            </p:nvSpPr>
            <p:spPr bwMode="auto">
              <a:xfrm>
                <a:off x="1784" y="1593"/>
                <a:ext cx="19" cy="12"/>
              </a:xfrm>
              <a:custGeom>
                <a:avLst/>
                <a:gdLst>
                  <a:gd name="T0" fmla="*/ 5 w 19"/>
                  <a:gd name="T1" fmla="*/ 0 h 12"/>
                  <a:gd name="T2" fmla="*/ 14 w 19"/>
                  <a:gd name="T3" fmla="*/ 0 h 12"/>
                  <a:gd name="T4" fmla="*/ 16 w 19"/>
                  <a:gd name="T5" fmla="*/ 1 h 12"/>
                  <a:gd name="T6" fmla="*/ 19 w 19"/>
                  <a:gd name="T7" fmla="*/ 1 h 12"/>
                  <a:gd name="T8" fmla="*/ 19 w 19"/>
                  <a:gd name="T9" fmla="*/ 12 h 12"/>
                  <a:gd name="T10" fmla="*/ 16 w 19"/>
                  <a:gd name="T11" fmla="*/ 12 h 12"/>
                  <a:gd name="T12" fmla="*/ 8 w 19"/>
                  <a:gd name="T13" fmla="*/ 12 h 12"/>
                  <a:gd name="T14" fmla="*/ 8 w 19"/>
                  <a:gd name="T15" fmla="*/ 11 h 12"/>
                  <a:gd name="T16" fmla="*/ 1 w 19"/>
                  <a:gd name="T17" fmla="*/ 11 h 12"/>
                  <a:gd name="T18" fmla="*/ 0 w 19"/>
                  <a:gd name="T19" fmla="*/ 3 h 12"/>
                  <a:gd name="T20" fmla="*/ 0 w 19"/>
                  <a:gd name="T21" fmla="*/ 0 h 12"/>
                  <a:gd name="T22" fmla="*/ 5 w 19"/>
                  <a:gd name="T23" fmla="*/ 0 h 12"/>
                  <a:gd name="T24" fmla="*/ 5 w 19"/>
                  <a:gd name="T25" fmla="*/ 0 h 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12"/>
                  <a:gd name="T41" fmla="*/ 19 w 19"/>
                  <a:gd name="T42" fmla="*/ 12 h 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12">
                    <a:moveTo>
                      <a:pt x="5" y="0"/>
                    </a:moveTo>
                    <a:lnTo>
                      <a:pt x="14" y="0"/>
                    </a:lnTo>
                    <a:lnTo>
                      <a:pt x="16" y="1"/>
                    </a:lnTo>
                    <a:lnTo>
                      <a:pt x="19" y="1"/>
                    </a:lnTo>
                    <a:lnTo>
                      <a:pt x="19" y="12"/>
                    </a:lnTo>
                    <a:lnTo>
                      <a:pt x="16" y="12"/>
                    </a:lnTo>
                    <a:lnTo>
                      <a:pt x="8" y="12"/>
                    </a:lnTo>
                    <a:lnTo>
                      <a:pt x="8" y="11"/>
                    </a:lnTo>
                    <a:lnTo>
                      <a:pt x="1" y="11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F6228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34" name="Freeform 431"/>
              <p:cNvSpPr>
                <a:spLocks/>
              </p:cNvSpPr>
              <p:nvPr/>
            </p:nvSpPr>
            <p:spPr bwMode="auto">
              <a:xfrm>
                <a:off x="1716" y="1637"/>
                <a:ext cx="20" cy="12"/>
              </a:xfrm>
              <a:custGeom>
                <a:avLst/>
                <a:gdLst>
                  <a:gd name="T0" fmla="*/ 20 w 20"/>
                  <a:gd name="T1" fmla="*/ 1 h 12"/>
                  <a:gd name="T2" fmla="*/ 18 w 20"/>
                  <a:gd name="T3" fmla="*/ 3 h 12"/>
                  <a:gd name="T4" fmla="*/ 19 w 20"/>
                  <a:gd name="T5" fmla="*/ 12 h 12"/>
                  <a:gd name="T6" fmla="*/ 0 w 20"/>
                  <a:gd name="T7" fmla="*/ 12 h 12"/>
                  <a:gd name="T8" fmla="*/ 0 w 20"/>
                  <a:gd name="T9" fmla="*/ 1 h 12"/>
                  <a:gd name="T10" fmla="*/ 1 w 20"/>
                  <a:gd name="T11" fmla="*/ 0 h 12"/>
                  <a:gd name="T12" fmla="*/ 19 w 20"/>
                  <a:gd name="T13" fmla="*/ 1 h 12"/>
                  <a:gd name="T14" fmla="*/ 20 w 20"/>
                  <a:gd name="T15" fmla="*/ 1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"/>
                  <a:gd name="T25" fmla="*/ 0 h 12"/>
                  <a:gd name="T26" fmla="*/ 20 w 20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" h="12">
                    <a:moveTo>
                      <a:pt x="20" y="1"/>
                    </a:moveTo>
                    <a:lnTo>
                      <a:pt x="18" y="3"/>
                    </a:lnTo>
                    <a:lnTo>
                      <a:pt x="19" y="12"/>
                    </a:lnTo>
                    <a:lnTo>
                      <a:pt x="0" y="1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9" y="1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F6228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35" name="Freeform 432"/>
              <p:cNvSpPr>
                <a:spLocks/>
              </p:cNvSpPr>
              <p:nvPr/>
            </p:nvSpPr>
            <p:spPr bwMode="auto">
              <a:xfrm>
                <a:off x="1741" y="1638"/>
                <a:ext cx="21" cy="12"/>
              </a:xfrm>
              <a:custGeom>
                <a:avLst/>
                <a:gdLst>
                  <a:gd name="T0" fmla="*/ 21 w 21"/>
                  <a:gd name="T1" fmla="*/ 0 h 12"/>
                  <a:gd name="T2" fmla="*/ 21 w 21"/>
                  <a:gd name="T3" fmla="*/ 12 h 12"/>
                  <a:gd name="T4" fmla="*/ 21 w 21"/>
                  <a:gd name="T5" fmla="*/ 11 h 12"/>
                  <a:gd name="T6" fmla="*/ 1 w 21"/>
                  <a:gd name="T7" fmla="*/ 11 h 12"/>
                  <a:gd name="T8" fmla="*/ 0 w 21"/>
                  <a:gd name="T9" fmla="*/ 1 h 12"/>
                  <a:gd name="T10" fmla="*/ 2 w 21"/>
                  <a:gd name="T11" fmla="*/ 0 h 12"/>
                  <a:gd name="T12" fmla="*/ 3 w 21"/>
                  <a:gd name="T13" fmla="*/ 0 h 12"/>
                  <a:gd name="T14" fmla="*/ 21 w 21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"/>
                  <a:gd name="T25" fmla="*/ 0 h 12"/>
                  <a:gd name="T26" fmla="*/ 21 w 21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" h="12">
                    <a:moveTo>
                      <a:pt x="21" y="0"/>
                    </a:moveTo>
                    <a:lnTo>
                      <a:pt x="21" y="12"/>
                    </a:lnTo>
                    <a:lnTo>
                      <a:pt x="21" y="11"/>
                    </a:lnTo>
                    <a:lnTo>
                      <a:pt x="1" y="1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F6228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36" name="Freeform 433"/>
              <p:cNvSpPr>
                <a:spLocks/>
              </p:cNvSpPr>
              <p:nvPr/>
            </p:nvSpPr>
            <p:spPr bwMode="auto">
              <a:xfrm>
                <a:off x="1767" y="1639"/>
                <a:ext cx="18" cy="11"/>
              </a:xfrm>
              <a:custGeom>
                <a:avLst/>
                <a:gdLst>
                  <a:gd name="T0" fmla="*/ 18 w 18"/>
                  <a:gd name="T1" fmla="*/ 1 h 11"/>
                  <a:gd name="T2" fmla="*/ 17 w 18"/>
                  <a:gd name="T3" fmla="*/ 3 h 11"/>
                  <a:gd name="T4" fmla="*/ 16 w 18"/>
                  <a:gd name="T5" fmla="*/ 9 h 11"/>
                  <a:gd name="T6" fmla="*/ 14 w 18"/>
                  <a:gd name="T7" fmla="*/ 11 h 11"/>
                  <a:gd name="T8" fmla="*/ 1 w 18"/>
                  <a:gd name="T9" fmla="*/ 11 h 11"/>
                  <a:gd name="T10" fmla="*/ 0 w 18"/>
                  <a:gd name="T11" fmla="*/ 0 h 11"/>
                  <a:gd name="T12" fmla="*/ 17 w 18"/>
                  <a:gd name="T13" fmla="*/ 0 h 11"/>
                  <a:gd name="T14" fmla="*/ 18 w 18"/>
                  <a:gd name="T15" fmla="*/ 1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11"/>
                  <a:gd name="T26" fmla="*/ 18 w 18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11">
                    <a:moveTo>
                      <a:pt x="18" y="1"/>
                    </a:moveTo>
                    <a:lnTo>
                      <a:pt x="17" y="3"/>
                    </a:lnTo>
                    <a:lnTo>
                      <a:pt x="16" y="9"/>
                    </a:lnTo>
                    <a:lnTo>
                      <a:pt x="14" y="11"/>
                    </a:lnTo>
                    <a:lnTo>
                      <a:pt x="1" y="11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F6228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37" name="Freeform 434"/>
              <p:cNvSpPr>
                <a:spLocks/>
              </p:cNvSpPr>
              <p:nvPr/>
            </p:nvSpPr>
            <p:spPr bwMode="auto">
              <a:xfrm>
                <a:off x="1788" y="1639"/>
                <a:ext cx="14" cy="11"/>
              </a:xfrm>
              <a:custGeom>
                <a:avLst/>
                <a:gdLst>
                  <a:gd name="T0" fmla="*/ 3 w 14"/>
                  <a:gd name="T1" fmla="*/ 1 h 11"/>
                  <a:gd name="T2" fmla="*/ 13 w 14"/>
                  <a:gd name="T3" fmla="*/ 1 h 11"/>
                  <a:gd name="T4" fmla="*/ 14 w 14"/>
                  <a:gd name="T5" fmla="*/ 1 h 11"/>
                  <a:gd name="T6" fmla="*/ 14 w 14"/>
                  <a:gd name="T7" fmla="*/ 10 h 11"/>
                  <a:gd name="T8" fmla="*/ 2 w 14"/>
                  <a:gd name="T9" fmla="*/ 11 h 11"/>
                  <a:gd name="T10" fmla="*/ 0 w 14"/>
                  <a:gd name="T11" fmla="*/ 10 h 11"/>
                  <a:gd name="T12" fmla="*/ 0 w 14"/>
                  <a:gd name="T13" fmla="*/ 2 h 11"/>
                  <a:gd name="T14" fmla="*/ 1 w 14"/>
                  <a:gd name="T15" fmla="*/ 1 h 11"/>
                  <a:gd name="T16" fmla="*/ 0 w 14"/>
                  <a:gd name="T17" fmla="*/ 0 h 11"/>
                  <a:gd name="T18" fmla="*/ 3 w 14"/>
                  <a:gd name="T19" fmla="*/ 0 h 11"/>
                  <a:gd name="T20" fmla="*/ 3 w 14"/>
                  <a:gd name="T21" fmla="*/ 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"/>
                  <a:gd name="T34" fmla="*/ 0 h 11"/>
                  <a:gd name="T35" fmla="*/ 14 w 14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" h="11">
                    <a:moveTo>
                      <a:pt x="3" y="1"/>
                    </a:moveTo>
                    <a:lnTo>
                      <a:pt x="13" y="1"/>
                    </a:lnTo>
                    <a:lnTo>
                      <a:pt x="14" y="1"/>
                    </a:lnTo>
                    <a:lnTo>
                      <a:pt x="14" y="10"/>
                    </a:lnTo>
                    <a:lnTo>
                      <a:pt x="2" y="11"/>
                    </a:lnTo>
                    <a:lnTo>
                      <a:pt x="0" y="10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F6228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38" name="Freeform 435"/>
              <p:cNvSpPr>
                <a:spLocks/>
              </p:cNvSpPr>
              <p:nvPr/>
            </p:nvSpPr>
            <p:spPr bwMode="auto">
              <a:xfrm>
                <a:off x="1926" y="1640"/>
                <a:ext cx="14" cy="11"/>
              </a:xfrm>
              <a:custGeom>
                <a:avLst/>
                <a:gdLst>
                  <a:gd name="T0" fmla="*/ 14 w 14"/>
                  <a:gd name="T1" fmla="*/ 11 h 11"/>
                  <a:gd name="T2" fmla="*/ 1 w 14"/>
                  <a:gd name="T3" fmla="*/ 11 h 11"/>
                  <a:gd name="T4" fmla="*/ 0 w 14"/>
                  <a:gd name="T5" fmla="*/ 11 h 11"/>
                  <a:gd name="T6" fmla="*/ 0 w 14"/>
                  <a:gd name="T7" fmla="*/ 0 h 11"/>
                  <a:gd name="T8" fmla="*/ 14 w 14"/>
                  <a:gd name="T9" fmla="*/ 0 h 11"/>
                  <a:gd name="T10" fmla="*/ 14 w 14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11"/>
                  <a:gd name="T20" fmla="*/ 14 w 1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11">
                    <a:moveTo>
                      <a:pt x="14" y="11"/>
                    </a:moveTo>
                    <a:lnTo>
                      <a:pt x="1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F6228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39" name="Freeform 436"/>
              <p:cNvSpPr>
                <a:spLocks/>
              </p:cNvSpPr>
              <p:nvPr/>
            </p:nvSpPr>
            <p:spPr bwMode="auto">
              <a:xfrm>
                <a:off x="1950" y="1640"/>
                <a:ext cx="11" cy="11"/>
              </a:xfrm>
              <a:custGeom>
                <a:avLst/>
                <a:gdLst>
                  <a:gd name="T0" fmla="*/ 11 w 11"/>
                  <a:gd name="T1" fmla="*/ 10 h 11"/>
                  <a:gd name="T2" fmla="*/ 0 w 11"/>
                  <a:gd name="T3" fmla="*/ 11 h 11"/>
                  <a:gd name="T4" fmla="*/ 0 w 11"/>
                  <a:gd name="T5" fmla="*/ 0 h 11"/>
                  <a:gd name="T6" fmla="*/ 11 w 11"/>
                  <a:gd name="T7" fmla="*/ 0 h 11"/>
                  <a:gd name="T8" fmla="*/ 11 w 11"/>
                  <a:gd name="T9" fmla="*/ 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11"/>
                  <a:gd name="T17" fmla="*/ 11 w 11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11">
                    <a:moveTo>
                      <a:pt x="11" y="10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F6228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40" name="Freeform 437"/>
              <p:cNvSpPr>
                <a:spLocks/>
              </p:cNvSpPr>
              <p:nvPr/>
            </p:nvSpPr>
            <p:spPr bwMode="auto">
              <a:xfrm>
                <a:off x="1971" y="1640"/>
                <a:ext cx="10" cy="10"/>
              </a:xfrm>
              <a:custGeom>
                <a:avLst/>
                <a:gdLst>
                  <a:gd name="T0" fmla="*/ 10 w 10"/>
                  <a:gd name="T1" fmla="*/ 9 h 10"/>
                  <a:gd name="T2" fmla="*/ 0 w 10"/>
                  <a:gd name="T3" fmla="*/ 10 h 10"/>
                  <a:gd name="T4" fmla="*/ 0 w 10"/>
                  <a:gd name="T5" fmla="*/ 0 h 10"/>
                  <a:gd name="T6" fmla="*/ 10 w 10"/>
                  <a:gd name="T7" fmla="*/ 0 h 10"/>
                  <a:gd name="T8" fmla="*/ 10 w 10"/>
                  <a:gd name="T9" fmla="*/ 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0"/>
                  <a:gd name="T17" fmla="*/ 10 w 10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0">
                    <a:moveTo>
                      <a:pt x="10" y="9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F6228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41" name="Freeform 438"/>
              <p:cNvSpPr>
                <a:spLocks/>
              </p:cNvSpPr>
              <p:nvPr/>
            </p:nvSpPr>
            <p:spPr bwMode="auto">
              <a:xfrm>
                <a:off x="1990" y="1640"/>
                <a:ext cx="11" cy="9"/>
              </a:xfrm>
              <a:custGeom>
                <a:avLst/>
                <a:gdLst>
                  <a:gd name="T0" fmla="*/ 10 w 11"/>
                  <a:gd name="T1" fmla="*/ 9 h 9"/>
                  <a:gd name="T2" fmla="*/ 0 w 11"/>
                  <a:gd name="T3" fmla="*/ 9 h 9"/>
                  <a:gd name="T4" fmla="*/ 0 w 11"/>
                  <a:gd name="T5" fmla="*/ 0 h 9"/>
                  <a:gd name="T6" fmla="*/ 11 w 11"/>
                  <a:gd name="T7" fmla="*/ 0 h 9"/>
                  <a:gd name="T8" fmla="*/ 10 w 11"/>
                  <a:gd name="T9" fmla="*/ 9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9"/>
                  <a:gd name="T17" fmla="*/ 11 w 11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9">
                    <a:moveTo>
                      <a:pt x="10" y="9"/>
                    </a:moveTo>
                    <a:lnTo>
                      <a:pt x="0" y="9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4F6228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42" name="Rectangle 439"/>
              <p:cNvSpPr>
                <a:spLocks noChangeArrowheads="1"/>
              </p:cNvSpPr>
              <p:nvPr/>
            </p:nvSpPr>
            <p:spPr bwMode="auto">
              <a:xfrm>
                <a:off x="1514" y="1403"/>
                <a:ext cx="507" cy="289"/>
              </a:xfrm>
              <a:prstGeom prst="rect">
                <a:avLst/>
              </a:prstGeom>
              <a:noFill/>
              <a:ln w="11113" cap="rnd">
                <a:solidFill>
                  <a:srgbClr val="4F6228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defRPr>
                </a:lvl1pPr>
                <a:lvl2pPr marL="742950" indent="-285750" eaLnBrk="0" hangingPunct="0">
                  <a:defRPr sz="20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defRPr>
                </a:lvl2pPr>
                <a:lvl3pPr marL="1143000" indent="-228600" eaLnBrk="0" hangingPunct="0">
                  <a:defRPr sz="20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defRPr>
                </a:lvl3pPr>
                <a:lvl4pPr marL="1600200" indent="-228600" eaLnBrk="0" hangingPunct="0">
                  <a:defRPr sz="20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defRPr>
                </a:lvl4pPr>
                <a:lvl5pPr marL="2057400" indent="-228600" eaLnBrk="0" hangingPunct="0">
                  <a:defRPr sz="20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 sz="1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625" name="Group 117"/>
            <p:cNvGrpSpPr>
              <a:grpSpLocks/>
            </p:cNvGrpSpPr>
            <p:nvPr/>
          </p:nvGrpSpPr>
          <p:grpSpPr bwMode="auto">
            <a:xfrm>
              <a:off x="4285010" y="2706841"/>
              <a:ext cx="695836" cy="313507"/>
              <a:chOff x="4623" y="1046"/>
              <a:chExt cx="407" cy="325"/>
            </a:xfrm>
            <a:solidFill>
              <a:schemeClr val="accent5">
                <a:lumMod val="75000"/>
              </a:schemeClr>
            </a:solidFill>
          </p:grpSpPr>
          <p:pic>
            <p:nvPicPr>
              <p:cNvPr id="4299" name="Picture 118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23" y="1046"/>
                <a:ext cx="407" cy="3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00" name="Picture 119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23" y="1046"/>
                <a:ext cx="407" cy="3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626" name="矩形 3625"/>
            <p:cNvSpPr/>
            <p:nvPr/>
          </p:nvSpPr>
          <p:spPr bwMode="auto">
            <a:xfrm>
              <a:off x="4289718" y="4386895"/>
              <a:ext cx="1667909" cy="47415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19050" cap="flat" cmpd="sng" algn="ctr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lIns="36000" rIns="36000" bIns="18000" rtlCol="0" anchor="b" anchorCtr="0"/>
            <a:lstStyle/>
            <a:p>
              <a:pPr eaLnBrk="0" hangingPunct="0"/>
              <a:r>
                <a:rPr lang="zh-CN" altLang="en-US" sz="9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陆顺</a:t>
              </a:r>
              <a:r>
                <a:rPr lang="en-US" altLang="zh-CN" sz="9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</a:t>
              </a:r>
              <a:r>
                <a:rPr lang="zh-CN" altLang="en-US" sz="9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天津库</a:t>
              </a:r>
              <a:endParaRPr lang="en-US" altLang="zh-CN" sz="9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0" hangingPunct="0"/>
              <a:r>
                <a:rPr lang="en-US" altLang="zh-CN" sz="5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               AQ160</a:t>
              </a:r>
              <a:endParaRPr lang="zh-CN" altLang="en-US" sz="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627" name="组合 3626"/>
            <p:cNvGrpSpPr/>
            <p:nvPr/>
          </p:nvGrpSpPr>
          <p:grpSpPr>
            <a:xfrm>
              <a:off x="1008005" y="2708500"/>
              <a:ext cx="1667909" cy="640572"/>
              <a:chOff x="353650" y="2368668"/>
              <a:chExt cx="1641478" cy="875538"/>
            </a:xfrm>
          </p:grpSpPr>
          <p:sp>
            <p:nvSpPr>
              <p:cNvPr id="4297" name="矩形 4296"/>
              <p:cNvSpPr/>
              <p:nvPr/>
            </p:nvSpPr>
            <p:spPr bwMode="auto">
              <a:xfrm>
                <a:off x="353650" y="2596134"/>
                <a:ext cx="1641478" cy="648072"/>
              </a:xfrm>
              <a:prstGeom prst="rect">
                <a:avLst/>
              </a:prstGeom>
              <a:solidFill>
                <a:srgbClr val="558ED5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36000" rIns="36000" bIns="18000" rtlCol="0" anchor="b" anchorCtr="0"/>
              <a:lstStyle/>
              <a:p>
                <a:pPr eaLnBrk="0" hangingPunct="0"/>
                <a:r>
                  <a:rPr lang="en-US" altLang="zh-CN" sz="9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FAW-VW     </a:t>
                </a:r>
                <a:r>
                  <a:rPr lang="zh-CN" altLang="en-US" sz="9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长春</a:t>
                </a:r>
                <a:endParaRPr lang="en-US" altLang="zh-CN" sz="9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eaLnBrk="0" hangingPunct="0"/>
                <a:r>
                  <a:rPr lang="en-US" altLang="zh-CN" sz="5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EA211/MQ200/MQ250</a:t>
                </a:r>
                <a:endParaRPr lang="zh-CN" altLang="en-US" sz="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aphicFrame>
            <p:nvGraphicFramePr>
              <p:cNvPr id="4298" name="Object 167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05820423"/>
                  </p:ext>
                </p:extLst>
              </p:nvPr>
            </p:nvGraphicFramePr>
            <p:xfrm>
              <a:off x="353650" y="2368668"/>
              <a:ext cx="792000" cy="360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94" name="Clip" r:id="rId6" imgW="5807075" imgH="3009900" progId="MS_ClipArt_Gallery.2">
                      <p:embed/>
                    </p:oleObj>
                  </mc:Choice>
                  <mc:Fallback>
                    <p:oleObj name="Clip" r:id="rId6" imgW="5807075" imgH="30099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3650" y="2368668"/>
                            <a:ext cx="792000" cy="360000"/>
                          </a:xfrm>
                          <a:prstGeom prst="rect">
                            <a:avLst/>
                          </a:prstGeom>
                          <a:solidFill>
                            <a:srgbClr val="558ED5"/>
                          </a:solidFill>
                          <a:ln w="19050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3628" name="对象 1546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76058739"/>
                </p:ext>
              </p:extLst>
            </p:nvPr>
          </p:nvGraphicFramePr>
          <p:xfrm>
            <a:off x="3208531" y="2858319"/>
            <a:ext cx="643669" cy="2731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5" name="Clip" r:id="rId8" imgW="3659205" imgH="2556468" progId="MS_ClipArt_Gallery.5">
                    <p:embed/>
                  </p:oleObj>
                </mc:Choice>
                <mc:Fallback>
                  <p:oleObj name="Clip" r:id="rId8" imgW="3659205" imgH="2556468" progId="MS_ClipArt_Gallery.5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8531" y="2858319"/>
                          <a:ext cx="643669" cy="2731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29" name="对象 1546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65816376"/>
                </p:ext>
              </p:extLst>
            </p:nvPr>
          </p:nvGraphicFramePr>
          <p:xfrm>
            <a:off x="3218387" y="4345663"/>
            <a:ext cx="643514" cy="2731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6" name="Clip" r:id="rId10" imgW="3659205" imgH="2556468" progId="MS_ClipArt_Gallery.5">
                    <p:embed/>
                  </p:oleObj>
                </mc:Choice>
                <mc:Fallback>
                  <p:oleObj name="Clip" r:id="rId10" imgW="3659205" imgH="2556468" progId="MS_ClipArt_Gallery.5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8387" y="4345663"/>
                          <a:ext cx="643514" cy="2731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630" name="直接箭头连接符 3629"/>
            <p:cNvCxnSpPr/>
            <p:nvPr/>
          </p:nvCxnSpPr>
          <p:spPr>
            <a:xfrm flipV="1">
              <a:off x="2671439" y="5426177"/>
              <a:ext cx="1598922" cy="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aphicFrame>
          <p:nvGraphicFramePr>
            <p:cNvPr id="3631" name="Object 17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73234083"/>
                </p:ext>
              </p:extLst>
            </p:nvPr>
          </p:nvGraphicFramePr>
          <p:xfrm>
            <a:off x="1003522" y="2064706"/>
            <a:ext cx="906125" cy="3345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7" name="Clip" r:id="rId11" imgW="5807075" imgH="3009900" progId="MS_ClipArt_Gallery.2">
                    <p:embed/>
                  </p:oleObj>
                </mc:Choice>
                <mc:Fallback>
                  <p:oleObj name="Clip" r:id="rId11" imgW="5807075" imgH="30099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3522" y="2064706"/>
                          <a:ext cx="906125" cy="3345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32" name="Text Box 378"/>
            <p:cNvSpPr txBox="1">
              <a:spLocks noChangeArrowheads="1"/>
            </p:cNvSpPr>
            <p:nvPr/>
          </p:nvSpPr>
          <p:spPr bwMode="auto">
            <a:xfrm>
              <a:off x="909322" y="2421276"/>
              <a:ext cx="959125" cy="1650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20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20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20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20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9pPr>
            </a:lstStyle>
            <a:p>
              <a:pPr algn="ctr" eaLnBrk="1" hangingPunct="1">
                <a:lnSpc>
                  <a:spcPct val="30000"/>
                </a:lnSpc>
                <a:spcBef>
                  <a:spcPct val="50000"/>
                </a:spcBef>
              </a:pPr>
              <a:r>
                <a:rPr lang="en-US" altLang="zh-CN" sz="5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VW&amp;MX </a:t>
              </a:r>
            </a:p>
            <a:p>
              <a:pPr algn="ctr" eaLnBrk="1" hangingPunct="1">
                <a:lnSpc>
                  <a:spcPct val="30000"/>
                </a:lnSpc>
                <a:spcBef>
                  <a:spcPct val="50000"/>
                </a:spcBef>
              </a:pPr>
              <a:r>
                <a:rPr lang="en-US" altLang="zh-CN" sz="5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CKD</a:t>
              </a:r>
              <a:r>
                <a:rPr lang="zh-CN" altLang="en-US" sz="5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部门</a:t>
              </a:r>
            </a:p>
          </p:txBody>
        </p:sp>
        <p:pic>
          <p:nvPicPr>
            <p:cNvPr id="3633" name="Picture 33" descr="BD10461_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2867" y="2114518"/>
              <a:ext cx="875351" cy="295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34" name="Text Box 378"/>
            <p:cNvSpPr txBox="1">
              <a:spLocks noChangeArrowheads="1"/>
            </p:cNvSpPr>
            <p:nvPr/>
          </p:nvSpPr>
          <p:spPr bwMode="auto">
            <a:xfrm>
              <a:off x="4554131" y="2455118"/>
              <a:ext cx="1263448" cy="112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20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20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20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20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9pPr>
            </a:lstStyle>
            <a:p>
              <a:pPr eaLnBrk="1" hangingPunct="1">
                <a:lnSpc>
                  <a:spcPct val="30000"/>
                </a:lnSpc>
                <a:spcBef>
                  <a:spcPct val="50000"/>
                </a:spcBef>
              </a:pPr>
              <a:r>
                <a:rPr lang="zh-CN" altLang="en-US" sz="800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上海港</a:t>
              </a:r>
              <a:endParaRPr lang="zh-CN" altLang="en-US" sz="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635" name="Picture 33" descr="BD10461_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9727" y="2119295"/>
              <a:ext cx="875351" cy="295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36" name="Text Box 378"/>
            <p:cNvSpPr txBox="1">
              <a:spLocks noChangeArrowheads="1"/>
            </p:cNvSpPr>
            <p:nvPr/>
          </p:nvSpPr>
          <p:spPr bwMode="auto">
            <a:xfrm>
              <a:off x="7518433" y="2447990"/>
              <a:ext cx="1263448" cy="107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20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20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20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20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9pPr>
            </a:lstStyle>
            <a:p>
              <a:pPr eaLnBrk="1" hangingPunct="1">
                <a:lnSpc>
                  <a:spcPct val="30000"/>
                </a:lnSpc>
                <a:spcBef>
                  <a:spcPct val="50000"/>
                </a:spcBef>
              </a:pPr>
              <a:r>
                <a:rPr lang="zh-CN" altLang="en-US" sz="5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泸州</a:t>
              </a:r>
              <a:r>
                <a:rPr lang="zh-CN" altLang="en-US" sz="500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港</a:t>
              </a:r>
              <a:endParaRPr lang="zh-CN" altLang="en-US" sz="5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637" name="Picture 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6142" y="2966483"/>
              <a:ext cx="700965" cy="161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638" name="Group 66"/>
            <p:cNvGrpSpPr>
              <a:grpSpLocks/>
            </p:cNvGrpSpPr>
            <p:nvPr/>
          </p:nvGrpSpPr>
          <p:grpSpPr bwMode="auto">
            <a:xfrm>
              <a:off x="6066255" y="2109771"/>
              <a:ext cx="794996" cy="253200"/>
              <a:chOff x="4900" y="2712"/>
              <a:chExt cx="514" cy="343"/>
            </a:xfrm>
          </p:grpSpPr>
          <p:grpSp>
            <p:nvGrpSpPr>
              <p:cNvPr id="4246" name="Group 67"/>
              <p:cNvGrpSpPr>
                <a:grpSpLocks/>
              </p:cNvGrpSpPr>
              <p:nvPr/>
            </p:nvGrpSpPr>
            <p:grpSpPr bwMode="auto">
              <a:xfrm>
                <a:off x="4900" y="2712"/>
                <a:ext cx="309" cy="162"/>
                <a:chOff x="4900" y="2712"/>
                <a:chExt cx="309" cy="162"/>
              </a:xfrm>
            </p:grpSpPr>
            <p:sp>
              <p:nvSpPr>
                <p:cNvPr id="4286" name="Oval 68"/>
                <p:cNvSpPr>
                  <a:spLocks noChangeArrowheads="1"/>
                </p:cNvSpPr>
                <p:nvPr/>
              </p:nvSpPr>
              <p:spPr bwMode="auto">
                <a:xfrm>
                  <a:off x="4935" y="2712"/>
                  <a:ext cx="63" cy="62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1pPr>
                  <a:lvl2pPr marL="742950" indent="-285750" eaLnBrk="0" hangingPunct="0"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2pPr>
                  <a:lvl3pPr marL="1143000" indent="-228600" eaLnBrk="0" hangingPunct="0"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3pPr>
                  <a:lvl4pPr marL="1600200" indent="-228600" eaLnBrk="0" hangingPunct="0"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4pPr>
                  <a:lvl5pPr marL="2057400" indent="-228600" eaLnBrk="0" hangingPunct="0"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9pPr>
                </a:lstStyle>
                <a:p>
                  <a:pPr eaLnBrk="1" hangingPunct="1"/>
                  <a:endParaRPr lang="zh-CN" altLang="zh-CN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287" name="Oval 69"/>
                <p:cNvSpPr>
                  <a:spLocks noChangeArrowheads="1"/>
                </p:cNvSpPr>
                <p:nvPr/>
              </p:nvSpPr>
              <p:spPr bwMode="auto">
                <a:xfrm>
                  <a:off x="4900" y="2744"/>
                  <a:ext cx="72" cy="70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1pPr>
                  <a:lvl2pPr marL="742950" indent="-285750" eaLnBrk="0" hangingPunct="0"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2pPr>
                  <a:lvl3pPr marL="1143000" indent="-228600" eaLnBrk="0" hangingPunct="0"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3pPr>
                  <a:lvl4pPr marL="1600200" indent="-228600" eaLnBrk="0" hangingPunct="0"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4pPr>
                  <a:lvl5pPr marL="2057400" indent="-228600" eaLnBrk="0" hangingPunct="0"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9pPr>
                </a:lstStyle>
                <a:p>
                  <a:pPr eaLnBrk="1" hangingPunct="1"/>
                  <a:endParaRPr lang="zh-CN" altLang="zh-CN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288" name="Oval 70"/>
                <p:cNvSpPr>
                  <a:spLocks noChangeArrowheads="1"/>
                </p:cNvSpPr>
                <p:nvPr/>
              </p:nvSpPr>
              <p:spPr bwMode="auto">
                <a:xfrm>
                  <a:off x="4921" y="2762"/>
                  <a:ext cx="72" cy="71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1pPr>
                  <a:lvl2pPr marL="742950" indent="-285750" eaLnBrk="0" hangingPunct="0"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2pPr>
                  <a:lvl3pPr marL="1143000" indent="-228600" eaLnBrk="0" hangingPunct="0"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3pPr>
                  <a:lvl4pPr marL="1600200" indent="-228600" eaLnBrk="0" hangingPunct="0"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4pPr>
                  <a:lvl5pPr marL="2057400" indent="-228600" eaLnBrk="0" hangingPunct="0"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9pPr>
                </a:lstStyle>
                <a:p>
                  <a:pPr eaLnBrk="1" hangingPunct="1"/>
                  <a:endParaRPr lang="zh-CN" altLang="zh-CN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289" name="Oval 71"/>
                <p:cNvSpPr>
                  <a:spLocks noChangeArrowheads="1"/>
                </p:cNvSpPr>
                <p:nvPr/>
              </p:nvSpPr>
              <p:spPr bwMode="auto">
                <a:xfrm>
                  <a:off x="4982" y="2718"/>
                  <a:ext cx="72" cy="71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1pPr>
                  <a:lvl2pPr marL="742950" indent="-285750" eaLnBrk="0" hangingPunct="0"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2pPr>
                  <a:lvl3pPr marL="1143000" indent="-228600" eaLnBrk="0" hangingPunct="0"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3pPr>
                  <a:lvl4pPr marL="1600200" indent="-228600" eaLnBrk="0" hangingPunct="0"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4pPr>
                  <a:lvl5pPr marL="2057400" indent="-228600" eaLnBrk="0" hangingPunct="0"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9pPr>
                </a:lstStyle>
                <a:p>
                  <a:pPr eaLnBrk="1" hangingPunct="1"/>
                  <a:endParaRPr lang="zh-CN" altLang="zh-CN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290" name="Oval 72"/>
                <p:cNvSpPr>
                  <a:spLocks noChangeArrowheads="1"/>
                </p:cNvSpPr>
                <p:nvPr/>
              </p:nvSpPr>
              <p:spPr bwMode="auto">
                <a:xfrm>
                  <a:off x="5043" y="2745"/>
                  <a:ext cx="72" cy="70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1pPr>
                  <a:lvl2pPr marL="742950" indent="-285750" eaLnBrk="0" hangingPunct="0"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2pPr>
                  <a:lvl3pPr marL="1143000" indent="-228600" eaLnBrk="0" hangingPunct="0"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3pPr>
                  <a:lvl4pPr marL="1600200" indent="-228600" eaLnBrk="0" hangingPunct="0"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4pPr>
                  <a:lvl5pPr marL="2057400" indent="-228600" eaLnBrk="0" hangingPunct="0"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9pPr>
                </a:lstStyle>
                <a:p>
                  <a:pPr eaLnBrk="1" hangingPunct="1"/>
                  <a:endParaRPr lang="zh-CN" altLang="zh-CN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291" name="Oval 73"/>
                <p:cNvSpPr>
                  <a:spLocks noChangeArrowheads="1"/>
                </p:cNvSpPr>
                <p:nvPr/>
              </p:nvSpPr>
              <p:spPr bwMode="auto">
                <a:xfrm>
                  <a:off x="5093" y="2771"/>
                  <a:ext cx="63" cy="61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1pPr>
                  <a:lvl2pPr marL="742950" indent="-285750" eaLnBrk="0" hangingPunct="0"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2pPr>
                  <a:lvl3pPr marL="1143000" indent="-228600" eaLnBrk="0" hangingPunct="0"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3pPr>
                  <a:lvl4pPr marL="1600200" indent="-228600" eaLnBrk="0" hangingPunct="0"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4pPr>
                  <a:lvl5pPr marL="2057400" indent="-228600" eaLnBrk="0" hangingPunct="0"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9pPr>
                </a:lstStyle>
                <a:p>
                  <a:pPr eaLnBrk="1" hangingPunct="1"/>
                  <a:endParaRPr lang="zh-CN" altLang="zh-CN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292" name="Oval 74"/>
                <p:cNvSpPr>
                  <a:spLocks noChangeArrowheads="1"/>
                </p:cNvSpPr>
                <p:nvPr/>
              </p:nvSpPr>
              <p:spPr bwMode="auto">
                <a:xfrm>
                  <a:off x="4964" y="2748"/>
                  <a:ext cx="98" cy="101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1pPr>
                  <a:lvl2pPr marL="742950" indent="-285750" eaLnBrk="0" hangingPunct="0"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2pPr>
                  <a:lvl3pPr marL="1143000" indent="-228600" eaLnBrk="0" hangingPunct="0"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3pPr>
                  <a:lvl4pPr marL="1600200" indent="-228600" eaLnBrk="0" hangingPunct="0"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4pPr>
                  <a:lvl5pPr marL="2057400" indent="-228600" eaLnBrk="0" hangingPunct="0"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9pPr>
                </a:lstStyle>
                <a:p>
                  <a:pPr eaLnBrk="1" hangingPunct="1"/>
                  <a:endParaRPr lang="zh-CN" altLang="zh-CN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293" name="Oval 75"/>
                <p:cNvSpPr>
                  <a:spLocks noChangeArrowheads="1"/>
                </p:cNvSpPr>
                <p:nvPr/>
              </p:nvSpPr>
              <p:spPr bwMode="auto">
                <a:xfrm>
                  <a:off x="5050" y="2797"/>
                  <a:ext cx="63" cy="60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1pPr>
                  <a:lvl2pPr marL="742950" indent="-285750" eaLnBrk="0" hangingPunct="0"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2pPr>
                  <a:lvl3pPr marL="1143000" indent="-228600" eaLnBrk="0" hangingPunct="0"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3pPr>
                  <a:lvl4pPr marL="1600200" indent="-228600" eaLnBrk="0" hangingPunct="0"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4pPr>
                  <a:lvl5pPr marL="2057400" indent="-228600" eaLnBrk="0" hangingPunct="0"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9pPr>
                </a:lstStyle>
                <a:p>
                  <a:pPr eaLnBrk="1" hangingPunct="1"/>
                  <a:endParaRPr lang="zh-CN" altLang="zh-CN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294" name="Oval 76"/>
                <p:cNvSpPr>
                  <a:spLocks noChangeArrowheads="1"/>
                </p:cNvSpPr>
                <p:nvPr/>
              </p:nvSpPr>
              <p:spPr bwMode="auto">
                <a:xfrm>
                  <a:off x="5129" y="2794"/>
                  <a:ext cx="62" cy="61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1pPr>
                  <a:lvl2pPr marL="742950" indent="-285750" eaLnBrk="0" hangingPunct="0"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2pPr>
                  <a:lvl3pPr marL="1143000" indent="-228600" eaLnBrk="0" hangingPunct="0"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3pPr>
                  <a:lvl4pPr marL="1600200" indent="-228600" eaLnBrk="0" hangingPunct="0"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4pPr>
                  <a:lvl5pPr marL="2057400" indent="-228600" eaLnBrk="0" hangingPunct="0"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9pPr>
                </a:lstStyle>
                <a:p>
                  <a:pPr eaLnBrk="1" hangingPunct="1"/>
                  <a:endParaRPr lang="zh-CN" altLang="zh-CN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295" name="Oval 77"/>
                <p:cNvSpPr>
                  <a:spLocks noChangeArrowheads="1"/>
                </p:cNvSpPr>
                <p:nvPr/>
              </p:nvSpPr>
              <p:spPr bwMode="auto">
                <a:xfrm>
                  <a:off x="5102" y="2799"/>
                  <a:ext cx="62" cy="60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1pPr>
                  <a:lvl2pPr marL="742950" indent="-285750" eaLnBrk="0" hangingPunct="0"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2pPr>
                  <a:lvl3pPr marL="1143000" indent="-228600" eaLnBrk="0" hangingPunct="0"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3pPr>
                  <a:lvl4pPr marL="1600200" indent="-228600" eaLnBrk="0" hangingPunct="0"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4pPr>
                  <a:lvl5pPr marL="2057400" indent="-228600" eaLnBrk="0" hangingPunct="0"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9pPr>
                </a:lstStyle>
                <a:p>
                  <a:pPr eaLnBrk="1" hangingPunct="1"/>
                  <a:endParaRPr lang="zh-CN" altLang="zh-CN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296" name="Arc 78"/>
                <p:cNvSpPr>
                  <a:spLocks/>
                </p:cNvSpPr>
                <p:nvPr/>
              </p:nvSpPr>
              <p:spPr bwMode="auto">
                <a:xfrm>
                  <a:off x="5154" y="2832"/>
                  <a:ext cx="55" cy="42"/>
                </a:xfrm>
                <a:custGeom>
                  <a:avLst/>
                  <a:gdLst>
                    <a:gd name="T0" fmla="*/ 0 w 43193"/>
                    <a:gd name="T1" fmla="*/ 0 h 21600"/>
                    <a:gd name="T2" fmla="*/ 0 w 43193"/>
                    <a:gd name="T3" fmla="*/ 0 h 21600"/>
                    <a:gd name="T4" fmla="*/ 0 w 43193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193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322" y="0"/>
                        <a:pt x="42905" y="9350"/>
                        <a:pt x="43193" y="21069"/>
                      </a:cubicBezTo>
                    </a:path>
                    <a:path w="43193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322" y="0"/>
                        <a:pt x="42905" y="9350"/>
                        <a:pt x="43193" y="21069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4247" name="Group 79"/>
              <p:cNvGrpSpPr>
                <a:grpSpLocks/>
              </p:cNvGrpSpPr>
              <p:nvPr/>
            </p:nvGrpSpPr>
            <p:grpSpPr bwMode="auto">
              <a:xfrm>
                <a:off x="4951" y="2779"/>
                <a:ext cx="463" cy="276"/>
                <a:chOff x="4951" y="2779"/>
                <a:chExt cx="463" cy="276"/>
              </a:xfrm>
            </p:grpSpPr>
            <p:grpSp>
              <p:nvGrpSpPr>
                <p:cNvPr id="4248" name="Group 80"/>
                <p:cNvGrpSpPr>
                  <a:grpSpLocks/>
                </p:cNvGrpSpPr>
                <p:nvPr/>
              </p:nvGrpSpPr>
              <p:grpSpPr bwMode="auto">
                <a:xfrm>
                  <a:off x="5222" y="2779"/>
                  <a:ext cx="118" cy="189"/>
                  <a:chOff x="5222" y="2779"/>
                  <a:chExt cx="118" cy="189"/>
                </a:xfrm>
              </p:grpSpPr>
              <p:sp>
                <p:nvSpPr>
                  <p:cNvPr id="4279" name="Line 81"/>
                  <p:cNvSpPr>
                    <a:spLocks noChangeShapeType="1"/>
                  </p:cNvSpPr>
                  <p:nvPr/>
                </p:nvSpPr>
                <p:spPr bwMode="auto">
                  <a:xfrm>
                    <a:off x="5280" y="2779"/>
                    <a:ext cx="1" cy="18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1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280" name="Freeform 82"/>
                  <p:cNvSpPr>
                    <a:spLocks/>
                  </p:cNvSpPr>
                  <p:nvPr/>
                </p:nvSpPr>
                <p:spPr bwMode="auto">
                  <a:xfrm>
                    <a:off x="5259" y="2813"/>
                    <a:ext cx="43" cy="151"/>
                  </a:xfrm>
                  <a:custGeom>
                    <a:avLst/>
                    <a:gdLst>
                      <a:gd name="T0" fmla="*/ 0 w 256"/>
                      <a:gd name="T1" fmla="*/ 0 h 905"/>
                      <a:gd name="T2" fmla="*/ 0 w 256"/>
                      <a:gd name="T3" fmla="*/ 0 h 905"/>
                      <a:gd name="T4" fmla="*/ 0 w 256"/>
                      <a:gd name="T5" fmla="*/ 0 h 9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56" h="905">
                        <a:moveTo>
                          <a:pt x="0" y="898"/>
                        </a:moveTo>
                        <a:lnTo>
                          <a:pt x="129" y="0"/>
                        </a:lnTo>
                        <a:lnTo>
                          <a:pt x="256" y="905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1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281" name="Line 83"/>
                  <p:cNvSpPr>
                    <a:spLocks noChangeShapeType="1"/>
                  </p:cNvSpPr>
                  <p:nvPr/>
                </p:nvSpPr>
                <p:spPr bwMode="auto">
                  <a:xfrm>
                    <a:off x="5247" y="2828"/>
                    <a:ext cx="6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1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282" name="Line 84"/>
                  <p:cNvSpPr>
                    <a:spLocks noChangeShapeType="1"/>
                  </p:cNvSpPr>
                  <p:nvPr/>
                </p:nvSpPr>
                <p:spPr bwMode="auto">
                  <a:xfrm>
                    <a:off x="5222" y="2921"/>
                    <a:ext cx="11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1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283" name="Line 85"/>
                  <p:cNvSpPr>
                    <a:spLocks noChangeShapeType="1"/>
                  </p:cNvSpPr>
                  <p:nvPr/>
                </p:nvSpPr>
                <p:spPr bwMode="auto">
                  <a:xfrm>
                    <a:off x="5272" y="2878"/>
                    <a:ext cx="1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1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284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5268" y="2901"/>
                    <a:ext cx="26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1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285" name="Line 87"/>
                  <p:cNvSpPr>
                    <a:spLocks noChangeShapeType="1"/>
                  </p:cNvSpPr>
                  <p:nvPr/>
                </p:nvSpPr>
                <p:spPr bwMode="auto">
                  <a:xfrm>
                    <a:off x="5264" y="2940"/>
                    <a:ext cx="34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1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4249" name="Group 88"/>
                <p:cNvGrpSpPr>
                  <a:grpSpLocks/>
                </p:cNvGrpSpPr>
                <p:nvPr/>
              </p:nvGrpSpPr>
              <p:grpSpPr bwMode="auto">
                <a:xfrm>
                  <a:off x="5011" y="2779"/>
                  <a:ext cx="119" cy="189"/>
                  <a:chOff x="5011" y="2779"/>
                  <a:chExt cx="119" cy="189"/>
                </a:xfrm>
              </p:grpSpPr>
              <p:sp>
                <p:nvSpPr>
                  <p:cNvPr id="4272" name="Line 89"/>
                  <p:cNvSpPr>
                    <a:spLocks noChangeShapeType="1"/>
                  </p:cNvSpPr>
                  <p:nvPr/>
                </p:nvSpPr>
                <p:spPr bwMode="auto">
                  <a:xfrm>
                    <a:off x="5070" y="2779"/>
                    <a:ext cx="1" cy="18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1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273" name="Freeform 90"/>
                  <p:cNvSpPr>
                    <a:spLocks/>
                  </p:cNvSpPr>
                  <p:nvPr/>
                </p:nvSpPr>
                <p:spPr bwMode="auto">
                  <a:xfrm>
                    <a:off x="5048" y="2813"/>
                    <a:ext cx="43" cy="151"/>
                  </a:xfrm>
                  <a:custGeom>
                    <a:avLst/>
                    <a:gdLst>
                      <a:gd name="T0" fmla="*/ 0 w 258"/>
                      <a:gd name="T1" fmla="*/ 0 h 905"/>
                      <a:gd name="T2" fmla="*/ 0 w 258"/>
                      <a:gd name="T3" fmla="*/ 0 h 905"/>
                      <a:gd name="T4" fmla="*/ 0 w 258"/>
                      <a:gd name="T5" fmla="*/ 0 h 9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58" h="905">
                        <a:moveTo>
                          <a:pt x="0" y="898"/>
                        </a:moveTo>
                        <a:lnTo>
                          <a:pt x="129" y="0"/>
                        </a:lnTo>
                        <a:lnTo>
                          <a:pt x="258" y="905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1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274" name="Line 91"/>
                  <p:cNvSpPr>
                    <a:spLocks noChangeShapeType="1"/>
                  </p:cNvSpPr>
                  <p:nvPr/>
                </p:nvSpPr>
                <p:spPr bwMode="auto">
                  <a:xfrm>
                    <a:off x="5037" y="2828"/>
                    <a:ext cx="67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1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275" name="Line 92"/>
                  <p:cNvSpPr>
                    <a:spLocks noChangeShapeType="1"/>
                  </p:cNvSpPr>
                  <p:nvPr/>
                </p:nvSpPr>
                <p:spPr bwMode="auto">
                  <a:xfrm>
                    <a:off x="5011" y="2921"/>
                    <a:ext cx="11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1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276" name="Line 93"/>
                  <p:cNvSpPr>
                    <a:spLocks noChangeShapeType="1"/>
                  </p:cNvSpPr>
                  <p:nvPr/>
                </p:nvSpPr>
                <p:spPr bwMode="auto">
                  <a:xfrm>
                    <a:off x="5061" y="2878"/>
                    <a:ext cx="1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1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277" name="Line 94"/>
                  <p:cNvSpPr>
                    <a:spLocks noChangeShapeType="1"/>
                  </p:cNvSpPr>
                  <p:nvPr/>
                </p:nvSpPr>
                <p:spPr bwMode="auto">
                  <a:xfrm>
                    <a:off x="5057" y="2901"/>
                    <a:ext cx="27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1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278" name="Line 95"/>
                  <p:cNvSpPr>
                    <a:spLocks noChangeShapeType="1"/>
                  </p:cNvSpPr>
                  <p:nvPr/>
                </p:nvSpPr>
                <p:spPr bwMode="auto">
                  <a:xfrm>
                    <a:off x="5053" y="2940"/>
                    <a:ext cx="34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1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4250" name="Group 96"/>
                <p:cNvGrpSpPr>
                  <a:grpSpLocks/>
                </p:cNvGrpSpPr>
                <p:nvPr/>
              </p:nvGrpSpPr>
              <p:grpSpPr bwMode="auto">
                <a:xfrm>
                  <a:off x="4951" y="2879"/>
                  <a:ext cx="463" cy="176"/>
                  <a:chOff x="4951" y="2879"/>
                  <a:chExt cx="463" cy="176"/>
                </a:xfrm>
              </p:grpSpPr>
              <p:grpSp>
                <p:nvGrpSpPr>
                  <p:cNvPr id="4251" name="Group 97"/>
                  <p:cNvGrpSpPr>
                    <a:grpSpLocks/>
                  </p:cNvGrpSpPr>
                  <p:nvPr/>
                </p:nvGrpSpPr>
                <p:grpSpPr bwMode="auto">
                  <a:xfrm>
                    <a:off x="4951" y="2879"/>
                    <a:ext cx="463" cy="176"/>
                    <a:chOff x="4951" y="2879"/>
                    <a:chExt cx="463" cy="176"/>
                  </a:xfrm>
                </p:grpSpPr>
                <p:sp>
                  <p:nvSpPr>
                    <p:cNvPr id="4262" name="Freeform 98"/>
                    <p:cNvSpPr>
                      <a:spLocks/>
                    </p:cNvSpPr>
                    <p:nvPr/>
                  </p:nvSpPr>
                  <p:spPr bwMode="auto">
                    <a:xfrm>
                      <a:off x="4951" y="2879"/>
                      <a:ext cx="463" cy="176"/>
                    </a:xfrm>
                    <a:custGeom>
                      <a:avLst/>
                      <a:gdLst>
                        <a:gd name="T0" fmla="*/ 0 w 2780"/>
                        <a:gd name="T1" fmla="*/ 0 h 1056"/>
                        <a:gd name="T2" fmla="*/ 0 w 2780"/>
                        <a:gd name="T3" fmla="*/ 0 h 1056"/>
                        <a:gd name="T4" fmla="*/ 0 w 2780"/>
                        <a:gd name="T5" fmla="*/ 0 h 1056"/>
                        <a:gd name="T6" fmla="*/ 0 w 2780"/>
                        <a:gd name="T7" fmla="*/ 0 h 1056"/>
                        <a:gd name="T8" fmla="*/ 0 w 2780"/>
                        <a:gd name="T9" fmla="*/ 0 h 1056"/>
                        <a:gd name="T10" fmla="*/ 0 w 2780"/>
                        <a:gd name="T11" fmla="*/ 0 h 1056"/>
                        <a:gd name="T12" fmla="*/ 0 w 2780"/>
                        <a:gd name="T13" fmla="*/ 0 h 1056"/>
                        <a:gd name="T14" fmla="*/ 0 w 2780"/>
                        <a:gd name="T15" fmla="*/ 0 h 1056"/>
                        <a:gd name="T16" fmla="*/ 0 w 2780"/>
                        <a:gd name="T17" fmla="*/ 0 h 1056"/>
                        <a:gd name="T18" fmla="*/ 0 w 2780"/>
                        <a:gd name="T19" fmla="*/ 0 h 1056"/>
                        <a:gd name="T20" fmla="*/ 0 w 2780"/>
                        <a:gd name="T21" fmla="*/ 0 h 1056"/>
                        <a:gd name="T22" fmla="*/ 0 w 2780"/>
                        <a:gd name="T23" fmla="*/ 0 h 1056"/>
                        <a:gd name="T24" fmla="*/ 0 w 2780"/>
                        <a:gd name="T25" fmla="*/ 0 h 1056"/>
                        <a:gd name="T26" fmla="*/ 0 w 2780"/>
                        <a:gd name="T27" fmla="*/ 0 h 1056"/>
                        <a:gd name="T28" fmla="*/ 0 w 2780"/>
                        <a:gd name="T29" fmla="*/ 0 h 1056"/>
                        <a:gd name="T30" fmla="*/ 0 w 2780"/>
                        <a:gd name="T31" fmla="*/ 0 h 1056"/>
                        <a:gd name="T32" fmla="*/ 0 w 2780"/>
                        <a:gd name="T33" fmla="*/ 0 h 1056"/>
                        <a:gd name="T34" fmla="*/ 0 w 2780"/>
                        <a:gd name="T35" fmla="*/ 0 h 1056"/>
                        <a:gd name="T36" fmla="*/ 0 w 2780"/>
                        <a:gd name="T37" fmla="*/ 0 h 1056"/>
                        <a:gd name="T38" fmla="*/ 0 w 2780"/>
                        <a:gd name="T39" fmla="*/ 0 h 1056"/>
                        <a:gd name="T40" fmla="*/ 0 w 2780"/>
                        <a:gd name="T41" fmla="*/ 0 h 1056"/>
                        <a:gd name="T42" fmla="*/ 0 w 2780"/>
                        <a:gd name="T43" fmla="*/ 0 h 1056"/>
                        <a:gd name="T44" fmla="*/ 0 w 2780"/>
                        <a:gd name="T45" fmla="*/ 0 h 1056"/>
                        <a:gd name="T46" fmla="*/ 0 w 2780"/>
                        <a:gd name="T47" fmla="*/ 0 h 1056"/>
                        <a:gd name="T48" fmla="*/ 0 w 2780"/>
                        <a:gd name="T49" fmla="*/ 0 h 1056"/>
                        <a:gd name="T50" fmla="*/ 0 w 2780"/>
                        <a:gd name="T51" fmla="*/ 0 h 1056"/>
                        <a:gd name="T52" fmla="*/ 0 w 2780"/>
                        <a:gd name="T53" fmla="*/ 0 h 1056"/>
                        <a:gd name="T54" fmla="*/ 0 w 2780"/>
                        <a:gd name="T55" fmla="*/ 0 h 1056"/>
                        <a:gd name="T56" fmla="*/ 0 w 2780"/>
                        <a:gd name="T57" fmla="*/ 0 h 1056"/>
                        <a:gd name="T58" fmla="*/ 0 w 2780"/>
                        <a:gd name="T59" fmla="*/ 0 h 1056"/>
                        <a:gd name="T60" fmla="*/ 0 w 2780"/>
                        <a:gd name="T61" fmla="*/ 0 h 1056"/>
                        <a:gd name="T62" fmla="*/ 0 w 2780"/>
                        <a:gd name="T63" fmla="*/ 0 h 1056"/>
                        <a:gd name="T64" fmla="*/ 0 w 2780"/>
                        <a:gd name="T65" fmla="*/ 0 h 1056"/>
                        <a:gd name="T66" fmla="*/ 0 w 2780"/>
                        <a:gd name="T67" fmla="*/ 0 h 1056"/>
                        <a:gd name="T68" fmla="*/ 0 w 2780"/>
                        <a:gd name="T69" fmla="*/ 0 h 1056"/>
                        <a:gd name="T70" fmla="*/ 0 w 2780"/>
                        <a:gd name="T71" fmla="*/ 0 h 1056"/>
                        <a:gd name="T72" fmla="*/ 0 w 2780"/>
                        <a:gd name="T73" fmla="*/ 0 h 1056"/>
                        <a:gd name="T74" fmla="*/ 0 w 2780"/>
                        <a:gd name="T75" fmla="*/ 0 h 1056"/>
                        <a:gd name="T76" fmla="*/ 0 w 2780"/>
                        <a:gd name="T77" fmla="*/ 0 h 1056"/>
                        <a:gd name="T78" fmla="*/ 0 w 2780"/>
                        <a:gd name="T79" fmla="*/ 0 h 1056"/>
                        <a:gd name="T80" fmla="*/ 0 w 2780"/>
                        <a:gd name="T81" fmla="*/ 0 h 1056"/>
                        <a:gd name="T82" fmla="*/ 0 w 2780"/>
                        <a:gd name="T83" fmla="*/ 0 h 1056"/>
                        <a:gd name="T84" fmla="*/ 0 w 2780"/>
                        <a:gd name="T85" fmla="*/ 0 h 1056"/>
                        <a:gd name="T86" fmla="*/ 0 w 2780"/>
                        <a:gd name="T87" fmla="*/ 0 h 1056"/>
                        <a:gd name="T88" fmla="*/ 0 w 2780"/>
                        <a:gd name="T89" fmla="*/ 0 h 1056"/>
                        <a:gd name="T90" fmla="*/ 0 w 2780"/>
                        <a:gd name="T91" fmla="*/ 0 h 1056"/>
                        <a:gd name="T92" fmla="*/ 0 w 2780"/>
                        <a:gd name="T93" fmla="*/ 0 h 1056"/>
                        <a:gd name="T94" fmla="*/ 0 w 2780"/>
                        <a:gd name="T95" fmla="*/ 0 h 1056"/>
                        <a:gd name="T96" fmla="*/ 0 w 2780"/>
                        <a:gd name="T97" fmla="*/ 0 h 1056"/>
                        <a:gd name="T98" fmla="*/ 0 w 2780"/>
                        <a:gd name="T99" fmla="*/ 0 h 1056"/>
                        <a:gd name="T100" fmla="*/ 0 w 2780"/>
                        <a:gd name="T101" fmla="*/ 0 h 1056"/>
                        <a:gd name="T102" fmla="*/ 0 w 2780"/>
                        <a:gd name="T103" fmla="*/ 0 h 1056"/>
                        <a:gd name="T104" fmla="*/ 0 w 2780"/>
                        <a:gd name="T105" fmla="*/ 0 h 105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</a:gdLst>
                      <a:ahLst/>
                      <a:cxnLst>
                        <a:cxn ang="T106">
                          <a:pos x="T0" y="T1"/>
                        </a:cxn>
                        <a:cxn ang="T107">
                          <a:pos x="T2" y="T3"/>
                        </a:cxn>
                        <a:cxn ang="T108">
                          <a:pos x="T4" y="T5"/>
                        </a:cxn>
                        <a:cxn ang="T109">
                          <a:pos x="T6" y="T7"/>
                        </a:cxn>
                        <a:cxn ang="T110">
                          <a:pos x="T8" y="T9"/>
                        </a:cxn>
                        <a:cxn ang="T111">
                          <a:pos x="T10" y="T11"/>
                        </a:cxn>
                        <a:cxn ang="T112">
                          <a:pos x="T12" y="T13"/>
                        </a:cxn>
                        <a:cxn ang="T113">
                          <a:pos x="T14" y="T15"/>
                        </a:cxn>
                        <a:cxn ang="T114">
                          <a:pos x="T16" y="T17"/>
                        </a:cxn>
                        <a:cxn ang="T115">
                          <a:pos x="T18" y="T19"/>
                        </a:cxn>
                        <a:cxn ang="T116">
                          <a:pos x="T20" y="T21"/>
                        </a:cxn>
                        <a:cxn ang="T117">
                          <a:pos x="T22" y="T23"/>
                        </a:cxn>
                        <a:cxn ang="T118">
                          <a:pos x="T24" y="T25"/>
                        </a:cxn>
                        <a:cxn ang="T119">
                          <a:pos x="T26" y="T27"/>
                        </a:cxn>
                        <a:cxn ang="T120">
                          <a:pos x="T28" y="T29"/>
                        </a:cxn>
                        <a:cxn ang="T121">
                          <a:pos x="T30" y="T31"/>
                        </a:cxn>
                        <a:cxn ang="T122">
                          <a:pos x="T32" y="T33"/>
                        </a:cxn>
                        <a:cxn ang="T123">
                          <a:pos x="T34" y="T35"/>
                        </a:cxn>
                        <a:cxn ang="T124">
                          <a:pos x="T36" y="T37"/>
                        </a:cxn>
                        <a:cxn ang="T125">
                          <a:pos x="T38" y="T39"/>
                        </a:cxn>
                        <a:cxn ang="T126">
                          <a:pos x="T40" y="T41"/>
                        </a:cxn>
                        <a:cxn ang="T127">
                          <a:pos x="T42" y="T43"/>
                        </a:cxn>
                        <a:cxn ang="T128">
                          <a:pos x="T44" y="T45"/>
                        </a:cxn>
                        <a:cxn ang="T129">
                          <a:pos x="T46" y="T47"/>
                        </a:cxn>
                        <a:cxn ang="T130">
                          <a:pos x="T48" y="T49"/>
                        </a:cxn>
                        <a:cxn ang="T131">
                          <a:pos x="T50" y="T51"/>
                        </a:cxn>
                        <a:cxn ang="T132">
                          <a:pos x="T52" y="T53"/>
                        </a:cxn>
                        <a:cxn ang="T133">
                          <a:pos x="T54" y="T55"/>
                        </a:cxn>
                        <a:cxn ang="T134">
                          <a:pos x="T56" y="T57"/>
                        </a:cxn>
                        <a:cxn ang="T135">
                          <a:pos x="T58" y="T59"/>
                        </a:cxn>
                        <a:cxn ang="T136">
                          <a:pos x="T60" y="T61"/>
                        </a:cxn>
                        <a:cxn ang="T137">
                          <a:pos x="T62" y="T63"/>
                        </a:cxn>
                        <a:cxn ang="T138">
                          <a:pos x="T64" y="T65"/>
                        </a:cxn>
                        <a:cxn ang="T139">
                          <a:pos x="T66" y="T67"/>
                        </a:cxn>
                        <a:cxn ang="T140">
                          <a:pos x="T68" y="T69"/>
                        </a:cxn>
                        <a:cxn ang="T141">
                          <a:pos x="T70" y="T71"/>
                        </a:cxn>
                        <a:cxn ang="T142">
                          <a:pos x="T72" y="T73"/>
                        </a:cxn>
                        <a:cxn ang="T143">
                          <a:pos x="T74" y="T75"/>
                        </a:cxn>
                        <a:cxn ang="T144">
                          <a:pos x="T76" y="T77"/>
                        </a:cxn>
                        <a:cxn ang="T145">
                          <a:pos x="T78" y="T79"/>
                        </a:cxn>
                        <a:cxn ang="T146">
                          <a:pos x="T80" y="T81"/>
                        </a:cxn>
                        <a:cxn ang="T147">
                          <a:pos x="T82" y="T83"/>
                        </a:cxn>
                        <a:cxn ang="T148">
                          <a:pos x="T84" y="T85"/>
                        </a:cxn>
                        <a:cxn ang="T149">
                          <a:pos x="T86" y="T87"/>
                        </a:cxn>
                        <a:cxn ang="T150">
                          <a:pos x="T88" y="T89"/>
                        </a:cxn>
                        <a:cxn ang="T151">
                          <a:pos x="T90" y="T91"/>
                        </a:cxn>
                        <a:cxn ang="T152">
                          <a:pos x="T92" y="T93"/>
                        </a:cxn>
                        <a:cxn ang="T153">
                          <a:pos x="T94" y="T95"/>
                        </a:cxn>
                        <a:cxn ang="T154">
                          <a:pos x="T96" y="T97"/>
                        </a:cxn>
                        <a:cxn ang="T155">
                          <a:pos x="T98" y="T99"/>
                        </a:cxn>
                        <a:cxn ang="T156">
                          <a:pos x="T100" y="T101"/>
                        </a:cxn>
                        <a:cxn ang="T157">
                          <a:pos x="T102" y="T103"/>
                        </a:cxn>
                        <a:cxn ang="T158">
                          <a:pos x="T104" y="T105"/>
                        </a:cxn>
                      </a:cxnLst>
                      <a:rect l="0" t="0" r="r" b="b"/>
                      <a:pathLst>
                        <a:path w="2780" h="1056">
                          <a:moveTo>
                            <a:pt x="19" y="561"/>
                          </a:moveTo>
                          <a:lnTo>
                            <a:pt x="11" y="595"/>
                          </a:lnTo>
                          <a:lnTo>
                            <a:pt x="5" y="620"/>
                          </a:lnTo>
                          <a:lnTo>
                            <a:pt x="1" y="658"/>
                          </a:lnTo>
                          <a:lnTo>
                            <a:pt x="0" y="687"/>
                          </a:lnTo>
                          <a:lnTo>
                            <a:pt x="3" y="720"/>
                          </a:lnTo>
                          <a:lnTo>
                            <a:pt x="8" y="741"/>
                          </a:lnTo>
                          <a:lnTo>
                            <a:pt x="15" y="760"/>
                          </a:lnTo>
                          <a:lnTo>
                            <a:pt x="25" y="778"/>
                          </a:lnTo>
                          <a:lnTo>
                            <a:pt x="43" y="801"/>
                          </a:lnTo>
                          <a:lnTo>
                            <a:pt x="62" y="822"/>
                          </a:lnTo>
                          <a:lnTo>
                            <a:pt x="84" y="846"/>
                          </a:lnTo>
                          <a:lnTo>
                            <a:pt x="114" y="872"/>
                          </a:lnTo>
                          <a:lnTo>
                            <a:pt x="151" y="904"/>
                          </a:lnTo>
                          <a:lnTo>
                            <a:pt x="168" y="923"/>
                          </a:lnTo>
                          <a:lnTo>
                            <a:pt x="185" y="951"/>
                          </a:lnTo>
                          <a:lnTo>
                            <a:pt x="220" y="1056"/>
                          </a:lnTo>
                          <a:lnTo>
                            <a:pt x="2448" y="1056"/>
                          </a:lnTo>
                          <a:lnTo>
                            <a:pt x="2648" y="614"/>
                          </a:lnTo>
                          <a:lnTo>
                            <a:pt x="2730" y="614"/>
                          </a:lnTo>
                          <a:lnTo>
                            <a:pt x="2780" y="561"/>
                          </a:lnTo>
                          <a:lnTo>
                            <a:pt x="2193" y="561"/>
                          </a:lnTo>
                          <a:lnTo>
                            <a:pt x="2247" y="488"/>
                          </a:lnTo>
                          <a:lnTo>
                            <a:pt x="2247" y="456"/>
                          </a:lnTo>
                          <a:lnTo>
                            <a:pt x="1751" y="456"/>
                          </a:lnTo>
                          <a:lnTo>
                            <a:pt x="1751" y="489"/>
                          </a:lnTo>
                          <a:lnTo>
                            <a:pt x="1798" y="554"/>
                          </a:lnTo>
                          <a:lnTo>
                            <a:pt x="1695" y="554"/>
                          </a:lnTo>
                          <a:lnTo>
                            <a:pt x="1672" y="524"/>
                          </a:lnTo>
                          <a:lnTo>
                            <a:pt x="1651" y="500"/>
                          </a:lnTo>
                          <a:lnTo>
                            <a:pt x="1618" y="475"/>
                          </a:lnTo>
                          <a:lnTo>
                            <a:pt x="1597" y="459"/>
                          </a:lnTo>
                          <a:lnTo>
                            <a:pt x="1574" y="444"/>
                          </a:lnTo>
                          <a:lnTo>
                            <a:pt x="1548" y="432"/>
                          </a:lnTo>
                          <a:lnTo>
                            <a:pt x="1522" y="422"/>
                          </a:lnTo>
                          <a:lnTo>
                            <a:pt x="1500" y="415"/>
                          </a:lnTo>
                          <a:lnTo>
                            <a:pt x="1500" y="61"/>
                          </a:lnTo>
                          <a:lnTo>
                            <a:pt x="1544" y="0"/>
                          </a:lnTo>
                          <a:lnTo>
                            <a:pt x="1212" y="0"/>
                          </a:lnTo>
                          <a:lnTo>
                            <a:pt x="1262" y="62"/>
                          </a:lnTo>
                          <a:lnTo>
                            <a:pt x="1262" y="423"/>
                          </a:lnTo>
                          <a:lnTo>
                            <a:pt x="1237" y="433"/>
                          </a:lnTo>
                          <a:lnTo>
                            <a:pt x="1215" y="445"/>
                          </a:lnTo>
                          <a:lnTo>
                            <a:pt x="1192" y="458"/>
                          </a:lnTo>
                          <a:lnTo>
                            <a:pt x="1170" y="474"/>
                          </a:lnTo>
                          <a:lnTo>
                            <a:pt x="1143" y="496"/>
                          </a:lnTo>
                          <a:lnTo>
                            <a:pt x="1121" y="519"/>
                          </a:lnTo>
                          <a:lnTo>
                            <a:pt x="1093" y="554"/>
                          </a:lnTo>
                          <a:lnTo>
                            <a:pt x="942" y="554"/>
                          </a:lnTo>
                          <a:lnTo>
                            <a:pt x="991" y="469"/>
                          </a:lnTo>
                          <a:lnTo>
                            <a:pt x="409" y="469"/>
                          </a:lnTo>
                          <a:lnTo>
                            <a:pt x="461" y="561"/>
                          </a:lnTo>
                          <a:lnTo>
                            <a:pt x="19" y="561"/>
                          </a:lnTo>
                          <a:close/>
                        </a:path>
                      </a:pathLst>
                    </a:custGeom>
                    <a:solidFill>
                      <a:srgbClr val="008080"/>
                    </a:solidFill>
                    <a:ln w="1588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grpSp>
                  <p:nvGrpSpPr>
                    <p:cNvPr id="4263" name="Group 9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023" y="3004"/>
                      <a:ext cx="293" cy="13"/>
                      <a:chOff x="5023" y="3004"/>
                      <a:chExt cx="293" cy="13"/>
                    </a:xfrm>
                  </p:grpSpPr>
                  <p:grpSp>
                    <p:nvGrpSpPr>
                      <p:cNvPr id="4264" name="Group 10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023" y="3004"/>
                        <a:ext cx="65" cy="13"/>
                        <a:chOff x="5023" y="3004"/>
                        <a:chExt cx="65" cy="13"/>
                      </a:xfrm>
                    </p:grpSpPr>
                    <p:sp>
                      <p:nvSpPr>
                        <p:cNvPr id="4269" name="Oval 10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76" y="3004"/>
                          <a:ext cx="12" cy="13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 eaLnBrk="0" hangingPunct="0"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1pPr>
                          <a:lvl2pPr marL="742950" indent="-285750" eaLnBrk="0" hangingPunct="0"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2pPr>
                          <a:lvl3pPr marL="1143000" indent="-228600" eaLnBrk="0" hangingPunct="0"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3pPr>
                          <a:lvl4pPr marL="1600200" indent="-228600" eaLnBrk="0" hangingPunct="0"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4pPr>
                          <a:lvl5pPr marL="2057400" indent="-228600" eaLnBrk="0" hangingPunct="0"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9pPr>
                        </a:lstStyle>
                        <a:p>
                          <a:pPr eaLnBrk="1" hangingPunct="1"/>
                          <a:endParaRPr lang="zh-CN" altLang="zh-CN" sz="110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p:txBody>
                    </p:sp>
                    <p:sp>
                      <p:nvSpPr>
                        <p:cNvPr id="4270" name="Oval 10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49" y="3004"/>
                          <a:ext cx="13" cy="13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 eaLnBrk="0" hangingPunct="0"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1pPr>
                          <a:lvl2pPr marL="742950" indent="-285750" eaLnBrk="0" hangingPunct="0"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2pPr>
                          <a:lvl3pPr marL="1143000" indent="-228600" eaLnBrk="0" hangingPunct="0"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3pPr>
                          <a:lvl4pPr marL="1600200" indent="-228600" eaLnBrk="0" hangingPunct="0"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4pPr>
                          <a:lvl5pPr marL="2057400" indent="-228600" eaLnBrk="0" hangingPunct="0"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9pPr>
                        </a:lstStyle>
                        <a:p>
                          <a:pPr eaLnBrk="1" hangingPunct="1"/>
                          <a:endParaRPr lang="zh-CN" altLang="zh-CN" sz="110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p:txBody>
                    </p:sp>
                    <p:sp>
                      <p:nvSpPr>
                        <p:cNvPr id="4271" name="Oval 10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23" y="3004"/>
                          <a:ext cx="13" cy="13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 eaLnBrk="0" hangingPunct="0"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1pPr>
                          <a:lvl2pPr marL="742950" indent="-285750" eaLnBrk="0" hangingPunct="0"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2pPr>
                          <a:lvl3pPr marL="1143000" indent="-228600" eaLnBrk="0" hangingPunct="0"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3pPr>
                          <a:lvl4pPr marL="1600200" indent="-228600" eaLnBrk="0" hangingPunct="0"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4pPr>
                          <a:lvl5pPr marL="2057400" indent="-228600" eaLnBrk="0" hangingPunct="0"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9pPr>
                        </a:lstStyle>
                        <a:p>
                          <a:pPr eaLnBrk="1" hangingPunct="1"/>
                          <a:endParaRPr lang="zh-CN" altLang="zh-CN" sz="110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4265" name="Group 10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251" y="3004"/>
                        <a:ext cx="65" cy="13"/>
                        <a:chOff x="5251" y="3004"/>
                        <a:chExt cx="65" cy="13"/>
                      </a:xfrm>
                    </p:grpSpPr>
                    <p:sp>
                      <p:nvSpPr>
                        <p:cNvPr id="4266" name="Oval 10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304" y="3004"/>
                          <a:ext cx="12" cy="13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 eaLnBrk="0" hangingPunct="0"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1pPr>
                          <a:lvl2pPr marL="742950" indent="-285750" eaLnBrk="0" hangingPunct="0"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2pPr>
                          <a:lvl3pPr marL="1143000" indent="-228600" eaLnBrk="0" hangingPunct="0"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3pPr>
                          <a:lvl4pPr marL="1600200" indent="-228600" eaLnBrk="0" hangingPunct="0"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4pPr>
                          <a:lvl5pPr marL="2057400" indent="-228600" eaLnBrk="0" hangingPunct="0"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9pPr>
                        </a:lstStyle>
                        <a:p>
                          <a:pPr eaLnBrk="1" hangingPunct="1"/>
                          <a:endParaRPr lang="zh-CN" altLang="zh-CN" sz="110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p:txBody>
                    </p:sp>
                    <p:sp>
                      <p:nvSpPr>
                        <p:cNvPr id="4267" name="Oval 10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277" y="3004"/>
                          <a:ext cx="13" cy="13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 eaLnBrk="0" hangingPunct="0"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1pPr>
                          <a:lvl2pPr marL="742950" indent="-285750" eaLnBrk="0" hangingPunct="0"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2pPr>
                          <a:lvl3pPr marL="1143000" indent="-228600" eaLnBrk="0" hangingPunct="0"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3pPr>
                          <a:lvl4pPr marL="1600200" indent="-228600" eaLnBrk="0" hangingPunct="0"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4pPr>
                          <a:lvl5pPr marL="2057400" indent="-228600" eaLnBrk="0" hangingPunct="0"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9pPr>
                        </a:lstStyle>
                        <a:p>
                          <a:pPr eaLnBrk="1" hangingPunct="1"/>
                          <a:endParaRPr lang="zh-CN" altLang="zh-CN" sz="110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p:txBody>
                    </p:sp>
                    <p:sp>
                      <p:nvSpPr>
                        <p:cNvPr id="4268" name="Oval 10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251" y="3004"/>
                          <a:ext cx="13" cy="13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 eaLnBrk="0" hangingPunct="0"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1pPr>
                          <a:lvl2pPr marL="742950" indent="-285750" eaLnBrk="0" hangingPunct="0"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2pPr>
                          <a:lvl3pPr marL="1143000" indent="-228600" eaLnBrk="0" hangingPunct="0"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3pPr>
                          <a:lvl4pPr marL="1600200" indent="-228600" eaLnBrk="0" hangingPunct="0"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4pPr>
                          <a:lvl5pPr marL="2057400" indent="-228600" eaLnBrk="0" hangingPunct="0"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9pPr>
                        </a:lstStyle>
                        <a:p>
                          <a:pPr eaLnBrk="1" hangingPunct="1"/>
                          <a:endParaRPr lang="zh-CN" altLang="zh-CN" sz="110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4252" name="Group 108"/>
                  <p:cNvGrpSpPr>
                    <a:grpSpLocks/>
                  </p:cNvGrpSpPr>
                  <p:nvPr/>
                </p:nvGrpSpPr>
                <p:grpSpPr bwMode="auto">
                  <a:xfrm>
                    <a:off x="5134" y="2960"/>
                    <a:ext cx="100" cy="95"/>
                    <a:chOff x="5134" y="2960"/>
                    <a:chExt cx="100" cy="95"/>
                  </a:xfrm>
                </p:grpSpPr>
                <p:grpSp>
                  <p:nvGrpSpPr>
                    <p:cNvPr id="4253" name="Group 10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134" y="2960"/>
                      <a:ext cx="100" cy="50"/>
                      <a:chOff x="5134" y="2960"/>
                      <a:chExt cx="100" cy="50"/>
                    </a:xfrm>
                  </p:grpSpPr>
                  <p:sp>
                    <p:nvSpPr>
                      <p:cNvPr id="4255" name="Arc 11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34" y="2960"/>
                        <a:ext cx="99" cy="50"/>
                      </a:xfrm>
                      <a:custGeom>
                        <a:avLst/>
                        <a:gdLst>
                          <a:gd name="T0" fmla="*/ 0 w 43200"/>
                          <a:gd name="T1" fmla="*/ 0 h 21600"/>
                          <a:gd name="T2" fmla="*/ 0 w 43200"/>
                          <a:gd name="T3" fmla="*/ 0 h 21600"/>
                          <a:gd name="T4" fmla="*/ 0 w 43200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43200" h="21600" fill="none" extrusionOk="0">
                            <a:moveTo>
                              <a:pt x="0" y="21600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cubicBezTo>
                              <a:pt x="33529" y="0"/>
                              <a:pt x="43200" y="9670"/>
                              <a:pt x="43200" y="21600"/>
                            </a:cubicBezTo>
                          </a:path>
                          <a:path w="43200" h="21600" stroke="0" extrusionOk="0">
                            <a:moveTo>
                              <a:pt x="0" y="21600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cubicBezTo>
                              <a:pt x="33529" y="0"/>
                              <a:pt x="43200" y="9670"/>
                              <a:pt x="43200" y="21600"/>
                            </a:cubicBezTo>
                            <a:lnTo>
                              <a:pt x="21600" y="21600"/>
                            </a:ln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solidFill>
                        <a:srgbClr val="00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 sz="11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4256" name="Arc 1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38" y="2960"/>
                        <a:ext cx="96" cy="50"/>
                      </a:xfrm>
                      <a:custGeom>
                        <a:avLst/>
                        <a:gdLst>
                          <a:gd name="T0" fmla="*/ 0 w 41767"/>
                          <a:gd name="T1" fmla="*/ 0 h 21600"/>
                          <a:gd name="T2" fmla="*/ 0 w 41767"/>
                          <a:gd name="T3" fmla="*/ 0 h 21600"/>
                          <a:gd name="T4" fmla="*/ 0 w 41767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41767" h="21600" fill="none" extrusionOk="0">
                            <a:moveTo>
                              <a:pt x="-1" y="13874"/>
                            </a:moveTo>
                            <a:cubicBezTo>
                              <a:pt x="3200" y="5518"/>
                              <a:pt x="11222" y="-1"/>
                              <a:pt x="20171" y="0"/>
                            </a:cubicBezTo>
                            <a:cubicBezTo>
                              <a:pt x="31928" y="0"/>
                              <a:pt x="41526" y="9403"/>
                              <a:pt x="41766" y="21159"/>
                            </a:cubicBezTo>
                          </a:path>
                          <a:path w="41767" h="21600" stroke="0" extrusionOk="0">
                            <a:moveTo>
                              <a:pt x="-1" y="13874"/>
                            </a:moveTo>
                            <a:cubicBezTo>
                              <a:pt x="3200" y="5518"/>
                              <a:pt x="11222" y="-1"/>
                              <a:pt x="20171" y="0"/>
                            </a:cubicBezTo>
                            <a:cubicBezTo>
                              <a:pt x="31928" y="0"/>
                              <a:pt x="41526" y="9403"/>
                              <a:pt x="41766" y="21159"/>
                            </a:cubicBezTo>
                            <a:lnTo>
                              <a:pt x="20171" y="21600"/>
                            </a:lnTo>
                            <a:lnTo>
                              <a:pt x="-1" y="13874"/>
                            </a:lnTo>
                            <a:close/>
                          </a:path>
                        </a:pathLst>
                      </a:custGeom>
                      <a:solidFill>
                        <a:srgbClr val="0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 sz="11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4257" name="Arc 1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47" y="2960"/>
                        <a:ext cx="87" cy="50"/>
                      </a:xfrm>
                      <a:custGeom>
                        <a:avLst/>
                        <a:gdLst>
                          <a:gd name="T0" fmla="*/ 0 w 37905"/>
                          <a:gd name="T1" fmla="*/ 0 h 21600"/>
                          <a:gd name="T2" fmla="*/ 0 w 37905"/>
                          <a:gd name="T3" fmla="*/ 0 h 21600"/>
                          <a:gd name="T4" fmla="*/ 0 w 37905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37905" h="21600" fill="none" extrusionOk="0">
                            <a:moveTo>
                              <a:pt x="0" y="7437"/>
                            </a:moveTo>
                            <a:cubicBezTo>
                              <a:pt x="4102" y="2713"/>
                              <a:pt x="10052" y="-1"/>
                              <a:pt x="16309" y="0"/>
                            </a:cubicBezTo>
                            <a:cubicBezTo>
                              <a:pt x="28066" y="0"/>
                              <a:pt x="37664" y="9403"/>
                              <a:pt x="37904" y="21159"/>
                            </a:cubicBezTo>
                          </a:path>
                          <a:path w="37905" h="21600" stroke="0" extrusionOk="0">
                            <a:moveTo>
                              <a:pt x="0" y="7437"/>
                            </a:moveTo>
                            <a:cubicBezTo>
                              <a:pt x="4102" y="2713"/>
                              <a:pt x="10052" y="-1"/>
                              <a:pt x="16309" y="0"/>
                            </a:cubicBezTo>
                            <a:cubicBezTo>
                              <a:pt x="28066" y="0"/>
                              <a:pt x="37664" y="9403"/>
                              <a:pt x="37904" y="21159"/>
                            </a:cubicBezTo>
                            <a:lnTo>
                              <a:pt x="16309" y="21600"/>
                            </a:lnTo>
                            <a:lnTo>
                              <a:pt x="0" y="7437"/>
                            </a:lnTo>
                            <a:close/>
                          </a:path>
                        </a:pathLst>
                      </a:custGeom>
                      <a:solidFill>
                        <a:srgbClr val="00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 sz="11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4258" name="Arc 1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60" y="2960"/>
                        <a:ext cx="73" cy="50"/>
                      </a:xfrm>
                      <a:custGeom>
                        <a:avLst/>
                        <a:gdLst>
                          <a:gd name="T0" fmla="*/ 0 w 31939"/>
                          <a:gd name="T1" fmla="*/ 0 h 21600"/>
                          <a:gd name="T2" fmla="*/ 0 w 31939"/>
                          <a:gd name="T3" fmla="*/ 0 h 21600"/>
                          <a:gd name="T4" fmla="*/ 0 w 31939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31939" h="21600" fill="none" extrusionOk="0">
                            <a:moveTo>
                              <a:pt x="0" y="2637"/>
                            </a:moveTo>
                            <a:cubicBezTo>
                              <a:pt x="3172" y="906"/>
                              <a:pt x="6729" y="-1"/>
                              <a:pt x="10343" y="0"/>
                            </a:cubicBezTo>
                            <a:cubicBezTo>
                              <a:pt x="22100" y="0"/>
                              <a:pt x="31698" y="9403"/>
                              <a:pt x="31938" y="21159"/>
                            </a:cubicBezTo>
                          </a:path>
                          <a:path w="31939" h="21600" stroke="0" extrusionOk="0">
                            <a:moveTo>
                              <a:pt x="0" y="2637"/>
                            </a:moveTo>
                            <a:cubicBezTo>
                              <a:pt x="3172" y="906"/>
                              <a:pt x="6729" y="-1"/>
                              <a:pt x="10343" y="0"/>
                            </a:cubicBezTo>
                            <a:cubicBezTo>
                              <a:pt x="22100" y="0"/>
                              <a:pt x="31698" y="9403"/>
                              <a:pt x="31938" y="21159"/>
                            </a:cubicBezTo>
                            <a:lnTo>
                              <a:pt x="10343" y="21600"/>
                            </a:lnTo>
                            <a:lnTo>
                              <a:pt x="0" y="2637"/>
                            </a:lnTo>
                            <a:close/>
                          </a:path>
                        </a:pathLst>
                      </a:custGeom>
                      <a:solidFill>
                        <a:srgbClr val="0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 sz="11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4259" name="Arc 11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77" y="2960"/>
                        <a:ext cx="56" cy="50"/>
                      </a:xfrm>
                      <a:custGeom>
                        <a:avLst/>
                        <a:gdLst>
                          <a:gd name="T0" fmla="*/ 0 w 24591"/>
                          <a:gd name="T1" fmla="*/ 0 h 21600"/>
                          <a:gd name="T2" fmla="*/ 0 w 24591"/>
                          <a:gd name="T3" fmla="*/ 0 h 21600"/>
                          <a:gd name="T4" fmla="*/ 0 w 24591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24591" h="21600" fill="none" extrusionOk="0">
                            <a:moveTo>
                              <a:pt x="-1" y="208"/>
                            </a:moveTo>
                            <a:cubicBezTo>
                              <a:pt x="992" y="69"/>
                              <a:pt x="1993" y="-1"/>
                              <a:pt x="2995" y="0"/>
                            </a:cubicBezTo>
                            <a:cubicBezTo>
                              <a:pt x="14752" y="0"/>
                              <a:pt x="24350" y="9403"/>
                              <a:pt x="24590" y="21159"/>
                            </a:cubicBezTo>
                          </a:path>
                          <a:path w="24591" h="21600" stroke="0" extrusionOk="0">
                            <a:moveTo>
                              <a:pt x="-1" y="208"/>
                            </a:moveTo>
                            <a:cubicBezTo>
                              <a:pt x="992" y="69"/>
                              <a:pt x="1993" y="-1"/>
                              <a:pt x="2995" y="0"/>
                            </a:cubicBezTo>
                            <a:cubicBezTo>
                              <a:pt x="14752" y="0"/>
                              <a:pt x="24350" y="9403"/>
                              <a:pt x="24590" y="21159"/>
                            </a:cubicBezTo>
                            <a:lnTo>
                              <a:pt x="2995" y="21600"/>
                            </a:lnTo>
                            <a:lnTo>
                              <a:pt x="-1" y="208"/>
                            </a:lnTo>
                            <a:close/>
                          </a:path>
                        </a:pathLst>
                      </a:custGeom>
                      <a:solidFill>
                        <a:srgbClr val="00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 sz="11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4260" name="Arc 11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84" y="2961"/>
                        <a:ext cx="47" cy="49"/>
                      </a:xfrm>
                      <a:custGeom>
                        <a:avLst/>
                        <a:gdLst>
                          <a:gd name="T0" fmla="*/ 0 w 20312"/>
                          <a:gd name="T1" fmla="*/ 0 h 21164"/>
                          <a:gd name="T2" fmla="*/ 0 w 20312"/>
                          <a:gd name="T3" fmla="*/ 0 h 21164"/>
                          <a:gd name="T4" fmla="*/ 0 w 20312"/>
                          <a:gd name="T5" fmla="*/ 0 h 21164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20312" h="21164" fill="none" extrusionOk="0">
                            <a:moveTo>
                              <a:pt x="4318" y="0"/>
                            </a:moveTo>
                            <a:cubicBezTo>
                              <a:pt x="11693" y="1505"/>
                              <a:pt x="17752" y="6739"/>
                              <a:pt x="20312" y="13816"/>
                            </a:cubicBezTo>
                          </a:path>
                          <a:path w="20312" h="21164" stroke="0" extrusionOk="0">
                            <a:moveTo>
                              <a:pt x="4318" y="0"/>
                            </a:moveTo>
                            <a:cubicBezTo>
                              <a:pt x="11693" y="1505"/>
                              <a:pt x="17752" y="6739"/>
                              <a:pt x="20312" y="13816"/>
                            </a:cubicBezTo>
                            <a:lnTo>
                              <a:pt x="0" y="21164"/>
                            </a:lnTo>
                            <a:lnTo>
                              <a:pt x="4318" y="0"/>
                            </a:lnTo>
                            <a:close/>
                          </a:path>
                        </a:pathLst>
                      </a:custGeom>
                      <a:solidFill>
                        <a:srgbClr val="0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 sz="11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4261" name="Arc 11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84" y="2968"/>
                        <a:ext cx="39" cy="42"/>
                      </a:xfrm>
                      <a:custGeom>
                        <a:avLst/>
                        <a:gdLst>
                          <a:gd name="T0" fmla="*/ 0 w 17121"/>
                          <a:gd name="T1" fmla="*/ 0 h 18484"/>
                          <a:gd name="T2" fmla="*/ 0 w 17121"/>
                          <a:gd name="T3" fmla="*/ 0 h 18484"/>
                          <a:gd name="T4" fmla="*/ 0 w 17121"/>
                          <a:gd name="T5" fmla="*/ 0 h 18484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17121" h="18484" fill="none" extrusionOk="0">
                            <a:moveTo>
                              <a:pt x="11175" y="0"/>
                            </a:moveTo>
                            <a:cubicBezTo>
                              <a:pt x="13470" y="1387"/>
                              <a:pt x="15486" y="3189"/>
                              <a:pt x="17120" y="5314"/>
                            </a:cubicBezTo>
                          </a:path>
                          <a:path w="17121" h="18484" stroke="0" extrusionOk="0">
                            <a:moveTo>
                              <a:pt x="11175" y="0"/>
                            </a:moveTo>
                            <a:cubicBezTo>
                              <a:pt x="13470" y="1387"/>
                              <a:pt x="15486" y="3189"/>
                              <a:pt x="17120" y="5314"/>
                            </a:cubicBezTo>
                            <a:lnTo>
                              <a:pt x="0" y="18484"/>
                            </a:lnTo>
                            <a:lnTo>
                              <a:pt x="11175" y="0"/>
                            </a:lnTo>
                            <a:close/>
                          </a:path>
                        </a:pathLst>
                      </a:custGeom>
                      <a:solidFill>
                        <a:srgbClr val="00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 sz="11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sp>
                  <p:nvSpPr>
                    <p:cNvPr id="4254" name="Oval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51" y="2985"/>
                      <a:ext cx="66" cy="70"/>
                    </a:xfrm>
                    <a:prstGeom prst="ellipse">
                      <a:avLst/>
                    </a:prstGeom>
                    <a:solidFill>
                      <a:srgbClr val="0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 sz="200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indent="-228600" eaLnBrk="0" hangingPunct="0">
                        <a:defRPr sz="200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defRPr sz="200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9pPr>
                    </a:lstStyle>
                    <a:p>
                      <a:pPr eaLnBrk="1" hangingPunct="1"/>
                      <a:endParaRPr lang="zh-CN" altLang="zh-CN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</p:grpSp>
          </p:grpSp>
        </p:grpSp>
        <p:grpSp>
          <p:nvGrpSpPr>
            <p:cNvPr id="3639" name="Group 66"/>
            <p:cNvGrpSpPr>
              <a:grpSpLocks/>
            </p:cNvGrpSpPr>
            <p:nvPr/>
          </p:nvGrpSpPr>
          <p:grpSpPr bwMode="auto">
            <a:xfrm>
              <a:off x="3150134" y="2094802"/>
              <a:ext cx="794997" cy="253200"/>
              <a:chOff x="4900" y="2712"/>
              <a:chExt cx="514" cy="343"/>
            </a:xfrm>
          </p:grpSpPr>
          <p:grpSp>
            <p:nvGrpSpPr>
              <p:cNvPr id="4195" name="Group 67"/>
              <p:cNvGrpSpPr>
                <a:grpSpLocks/>
              </p:cNvGrpSpPr>
              <p:nvPr/>
            </p:nvGrpSpPr>
            <p:grpSpPr bwMode="auto">
              <a:xfrm>
                <a:off x="4900" y="2712"/>
                <a:ext cx="309" cy="162"/>
                <a:chOff x="4900" y="2712"/>
                <a:chExt cx="309" cy="162"/>
              </a:xfrm>
            </p:grpSpPr>
            <p:sp>
              <p:nvSpPr>
                <p:cNvPr id="4235" name="Oval 68"/>
                <p:cNvSpPr>
                  <a:spLocks noChangeArrowheads="1"/>
                </p:cNvSpPr>
                <p:nvPr/>
              </p:nvSpPr>
              <p:spPr bwMode="auto">
                <a:xfrm>
                  <a:off x="4935" y="2712"/>
                  <a:ext cx="63" cy="62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1pPr>
                  <a:lvl2pPr marL="742950" indent="-285750" eaLnBrk="0" hangingPunct="0"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2pPr>
                  <a:lvl3pPr marL="1143000" indent="-228600" eaLnBrk="0" hangingPunct="0"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3pPr>
                  <a:lvl4pPr marL="1600200" indent="-228600" eaLnBrk="0" hangingPunct="0"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4pPr>
                  <a:lvl5pPr marL="2057400" indent="-228600" eaLnBrk="0" hangingPunct="0"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9pPr>
                </a:lstStyle>
                <a:p>
                  <a:pPr eaLnBrk="1" hangingPunct="1"/>
                  <a:endParaRPr lang="zh-CN" altLang="zh-CN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236" name="Oval 69"/>
                <p:cNvSpPr>
                  <a:spLocks noChangeArrowheads="1"/>
                </p:cNvSpPr>
                <p:nvPr/>
              </p:nvSpPr>
              <p:spPr bwMode="auto">
                <a:xfrm>
                  <a:off x="4900" y="2744"/>
                  <a:ext cx="72" cy="70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1pPr>
                  <a:lvl2pPr marL="742950" indent="-285750" eaLnBrk="0" hangingPunct="0"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2pPr>
                  <a:lvl3pPr marL="1143000" indent="-228600" eaLnBrk="0" hangingPunct="0"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3pPr>
                  <a:lvl4pPr marL="1600200" indent="-228600" eaLnBrk="0" hangingPunct="0"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4pPr>
                  <a:lvl5pPr marL="2057400" indent="-228600" eaLnBrk="0" hangingPunct="0"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9pPr>
                </a:lstStyle>
                <a:p>
                  <a:pPr eaLnBrk="1" hangingPunct="1"/>
                  <a:endParaRPr lang="zh-CN" altLang="zh-CN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237" name="Oval 70"/>
                <p:cNvSpPr>
                  <a:spLocks noChangeArrowheads="1"/>
                </p:cNvSpPr>
                <p:nvPr/>
              </p:nvSpPr>
              <p:spPr bwMode="auto">
                <a:xfrm>
                  <a:off x="4921" y="2762"/>
                  <a:ext cx="72" cy="71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1pPr>
                  <a:lvl2pPr marL="742950" indent="-285750" eaLnBrk="0" hangingPunct="0"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2pPr>
                  <a:lvl3pPr marL="1143000" indent="-228600" eaLnBrk="0" hangingPunct="0"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3pPr>
                  <a:lvl4pPr marL="1600200" indent="-228600" eaLnBrk="0" hangingPunct="0"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4pPr>
                  <a:lvl5pPr marL="2057400" indent="-228600" eaLnBrk="0" hangingPunct="0"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9pPr>
                </a:lstStyle>
                <a:p>
                  <a:pPr eaLnBrk="1" hangingPunct="1"/>
                  <a:endParaRPr lang="zh-CN" altLang="zh-CN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238" name="Oval 71"/>
                <p:cNvSpPr>
                  <a:spLocks noChangeArrowheads="1"/>
                </p:cNvSpPr>
                <p:nvPr/>
              </p:nvSpPr>
              <p:spPr bwMode="auto">
                <a:xfrm>
                  <a:off x="4982" y="2718"/>
                  <a:ext cx="72" cy="71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1pPr>
                  <a:lvl2pPr marL="742950" indent="-285750" eaLnBrk="0" hangingPunct="0"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2pPr>
                  <a:lvl3pPr marL="1143000" indent="-228600" eaLnBrk="0" hangingPunct="0"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3pPr>
                  <a:lvl4pPr marL="1600200" indent="-228600" eaLnBrk="0" hangingPunct="0"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4pPr>
                  <a:lvl5pPr marL="2057400" indent="-228600" eaLnBrk="0" hangingPunct="0"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9pPr>
                </a:lstStyle>
                <a:p>
                  <a:pPr eaLnBrk="1" hangingPunct="1"/>
                  <a:endParaRPr lang="zh-CN" altLang="zh-CN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239" name="Oval 72"/>
                <p:cNvSpPr>
                  <a:spLocks noChangeArrowheads="1"/>
                </p:cNvSpPr>
                <p:nvPr/>
              </p:nvSpPr>
              <p:spPr bwMode="auto">
                <a:xfrm>
                  <a:off x="5043" y="2745"/>
                  <a:ext cx="72" cy="70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1pPr>
                  <a:lvl2pPr marL="742950" indent="-285750" eaLnBrk="0" hangingPunct="0"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2pPr>
                  <a:lvl3pPr marL="1143000" indent="-228600" eaLnBrk="0" hangingPunct="0"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3pPr>
                  <a:lvl4pPr marL="1600200" indent="-228600" eaLnBrk="0" hangingPunct="0"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4pPr>
                  <a:lvl5pPr marL="2057400" indent="-228600" eaLnBrk="0" hangingPunct="0"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9pPr>
                </a:lstStyle>
                <a:p>
                  <a:pPr eaLnBrk="1" hangingPunct="1"/>
                  <a:endParaRPr lang="zh-CN" altLang="zh-CN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240" name="Oval 73"/>
                <p:cNvSpPr>
                  <a:spLocks noChangeArrowheads="1"/>
                </p:cNvSpPr>
                <p:nvPr/>
              </p:nvSpPr>
              <p:spPr bwMode="auto">
                <a:xfrm>
                  <a:off x="5093" y="2771"/>
                  <a:ext cx="63" cy="61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1pPr>
                  <a:lvl2pPr marL="742950" indent="-285750" eaLnBrk="0" hangingPunct="0"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2pPr>
                  <a:lvl3pPr marL="1143000" indent="-228600" eaLnBrk="0" hangingPunct="0"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3pPr>
                  <a:lvl4pPr marL="1600200" indent="-228600" eaLnBrk="0" hangingPunct="0"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4pPr>
                  <a:lvl5pPr marL="2057400" indent="-228600" eaLnBrk="0" hangingPunct="0"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9pPr>
                </a:lstStyle>
                <a:p>
                  <a:pPr eaLnBrk="1" hangingPunct="1"/>
                  <a:endParaRPr lang="zh-CN" altLang="zh-CN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241" name="Oval 74"/>
                <p:cNvSpPr>
                  <a:spLocks noChangeArrowheads="1"/>
                </p:cNvSpPr>
                <p:nvPr/>
              </p:nvSpPr>
              <p:spPr bwMode="auto">
                <a:xfrm>
                  <a:off x="4964" y="2748"/>
                  <a:ext cx="98" cy="101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1pPr>
                  <a:lvl2pPr marL="742950" indent="-285750" eaLnBrk="0" hangingPunct="0"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2pPr>
                  <a:lvl3pPr marL="1143000" indent="-228600" eaLnBrk="0" hangingPunct="0"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3pPr>
                  <a:lvl4pPr marL="1600200" indent="-228600" eaLnBrk="0" hangingPunct="0"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4pPr>
                  <a:lvl5pPr marL="2057400" indent="-228600" eaLnBrk="0" hangingPunct="0"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9pPr>
                </a:lstStyle>
                <a:p>
                  <a:pPr eaLnBrk="1" hangingPunct="1"/>
                  <a:endParaRPr lang="zh-CN" altLang="zh-CN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242" name="Oval 75"/>
                <p:cNvSpPr>
                  <a:spLocks noChangeArrowheads="1"/>
                </p:cNvSpPr>
                <p:nvPr/>
              </p:nvSpPr>
              <p:spPr bwMode="auto">
                <a:xfrm>
                  <a:off x="5050" y="2797"/>
                  <a:ext cx="63" cy="60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1pPr>
                  <a:lvl2pPr marL="742950" indent="-285750" eaLnBrk="0" hangingPunct="0"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2pPr>
                  <a:lvl3pPr marL="1143000" indent="-228600" eaLnBrk="0" hangingPunct="0"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3pPr>
                  <a:lvl4pPr marL="1600200" indent="-228600" eaLnBrk="0" hangingPunct="0"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4pPr>
                  <a:lvl5pPr marL="2057400" indent="-228600" eaLnBrk="0" hangingPunct="0"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9pPr>
                </a:lstStyle>
                <a:p>
                  <a:pPr eaLnBrk="1" hangingPunct="1"/>
                  <a:endParaRPr lang="zh-CN" altLang="zh-CN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243" name="Oval 76"/>
                <p:cNvSpPr>
                  <a:spLocks noChangeArrowheads="1"/>
                </p:cNvSpPr>
                <p:nvPr/>
              </p:nvSpPr>
              <p:spPr bwMode="auto">
                <a:xfrm>
                  <a:off x="5129" y="2794"/>
                  <a:ext cx="62" cy="61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1pPr>
                  <a:lvl2pPr marL="742950" indent="-285750" eaLnBrk="0" hangingPunct="0"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2pPr>
                  <a:lvl3pPr marL="1143000" indent="-228600" eaLnBrk="0" hangingPunct="0"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3pPr>
                  <a:lvl4pPr marL="1600200" indent="-228600" eaLnBrk="0" hangingPunct="0"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4pPr>
                  <a:lvl5pPr marL="2057400" indent="-228600" eaLnBrk="0" hangingPunct="0"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9pPr>
                </a:lstStyle>
                <a:p>
                  <a:pPr eaLnBrk="1" hangingPunct="1"/>
                  <a:endParaRPr lang="zh-CN" altLang="zh-CN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244" name="Oval 77"/>
                <p:cNvSpPr>
                  <a:spLocks noChangeArrowheads="1"/>
                </p:cNvSpPr>
                <p:nvPr/>
              </p:nvSpPr>
              <p:spPr bwMode="auto">
                <a:xfrm>
                  <a:off x="5102" y="2799"/>
                  <a:ext cx="62" cy="60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1pPr>
                  <a:lvl2pPr marL="742950" indent="-285750" eaLnBrk="0" hangingPunct="0"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2pPr>
                  <a:lvl3pPr marL="1143000" indent="-228600" eaLnBrk="0" hangingPunct="0"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3pPr>
                  <a:lvl4pPr marL="1600200" indent="-228600" eaLnBrk="0" hangingPunct="0"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4pPr>
                  <a:lvl5pPr marL="2057400" indent="-228600" eaLnBrk="0" hangingPunct="0"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FF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defRPr>
                  </a:lvl9pPr>
                </a:lstStyle>
                <a:p>
                  <a:pPr eaLnBrk="1" hangingPunct="1"/>
                  <a:endParaRPr lang="zh-CN" altLang="zh-CN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245" name="Arc 78"/>
                <p:cNvSpPr>
                  <a:spLocks/>
                </p:cNvSpPr>
                <p:nvPr/>
              </p:nvSpPr>
              <p:spPr bwMode="auto">
                <a:xfrm>
                  <a:off x="5154" y="2832"/>
                  <a:ext cx="55" cy="42"/>
                </a:xfrm>
                <a:custGeom>
                  <a:avLst/>
                  <a:gdLst>
                    <a:gd name="T0" fmla="*/ 0 w 43193"/>
                    <a:gd name="T1" fmla="*/ 0 h 21600"/>
                    <a:gd name="T2" fmla="*/ 0 w 43193"/>
                    <a:gd name="T3" fmla="*/ 0 h 21600"/>
                    <a:gd name="T4" fmla="*/ 0 w 43193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193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322" y="0"/>
                        <a:pt x="42905" y="9350"/>
                        <a:pt x="43193" y="21069"/>
                      </a:cubicBezTo>
                    </a:path>
                    <a:path w="43193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322" y="0"/>
                        <a:pt x="42905" y="9350"/>
                        <a:pt x="43193" y="21069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4196" name="Group 79"/>
              <p:cNvGrpSpPr>
                <a:grpSpLocks/>
              </p:cNvGrpSpPr>
              <p:nvPr/>
            </p:nvGrpSpPr>
            <p:grpSpPr bwMode="auto">
              <a:xfrm>
                <a:off x="4951" y="2779"/>
                <a:ext cx="463" cy="276"/>
                <a:chOff x="4951" y="2779"/>
                <a:chExt cx="463" cy="276"/>
              </a:xfrm>
            </p:grpSpPr>
            <p:grpSp>
              <p:nvGrpSpPr>
                <p:cNvPr id="4197" name="Group 80"/>
                <p:cNvGrpSpPr>
                  <a:grpSpLocks/>
                </p:cNvGrpSpPr>
                <p:nvPr/>
              </p:nvGrpSpPr>
              <p:grpSpPr bwMode="auto">
                <a:xfrm>
                  <a:off x="5222" y="2779"/>
                  <a:ext cx="118" cy="189"/>
                  <a:chOff x="5222" y="2779"/>
                  <a:chExt cx="118" cy="189"/>
                </a:xfrm>
              </p:grpSpPr>
              <p:sp>
                <p:nvSpPr>
                  <p:cNvPr id="4228" name="Line 81"/>
                  <p:cNvSpPr>
                    <a:spLocks noChangeShapeType="1"/>
                  </p:cNvSpPr>
                  <p:nvPr/>
                </p:nvSpPr>
                <p:spPr bwMode="auto">
                  <a:xfrm>
                    <a:off x="5280" y="2779"/>
                    <a:ext cx="1" cy="18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1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229" name="Freeform 82"/>
                  <p:cNvSpPr>
                    <a:spLocks/>
                  </p:cNvSpPr>
                  <p:nvPr/>
                </p:nvSpPr>
                <p:spPr bwMode="auto">
                  <a:xfrm>
                    <a:off x="5259" y="2813"/>
                    <a:ext cx="43" cy="151"/>
                  </a:xfrm>
                  <a:custGeom>
                    <a:avLst/>
                    <a:gdLst>
                      <a:gd name="T0" fmla="*/ 0 w 256"/>
                      <a:gd name="T1" fmla="*/ 0 h 905"/>
                      <a:gd name="T2" fmla="*/ 0 w 256"/>
                      <a:gd name="T3" fmla="*/ 0 h 905"/>
                      <a:gd name="T4" fmla="*/ 0 w 256"/>
                      <a:gd name="T5" fmla="*/ 0 h 9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56" h="905">
                        <a:moveTo>
                          <a:pt x="0" y="898"/>
                        </a:moveTo>
                        <a:lnTo>
                          <a:pt x="129" y="0"/>
                        </a:lnTo>
                        <a:lnTo>
                          <a:pt x="256" y="905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1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230" name="Line 83"/>
                  <p:cNvSpPr>
                    <a:spLocks noChangeShapeType="1"/>
                  </p:cNvSpPr>
                  <p:nvPr/>
                </p:nvSpPr>
                <p:spPr bwMode="auto">
                  <a:xfrm>
                    <a:off x="5247" y="2828"/>
                    <a:ext cx="6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1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231" name="Line 84"/>
                  <p:cNvSpPr>
                    <a:spLocks noChangeShapeType="1"/>
                  </p:cNvSpPr>
                  <p:nvPr/>
                </p:nvSpPr>
                <p:spPr bwMode="auto">
                  <a:xfrm>
                    <a:off x="5222" y="2921"/>
                    <a:ext cx="11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1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232" name="Line 85"/>
                  <p:cNvSpPr>
                    <a:spLocks noChangeShapeType="1"/>
                  </p:cNvSpPr>
                  <p:nvPr/>
                </p:nvSpPr>
                <p:spPr bwMode="auto">
                  <a:xfrm>
                    <a:off x="5272" y="2878"/>
                    <a:ext cx="1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1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233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5268" y="2901"/>
                    <a:ext cx="26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1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234" name="Line 87"/>
                  <p:cNvSpPr>
                    <a:spLocks noChangeShapeType="1"/>
                  </p:cNvSpPr>
                  <p:nvPr/>
                </p:nvSpPr>
                <p:spPr bwMode="auto">
                  <a:xfrm>
                    <a:off x="5264" y="2940"/>
                    <a:ext cx="34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1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4198" name="Group 88"/>
                <p:cNvGrpSpPr>
                  <a:grpSpLocks/>
                </p:cNvGrpSpPr>
                <p:nvPr/>
              </p:nvGrpSpPr>
              <p:grpSpPr bwMode="auto">
                <a:xfrm>
                  <a:off x="5011" y="2779"/>
                  <a:ext cx="119" cy="189"/>
                  <a:chOff x="5011" y="2779"/>
                  <a:chExt cx="119" cy="189"/>
                </a:xfrm>
              </p:grpSpPr>
              <p:sp>
                <p:nvSpPr>
                  <p:cNvPr id="4221" name="Line 89"/>
                  <p:cNvSpPr>
                    <a:spLocks noChangeShapeType="1"/>
                  </p:cNvSpPr>
                  <p:nvPr/>
                </p:nvSpPr>
                <p:spPr bwMode="auto">
                  <a:xfrm>
                    <a:off x="5070" y="2779"/>
                    <a:ext cx="1" cy="18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1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222" name="Freeform 90"/>
                  <p:cNvSpPr>
                    <a:spLocks/>
                  </p:cNvSpPr>
                  <p:nvPr/>
                </p:nvSpPr>
                <p:spPr bwMode="auto">
                  <a:xfrm>
                    <a:off x="5048" y="2813"/>
                    <a:ext cx="43" cy="151"/>
                  </a:xfrm>
                  <a:custGeom>
                    <a:avLst/>
                    <a:gdLst>
                      <a:gd name="T0" fmla="*/ 0 w 258"/>
                      <a:gd name="T1" fmla="*/ 0 h 905"/>
                      <a:gd name="T2" fmla="*/ 0 w 258"/>
                      <a:gd name="T3" fmla="*/ 0 h 905"/>
                      <a:gd name="T4" fmla="*/ 0 w 258"/>
                      <a:gd name="T5" fmla="*/ 0 h 9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58" h="905">
                        <a:moveTo>
                          <a:pt x="0" y="898"/>
                        </a:moveTo>
                        <a:lnTo>
                          <a:pt x="129" y="0"/>
                        </a:lnTo>
                        <a:lnTo>
                          <a:pt x="258" y="905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1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223" name="Line 91"/>
                  <p:cNvSpPr>
                    <a:spLocks noChangeShapeType="1"/>
                  </p:cNvSpPr>
                  <p:nvPr/>
                </p:nvSpPr>
                <p:spPr bwMode="auto">
                  <a:xfrm>
                    <a:off x="5037" y="2828"/>
                    <a:ext cx="67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1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224" name="Line 92"/>
                  <p:cNvSpPr>
                    <a:spLocks noChangeShapeType="1"/>
                  </p:cNvSpPr>
                  <p:nvPr/>
                </p:nvSpPr>
                <p:spPr bwMode="auto">
                  <a:xfrm>
                    <a:off x="5011" y="2921"/>
                    <a:ext cx="11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1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225" name="Line 93"/>
                  <p:cNvSpPr>
                    <a:spLocks noChangeShapeType="1"/>
                  </p:cNvSpPr>
                  <p:nvPr/>
                </p:nvSpPr>
                <p:spPr bwMode="auto">
                  <a:xfrm>
                    <a:off x="5061" y="2878"/>
                    <a:ext cx="1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1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226" name="Line 94"/>
                  <p:cNvSpPr>
                    <a:spLocks noChangeShapeType="1"/>
                  </p:cNvSpPr>
                  <p:nvPr/>
                </p:nvSpPr>
                <p:spPr bwMode="auto">
                  <a:xfrm>
                    <a:off x="5057" y="2901"/>
                    <a:ext cx="27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1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227" name="Line 95"/>
                  <p:cNvSpPr>
                    <a:spLocks noChangeShapeType="1"/>
                  </p:cNvSpPr>
                  <p:nvPr/>
                </p:nvSpPr>
                <p:spPr bwMode="auto">
                  <a:xfrm>
                    <a:off x="5053" y="2940"/>
                    <a:ext cx="34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1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4199" name="Group 96"/>
                <p:cNvGrpSpPr>
                  <a:grpSpLocks/>
                </p:cNvGrpSpPr>
                <p:nvPr/>
              </p:nvGrpSpPr>
              <p:grpSpPr bwMode="auto">
                <a:xfrm>
                  <a:off x="4951" y="2879"/>
                  <a:ext cx="463" cy="176"/>
                  <a:chOff x="4951" y="2879"/>
                  <a:chExt cx="463" cy="176"/>
                </a:xfrm>
              </p:grpSpPr>
              <p:grpSp>
                <p:nvGrpSpPr>
                  <p:cNvPr id="4200" name="Group 97"/>
                  <p:cNvGrpSpPr>
                    <a:grpSpLocks/>
                  </p:cNvGrpSpPr>
                  <p:nvPr/>
                </p:nvGrpSpPr>
                <p:grpSpPr bwMode="auto">
                  <a:xfrm>
                    <a:off x="4951" y="2879"/>
                    <a:ext cx="463" cy="176"/>
                    <a:chOff x="4951" y="2879"/>
                    <a:chExt cx="463" cy="176"/>
                  </a:xfrm>
                </p:grpSpPr>
                <p:sp>
                  <p:nvSpPr>
                    <p:cNvPr id="4211" name="Freeform 98"/>
                    <p:cNvSpPr>
                      <a:spLocks/>
                    </p:cNvSpPr>
                    <p:nvPr/>
                  </p:nvSpPr>
                  <p:spPr bwMode="auto">
                    <a:xfrm>
                      <a:off x="4951" y="2879"/>
                      <a:ext cx="463" cy="176"/>
                    </a:xfrm>
                    <a:custGeom>
                      <a:avLst/>
                      <a:gdLst>
                        <a:gd name="T0" fmla="*/ 0 w 2780"/>
                        <a:gd name="T1" fmla="*/ 0 h 1056"/>
                        <a:gd name="T2" fmla="*/ 0 w 2780"/>
                        <a:gd name="T3" fmla="*/ 0 h 1056"/>
                        <a:gd name="T4" fmla="*/ 0 w 2780"/>
                        <a:gd name="T5" fmla="*/ 0 h 1056"/>
                        <a:gd name="T6" fmla="*/ 0 w 2780"/>
                        <a:gd name="T7" fmla="*/ 0 h 1056"/>
                        <a:gd name="T8" fmla="*/ 0 w 2780"/>
                        <a:gd name="T9" fmla="*/ 0 h 1056"/>
                        <a:gd name="T10" fmla="*/ 0 w 2780"/>
                        <a:gd name="T11" fmla="*/ 0 h 1056"/>
                        <a:gd name="T12" fmla="*/ 0 w 2780"/>
                        <a:gd name="T13" fmla="*/ 0 h 1056"/>
                        <a:gd name="T14" fmla="*/ 0 w 2780"/>
                        <a:gd name="T15" fmla="*/ 0 h 1056"/>
                        <a:gd name="T16" fmla="*/ 0 w 2780"/>
                        <a:gd name="T17" fmla="*/ 0 h 1056"/>
                        <a:gd name="T18" fmla="*/ 0 w 2780"/>
                        <a:gd name="T19" fmla="*/ 0 h 1056"/>
                        <a:gd name="T20" fmla="*/ 0 w 2780"/>
                        <a:gd name="T21" fmla="*/ 0 h 1056"/>
                        <a:gd name="T22" fmla="*/ 0 w 2780"/>
                        <a:gd name="T23" fmla="*/ 0 h 1056"/>
                        <a:gd name="T24" fmla="*/ 0 w 2780"/>
                        <a:gd name="T25" fmla="*/ 0 h 1056"/>
                        <a:gd name="T26" fmla="*/ 0 w 2780"/>
                        <a:gd name="T27" fmla="*/ 0 h 1056"/>
                        <a:gd name="T28" fmla="*/ 0 w 2780"/>
                        <a:gd name="T29" fmla="*/ 0 h 1056"/>
                        <a:gd name="T30" fmla="*/ 0 w 2780"/>
                        <a:gd name="T31" fmla="*/ 0 h 1056"/>
                        <a:gd name="T32" fmla="*/ 0 w 2780"/>
                        <a:gd name="T33" fmla="*/ 0 h 1056"/>
                        <a:gd name="T34" fmla="*/ 0 w 2780"/>
                        <a:gd name="T35" fmla="*/ 0 h 1056"/>
                        <a:gd name="T36" fmla="*/ 0 w 2780"/>
                        <a:gd name="T37" fmla="*/ 0 h 1056"/>
                        <a:gd name="T38" fmla="*/ 0 w 2780"/>
                        <a:gd name="T39" fmla="*/ 0 h 1056"/>
                        <a:gd name="T40" fmla="*/ 0 w 2780"/>
                        <a:gd name="T41" fmla="*/ 0 h 1056"/>
                        <a:gd name="T42" fmla="*/ 0 w 2780"/>
                        <a:gd name="T43" fmla="*/ 0 h 1056"/>
                        <a:gd name="T44" fmla="*/ 0 w 2780"/>
                        <a:gd name="T45" fmla="*/ 0 h 1056"/>
                        <a:gd name="T46" fmla="*/ 0 w 2780"/>
                        <a:gd name="T47" fmla="*/ 0 h 1056"/>
                        <a:gd name="T48" fmla="*/ 0 w 2780"/>
                        <a:gd name="T49" fmla="*/ 0 h 1056"/>
                        <a:gd name="T50" fmla="*/ 0 w 2780"/>
                        <a:gd name="T51" fmla="*/ 0 h 1056"/>
                        <a:gd name="T52" fmla="*/ 0 w 2780"/>
                        <a:gd name="T53" fmla="*/ 0 h 1056"/>
                        <a:gd name="T54" fmla="*/ 0 w 2780"/>
                        <a:gd name="T55" fmla="*/ 0 h 1056"/>
                        <a:gd name="T56" fmla="*/ 0 w 2780"/>
                        <a:gd name="T57" fmla="*/ 0 h 1056"/>
                        <a:gd name="T58" fmla="*/ 0 w 2780"/>
                        <a:gd name="T59" fmla="*/ 0 h 1056"/>
                        <a:gd name="T60" fmla="*/ 0 w 2780"/>
                        <a:gd name="T61" fmla="*/ 0 h 1056"/>
                        <a:gd name="T62" fmla="*/ 0 w 2780"/>
                        <a:gd name="T63" fmla="*/ 0 h 1056"/>
                        <a:gd name="T64" fmla="*/ 0 w 2780"/>
                        <a:gd name="T65" fmla="*/ 0 h 1056"/>
                        <a:gd name="T66" fmla="*/ 0 w 2780"/>
                        <a:gd name="T67" fmla="*/ 0 h 1056"/>
                        <a:gd name="T68" fmla="*/ 0 w 2780"/>
                        <a:gd name="T69" fmla="*/ 0 h 1056"/>
                        <a:gd name="T70" fmla="*/ 0 w 2780"/>
                        <a:gd name="T71" fmla="*/ 0 h 1056"/>
                        <a:gd name="T72" fmla="*/ 0 w 2780"/>
                        <a:gd name="T73" fmla="*/ 0 h 1056"/>
                        <a:gd name="T74" fmla="*/ 0 w 2780"/>
                        <a:gd name="T75" fmla="*/ 0 h 1056"/>
                        <a:gd name="T76" fmla="*/ 0 w 2780"/>
                        <a:gd name="T77" fmla="*/ 0 h 1056"/>
                        <a:gd name="T78" fmla="*/ 0 w 2780"/>
                        <a:gd name="T79" fmla="*/ 0 h 1056"/>
                        <a:gd name="T80" fmla="*/ 0 w 2780"/>
                        <a:gd name="T81" fmla="*/ 0 h 1056"/>
                        <a:gd name="T82" fmla="*/ 0 w 2780"/>
                        <a:gd name="T83" fmla="*/ 0 h 1056"/>
                        <a:gd name="T84" fmla="*/ 0 w 2780"/>
                        <a:gd name="T85" fmla="*/ 0 h 1056"/>
                        <a:gd name="T86" fmla="*/ 0 w 2780"/>
                        <a:gd name="T87" fmla="*/ 0 h 1056"/>
                        <a:gd name="T88" fmla="*/ 0 w 2780"/>
                        <a:gd name="T89" fmla="*/ 0 h 1056"/>
                        <a:gd name="T90" fmla="*/ 0 w 2780"/>
                        <a:gd name="T91" fmla="*/ 0 h 1056"/>
                        <a:gd name="T92" fmla="*/ 0 w 2780"/>
                        <a:gd name="T93" fmla="*/ 0 h 1056"/>
                        <a:gd name="T94" fmla="*/ 0 w 2780"/>
                        <a:gd name="T95" fmla="*/ 0 h 1056"/>
                        <a:gd name="T96" fmla="*/ 0 w 2780"/>
                        <a:gd name="T97" fmla="*/ 0 h 1056"/>
                        <a:gd name="T98" fmla="*/ 0 w 2780"/>
                        <a:gd name="T99" fmla="*/ 0 h 1056"/>
                        <a:gd name="T100" fmla="*/ 0 w 2780"/>
                        <a:gd name="T101" fmla="*/ 0 h 1056"/>
                        <a:gd name="T102" fmla="*/ 0 w 2780"/>
                        <a:gd name="T103" fmla="*/ 0 h 1056"/>
                        <a:gd name="T104" fmla="*/ 0 w 2780"/>
                        <a:gd name="T105" fmla="*/ 0 h 105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</a:gdLst>
                      <a:ahLst/>
                      <a:cxnLst>
                        <a:cxn ang="T106">
                          <a:pos x="T0" y="T1"/>
                        </a:cxn>
                        <a:cxn ang="T107">
                          <a:pos x="T2" y="T3"/>
                        </a:cxn>
                        <a:cxn ang="T108">
                          <a:pos x="T4" y="T5"/>
                        </a:cxn>
                        <a:cxn ang="T109">
                          <a:pos x="T6" y="T7"/>
                        </a:cxn>
                        <a:cxn ang="T110">
                          <a:pos x="T8" y="T9"/>
                        </a:cxn>
                        <a:cxn ang="T111">
                          <a:pos x="T10" y="T11"/>
                        </a:cxn>
                        <a:cxn ang="T112">
                          <a:pos x="T12" y="T13"/>
                        </a:cxn>
                        <a:cxn ang="T113">
                          <a:pos x="T14" y="T15"/>
                        </a:cxn>
                        <a:cxn ang="T114">
                          <a:pos x="T16" y="T17"/>
                        </a:cxn>
                        <a:cxn ang="T115">
                          <a:pos x="T18" y="T19"/>
                        </a:cxn>
                        <a:cxn ang="T116">
                          <a:pos x="T20" y="T21"/>
                        </a:cxn>
                        <a:cxn ang="T117">
                          <a:pos x="T22" y="T23"/>
                        </a:cxn>
                        <a:cxn ang="T118">
                          <a:pos x="T24" y="T25"/>
                        </a:cxn>
                        <a:cxn ang="T119">
                          <a:pos x="T26" y="T27"/>
                        </a:cxn>
                        <a:cxn ang="T120">
                          <a:pos x="T28" y="T29"/>
                        </a:cxn>
                        <a:cxn ang="T121">
                          <a:pos x="T30" y="T31"/>
                        </a:cxn>
                        <a:cxn ang="T122">
                          <a:pos x="T32" y="T33"/>
                        </a:cxn>
                        <a:cxn ang="T123">
                          <a:pos x="T34" y="T35"/>
                        </a:cxn>
                        <a:cxn ang="T124">
                          <a:pos x="T36" y="T37"/>
                        </a:cxn>
                        <a:cxn ang="T125">
                          <a:pos x="T38" y="T39"/>
                        </a:cxn>
                        <a:cxn ang="T126">
                          <a:pos x="T40" y="T41"/>
                        </a:cxn>
                        <a:cxn ang="T127">
                          <a:pos x="T42" y="T43"/>
                        </a:cxn>
                        <a:cxn ang="T128">
                          <a:pos x="T44" y="T45"/>
                        </a:cxn>
                        <a:cxn ang="T129">
                          <a:pos x="T46" y="T47"/>
                        </a:cxn>
                        <a:cxn ang="T130">
                          <a:pos x="T48" y="T49"/>
                        </a:cxn>
                        <a:cxn ang="T131">
                          <a:pos x="T50" y="T51"/>
                        </a:cxn>
                        <a:cxn ang="T132">
                          <a:pos x="T52" y="T53"/>
                        </a:cxn>
                        <a:cxn ang="T133">
                          <a:pos x="T54" y="T55"/>
                        </a:cxn>
                        <a:cxn ang="T134">
                          <a:pos x="T56" y="T57"/>
                        </a:cxn>
                        <a:cxn ang="T135">
                          <a:pos x="T58" y="T59"/>
                        </a:cxn>
                        <a:cxn ang="T136">
                          <a:pos x="T60" y="T61"/>
                        </a:cxn>
                        <a:cxn ang="T137">
                          <a:pos x="T62" y="T63"/>
                        </a:cxn>
                        <a:cxn ang="T138">
                          <a:pos x="T64" y="T65"/>
                        </a:cxn>
                        <a:cxn ang="T139">
                          <a:pos x="T66" y="T67"/>
                        </a:cxn>
                        <a:cxn ang="T140">
                          <a:pos x="T68" y="T69"/>
                        </a:cxn>
                        <a:cxn ang="T141">
                          <a:pos x="T70" y="T71"/>
                        </a:cxn>
                        <a:cxn ang="T142">
                          <a:pos x="T72" y="T73"/>
                        </a:cxn>
                        <a:cxn ang="T143">
                          <a:pos x="T74" y="T75"/>
                        </a:cxn>
                        <a:cxn ang="T144">
                          <a:pos x="T76" y="T77"/>
                        </a:cxn>
                        <a:cxn ang="T145">
                          <a:pos x="T78" y="T79"/>
                        </a:cxn>
                        <a:cxn ang="T146">
                          <a:pos x="T80" y="T81"/>
                        </a:cxn>
                        <a:cxn ang="T147">
                          <a:pos x="T82" y="T83"/>
                        </a:cxn>
                        <a:cxn ang="T148">
                          <a:pos x="T84" y="T85"/>
                        </a:cxn>
                        <a:cxn ang="T149">
                          <a:pos x="T86" y="T87"/>
                        </a:cxn>
                        <a:cxn ang="T150">
                          <a:pos x="T88" y="T89"/>
                        </a:cxn>
                        <a:cxn ang="T151">
                          <a:pos x="T90" y="T91"/>
                        </a:cxn>
                        <a:cxn ang="T152">
                          <a:pos x="T92" y="T93"/>
                        </a:cxn>
                        <a:cxn ang="T153">
                          <a:pos x="T94" y="T95"/>
                        </a:cxn>
                        <a:cxn ang="T154">
                          <a:pos x="T96" y="T97"/>
                        </a:cxn>
                        <a:cxn ang="T155">
                          <a:pos x="T98" y="T99"/>
                        </a:cxn>
                        <a:cxn ang="T156">
                          <a:pos x="T100" y="T101"/>
                        </a:cxn>
                        <a:cxn ang="T157">
                          <a:pos x="T102" y="T103"/>
                        </a:cxn>
                        <a:cxn ang="T158">
                          <a:pos x="T104" y="T105"/>
                        </a:cxn>
                      </a:cxnLst>
                      <a:rect l="0" t="0" r="r" b="b"/>
                      <a:pathLst>
                        <a:path w="2780" h="1056">
                          <a:moveTo>
                            <a:pt x="19" y="561"/>
                          </a:moveTo>
                          <a:lnTo>
                            <a:pt x="11" y="595"/>
                          </a:lnTo>
                          <a:lnTo>
                            <a:pt x="5" y="620"/>
                          </a:lnTo>
                          <a:lnTo>
                            <a:pt x="1" y="658"/>
                          </a:lnTo>
                          <a:lnTo>
                            <a:pt x="0" y="687"/>
                          </a:lnTo>
                          <a:lnTo>
                            <a:pt x="3" y="720"/>
                          </a:lnTo>
                          <a:lnTo>
                            <a:pt x="8" y="741"/>
                          </a:lnTo>
                          <a:lnTo>
                            <a:pt x="15" y="760"/>
                          </a:lnTo>
                          <a:lnTo>
                            <a:pt x="25" y="778"/>
                          </a:lnTo>
                          <a:lnTo>
                            <a:pt x="43" y="801"/>
                          </a:lnTo>
                          <a:lnTo>
                            <a:pt x="62" y="822"/>
                          </a:lnTo>
                          <a:lnTo>
                            <a:pt x="84" y="846"/>
                          </a:lnTo>
                          <a:lnTo>
                            <a:pt x="114" y="872"/>
                          </a:lnTo>
                          <a:lnTo>
                            <a:pt x="151" y="904"/>
                          </a:lnTo>
                          <a:lnTo>
                            <a:pt x="168" y="923"/>
                          </a:lnTo>
                          <a:lnTo>
                            <a:pt x="185" y="951"/>
                          </a:lnTo>
                          <a:lnTo>
                            <a:pt x="220" y="1056"/>
                          </a:lnTo>
                          <a:lnTo>
                            <a:pt x="2448" y="1056"/>
                          </a:lnTo>
                          <a:lnTo>
                            <a:pt x="2648" y="614"/>
                          </a:lnTo>
                          <a:lnTo>
                            <a:pt x="2730" y="614"/>
                          </a:lnTo>
                          <a:lnTo>
                            <a:pt x="2780" y="561"/>
                          </a:lnTo>
                          <a:lnTo>
                            <a:pt x="2193" y="561"/>
                          </a:lnTo>
                          <a:lnTo>
                            <a:pt x="2247" y="488"/>
                          </a:lnTo>
                          <a:lnTo>
                            <a:pt x="2247" y="456"/>
                          </a:lnTo>
                          <a:lnTo>
                            <a:pt x="1751" y="456"/>
                          </a:lnTo>
                          <a:lnTo>
                            <a:pt x="1751" y="489"/>
                          </a:lnTo>
                          <a:lnTo>
                            <a:pt x="1798" y="554"/>
                          </a:lnTo>
                          <a:lnTo>
                            <a:pt x="1695" y="554"/>
                          </a:lnTo>
                          <a:lnTo>
                            <a:pt x="1672" y="524"/>
                          </a:lnTo>
                          <a:lnTo>
                            <a:pt x="1651" y="500"/>
                          </a:lnTo>
                          <a:lnTo>
                            <a:pt x="1618" y="475"/>
                          </a:lnTo>
                          <a:lnTo>
                            <a:pt x="1597" y="459"/>
                          </a:lnTo>
                          <a:lnTo>
                            <a:pt x="1574" y="444"/>
                          </a:lnTo>
                          <a:lnTo>
                            <a:pt x="1548" y="432"/>
                          </a:lnTo>
                          <a:lnTo>
                            <a:pt x="1522" y="422"/>
                          </a:lnTo>
                          <a:lnTo>
                            <a:pt x="1500" y="415"/>
                          </a:lnTo>
                          <a:lnTo>
                            <a:pt x="1500" y="61"/>
                          </a:lnTo>
                          <a:lnTo>
                            <a:pt x="1544" y="0"/>
                          </a:lnTo>
                          <a:lnTo>
                            <a:pt x="1212" y="0"/>
                          </a:lnTo>
                          <a:lnTo>
                            <a:pt x="1262" y="62"/>
                          </a:lnTo>
                          <a:lnTo>
                            <a:pt x="1262" y="423"/>
                          </a:lnTo>
                          <a:lnTo>
                            <a:pt x="1237" y="433"/>
                          </a:lnTo>
                          <a:lnTo>
                            <a:pt x="1215" y="445"/>
                          </a:lnTo>
                          <a:lnTo>
                            <a:pt x="1192" y="458"/>
                          </a:lnTo>
                          <a:lnTo>
                            <a:pt x="1170" y="474"/>
                          </a:lnTo>
                          <a:lnTo>
                            <a:pt x="1143" y="496"/>
                          </a:lnTo>
                          <a:lnTo>
                            <a:pt x="1121" y="519"/>
                          </a:lnTo>
                          <a:lnTo>
                            <a:pt x="1093" y="554"/>
                          </a:lnTo>
                          <a:lnTo>
                            <a:pt x="942" y="554"/>
                          </a:lnTo>
                          <a:lnTo>
                            <a:pt x="991" y="469"/>
                          </a:lnTo>
                          <a:lnTo>
                            <a:pt x="409" y="469"/>
                          </a:lnTo>
                          <a:lnTo>
                            <a:pt x="461" y="561"/>
                          </a:lnTo>
                          <a:lnTo>
                            <a:pt x="19" y="561"/>
                          </a:lnTo>
                          <a:close/>
                        </a:path>
                      </a:pathLst>
                    </a:custGeom>
                    <a:solidFill>
                      <a:srgbClr val="008080"/>
                    </a:solidFill>
                    <a:ln w="1588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grpSp>
                  <p:nvGrpSpPr>
                    <p:cNvPr id="4212" name="Group 9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023" y="3004"/>
                      <a:ext cx="293" cy="13"/>
                      <a:chOff x="5023" y="3004"/>
                      <a:chExt cx="293" cy="13"/>
                    </a:xfrm>
                  </p:grpSpPr>
                  <p:grpSp>
                    <p:nvGrpSpPr>
                      <p:cNvPr id="4213" name="Group 10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023" y="3004"/>
                        <a:ext cx="65" cy="13"/>
                        <a:chOff x="5023" y="3004"/>
                        <a:chExt cx="65" cy="13"/>
                      </a:xfrm>
                    </p:grpSpPr>
                    <p:sp>
                      <p:nvSpPr>
                        <p:cNvPr id="4218" name="Oval 10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76" y="3004"/>
                          <a:ext cx="12" cy="13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 eaLnBrk="0" hangingPunct="0"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1pPr>
                          <a:lvl2pPr marL="742950" indent="-285750" eaLnBrk="0" hangingPunct="0"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2pPr>
                          <a:lvl3pPr marL="1143000" indent="-228600" eaLnBrk="0" hangingPunct="0"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3pPr>
                          <a:lvl4pPr marL="1600200" indent="-228600" eaLnBrk="0" hangingPunct="0"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4pPr>
                          <a:lvl5pPr marL="2057400" indent="-228600" eaLnBrk="0" hangingPunct="0"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9pPr>
                        </a:lstStyle>
                        <a:p>
                          <a:pPr eaLnBrk="1" hangingPunct="1"/>
                          <a:endParaRPr lang="zh-CN" altLang="zh-CN" sz="110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p:txBody>
                    </p:sp>
                    <p:sp>
                      <p:nvSpPr>
                        <p:cNvPr id="4219" name="Oval 10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49" y="3004"/>
                          <a:ext cx="13" cy="13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 eaLnBrk="0" hangingPunct="0"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1pPr>
                          <a:lvl2pPr marL="742950" indent="-285750" eaLnBrk="0" hangingPunct="0"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2pPr>
                          <a:lvl3pPr marL="1143000" indent="-228600" eaLnBrk="0" hangingPunct="0"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3pPr>
                          <a:lvl4pPr marL="1600200" indent="-228600" eaLnBrk="0" hangingPunct="0"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4pPr>
                          <a:lvl5pPr marL="2057400" indent="-228600" eaLnBrk="0" hangingPunct="0"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9pPr>
                        </a:lstStyle>
                        <a:p>
                          <a:pPr eaLnBrk="1" hangingPunct="1"/>
                          <a:endParaRPr lang="zh-CN" altLang="zh-CN" sz="110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p:txBody>
                    </p:sp>
                    <p:sp>
                      <p:nvSpPr>
                        <p:cNvPr id="4220" name="Oval 10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23" y="3004"/>
                          <a:ext cx="13" cy="13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 eaLnBrk="0" hangingPunct="0"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1pPr>
                          <a:lvl2pPr marL="742950" indent="-285750" eaLnBrk="0" hangingPunct="0"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2pPr>
                          <a:lvl3pPr marL="1143000" indent="-228600" eaLnBrk="0" hangingPunct="0"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3pPr>
                          <a:lvl4pPr marL="1600200" indent="-228600" eaLnBrk="0" hangingPunct="0"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4pPr>
                          <a:lvl5pPr marL="2057400" indent="-228600" eaLnBrk="0" hangingPunct="0"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9pPr>
                        </a:lstStyle>
                        <a:p>
                          <a:pPr eaLnBrk="1" hangingPunct="1"/>
                          <a:endParaRPr lang="zh-CN" altLang="zh-CN" sz="110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p:txBody>
                    </p:sp>
                  </p:grpSp>
                  <p:grpSp>
                    <p:nvGrpSpPr>
                      <p:cNvPr id="4214" name="Group 10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251" y="3004"/>
                        <a:ext cx="65" cy="13"/>
                        <a:chOff x="5251" y="3004"/>
                        <a:chExt cx="65" cy="13"/>
                      </a:xfrm>
                    </p:grpSpPr>
                    <p:sp>
                      <p:nvSpPr>
                        <p:cNvPr id="4215" name="Oval 10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304" y="3004"/>
                          <a:ext cx="12" cy="13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 eaLnBrk="0" hangingPunct="0"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1pPr>
                          <a:lvl2pPr marL="742950" indent="-285750" eaLnBrk="0" hangingPunct="0"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2pPr>
                          <a:lvl3pPr marL="1143000" indent="-228600" eaLnBrk="0" hangingPunct="0"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3pPr>
                          <a:lvl4pPr marL="1600200" indent="-228600" eaLnBrk="0" hangingPunct="0"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4pPr>
                          <a:lvl5pPr marL="2057400" indent="-228600" eaLnBrk="0" hangingPunct="0"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9pPr>
                        </a:lstStyle>
                        <a:p>
                          <a:pPr eaLnBrk="1" hangingPunct="1"/>
                          <a:endParaRPr lang="zh-CN" altLang="zh-CN" sz="110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p:txBody>
                    </p:sp>
                    <p:sp>
                      <p:nvSpPr>
                        <p:cNvPr id="4216" name="Oval 10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277" y="3004"/>
                          <a:ext cx="13" cy="13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 eaLnBrk="0" hangingPunct="0"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1pPr>
                          <a:lvl2pPr marL="742950" indent="-285750" eaLnBrk="0" hangingPunct="0"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2pPr>
                          <a:lvl3pPr marL="1143000" indent="-228600" eaLnBrk="0" hangingPunct="0"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3pPr>
                          <a:lvl4pPr marL="1600200" indent="-228600" eaLnBrk="0" hangingPunct="0"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4pPr>
                          <a:lvl5pPr marL="2057400" indent="-228600" eaLnBrk="0" hangingPunct="0"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9pPr>
                        </a:lstStyle>
                        <a:p>
                          <a:pPr eaLnBrk="1" hangingPunct="1"/>
                          <a:endParaRPr lang="zh-CN" altLang="zh-CN" sz="110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p:txBody>
                    </p:sp>
                    <p:sp>
                      <p:nvSpPr>
                        <p:cNvPr id="4217" name="Oval 10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251" y="3004"/>
                          <a:ext cx="13" cy="13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 eaLnBrk="0" hangingPunct="0"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1pPr>
                          <a:lvl2pPr marL="742950" indent="-285750" eaLnBrk="0" hangingPunct="0"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2pPr>
                          <a:lvl3pPr marL="1143000" indent="-228600" eaLnBrk="0" hangingPunct="0"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3pPr>
                          <a:lvl4pPr marL="1600200" indent="-228600" eaLnBrk="0" hangingPunct="0"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4pPr>
                          <a:lvl5pPr marL="2057400" indent="-228600" eaLnBrk="0" hangingPunct="0"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rgbClr val="FF0000"/>
                              </a:solidFill>
                              <a:latin typeface="黑体" panose="02010609060101010101" pitchFamily="49" charset="-122"/>
                              <a:ea typeface="黑体" panose="02010609060101010101" pitchFamily="49" charset="-122"/>
                            </a:defRPr>
                          </a:lvl9pPr>
                        </a:lstStyle>
                        <a:p>
                          <a:pPr eaLnBrk="1" hangingPunct="1"/>
                          <a:endParaRPr lang="zh-CN" altLang="zh-CN" sz="1100">
                            <a:latin typeface="微软雅黑" panose="020B0503020204020204" pitchFamily="34" charset="-122"/>
                            <a:ea typeface="微软雅黑" panose="020B0503020204020204" pitchFamily="34" charset="-122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4201" name="Group 108"/>
                  <p:cNvGrpSpPr>
                    <a:grpSpLocks/>
                  </p:cNvGrpSpPr>
                  <p:nvPr/>
                </p:nvGrpSpPr>
                <p:grpSpPr bwMode="auto">
                  <a:xfrm>
                    <a:off x="5134" y="2960"/>
                    <a:ext cx="100" cy="95"/>
                    <a:chOff x="5134" y="2960"/>
                    <a:chExt cx="100" cy="95"/>
                  </a:xfrm>
                </p:grpSpPr>
                <p:grpSp>
                  <p:nvGrpSpPr>
                    <p:cNvPr id="4202" name="Group 10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134" y="2960"/>
                      <a:ext cx="100" cy="50"/>
                      <a:chOff x="5134" y="2960"/>
                      <a:chExt cx="100" cy="50"/>
                    </a:xfrm>
                  </p:grpSpPr>
                  <p:sp>
                    <p:nvSpPr>
                      <p:cNvPr id="4204" name="Arc 11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34" y="2960"/>
                        <a:ext cx="99" cy="50"/>
                      </a:xfrm>
                      <a:custGeom>
                        <a:avLst/>
                        <a:gdLst>
                          <a:gd name="T0" fmla="*/ 0 w 43200"/>
                          <a:gd name="T1" fmla="*/ 0 h 21600"/>
                          <a:gd name="T2" fmla="*/ 0 w 43200"/>
                          <a:gd name="T3" fmla="*/ 0 h 21600"/>
                          <a:gd name="T4" fmla="*/ 0 w 43200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43200" h="21600" fill="none" extrusionOk="0">
                            <a:moveTo>
                              <a:pt x="0" y="21600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cubicBezTo>
                              <a:pt x="33529" y="0"/>
                              <a:pt x="43200" y="9670"/>
                              <a:pt x="43200" y="21600"/>
                            </a:cubicBezTo>
                          </a:path>
                          <a:path w="43200" h="21600" stroke="0" extrusionOk="0">
                            <a:moveTo>
                              <a:pt x="0" y="21600"/>
                            </a:moveTo>
                            <a:cubicBezTo>
                              <a:pt x="0" y="9670"/>
                              <a:pt x="9670" y="0"/>
                              <a:pt x="21600" y="0"/>
                            </a:cubicBezTo>
                            <a:cubicBezTo>
                              <a:pt x="33529" y="0"/>
                              <a:pt x="43200" y="9670"/>
                              <a:pt x="43200" y="21600"/>
                            </a:cubicBezTo>
                            <a:lnTo>
                              <a:pt x="21600" y="21600"/>
                            </a:ln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solidFill>
                        <a:srgbClr val="00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 sz="11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4205" name="Arc 1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38" y="2960"/>
                        <a:ext cx="96" cy="50"/>
                      </a:xfrm>
                      <a:custGeom>
                        <a:avLst/>
                        <a:gdLst>
                          <a:gd name="T0" fmla="*/ 0 w 41767"/>
                          <a:gd name="T1" fmla="*/ 0 h 21600"/>
                          <a:gd name="T2" fmla="*/ 0 w 41767"/>
                          <a:gd name="T3" fmla="*/ 0 h 21600"/>
                          <a:gd name="T4" fmla="*/ 0 w 41767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41767" h="21600" fill="none" extrusionOk="0">
                            <a:moveTo>
                              <a:pt x="-1" y="13874"/>
                            </a:moveTo>
                            <a:cubicBezTo>
                              <a:pt x="3200" y="5518"/>
                              <a:pt x="11222" y="-1"/>
                              <a:pt x="20171" y="0"/>
                            </a:cubicBezTo>
                            <a:cubicBezTo>
                              <a:pt x="31928" y="0"/>
                              <a:pt x="41526" y="9403"/>
                              <a:pt x="41766" y="21159"/>
                            </a:cubicBezTo>
                          </a:path>
                          <a:path w="41767" h="21600" stroke="0" extrusionOk="0">
                            <a:moveTo>
                              <a:pt x="-1" y="13874"/>
                            </a:moveTo>
                            <a:cubicBezTo>
                              <a:pt x="3200" y="5518"/>
                              <a:pt x="11222" y="-1"/>
                              <a:pt x="20171" y="0"/>
                            </a:cubicBezTo>
                            <a:cubicBezTo>
                              <a:pt x="31928" y="0"/>
                              <a:pt x="41526" y="9403"/>
                              <a:pt x="41766" y="21159"/>
                            </a:cubicBezTo>
                            <a:lnTo>
                              <a:pt x="20171" y="21600"/>
                            </a:lnTo>
                            <a:lnTo>
                              <a:pt x="-1" y="13874"/>
                            </a:lnTo>
                            <a:close/>
                          </a:path>
                        </a:pathLst>
                      </a:custGeom>
                      <a:solidFill>
                        <a:srgbClr val="0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 sz="11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4206" name="Arc 1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47" y="2960"/>
                        <a:ext cx="87" cy="50"/>
                      </a:xfrm>
                      <a:custGeom>
                        <a:avLst/>
                        <a:gdLst>
                          <a:gd name="T0" fmla="*/ 0 w 37905"/>
                          <a:gd name="T1" fmla="*/ 0 h 21600"/>
                          <a:gd name="T2" fmla="*/ 0 w 37905"/>
                          <a:gd name="T3" fmla="*/ 0 h 21600"/>
                          <a:gd name="T4" fmla="*/ 0 w 37905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37905" h="21600" fill="none" extrusionOk="0">
                            <a:moveTo>
                              <a:pt x="0" y="7437"/>
                            </a:moveTo>
                            <a:cubicBezTo>
                              <a:pt x="4102" y="2713"/>
                              <a:pt x="10052" y="-1"/>
                              <a:pt x="16309" y="0"/>
                            </a:cubicBezTo>
                            <a:cubicBezTo>
                              <a:pt x="28066" y="0"/>
                              <a:pt x="37664" y="9403"/>
                              <a:pt x="37904" y="21159"/>
                            </a:cubicBezTo>
                          </a:path>
                          <a:path w="37905" h="21600" stroke="0" extrusionOk="0">
                            <a:moveTo>
                              <a:pt x="0" y="7437"/>
                            </a:moveTo>
                            <a:cubicBezTo>
                              <a:pt x="4102" y="2713"/>
                              <a:pt x="10052" y="-1"/>
                              <a:pt x="16309" y="0"/>
                            </a:cubicBezTo>
                            <a:cubicBezTo>
                              <a:pt x="28066" y="0"/>
                              <a:pt x="37664" y="9403"/>
                              <a:pt x="37904" y="21159"/>
                            </a:cubicBezTo>
                            <a:lnTo>
                              <a:pt x="16309" y="21600"/>
                            </a:lnTo>
                            <a:lnTo>
                              <a:pt x="0" y="7437"/>
                            </a:lnTo>
                            <a:close/>
                          </a:path>
                        </a:pathLst>
                      </a:custGeom>
                      <a:solidFill>
                        <a:srgbClr val="00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 sz="11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4207" name="Arc 1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60" y="2960"/>
                        <a:ext cx="73" cy="50"/>
                      </a:xfrm>
                      <a:custGeom>
                        <a:avLst/>
                        <a:gdLst>
                          <a:gd name="T0" fmla="*/ 0 w 31939"/>
                          <a:gd name="T1" fmla="*/ 0 h 21600"/>
                          <a:gd name="T2" fmla="*/ 0 w 31939"/>
                          <a:gd name="T3" fmla="*/ 0 h 21600"/>
                          <a:gd name="T4" fmla="*/ 0 w 31939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31939" h="21600" fill="none" extrusionOk="0">
                            <a:moveTo>
                              <a:pt x="0" y="2637"/>
                            </a:moveTo>
                            <a:cubicBezTo>
                              <a:pt x="3172" y="906"/>
                              <a:pt x="6729" y="-1"/>
                              <a:pt x="10343" y="0"/>
                            </a:cubicBezTo>
                            <a:cubicBezTo>
                              <a:pt x="22100" y="0"/>
                              <a:pt x="31698" y="9403"/>
                              <a:pt x="31938" y="21159"/>
                            </a:cubicBezTo>
                          </a:path>
                          <a:path w="31939" h="21600" stroke="0" extrusionOk="0">
                            <a:moveTo>
                              <a:pt x="0" y="2637"/>
                            </a:moveTo>
                            <a:cubicBezTo>
                              <a:pt x="3172" y="906"/>
                              <a:pt x="6729" y="-1"/>
                              <a:pt x="10343" y="0"/>
                            </a:cubicBezTo>
                            <a:cubicBezTo>
                              <a:pt x="22100" y="0"/>
                              <a:pt x="31698" y="9403"/>
                              <a:pt x="31938" y="21159"/>
                            </a:cubicBezTo>
                            <a:lnTo>
                              <a:pt x="10343" y="21600"/>
                            </a:lnTo>
                            <a:lnTo>
                              <a:pt x="0" y="2637"/>
                            </a:lnTo>
                            <a:close/>
                          </a:path>
                        </a:pathLst>
                      </a:custGeom>
                      <a:solidFill>
                        <a:srgbClr val="0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 sz="11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4208" name="Arc 11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77" y="2960"/>
                        <a:ext cx="56" cy="50"/>
                      </a:xfrm>
                      <a:custGeom>
                        <a:avLst/>
                        <a:gdLst>
                          <a:gd name="T0" fmla="*/ 0 w 24591"/>
                          <a:gd name="T1" fmla="*/ 0 h 21600"/>
                          <a:gd name="T2" fmla="*/ 0 w 24591"/>
                          <a:gd name="T3" fmla="*/ 0 h 21600"/>
                          <a:gd name="T4" fmla="*/ 0 w 24591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24591" h="21600" fill="none" extrusionOk="0">
                            <a:moveTo>
                              <a:pt x="-1" y="208"/>
                            </a:moveTo>
                            <a:cubicBezTo>
                              <a:pt x="992" y="69"/>
                              <a:pt x="1993" y="-1"/>
                              <a:pt x="2995" y="0"/>
                            </a:cubicBezTo>
                            <a:cubicBezTo>
                              <a:pt x="14752" y="0"/>
                              <a:pt x="24350" y="9403"/>
                              <a:pt x="24590" y="21159"/>
                            </a:cubicBezTo>
                          </a:path>
                          <a:path w="24591" h="21600" stroke="0" extrusionOk="0">
                            <a:moveTo>
                              <a:pt x="-1" y="208"/>
                            </a:moveTo>
                            <a:cubicBezTo>
                              <a:pt x="992" y="69"/>
                              <a:pt x="1993" y="-1"/>
                              <a:pt x="2995" y="0"/>
                            </a:cubicBezTo>
                            <a:cubicBezTo>
                              <a:pt x="14752" y="0"/>
                              <a:pt x="24350" y="9403"/>
                              <a:pt x="24590" y="21159"/>
                            </a:cubicBezTo>
                            <a:lnTo>
                              <a:pt x="2995" y="21600"/>
                            </a:lnTo>
                            <a:lnTo>
                              <a:pt x="-1" y="208"/>
                            </a:lnTo>
                            <a:close/>
                          </a:path>
                        </a:pathLst>
                      </a:custGeom>
                      <a:solidFill>
                        <a:srgbClr val="00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 sz="11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4209" name="Arc 11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84" y="2961"/>
                        <a:ext cx="47" cy="49"/>
                      </a:xfrm>
                      <a:custGeom>
                        <a:avLst/>
                        <a:gdLst>
                          <a:gd name="T0" fmla="*/ 0 w 20312"/>
                          <a:gd name="T1" fmla="*/ 0 h 21164"/>
                          <a:gd name="T2" fmla="*/ 0 w 20312"/>
                          <a:gd name="T3" fmla="*/ 0 h 21164"/>
                          <a:gd name="T4" fmla="*/ 0 w 20312"/>
                          <a:gd name="T5" fmla="*/ 0 h 21164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20312" h="21164" fill="none" extrusionOk="0">
                            <a:moveTo>
                              <a:pt x="4318" y="0"/>
                            </a:moveTo>
                            <a:cubicBezTo>
                              <a:pt x="11693" y="1505"/>
                              <a:pt x="17752" y="6739"/>
                              <a:pt x="20312" y="13816"/>
                            </a:cubicBezTo>
                          </a:path>
                          <a:path w="20312" h="21164" stroke="0" extrusionOk="0">
                            <a:moveTo>
                              <a:pt x="4318" y="0"/>
                            </a:moveTo>
                            <a:cubicBezTo>
                              <a:pt x="11693" y="1505"/>
                              <a:pt x="17752" y="6739"/>
                              <a:pt x="20312" y="13816"/>
                            </a:cubicBezTo>
                            <a:lnTo>
                              <a:pt x="0" y="21164"/>
                            </a:lnTo>
                            <a:lnTo>
                              <a:pt x="4318" y="0"/>
                            </a:lnTo>
                            <a:close/>
                          </a:path>
                        </a:pathLst>
                      </a:custGeom>
                      <a:solidFill>
                        <a:srgbClr val="0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 sz="11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4210" name="Arc 11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84" y="2968"/>
                        <a:ext cx="39" cy="42"/>
                      </a:xfrm>
                      <a:custGeom>
                        <a:avLst/>
                        <a:gdLst>
                          <a:gd name="T0" fmla="*/ 0 w 17121"/>
                          <a:gd name="T1" fmla="*/ 0 h 18484"/>
                          <a:gd name="T2" fmla="*/ 0 w 17121"/>
                          <a:gd name="T3" fmla="*/ 0 h 18484"/>
                          <a:gd name="T4" fmla="*/ 0 w 17121"/>
                          <a:gd name="T5" fmla="*/ 0 h 18484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17121" h="18484" fill="none" extrusionOk="0">
                            <a:moveTo>
                              <a:pt x="11175" y="0"/>
                            </a:moveTo>
                            <a:cubicBezTo>
                              <a:pt x="13470" y="1387"/>
                              <a:pt x="15486" y="3189"/>
                              <a:pt x="17120" y="5314"/>
                            </a:cubicBezTo>
                          </a:path>
                          <a:path w="17121" h="18484" stroke="0" extrusionOk="0">
                            <a:moveTo>
                              <a:pt x="11175" y="0"/>
                            </a:moveTo>
                            <a:cubicBezTo>
                              <a:pt x="13470" y="1387"/>
                              <a:pt x="15486" y="3189"/>
                              <a:pt x="17120" y="5314"/>
                            </a:cubicBezTo>
                            <a:lnTo>
                              <a:pt x="0" y="18484"/>
                            </a:lnTo>
                            <a:lnTo>
                              <a:pt x="11175" y="0"/>
                            </a:lnTo>
                            <a:close/>
                          </a:path>
                        </a:pathLst>
                      </a:custGeom>
                      <a:solidFill>
                        <a:srgbClr val="00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 sz="11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sp>
                  <p:nvSpPr>
                    <p:cNvPr id="4203" name="Oval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51" y="2985"/>
                      <a:ext cx="66" cy="70"/>
                    </a:xfrm>
                    <a:prstGeom prst="ellipse">
                      <a:avLst/>
                    </a:prstGeom>
                    <a:solidFill>
                      <a:srgbClr val="0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 sz="200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3pPr>
                      <a:lvl4pPr marL="1600200" indent="-228600" eaLnBrk="0" hangingPunct="0">
                        <a:defRPr sz="200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defRPr sz="200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defRPr>
                      </a:lvl9pPr>
                    </a:lstStyle>
                    <a:p>
                      <a:pPr eaLnBrk="1" hangingPunct="1"/>
                      <a:endParaRPr lang="zh-CN" altLang="zh-CN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</p:grpSp>
          </p:grpSp>
        </p:grpSp>
        <p:sp>
          <p:nvSpPr>
            <p:cNvPr id="3640" name="Text Box 378"/>
            <p:cNvSpPr txBox="1">
              <a:spLocks noChangeArrowheads="1"/>
            </p:cNvSpPr>
            <p:nvPr/>
          </p:nvSpPr>
          <p:spPr bwMode="auto">
            <a:xfrm>
              <a:off x="4536702" y="2008877"/>
              <a:ext cx="1270285" cy="112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20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20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20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20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9pPr>
            </a:lstStyle>
            <a:p>
              <a:pPr eaLnBrk="1" hangingPunct="1">
                <a:lnSpc>
                  <a:spcPct val="30000"/>
                </a:lnSpc>
                <a:spcBef>
                  <a:spcPct val="50000"/>
                </a:spcBef>
              </a:pPr>
              <a:r>
                <a:rPr lang="zh-CN" altLang="en-US" sz="8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北京</a:t>
              </a:r>
              <a:r>
                <a:rPr lang="zh-CN" altLang="en-US" sz="800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机场</a:t>
              </a:r>
              <a:endParaRPr lang="zh-CN" altLang="en-US" sz="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641" name="Picture 23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43610">
              <a:off x="3203391" y="1659041"/>
              <a:ext cx="727366" cy="184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42" name="Line 370"/>
            <p:cNvSpPr>
              <a:spLocks noChangeShapeType="1"/>
            </p:cNvSpPr>
            <p:nvPr/>
          </p:nvSpPr>
          <p:spPr bwMode="auto">
            <a:xfrm flipV="1">
              <a:off x="1956190" y="2362735"/>
              <a:ext cx="2339279" cy="13244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1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43" name="Line 370"/>
            <p:cNvSpPr>
              <a:spLocks noChangeShapeType="1"/>
            </p:cNvSpPr>
            <p:nvPr/>
          </p:nvSpPr>
          <p:spPr bwMode="auto">
            <a:xfrm flipV="1">
              <a:off x="1942512" y="1805715"/>
              <a:ext cx="2527378" cy="33913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1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44" name="Line 370"/>
            <p:cNvSpPr>
              <a:spLocks noChangeShapeType="1"/>
            </p:cNvSpPr>
            <p:nvPr/>
          </p:nvSpPr>
          <p:spPr bwMode="auto">
            <a:xfrm flipV="1">
              <a:off x="5091824" y="2380624"/>
              <a:ext cx="301402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1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645" name="Picture 2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635436" y="1679785"/>
              <a:ext cx="699256" cy="161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46" name="TextBox 817"/>
            <p:cNvSpPr txBox="1">
              <a:spLocks noChangeArrowheads="1"/>
            </p:cNvSpPr>
            <p:nvPr/>
          </p:nvSpPr>
          <p:spPr bwMode="auto">
            <a:xfrm rot="20804051">
              <a:off x="2188258" y="1841019"/>
              <a:ext cx="988189" cy="18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1pPr>
              <a:lvl2pPr marL="742950" indent="-285750" eaLnBrk="0" hangingPunct="0">
                <a:defRPr sz="20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2pPr>
              <a:lvl3pPr marL="1143000" indent="-228600" eaLnBrk="0" hangingPunct="0">
                <a:defRPr sz="20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3pPr>
              <a:lvl4pPr marL="1600200" indent="-228600" eaLnBrk="0" hangingPunct="0">
                <a:defRPr sz="20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4pPr>
              <a:lvl5pPr marL="2057400" indent="-228600" eaLnBrk="0" hangingPunct="0">
                <a:defRPr sz="20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9pPr>
            </a:lstStyle>
            <a:p>
              <a:pPr eaLnBrk="1" hangingPunct="1"/>
              <a:r>
                <a:rPr lang="zh-CN" altLang="en-US" sz="800" b="1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航空直送路线</a:t>
              </a:r>
              <a:endParaRPr lang="zh-CN" altLang="en-US" sz="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647" name="Picture 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8387" y="3679580"/>
              <a:ext cx="700965" cy="161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48" name="Picture 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9160" y="4460453"/>
              <a:ext cx="700965" cy="161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49" name="Picture 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8486" y="5243544"/>
              <a:ext cx="700965" cy="161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50" name="矩形 3649"/>
            <p:cNvSpPr/>
            <p:nvPr/>
          </p:nvSpPr>
          <p:spPr bwMode="auto">
            <a:xfrm>
              <a:off x="1041728" y="5189604"/>
              <a:ext cx="1619551" cy="473145"/>
            </a:xfrm>
            <a:prstGeom prst="rect">
              <a:avLst/>
            </a:prstGeom>
            <a:solidFill>
              <a:srgbClr val="00A1DE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rIns="36000" bIns="18000" rtlCol="0" anchor="b" anchorCtr="0"/>
            <a:lstStyle/>
            <a:p>
              <a:pPr eaLnBrk="0" hangingPunct="0"/>
              <a:r>
                <a:rPr lang="en-US" altLang="zh-CN" sz="9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FAW-VW     </a:t>
              </a:r>
              <a:r>
                <a:rPr lang="zh-CN" altLang="en-US" sz="9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成都          </a:t>
              </a:r>
              <a:r>
                <a:rPr lang="en-US" altLang="zh-CN" sz="5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EA211</a:t>
              </a:r>
              <a:endParaRPr lang="zh-CN" altLang="en-US" sz="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651" name="组合 3650"/>
            <p:cNvGrpSpPr/>
            <p:nvPr/>
          </p:nvGrpSpPr>
          <p:grpSpPr>
            <a:xfrm>
              <a:off x="1050994" y="4981849"/>
              <a:ext cx="778569" cy="270357"/>
              <a:chOff x="1969980" y="5734049"/>
              <a:chExt cx="792544" cy="369526"/>
            </a:xfrm>
            <a:solidFill>
              <a:srgbClr val="00A1DE"/>
            </a:solidFill>
          </p:grpSpPr>
          <p:sp>
            <p:nvSpPr>
              <p:cNvPr id="4085" name="矩形 4084"/>
              <p:cNvSpPr/>
              <p:nvPr/>
            </p:nvSpPr>
            <p:spPr>
              <a:xfrm>
                <a:off x="1970436" y="5743575"/>
                <a:ext cx="792088" cy="360000"/>
              </a:xfrm>
              <a:prstGeom prst="rect">
                <a:avLst/>
              </a:prstGeom>
              <a:grpFill/>
              <a:ln w="19050" cap="flat" cmpd="sng" algn="ctr">
                <a:noFill/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eaLnBrk="0" hangingPunct="0"/>
                <a:endPara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4086" name="Group 31"/>
              <p:cNvGrpSpPr>
                <a:grpSpLocks/>
              </p:cNvGrpSpPr>
              <p:nvPr/>
            </p:nvGrpSpPr>
            <p:grpSpPr bwMode="auto">
              <a:xfrm>
                <a:off x="1969980" y="5734049"/>
                <a:ext cx="792000" cy="364980"/>
                <a:chOff x="5031" y="2117"/>
                <a:chExt cx="702" cy="513"/>
              </a:xfrm>
              <a:grpFill/>
            </p:grpSpPr>
            <p:grpSp>
              <p:nvGrpSpPr>
                <p:cNvPr id="4087" name="Group 34"/>
                <p:cNvGrpSpPr>
                  <a:grpSpLocks/>
                </p:cNvGrpSpPr>
                <p:nvPr/>
              </p:nvGrpSpPr>
              <p:grpSpPr bwMode="auto">
                <a:xfrm>
                  <a:off x="5267" y="2310"/>
                  <a:ext cx="158" cy="48"/>
                  <a:chOff x="5267" y="2310"/>
                  <a:chExt cx="158" cy="48"/>
                </a:xfrm>
                <a:grpFill/>
              </p:grpSpPr>
              <p:sp>
                <p:nvSpPr>
                  <p:cNvPr id="4193" name="Freeform 32"/>
                  <p:cNvSpPr>
                    <a:spLocks/>
                  </p:cNvSpPr>
                  <p:nvPr/>
                </p:nvSpPr>
                <p:spPr bwMode="auto">
                  <a:xfrm>
                    <a:off x="5267" y="2310"/>
                    <a:ext cx="107" cy="48"/>
                  </a:xfrm>
                  <a:custGeom>
                    <a:avLst/>
                    <a:gdLst>
                      <a:gd name="T0" fmla="*/ 0 w 213"/>
                      <a:gd name="T1" fmla="*/ 1 h 96"/>
                      <a:gd name="T2" fmla="*/ 0 w 213"/>
                      <a:gd name="T3" fmla="*/ 1 h 96"/>
                      <a:gd name="T4" fmla="*/ 1 w 213"/>
                      <a:gd name="T5" fmla="*/ 0 h 96"/>
                      <a:gd name="T6" fmla="*/ 1 w 213"/>
                      <a:gd name="T7" fmla="*/ 1 h 96"/>
                      <a:gd name="T8" fmla="*/ 0 w 213"/>
                      <a:gd name="T9" fmla="*/ 1 h 9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13" h="96">
                        <a:moveTo>
                          <a:pt x="0" y="96"/>
                        </a:moveTo>
                        <a:lnTo>
                          <a:pt x="0" y="40"/>
                        </a:lnTo>
                        <a:lnTo>
                          <a:pt x="213" y="0"/>
                        </a:lnTo>
                        <a:lnTo>
                          <a:pt x="213" y="69"/>
                        </a:lnTo>
                        <a:lnTo>
                          <a:pt x="0" y="96"/>
                        </a:lnTo>
                        <a:close/>
                      </a:path>
                    </a:pathLst>
                  </a:custGeom>
                  <a:grpFill/>
                  <a:ln w="2">
                    <a:solidFill>
                      <a:srgbClr val="60606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 sz="11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194" name="Freeform 33"/>
                  <p:cNvSpPr>
                    <a:spLocks/>
                  </p:cNvSpPr>
                  <p:nvPr/>
                </p:nvSpPr>
                <p:spPr bwMode="auto">
                  <a:xfrm>
                    <a:off x="5375" y="2311"/>
                    <a:ext cx="50" cy="34"/>
                  </a:xfrm>
                  <a:custGeom>
                    <a:avLst/>
                    <a:gdLst>
                      <a:gd name="T0" fmla="*/ 0 w 101"/>
                      <a:gd name="T1" fmla="*/ 0 h 68"/>
                      <a:gd name="T2" fmla="*/ 0 w 101"/>
                      <a:gd name="T3" fmla="*/ 1 h 68"/>
                      <a:gd name="T4" fmla="*/ 0 w 101"/>
                      <a:gd name="T5" fmla="*/ 1 h 68"/>
                      <a:gd name="T6" fmla="*/ 0 w 101"/>
                      <a:gd name="T7" fmla="*/ 1 h 68"/>
                      <a:gd name="T8" fmla="*/ 0 w 101"/>
                      <a:gd name="T9" fmla="*/ 0 h 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01" h="68">
                        <a:moveTo>
                          <a:pt x="0" y="0"/>
                        </a:moveTo>
                        <a:lnTo>
                          <a:pt x="0" y="68"/>
                        </a:lnTo>
                        <a:lnTo>
                          <a:pt x="101" y="68"/>
                        </a:lnTo>
                        <a:lnTo>
                          <a:pt x="101" y="1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 sz="11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4088" name="Group 38"/>
                <p:cNvGrpSpPr>
                  <a:grpSpLocks/>
                </p:cNvGrpSpPr>
                <p:nvPr/>
              </p:nvGrpSpPr>
              <p:grpSpPr bwMode="auto">
                <a:xfrm>
                  <a:off x="5405" y="2117"/>
                  <a:ext cx="174" cy="292"/>
                  <a:chOff x="5405" y="2117"/>
                  <a:chExt cx="174" cy="292"/>
                </a:xfrm>
                <a:grpFill/>
              </p:grpSpPr>
              <p:sp>
                <p:nvSpPr>
                  <p:cNvPr id="4190" name="Freeform 35"/>
                  <p:cNvSpPr>
                    <a:spLocks/>
                  </p:cNvSpPr>
                  <p:nvPr/>
                </p:nvSpPr>
                <p:spPr bwMode="auto">
                  <a:xfrm>
                    <a:off x="5405" y="2117"/>
                    <a:ext cx="39" cy="275"/>
                  </a:xfrm>
                  <a:custGeom>
                    <a:avLst/>
                    <a:gdLst>
                      <a:gd name="T0" fmla="*/ 0 w 78"/>
                      <a:gd name="T1" fmla="*/ 1 h 550"/>
                      <a:gd name="T2" fmla="*/ 1 w 78"/>
                      <a:gd name="T3" fmla="*/ 0 h 550"/>
                      <a:gd name="T4" fmla="*/ 1 w 78"/>
                      <a:gd name="T5" fmla="*/ 0 h 550"/>
                      <a:gd name="T6" fmla="*/ 1 w 78"/>
                      <a:gd name="T7" fmla="*/ 1 h 550"/>
                      <a:gd name="T8" fmla="*/ 0 w 78"/>
                      <a:gd name="T9" fmla="*/ 1 h 55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78" h="550">
                        <a:moveTo>
                          <a:pt x="0" y="550"/>
                        </a:moveTo>
                        <a:lnTo>
                          <a:pt x="22" y="0"/>
                        </a:lnTo>
                        <a:lnTo>
                          <a:pt x="56" y="0"/>
                        </a:lnTo>
                        <a:lnTo>
                          <a:pt x="78" y="550"/>
                        </a:lnTo>
                        <a:lnTo>
                          <a:pt x="0" y="55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 sz="11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191" name="Freeform 36"/>
                  <p:cNvSpPr>
                    <a:spLocks/>
                  </p:cNvSpPr>
                  <p:nvPr/>
                </p:nvSpPr>
                <p:spPr bwMode="auto">
                  <a:xfrm>
                    <a:off x="5469" y="2123"/>
                    <a:ext cx="39" cy="273"/>
                  </a:xfrm>
                  <a:custGeom>
                    <a:avLst/>
                    <a:gdLst>
                      <a:gd name="T0" fmla="*/ 0 w 78"/>
                      <a:gd name="T1" fmla="*/ 1 h 544"/>
                      <a:gd name="T2" fmla="*/ 1 w 78"/>
                      <a:gd name="T3" fmla="*/ 0 h 544"/>
                      <a:gd name="T4" fmla="*/ 1 w 78"/>
                      <a:gd name="T5" fmla="*/ 0 h 544"/>
                      <a:gd name="T6" fmla="*/ 1 w 78"/>
                      <a:gd name="T7" fmla="*/ 1 h 544"/>
                      <a:gd name="T8" fmla="*/ 0 w 78"/>
                      <a:gd name="T9" fmla="*/ 1 h 5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78" h="544">
                        <a:moveTo>
                          <a:pt x="0" y="544"/>
                        </a:moveTo>
                        <a:lnTo>
                          <a:pt x="22" y="0"/>
                        </a:lnTo>
                        <a:lnTo>
                          <a:pt x="56" y="0"/>
                        </a:lnTo>
                        <a:lnTo>
                          <a:pt x="78" y="544"/>
                        </a:lnTo>
                        <a:lnTo>
                          <a:pt x="0" y="54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 sz="11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192" name="Freeform 37"/>
                  <p:cNvSpPr>
                    <a:spLocks/>
                  </p:cNvSpPr>
                  <p:nvPr/>
                </p:nvSpPr>
                <p:spPr bwMode="auto">
                  <a:xfrm>
                    <a:off x="5540" y="2134"/>
                    <a:ext cx="39" cy="275"/>
                  </a:xfrm>
                  <a:custGeom>
                    <a:avLst/>
                    <a:gdLst>
                      <a:gd name="T0" fmla="*/ 0 w 78"/>
                      <a:gd name="T1" fmla="*/ 1 h 550"/>
                      <a:gd name="T2" fmla="*/ 1 w 78"/>
                      <a:gd name="T3" fmla="*/ 0 h 550"/>
                      <a:gd name="T4" fmla="*/ 1 w 78"/>
                      <a:gd name="T5" fmla="*/ 0 h 550"/>
                      <a:gd name="T6" fmla="*/ 1 w 78"/>
                      <a:gd name="T7" fmla="*/ 1 h 550"/>
                      <a:gd name="T8" fmla="*/ 0 w 78"/>
                      <a:gd name="T9" fmla="*/ 1 h 55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78" h="550">
                        <a:moveTo>
                          <a:pt x="0" y="550"/>
                        </a:moveTo>
                        <a:lnTo>
                          <a:pt x="21" y="0"/>
                        </a:lnTo>
                        <a:lnTo>
                          <a:pt x="56" y="0"/>
                        </a:lnTo>
                        <a:lnTo>
                          <a:pt x="78" y="550"/>
                        </a:lnTo>
                        <a:lnTo>
                          <a:pt x="0" y="55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 sz="11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4089" name="Freeform 39"/>
                <p:cNvSpPr>
                  <a:spLocks/>
                </p:cNvSpPr>
                <p:nvPr/>
              </p:nvSpPr>
              <p:spPr bwMode="auto">
                <a:xfrm>
                  <a:off x="5031" y="2469"/>
                  <a:ext cx="702" cy="161"/>
                </a:xfrm>
                <a:custGeom>
                  <a:avLst/>
                  <a:gdLst>
                    <a:gd name="T0" fmla="*/ 1 w 1404"/>
                    <a:gd name="T1" fmla="*/ 1 h 322"/>
                    <a:gd name="T2" fmla="*/ 1 w 1404"/>
                    <a:gd name="T3" fmla="*/ 1 h 322"/>
                    <a:gd name="T4" fmla="*/ 1 w 1404"/>
                    <a:gd name="T5" fmla="*/ 1 h 322"/>
                    <a:gd name="T6" fmla="*/ 1 w 1404"/>
                    <a:gd name="T7" fmla="*/ 1 h 322"/>
                    <a:gd name="T8" fmla="*/ 1 w 1404"/>
                    <a:gd name="T9" fmla="*/ 1 h 322"/>
                    <a:gd name="T10" fmla="*/ 1 w 1404"/>
                    <a:gd name="T11" fmla="*/ 1 h 322"/>
                    <a:gd name="T12" fmla="*/ 1 w 1404"/>
                    <a:gd name="T13" fmla="*/ 1 h 322"/>
                    <a:gd name="T14" fmla="*/ 1 w 1404"/>
                    <a:gd name="T15" fmla="*/ 1 h 322"/>
                    <a:gd name="T16" fmla="*/ 1 w 1404"/>
                    <a:gd name="T17" fmla="*/ 1 h 322"/>
                    <a:gd name="T18" fmla="*/ 1 w 1404"/>
                    <a:gd name="T19" fmla="*/ 1 h 322"/>
                    <a:gd name="T20" fmla="*/ 1 w 1404"/>
                    <a:gd name="T21" fmla="*/ 1 h 322"/>
                    <a:gd name="T22" fmla="*/ 1 w 1404"/>
                    <a:gd name="T23" fmla="*/ 1 h 322"/>
                    <a:gd name="T24" fmla="*/ 1 w 1404"/>
                    <a:gd name="T25" fmla="*/ 1 h 322"/>
                    <a:gd name="T26" fmla="*/ 1 w 1404"/>
                    <a:gd name="T27" fmla="*/ 1 h 322"/>
                    <a:gd name="T28" fmla="*/ 1 w 1404"/>
                    <a:gd name="T29" fmla="*/ 1 h 322"/>
                    <a:gd name="T30" fmla="*/ 1 w 1404"/>
                    <a:gd name="T31" fmla="*/ 1 h 322"/>
                    <a:gd name="T32" fmla="*/ 1 w 1404"/>
                    <a:gd name="T33" fmla="*/ 1 h 322"/>
                    <a:gd name="T34" fmla="*/ 1 w 1404"/>
                    <a:gd name="T35" fmla="*/ 1 h 322"/>
                    <a:gd name="T36" fmla="*/ 1 w 1404"/>
                    <a:gd name="T37" fmla="*/ 1 h 322"/>
                    <a:gd name="T38" fmla="*/ 1 w 1404"/>
                    <a:gd name="T39" fmla="*/ 1 h 322"/>
                    <a:gd name="T40" fmla="*/ 1 w 1404"/>
                    <a:gd name="T41" fmla="*/ 1 h 322"/>
                    <a:gd name="T42" fmla="*/ 1 w 1404"/>
                    <a:gd name="T43" fmla="*/ 1 h 322"/>
                    <a:gd name="T44" fmla="*/ 1 w 1404"/>
                    <a:gd name="T45" fmla="*/ 1 h 322"/>
                    <a:gd name="T46" fmla="*/ 1 w 1404"/>
                    <a:gd name="T47" fmla="*/ 1 h 322"/>
                    <a:gd name="T48" fmla="*/ 1 w 1404"/>
                    <a:gd name="T49" fmla="*/ 1 h 322"/>
                    <a:gd name="T50" fmla="*/ 1 w 1404"/>
                    <a:gd name="T51" fmla="*/ 1 h 322"/>
                    <a:gd name="T52" fmla="*/ 1 w 1404"/>
                    <a:gd name="T53" fmla="*/ 1 h 322"/>
                    <a:gd name="T54" fmla="*/ 1 w 1404"/>
                    <a:gd name="T55" fmla="*/ 1 h 322"/>
                    <a:gd name="T56" fmla="*/ 1 w 1404"/>
                    <a:gd name="T57" fmla="*/ 1 h 322"/>
                    <a:gd name="T58" fmla="*/ 1 w 1404"/>
                    <a:gd name="T59" fmla="*/ 1 h 322"/>
                    <a:gd name="T60" fmla="*/ 1 w 1404"/>
                    <a:gd name="T61" fmla="*/ 1 h 322"/>
                    <a:gd name="T62" fmla="*/ 1 w 1404"/>
                    <a:gd name="T63" fmla="*/ 1 h 322"/>
                    <a:gd name="T64" fmla="*/ 1 w 1404"/>
                    <a:gd name="T65" fmla="*/ 1 h 322"/>
                    <a:gd name="T66" fmla="*/ 1 w 1404"/>
                    <a:gd name="T67" fmla="*/ 1 h 322"/>
                    <a:gd name="T68" fmla="*/ 1 w 1404"/>
                    <a:gd name="T69" fmla="*/ 0 h 32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1404" h="322">
                      <a:moveTo>
                        <a:pt x="55" y="20"/>
                      </a:moveTo>
                      <a:lnTo>
                        <a:pt x="9" y="22"/>
                      </a:lnTo>
                      <a:lnTo>
                        <a:pt x="0" y="54"/>
                      </a:lnTo>
                      <a:lnTo>
                        <a:pt x="19" y="84"/>
                      </a:lnTo>
                      <a:lnTo>
                        <a:pt x="33" y="110"/>
                      </a:lnTo>
                      <a:lnTo>
                        <a:pt x="73" y="115"/>
                      </a:lnTo>
                      <a:lnTo>
                        <a:pt x="111" y="108"/>
                      </a:lnTo>
                      <a:lnTo>
                        <a:pt x="159" y="110"/>
                      </a:lnTo>
                      <a:lnTo>
                        <a:pt x="181" y="113"/>
                      </a:lnTo>
                      <a:lnTo>
                        <a:pt x="225" y="137"/>
                      </a:lnTo>
                      <a:lnTo>
                        <a:pt x="250" y="155"/>
                      </a:lnTo>
                      <a:lnTo>
                        <a:pt x="273" y="181"/>
                      </a:lnTo>
                      <a:lnTo>
                        <a:pt x="298" y="210"/>
                      </a:lnTo>
                      <a:lnTo>
                        <a:pt x="318" y="234"/>
                      </a:lnTo>
                      <a:lnTo>
                        <a:pt x="374" y="257"/>
                      </a:lnTo>
                      <a:lnTo>
                        <a:pt x="405" y="262"/>
                      </a:lnTo>
                      <a:lnTo>
                        <a:pt x="419" y="264"/>
                      </a:lnTo>
                      <a:lnTo>
                        <a:pt x="426" y="264"/>
                      </a:lnTo>
                      <a:lnTo>
                        <a:pt x="430" y="264"/>
                      </a:lnTo>
                      <a:lnTo>
                        <a:pt x="435" y="264"/>
                      </a:lnTo>
                      <a:lnTo>
                        <a:pt x="440" y="264"/>
                      </a:lnTo>
                      <a:lnTo>
                        <a:pt x="446" y="264"/>
                      </a:lnTo>
                      <a:lnTo>
                        <a:pt x="462" y="264"/>
                      </a:lnTo>
                      <a:lnTo>
                        <a:pt x="501" y="264"/>
                      </a:lnTo>
                      <a:lnTo>
                        <a:pt x="530" y="264"/>
                      </a:lnTo>
                      <a:lnTo>
                        <a:pt x="535" y="264"/>
                      </a:lnTo>
                      <a:lnTo>
                        <a:pt x="540" y="264"/>
                      </a:lnTo>
                      <a:lnTo>
                        <a:pt x="544" y="264"/>
                      </a:lnTo>
                      <a:lnTo>
                        <a:pt x="549" y="264"/>
                      </a:lnTo>
                      <a:lnTo>
                        <a:pt x="554" y="264"/>
                      </a:lnTo>
                      <a:lnTo>
                        <a:pt x="557" y="266"/>
                      </a:lnTo>
                      <a:lnTo>
                        <a:pt x="561" y="266"/>
                      </a:lnTo>
                      <a:lnTo>
                        <a:pt x="566" y="266"/>
                      </a:lnTo>
                      <a:lnTo>
                        <a:pt x="571" y="266"/>
                      </a:lnTo>
                      <a:lnTo>
                        <a:pt x="575" y="270"/>
                      </a:lnTo>
                      <a:lnTo>
                        <a:pt x="625" y="280"/>
                      </a:lnTo>
                      <a:lnTo>
                        <a:pt x="644" y="287"/>
                      </a:lnTo>
                      <a:lnTo>
                        <a:pt x="669" y="304"/>
                      </a:lnTo>
                      <a:lnTo>
                        <a:pt x="681" y="314"/>
                      </a:lnTo>
                      <a:lnTo>
                        <a:pt x="767" y="322"/>
                      </a:lnTo>
                      <a:lnTo>
                        <a:pt x="802" y="309"/>
                      </a:lnTo>
                      <a:lnTo>
                        <a:pt x="825" y="287"/>
                      </a:lnTo>
                      <a:lnTo>
                        <a:pt x="862" y="266"/>
                      </a:lnTo>
                      <a:lnTo>
                        <a:pt x="886" y="264"/>
                      </a:lnTo>
                      <a:lnTo>
                        <a:pt x="917" y="259"/>
                      </a:lnTo>
                      <a:lnTo>
                        <a:pt x="962" y="199"/>
                      </a:lnTo>
                      <a:lnTo>
                        <a:pt x="1001" y="190"/>
                      </a:lnTo>
                      <a:lnTo>
                        <a:pt x="1015" y="190"/>
                      </a:lnTo>
                      <a:lnTo>
                        <a:pt x="1021" y="190"/>
                      </a:lnTo>
                      <a:lnTo>
                        <a:pt x="1028" y="194"/>
                      </a:lnTo>
                      <a:lnTo>
                        <a:pt x="1037" y="194"/>
                      </a:lnTo>
                      <a:lnTo>
                        <a:pt x="1045" y="194"/>
                      </a:lnTo>
                      <a:lnTo>
                        <a:pt x="1051" y="194"/>
                      </a:lnTo>
                      <a:lnTo>
                        <a:pt x="1057" y="196"/>
                      </a:lnTo>
                      <a:lnTo>
                        <a:pt x="1062" y="196"/>
                      </a:lnTo>
                      <a:lnTo>
                        <a:pt x="1067" y="199"/>
                      </a:lnTo>
                      <a:lnTo>
                        <a:pt x="1071" y="199"/>
                      </a:lnTo>
                      <a:lnTo>
                        <a:pt x="1076" y="201"/>
                      </a:lnTo>
                      <a:lnTo>
                        <a:pt x="1081" y="205"/>
                      </a:lnTo>
                      <a:lnTo>
                        <a:pt x="1107" y="210"/>
                      </a:lnTo>
                      <a:lnTo>
                        <a:pt x="1160" y="205"/>
                      </a:lnTo>
                      <a:lnTo>
                        <a:pt x="1193" y="167"/>
                      </a:lnTo>
                      <a:lnTo>
                        <a:pt x="1226" y="131"/>
                      </a:lnTo>
                      <a:lnTo>
                        <a:pt x="1251" y="115"/>
                      </a:lnTo>
                      <a:lnTo>
                        <a:pt x="1291" y="124"/>
                      </a:lnTo>
                      <a:lnTo>
                        <a:pt x="1327" y="108"/>
                      </a:lnTo>
                      <a:lnTo>
                        <a:pt x="1346" y="74"/>
                      </a:lnTo>
                      <a:lnTo>
                        <a:pt x="1404" y="54"/>
                      </a:lnTo>
                      <a:lnTo>
                        <a:pt x="1404" y="20"/>
                      </a:lnTo>
                      <a:lnTo>
                        <a:pt x="1368" y="0"/>
                      </a:lnTo>
                      <a:lnTo>
                        <a:pt x="55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90" name="Freeform 40"/>
                <p:cNvSpPr>
                  <a:spLocks/>
                </p:cNvSpPr>
                <p:nvPr/>
              </p:nvSpPr>
              <p:spPr bwMode="auto">
                <a:xfrm>
                  <a:off x="5619" y="2495"/>
                  <a:ext cx="55" cy="15"/>
                </a:xfrm>
                <a:custGeom>
                  <a:avLst/>
                  <a:gdLst>
                    <a:gd name="T0" fmla="*/ 0 w 109"/>
                    <a:gd name="T1" fmla="*/ 1 h 29"/>
                    <a:gd name="T2" fmla="*/ 1 w 109"/>
                    <a:gd name="T3" fmla="*/ 0 h 29"/>
                    <a:gd name="T4" fmla="*/ 1 w 109"/>
                    <a:gd name="T5" fmla="*/ 1 h 29"/>
                    <a:gd name="T6" fmla="*/ 1 w 109"/>
                    <a:gd name="T7" fmla="*/ 1 h 29"/>
                    <a:gd name="T8" fmla="*/ 0 w 109"/>
                    <a:gd name="T9" fmla="*/ 1 h 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9" h="29">
                      <a:moveTo>
                        <a:pt x="0" y="22"/>
                      </a:moveTo>
                      <a:lnTo>
                        <a:pt x="82" y="0"/>
                      </a:lnTo>
                      <a:lnTo>
                        <a:pt x="109" y="8"/>
                      </a:lnTo>
                      <a:lnTo>
                        <a:pt x="20" y="29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91" name="Freeform 41"/>
                <p:cNvSpPr>
                  <a:spLocks/>
                </p:cNvSpPr>
                <p:nvPr/>
              </p:nvSpPr>
              <p:spPr bwMode="auto">
                <a:xfrm>
                  <a:off x="5619" y="2506"/>
                  <a:ext cx="10" cy="11"/>
                </a:xfrm>
                <a:custGeom>
                  <a:avLst/>
                  <a:gdLst>
                    <a:gd name="T0" fmla="*/ 0 w 20"/>
                    <a:gd name="T1" fmla="*/ 0 h 22"/>
                    <a:gd name="T2" fmla="*/ 1 w 20"/>
                    <a:gd name="T3" fmla="*/ 1 h 22"/>
                    <a:gd name="T4" fmla="*/ 1 w 20"/>
                    <a:gd name="T5" fmla="*/ 1 h 22"/>
                    <a:gd name="T6" fmla="*/ 0 w 20"/>
                    <a:gd name="T7" fmla="*/ 1 h 22"/>
                    <a:gd name="T8" fmla="*/ 0 w 20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" h="22">
                      <a:moveTo>
                        <a:pt x="0" y="0"/>
                      </a:moveTo>
                      <a:lnTo>
                        <a:pt x="20" y="7"/>
                      </a:lnTo>
                      <a:lnTo>
                        <a:pt x="20" y="22"/>
                      </a:lnTo>
                      <a:lnTo>
                        <a:pt x="0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92" name="Freeform 42"/>
                <p:cNvSpPr>
                  <a:spLocks/>
                </p:cNvSpPr>
                <p:nvPr/>
              </p:nvSpPr>
              <p:spPr bwMode="auto">
                <a:xfrm>
                  <a:off x="5619" y="2433"/>
                  <a:ext cx="42" cy="7"/>
                </a:xfrm>
                <a:custGeom>
                  <a:avLst/>
                  <a:gdLst>
                    <a:gd name="T0" fmla="*/ 0 w 82"/>
                    <a:gd name="T1" fmla="*/ 1 h 13"/>
                    <a:gd name="T2" fmla="*/ 1 w 82"/>
                    <a:gd name="T3" fmla="*/ 0 h 13"/>
                    <a:gd name="T4" fmla="*/ 1 w 82"/>
                    <a:gd name="T5" fmla="*/ 1 h 13"/>
                    <a:gd name="T6" fmla="*/ 0 w 82"/>
                    <a:gd name="T7" fmla="*/ 1 h 13"/>
                    <a:gd name="T8" fmla="*/ 0 w 82"/>
                    <a:gd name="T9" fmla="*/ 1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2" h="13">
                      <a:moveTo>
                        <a:pt x="0" y="6"/>
                      </a:moveTo>
                      <a:lnTo>
                        <a:pt x="82" y="0"/>
                      </a:lnTo>
                      <a:lnTo>
                        <a:pt x="75" y="8"/>
                      </a:lnTo>
                      <a:lnTo>
                        <a:pt x="0" y="13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93" name="Freeform 43"/>
                <p:cNvSpPr>
                  <a:spLocks/>
                </p:cNvSpPr>
                <p:nvPr/>
              </p:nvSpPr>
              <p:spPr bwMode="auto">
                <a:xfrm>
                  <a:off x="5619" y="2493"/>
                  <a:ext cx="42" cy="13"/>
                </a:xfrm>
                <a:custGeom>
                  <a:avLst/>
                  <a:gdLst>
                    <a:gd name="T0" fmla="*/ 0 w 82"/>
                    <a:gd name="T1" fmla="*/ 1 h 25"/>
                    <a:gd name="T2" fmla="*/ 1 w 82"/>
                    <a:gd name="T3" fmla="*/ 1 h 25"/>
                    <a:gd name="T4" fmla="*/ 1 w 82"/>
                    <a:gd name="T5" fmla="*/ 0 h 25"/>
                    <a:gd name="T6" fmla="*/ 0 w 82"/>
                    <a:gd name="T7" fmla="*/ 1 h 25"/>
                    <a:gd name="T8" fmla="*/ 0 w 82"/>
                    <a:gd name="T9" fmla="*/ 1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2" h="25">
                      <a:moveTo>
                        <a:pt x="0" y="25"/>
                      </a:moveTo>
                      <a:lnTo>
                        <a:pt x="82" y="3"/>
                      </a:lnTo>
                      <a:lnTo>
                        <a:pt x="75" y="0"/>
                      </a:lnTo>
                      <a:lnTo>
                        <a:pt x="0" y="20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4094" name="Group 96"/>
                <p:cNvGrpSpPr>
                  <a:grpSpLocks/>
                </p:cNvGrpSpPr>
                <p:nvPr/>
              </p:nvGrpSpPr>
              <p:grpSpPr bwMode="auto">
                <a:xfrm>
                  <a:off x="5057" y="2339"/>
                  <a:ext cx="337" cy="236"/>
                  <a:chOff x="5057" y="2339"/>
                  <a:chExt cx="337" cy="236"/>
                </a:xfrm>
                <a:grpFill/>
              </p:grpSpPr>
              <p:sp>
                <p:nvSpPr>
                  <p:cNvPr id="4138" name="Freeform 44"/>
                  <p:cNvSpPr>
                    <a:spLocks/>
                  </p:cNvSpPr>
                  <p:nvPr/>
                </p:nvSpPr>
                <p:spPr bwMode="auto">
                  <a:xfrm>
                    <a:off x="5057" y="2339"/>
                    <a:ext cx="337" cy="236"/>
                  </a:xfrm>
                  <a:custGeom>
                    <a:avLst/>
                    <a:gdLst>
                      <a:gd name="T0" fmla="*/ 1 w 674"/>
                      <a:gd name="T1" fmla="*/ 0 h 472"/>
                      <a:gd name="T2" fmla="*/ 1 w 674"/>
                      <a:gd name="T3" fmla="*/ 1 h 472"/>
                      <a:gd name="T4" fmla="*/ 0 w 674"/>
                      <a:gd name="T5" fmla="*/ 1 h 472"/>
                      <a:gd name="T6" fmla="*/ 0 w 674"/>
                      <a:gd name="T7" fmla="*/ 1 h 472"/>
                      <a:gd name="T8" fmla="*/ 1 w 674"/>
                      <a:gd name="T9" fmla="*/ 0 h 4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74" h="472">
                        <a:moveTo>
                          <a:pt x="674" y="0"/>
                        </a:moveTo>
                        <a:lnTo>
                          <a:pt x="674" y="472"/>
                        </a:lnTo>
                        <a:lnTo>
                          <a:pt x="0" y="278"/>
                        </a:lnTo>
                        <a:lnTo>
                          <a:pt x="0" y="84"/>
                        </a:lnTo>
                        <a:lnTo>
                          <a:pt x="67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 sz="11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grpSp>
                <p:nvGrpSpPr>
                  <p:cNvPr id="4139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5066" y="2366"/>
                    <a:ext cx="305" cy="153"/>
                    <a:chOff x="5066" y="2366"/>
                    <a:chExt cx="305" cy="153"/>
                  </a:xfrm>
                  <a:grpFill/>
                </p:grpSpPr>
                <p:sp>
                  <p:nvSpPr>
                    <p:cNvPr id="4140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5066" y="2366"/>
                      <a:ext cx="305" cy="153"/>
                    </a:xfrm>
                    <a:custGeom>
                      <a:avLst/>
                      <a:gdLst>
                        <a:gd name="T0" fmla="*/ 0 w 612"/>
                        <a:gd name="T1" fmla="*/ 1 h 305"/>
                        <a:gd name="T2" fmla="*/ 0 w 612"/>
                        <a:gd name="T3" fmla="*/ 1 h 305"/>
                        <a:gd name="T4" fmla="*/ 0 w 612"/>
                        <a:gd name="T5" fmla="*/ 1 h 305"/>
                        <a:gd name="T6" fmla="*/ 0 w 612"/>
                        <a:gd name="T7" fmla="*/ 0 h 305"/>
                        <a:gd name="T8" fmla="*/ 0 w 612"/>
                        <a:gd name="T9" fmla="*/ 1 h 30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612" h="305">
                          <a:moveTo>
                            <a:pt x="0" y="50"/>
                          </a:moveTo>
                          <a:lnTo>
                            <a:pt x="0" y="183"/>
                          </a:lnTo>
                          <a:lnTo>
                            <a:pt x="612" y="305"/>
                          </a:lnTo>
                          <a:lnTo>
                            <a:pt x="612" y="0"/>
                          </a:lnTo>
                          <a:lnTo>
                            <a:pt x="0" y="50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4141" name="Line 4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066" y="2392"/>
                      <a:ext cx="305" cy="10"/>
                    </a:xfrm>
                    <a:prstGeom prst="line">
                      <a:avLst/>
                    </a:prstGeom>
                    <a:grpFill/>
                    <a:ln w="2">
                      <a:solidFill>
                        <a:srgbClr val="40404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4142" name="Line 47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5066" y="2413"/>
                      <a:ext cx="305" cy="4"/>
                    </a:xfrm>
                    <a:prstGeom prst="line">
                      <a:avLst/>
                    </a:prstGeom>
                    <a:grpFill/>
                    <a:ln w="2">
                      <a:solidFill>
                        <a:srgbClr val="40404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4143" name="Line 48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5066" y="2424"/>
                      <a:ext cx="305" cy="18"/>
                    </a:xfrm>
                    <a:prstGeom prst="line">
                      <a:avLst/>
                    </a:prstGeom>
                    <a:grpFill/>
                    <a:ln w="2">
                      <a:solidFill>
                        <a:srgbClr val="40404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4144" name="Line 49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5066" y="2436"/>
                      <a:ext cx="305" cy="31"/>
                    </a:xfrm>
                    <a:prstGeom prst="line">
                      <a:avLst/>
                    </a:prstGeom>
                    <a:grpFill/>
                    <a:ln w="2">
                      <a:solidFill>
                        <a:srgbClr val="40404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4145" name="Line 50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5066" y="2447"/>
                      <a:ext cx="305" cy="46"/>
                    </a:xfrm>
                    <a:prstGeom prst="line">
                      <a:avLst/>
                    </a:prstGeom>
                    <a:grpFill/>
                    <a:ln w="2">
                      <a:solidFill>
                        <a:srgbClr val="40404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4146" name="Line 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343" y="2369"/>
                      <a:ext cx="0" cy="143"/>
                    </a:xfrm>
                    <a:prstGeom prst="line">
                      <a:avLst/>
                    </a:prstGeom>
                    <a:grpFill/>
                    <a:ln w="2">
                      <a:solidFill>
                        <a:srgbClr val="40404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4147" name="Line 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318" y="2371"/>
                      <a:ext cx="0" cy="137"/>
                    </a:xfrm>
                    <a:prstGeom prst="line">
                      <a:avLst/>
                    </a:prstGeom>
                    <a:grpFill/>
                    <a:ln w="2">
                      <a:solidFill>
                        <a:srgbClr val="40404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4148" name="Line 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97" y="2372"/>
                      <a:ext cx="0" cy="132"/>
                    </a:xfrm>
                    <a:prstGeom prst="line">
                      <a:avLst/>
                    </a:prstGeom>
                    <a:grpFill/>
                    <a:ln w="2">
                      <a:solidFill>
                        <a:srgbClr val="40404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4149" name="Line 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76" y="2375"/>
                      <a:ext cx="0" cy="125"/>
                    </a:xfrm>
                    <a:prstGeom prst="line">
                      <a:avLst/>
                    </a:prstGeom>
                    <a:grpFill/>
                    <a:ln w="2">
                      <a:solidFill>
                        <a:srgbClr val="40404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4150" name="Line 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56" y="2376"/>
                      <a:ext cx="0" cy="120"/>
                    </a:xfrm>
                    <a:prstGeom prst="line">
                      <a:avLst/>
                    </a:prstGeom>
                    <a:grpFill/>
                    <a:ln w="2">
                      <a:solidFill>
                        <a:srgbClr val="40404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4151" name="Line 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40" y="2377"/>
                      <a:ext cx="0" cy="116"/>
                    </a:xfrm>
                    <a:prstGeom prst="line">
                      <a:avLst/>
                    </a:prstGeom>
                    <a:grpFill/>
                    <a:ln w="2">
                      <a:solidFill>
                        <a:srgbClr val="40404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4152" name="Line 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24" y="2378"/>
                      <a:ext cx="0" cy="111"/>
                    </a:xfrm>
                    <a:prstGeom prst="line">
                      <a:avLst/>
                    </a:prstGeom>
                    <a:grpFill/>
                    <a:ln w="2">
                      <a:solidFill>
                        <a:srgbClr val="40404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4153" name="Line 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10" y="2379"/>
                      <a:ext cx="0" cy="107"/>
                    </a:xfrm>
                    <a:prstGeom prst="line">
                      <a:avLst/>
                    </a:prstGeom>
                    <a:grpFill/>
                    <a:ln w="2">
                      <a:solidFill>
                        <a:srgbClr val="40404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4154" name="Line 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96" y="2380"/>
                      <a:ext cx="0" cy="104"/>
                    </a:xfrm>
                    <a:prstGeom prst="line">
                      <a:avLst/>
                    </a:prstGeom>
                    <a:grpFill/>
                    <a:ln w="2">
                      <a:solidFill>
                        <a:srgbClr val="40404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4155" name="Line 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82" y="2382"/>
                      <a:ext cx="0" cy="99"/>
                    </a:xfrm>
                    <a:prstGeom prst="line">
                      <a:avLst/>
                    </a:prstGeom>
                    <a:grpFill/>
                    <a:ln w="2">
                      <a:solidFill>
                        <a:srgbClr val="40404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4156" name="Line 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69" y="2383"/>
                      <a:ext cx="0" cy="95"/>
                    </a:xfrm>
                    <a:prstGeom prst="line">
                      <a:avLst/>
                    </a:prstGeom>
                    <a:grpFill/>
                    <a:ln w="2">
                      <a:solidFill>
                        <a:srgbClr val="40404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4157" name="Line 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55" y="2384"/>
                      <a:ext cx="0" cy="91"/>
                    </a:xfrm>
                    <a:prstGeom prst="line">
                      <a:avLst/>
                    </a:prstGeom>
                    <a:grpFill/>
                    <a:ln w="2">
                      <a:solidFill>
                        <a:srgbClr val="40404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4158" name="Line 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29" y="2386"/>
                      <a:ext cx="0" cy="84"/>
                    </a:xfrm>
                    <a:prstGeom prst="line">
                      <a:avLst/>
                    </a:prstGeom>
                    <a:grpFill/>
                    <a:ln w="2">
                      <a:solidFill>
                        <a:srgbClr val="40404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4159" name="Line 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19" y="2387"/>
                      <a:ext cx="0" cy="81"/>
                    </a:xfrm>
                    <a:prstGeom prst="line">
                      <a:avLst/>
                    </a:prstGeom>
                    <a:grpFill/>
                    <a:ln w="2">
                      <a:solidFill>
                        <a:srgbClr val="40404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4160" name="Line 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08" y="2387"/>
                      <a:ext cx="0" cy="79"/>
                    </a:xfrm>
                    <a:prstGeom prst="line">
                      <a:avLst/>
                    </a:prstGeom>
                    <a:grpFill/>
                    <a:ln w="2">
                      <a:solidFill>
                        <a:srgbClr val="40404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4161" name="Line 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98" y="2388"/>
                      <a:ext cx="0" cy="76"/>
                    </a:xfrm>
                    <a:prstGeom prst="line">
                      <a:avLst/>
                    </a:prstGeom>
                    <a:grpFill/>
                    <a:ln w="2">
                      <a:solidFill>
                        <a:srgbClr val="40404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4162" name="Line 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87" y="2389"/>
                      <a:ext cx="0" cy="73"/>
                    </a:xfrm>
                    <a:prstGeom prst="line">
                      <a:avLst/>
                    </a:prstGeom>
                    <a:grpFill/>
                    <a:ln w="2">
                      <a:solidFill>
                        <a:srgbClr val="40404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4163" name="Line 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77" y="2390"/>
                      <a:ext cx="0" cy="70"/>
                    </a:xfrm>
                    <a:prstGeom prst="line">
                      <a:avLst/>
                    </a:prstGeom>
                    <a:grpFill/>
                    <a:ln w="2">
                      <a:solidFill>
                        <a:srgbClr val="40404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4164" name="Freeform 69"/>
                    <p:cNvSpPr>
                      <a:spLocks/>
                    </p:cNvSpPr>
                    <p:nvPr/>
                  </p:nvSpPr>
                  <p:spPr bwMode="auto">
                    <a:xfrm>
                      <a:off x="5066" y="2366"/>
                      <a:ext cx="305" cy="153"/>
                    </a:xfrm>
                    <a:custGeom>
                      <a:avLst/>
                      <a:gdLst>
                        <a:gd name="T0" fmla="*/ 0 w 612"/>
                        <a:gd name="T1" fmla="*/ 1 h 305"/>
                        <a:gd name="T2" fmla="*/ 0 w 612"/>
                        <a:gd name="T3" fmla="*/ 1 h 305"/>
                        <a:gd name="T4" fmla="*/ 0 w 612"/>
                        <a:gd name="T5" fmla="*/ 1 h 305"/>
                        <a:gd name="T6" fmla="*/ 0 w 612"/>
                        <a:gd name="T7" fmla="*/ 0 h 305"/>
                        <a:gd name="T8" fmla="*/ 0 w 612"/>
                        <a:gd name="T9" fmla="*/ 1 h 30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612" h="305">
                          <a:moveTo>
                            <a:pt x="0" y="50"/>
                          </a:moveTo>
                          <a:lnTo>
                            <a:pt x="0" y="183"/>
                          </a:lnTo>
                          <a:lnTo>
                            <a:pt x="612" y="305"/>
                          </a:lnTo>
                          <a:lnTo>
                            <a:pt x="612" y="0"/>
                          </a:lnTo>
                          <a:lnTo>
                            <a:pt x="0" y="50"/>
                          </a:lnTo>
                          <a:close/>
                        </a:path>
                      </a:pathLst>
                    </a:custGeom>
                    <a:grpFill/>
                    <a:ln w="2">
                      <a:solidFill>
                        <a:srgbClr val="202020"/>
                      </a:solidFill>
                      <a:prstDash val="solid"/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grpSp>
                  <p:nvGrpSpPr>
                    <p:cNvPr id="4165" name="Group 9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081" y="2385"/>
                      <a:ext cx="274" cy="89"/>
                      <a:chOff x="5081" y="2385"/>
                      <a:chExt cx="274" cy="89"/>
                    </a:xfrm>
                    <a:grpFill/>
                  </p:grpSpPr>
                  <p:sp>
                    <p:nvSpPr>
                      <p:cNvPr id="4167" name="Line 7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081" y="2413"/>
                        <a:ext cx="10" cy="10"/>
                      </a:xfrm>
                      <a:prstGeom prst="line">
                        <a:avLst/>
                      </a:prstGeom>
                      <a:grpFill/>
                      <a:ln w="2">
                        <a:solidFill>
                          <a:srgbClr val="C0C0FF"/>
                        </a:solidFill>
                        <a:round/>
                        <a:headEnd/>
                        <a:tailEnd/>
                      </a:ln>
                      <a:extLst/>
                    </p:spPr>
                    <p:txBody>
                      <a:bodyPr/>
                      <a:lstStyle/>
                      <a:p>
                        <a:endParaRPr lang="zh-CN" altLang="en-US" sz="11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4168" name="Line 7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095" y="2399"/>
                        <a:ext cx="16" cy="18"/>
                      </a:xfrm>
                      <a:prstGeom prst="line">
                        <a:avLst/>
                      </a:prstGeom>
                      <a:grpFill/>
                      <a:ln w="2">
                        <a:solidFill>
                          <a:srgbClr val="C0C0FF"/>
                        </a:solidFill>
                        <a:round/>
                        <a:headEnd/>
                        <a:tailEnd/>
                      </a:ln>
                      <a:extLst/>
                    </p:spPr>
                    <p:txBody>
                      <a:bodyPr/>
                      <a:lstStyle/>
                      <a:p>
                        <a:endParaRPr lang="zh-CN" altLang="en-US" sz="11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4169" name="Line 7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082" y="2428"/>
                        <a:ext cx="13" cy="13"/>
                      </a:xfrm>
                      <a:prstGeom prst="line">
                        <a:avLst/>
                      </a:prstGeom>
                      <a:grpFill/>
                      <a:ln w="2">
                        <a:solidFill>
                          <a:srgbClr val="C0C0FF"/>
                        </a:solidFill>
                        <a:round/>
                        <a:headEnd/>
                        <a:tailEnd/>
                      </a:ln>
                      <a:extLst/>
                    </p:spPr>
                    <p:txBody>
                      <a:bodyPr/>
                      <a:lstStyle/>
                      <a:p>
                        <a:endParaRPr lang="zh-CN" altLang="en-US" sz="11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4170" name="Line 7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096" y="2422"/>
                        <a:ext cx="12" cy="12"/>
                      </a:xfrm>
                      <a:prstGeom prst="line">
                        <a:avLst/>
                      </a:prstGeom>
                      <a:grpFill/>
                      <a:ln w="2">
                        <a:solidFill>
                          <a:srgbClr val="C0C0FF"/>
                        </a:solidFill>
                        <a:round/>
                        <a:headEnd/>
                        <a:tailEnd/>
                      </a:ln>
                      <a:extLst/>
                    </p:spPr>
                    <p:txBody>
                      <a:bodyPr/>
                      <a:lstStyle/>
                      <a:p>
                        <a:endParaRPr lang="zh-CN" altLang="en-US" sz="11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4171" name="Line 7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141" y="2392"/>
                        <a:ext cx="27" cy="27"/>
                      </a:xfrm>
                      <a:prstGeom prst="line">
                        <a:avLst/>
                      </a:prstGeom>
                      <a:grpFill/>
                      <a:ln w="2">
                        <a:solidFill>
                          <a:srgbClr val="C0C0FF"/>
                        </a:solidFill>
                        <a:round/>
                        <a:headEnd/>
                        <a:tailEnd/>
                      </a:ln>
                      <a:extLst/>
                    </p:spPr>
                    <p:txBody>
                      <a:bodyPr/>
                      <a:lstStyle/>
                      <a:p>
                        <a:endParaRPr lang="zh-CN" altLang="en-US" sz="11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4172" name="Line 7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124" y="2413"/>
                        <a:ext cx="34" cy="36"/>
                      </a:xfrm>
                      <a:prstGeom prst="line">
                        <a:avLst/>
                      </a:prstGeom>
                      <a:grpFill/>
                      <a:ln w="2">
                        <a:solidFill>
                          <a:srgbClr val="C0C0FF"/>
                        </a:solidFill>
                        <a:round/>
                        <a:headEnd/>
                        <a:tailEnd/>
                      </a:ln>
                      <a:extLst/>
                    </p:spPr>
                    <p:txBody>
                      <a:bodyPr/>
                      <a:lstStyle/>
                      <a:p>
                        <a:endParaRPr lang="zh-CN" altLang="en-US" sz="11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4173" name="Line 7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148" y="2404"/>
                        <a:ext cx="25" cy="27"/>
                      </a:xfrm>
                      <a:prstGeom prst="line">
                        <a:avLst/>
                      </a:prstGeom>
                      <a:grpFill/>
                      <a:ln w="2">
                        <a:solidFill>
                          <a:srgbClr val="C0C0FF"/>
                        </a:solidFill>
                        <a:round/>
                        <a:headEnd/>
                        <a:tailEnd/>
                      </a:ln>
                      <a:extLst/>
                    </p:spPr>
                    <p:txBody>
                      <a:bodyPr/>
                      <a:lstStyle/>
                      <a:p>
                        <a:endParaRPr lang="zh-CN" altLang="en-US" sz="11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4174" name="Line 7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110" y="2424"/>
                        <a:ext cx="14" cy="15"/>
                      </a:xfrm>
                      <a:prstGeom prst="line">
                        <a:avLst/>
                      </a:prstGeom>
                      <a:grpFill/>
                      <a:ln w="2">
                        <a:solidFill>
                          <a:srgbClr val="C0C0FF"/>
                        </a:solidFill>
                        <a:round/>
                        <a:headEnd/>
                        <a:tailEnd/>
                      </a:ln>
                      <a:extLst/>
                    </p:spPr>
                    <p:txBody>
                      <a:bodyPr/>
                      <a:lstStyle/>
                      <a:p>
                        <a:endParaRPr lang="zh-CN" altLang="en-US" sz="11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4175" name="Line 7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194" y="2385"/>
                        <a:ext cx="23" cy="21"/>
                      </a:xfrm>
                      <a:prstGeom prst="line">
                        <a:avLst/>
                      </a:prstGeom>
                      <a:grpFill/>
                      <a:ln w="2">
                        <a:solidFill>
                          <a:srgbClr val="C0C0FF"/>
                        </a:solidFill>
                        <a:round/>
                        <a:headEnd/>
                        <a:tailEnd/>
                      </a:ln>
                      <a:extLst/>
                    </p:spPr>
                    <p:txBody>
                      <a:bodyPr/>
                      <a:lstStyle/>
                      <a:p>
                        <a:endParaRPr lang="zh-CN" altLang="en-US" sz="11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4176" name="Line 7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165" y="2425"/>
                        <a:ext cx="19" cy="22"/>
                      </a:xfrm>
                      <a:prstGeom prst="line">
                        <a:avLst/>
                      </a:prstGeom>
                      <a:grpFill/>
                      <a:ln w="2">
                        <a:solidFill>
                          <a:srgbClr val="C0C0FF"/>
                        </a:solidFill>
                        <a:round/>
                        <a:headEnd/>
                        <a:tailEnd/>
                      </a:ln>
                      <a:extLst/>
                    </p:spPr>
                    <p:txBody>
                      <a:bodyPr/>
                      <a:lstStyle/>
                      <a:p>
                        <a:endParaRPr lang="zh-CN" altLang="en-US" sz="11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4177" name="Line 8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184" y="2404"/>
                        <a:ext cx="30" cy="30"/>
                      </a:xfrm>
                      <a:prstGeom prst="line">
                        <a:avLst/>
                      </a:prstGeom>
                      <a:grpFill/>
                      <a:ln w="2">
                        <a:solidFill>
                          <a:srgbClr val="C0C0FF"/>
                        </a:solidFill>
                        <a:round/>
                        <a:headEnd/>
                        <a:tailEnd/>
                      </a:ln>
                      <a:extLst/>
                    </p:spPr>
                    <p:txBody>
                      <a:bodyPr/>
                      <a:lstStyle/>
                      <a:p>
                        <a:endParaRPr lang="zh-CN" altLang="en-US" sz="11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4178" name="Line 8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189" y="2441"/>
                        <a:ext cx="18" cy="17"/>
                      </a:xfrm>
                      <a:prstGeom prst="line">
                        <a:avLst/>
                      </a:prstGeom>
                      <a:grpFill/>
                      <a:ln w="2">
                        <a:solidFill>
                          <a:srgbClr val="C0C0FF"/>
                        </a:solidFill>
                        <a:round/>
                        <a:headEnd/>
                        <a:tailEnd/>
                      </a:ln>
                      <a:extLst/>
                    </p:spPr>
                    <p:txBody>
                      <a:bodyPr/>
                      <a:lstStyle/>
                      <a:p>
                        <a:endParaRPr lang="zh-CN" altLang="en-US" sz="11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4179" name="Line 8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215" y="2412"/>
                        <a:ext cx="29" cy="30"/>
                      </a:xfrm>
                      <a:prstGeom prst="line">
                        <a:avLst/>
                      </a:prstGeom>
                      <a:grpFill/>
                      <a:ln w="2">
                        <a:solidFill>
                          <a:srgbClr val="C0C0FF"/>
                        </a:solidFill>
                        <a:round/>
                        <a:headEnd/>
                        <a:tailEnd/>
                      </a:ln>
                      <a:extLst/>
                    </p:spPr>
                    <p:txBody>
                      <a:bodyPr/>
                      <a:lstStyle/>
                      <a:p>
                        <a:endParaRPr lang="zh-CN" altLang="en-US" sz="11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4180" name="Line 8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244" y="2391"/>
                        <a:ext cx="26" cy="29"/>
                      </a:xfrm>
                      <a:prstGeom prst="line">
                        <a:avLst/>
                      </a:prstGeom>
                      <a:grpFill/>
                      <a:ln w="2">
                        <a:solidFill>
                          <a:srgbClr val="C0C0FF"/>
                        </a:solidFill>
                        <a:round/>
                        <a:headEnd/>
                        <a:tailEnd/>
                      </a:ln>
                      <a:extLst/>
                    </p:spPr>
                    <p:txBody>
                      <a:bodyPr/>
                      <a:lstStyle/>
                      <a:p>
                        <a:endParaRPr lang="zh-CN" altLang="en-US" sz="11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4181" name="Line 8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221" y="2401"/>
                        <a:ext cx="26" cy="27"/>
                      </a:xfrm>
                      <a:prstGeom prst="line">
                        <a:avLst/>
                      </a:prstGeom>
                      <a:grpFill/>
                      <a:ln w="2">
                        <a:solidFill>
                          <a:srgbClr val="C0C0FF"/>
                        </a:solidFill>
                        <a:round/>
                        <a:headEnd/>
                        <a:tailEnd/>
                      </a:ln>
                      <a:extLst/>
                    </p:spPr>
                    <p:txBody>
                      <a:bodyPr/>
                      <a:lstStyle/>
                      <a:p>
                        <a:endParaRPr lang="zh-CN" altLang="en-US" sz="11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4182" name="Line 8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205" y="2438"/>
                        <a:ext cx="25" cy="24"/>
                      </a:xfrm>
                      <a:prstGeom prst="line">
                        <a:avLst/>
                      </a:prstGeom>
                      <a:grpFill/>
                      <a:ln w="2">
                        <a:solidFill>
                          <a:srgbClr val="C0C0FF"/>
                        </a:solidFill>
                        <a:round/>
                        <a:headEnd/>
                        <a:tailEnd/>
                      </a:ln>
                      <a:extLst/>
                    </p:spPr>
                    <p:txBody>
                      <a:bodyPr/>
                      <a:lstStyle/>
                      <a:p>
                        <a:endParaRPr lang="zh-CN" altLang="en-US" sz="11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4183" name="Line 8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266" y="2386"/>
                        <a:ext cx="31" cy="34"/>
                      </a:xfrm>
                      <a:prstGeom prst="line">
                        <a:avLst/>
                      </a:prstGeom>
                      <a:grpFill/>
                      <a:ln w="2">
                        <a:solidFill>
                          <a:srgbClr val="C0C0FF"/>
                        </a:solidFill>
                        <a:round/>
                        <a:headEnd/>
                        <a:tailEnd/>
                      </a:ln>
                      <a:extLst/>
                    </p:spPr>
                    <p:txBody>
                      <a:bodyPr/>
                      <a:lstStyle/>
                      <a:p>
                        <a:endParaRPr lang="zh-CN" altLang="en-US" sz="11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4184" name="Line 8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253" y="2409"/>
                        <a:ext cx="34" cy="40"/>
                      </a:xfrm>
                      <a:prstGeom prst="line">
                        <a:avLst/>
                      </a:prstGeom>
                      <a:grpFill/>
                      <a:ln w="2">
                        <a:solidFill>
                          <a:srgbClr val="C0C0FF"/>
                        </a:solidFill>
                        <a:round/>
                        <a:headEnd/>
                        <a:tailEnd/>
                      </a:ln>
                      <a:extLst/>
                    </p:spPr>
                    <p:txBody>
                      <a:bodyPr/>
                      <a:lstStyle/>
                      <a:p>
                        <a:endParaRPr lang="zh-CN" altLang="en-US" sz="11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4185" name="Line 8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243" y="2441"/>
                        <a:ext cx="30" cy="33"/>
                      </a:xfrm>
                      <a:prstGeom prst="line">
                        <a:avLst/>
                      </a:prstGeom>
                      <a:grpFill/>
                      <a:ln w="2">
                        <a:solidFill>
                          <a:srgbClr val="C0C0FF"/>
                        </a:solidFill>
                        <a:round/>
                        <a:headEnd/>
                        <a:tailEnd/>
                      </a:ln>
                      <a:extLst/>
                    </p:spPr>
                    <p:txBody>
                      <a:bodyPr/>
                      <a:lstStyle/>
                      <a:p>
                        <a:endParaRPr lang="zh-CN" altLang="en-US" sz="11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4186" name="Line 8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271" y="2422"/>
                        <a:ext cx="27" cy="28"/>
                      </a:xfrm>
                      <a:prstGeom prst="line">
                        <a:avLst/>
                      </a:prstGeom>
                      <a:grpFill/>
                      <a:ln w="2">
                        <a:solidFill>
                          <a:srgbClr val="C0C0FF"/>
                        </a:solidFill>
                        <a:round/>
                        <a:headEnd/>
                        <a:tailEnd/>
                      </a:ln>
                      <a:extLst/>
                    </p:spPr>
                    <p:txBody>
                      <a:bodyPr/>
                      <a:lstStyle/>
                      <a:p>
                        <a:endParaRPr lang="zh-CN" altLang="en-US" sz="11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4187" name="Line 9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314" y="2401"/>
                        <a:ext cx="23" cy="26"/>
                      </a:xfrm>
                      <a:prstGeom prst="line">
                        <a:avLst/>
                      </a:prstGeom>
                      <a:grpFill/>
                      <a:ln w="2">
                        <a:solidFill>
                          <a:srgbClr val="C0C0FF"/>
                        </a:solidFill>
                        <a:round/>
                        <a:headEnd/>
                        <a:tailEnd/>
                      </a:ln>
                      <a:extLst/>
                    </p:spPr>
                    <p:txBody>
                      <a:bodyPr/>
                      <a:lstStyle/>
                      <a:p>
                        <a:endParaRPr lang="zh-CN" altLang="en-US" sz="11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4188" name="Line 9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307" y="2448"/>
                        <a:ext cx="21" cy="22"/>
                      </a:xfrm>
                      <a:prstGeom prst="line">
                        <a:avLst/>
                      </a:prstGeom>
                      <a:grpFill/>
                      <a:ln w="2">
                        <a:solidFill>
                          <a:srgbClr val="C0C0FF"/>
                        </a:solidFill>
                        <a:round/>
                        <a:headEnd/>
                        <a:tailEnd/>
                      </a:ln>
                      <a:extLst/>
                    </p:spPr>
                    <p:txBody>
                      <a:bodyPr/>
                      <a:lstStyle/>
                      <a:p>
                        <a:endParaRPr lang="zh-CN" altLang="en-US" sz="11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4189" name="Line 9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330" y="2425"/>
                        <a:ext cx="25" cy="29"/>
                      </a:xfrm>
                      <a:prstGeom prst="line">
                        <a:avLst/>
                      </a:prstGeom>
                      <a:grpFill/>
                      <a:ln w="2">
                        <a:solidFill>
                          <a:srgbClr val="C0C0FF"/>
                        </a:solidFill>
                        <a:round/>
                        <a:headEnd/>
                        <a:tailEnd/>
                      </a:ln>
                      <a:extLst/>
                    </p:spPr>
                    <p:txBody>
                      <a:bodyPr/>
                      <a:lstStyle/>
                      <a:p>
                        <a:endParaRPr lang="zh-CN" altLang="en-US" sz="11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sp>
                  <p:nvSpPr>
                    <p:cNvPr id="4166" name="Line 9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43" y="2385"/>
                      <a:ext cx="0" cy="89"/>
                    </a:xfrm>
                    <a:prstGeom prst="line">
                      <a:avLst/>
                    </a:prstGeom>
                    <a:grpFill/>
                    <a:ln w="2">
                      <a:solidFill>
                        <a:srgbClr val="40404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</p:grpSp>
            <p:grpSp>
              <p:nvGrpSpPr>
                <p:cNvPr id="4095" name="Group 139"/>
                <p:cNvGrpSpPr>
                  <a:grpSpLocks/>
                </p:cNvGrpSpPr>
                <p:nvPr/>
              </p:nvGrpSpPr>
              <p:grpSpPr bwMode="auto">
                <a:xfrm>
                  <a:off x="5394" y="2339"/>
                  <a:ext cx="336" cy="236"/>
                  <a:chOff x="5394" y="2339"/>
                  <a:chExt cx="336" cy="236"/>
                </a:xfrm>
                <a:grpFill/>
              </p:grpSpPr>
              <p:sp>
                <p:nvSpPr>
                  <p:cNvPr id="4096" name="Freeform 97"/>
                  <p:cNvSpPr>
                    <a:spLocks/>
                  </p:cNvSpPr>
                  <p:nvPr/>
                </p:nvSpPr>
                <p:spPr bwMode="auto">
                  <a:xfrm>
                    <a:off x="5394" y="2339"/>
                    <a:ext cx="336" cy="236"/>
                  </a:xfrm>
                  <a:custGeom>
                    <a:avLst/>
                    <a:gdLst>
                      <a:gd name="T0" fmla="*/ 0 w 672"/>
                      <a:gd name="T1" fmla="*/ 0 h 472"/>
                      <a:gd name="T2" fmla="*/ 0 w 672"/>
                      <a:gd name="T3" fmla="*/ 1 h 472"/>
                      <a:gd name="T4" fmla="*/ 1 w 672"/>
                      <a:gd name="T5" fmla="*/ 1 h 472"/>
                      <a:gd name="T6" fmla="*/ 1 w 672"/>
                      <a:gd name="T7" fmla="*/ 1 h 472"/>
                      <a:gd name="T8" fmla="*/ 0 w 672"/>
                      <a:gd name="T9" fmla="*/ 0 h 4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72" h="472">
                        <a:moveTo>
                          <a:pt x="0" y="0"/>
                        </a:moveTo>
                        <a:lnTo>
                          <a:pt x="0" y="472"/>
                        </a:lnTo>
                        <a:lnTo>
                          <a:pt x="672" y="278"/>
                        </a:lnTo>
                        <a:lnTo>
                          <a:pt x="672" y="8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 sz="11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097" name="Freeform 98"/>
                  <p:cNvSpPr>
                    <a:spLocks/>
                  </p:cNvSpPr>
                  <p:nvPr/>
                </p:nvSpPr>
                <p:spPr bwMode="auto">
                  <a:xfrm>
                    <a:off x="5619" y="2433"/>
                    <a:ext cx="42" cy="73"/>
                  </a:xfrm>
                  <a:custGeom>
                    <a:avLst/>
                    <a:gdLst>
                      <a:gd name="T0" fmla="*/ 0 w 82"/>
                      <a:gd name="T1" fmla="*/ 1 h 146"/>
                      <a:gd name="T2" fmla="*/ 0 w 82"/>
                      <a:gd name="T3" fmla="*/ 1 h 146"/>
                      <a:gd name="T4" fmla="*/ 1 w 82"/>
                      <a:gd name="T5" fmla="*/ 0 h 146"/>
                      <a:gd name="T6" fmla="*/ 1 w 82"/>
                      <a:gd name="T7" fmla="*/ 1 h 146"/>
                      <a:gd name="T8" fmla="*/ 0 w 82"/>
                      <a:gd name="T9" fmla="*/ 1 h 14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82" h="146">
                        <a:moveTo>
                          <a:pt x="0" y="146"/>
                        </a:moveTo>
                        <a:lnTo>
                          <a:pt x="0" y="6"/>
                        </a:lnTo>
                        <a:lnTo>
                          <a:pt x="82" y="0"/>
                        </a:lnTo>
                        <a:lnTo>
                          <a:pt x="82" y="124"/>
                        </a:lnTo>
                        <a:lnTo>
                          <a:pt x="0" y="14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 sz="11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grpSp>
                <p:nvGrpSpPr>
                  <p:cNvPr id="409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5675" y="2396"/>
                    <a:ext cx="19" cy="50"/>
                    <a:chOff x="5675" y="2396"/>
                    <a:chExt cx="19" cy="50"/>
                  </a:xfrm>
                  <a:grpFill/>
                </p:grpSpPr>
                <p:sp>
                  <p:nvSpPr>
                    <p:cNvPr id="4130" name="Freeform 99"/>
                    <p:cNvSpPr>
                      <a:spLocks/>
                    </p:cNvSpPr>
                    <p:nvPr/>
                  </p:nvSpPr>
                  <p:spPr bwMode="auto">
                    <a:xfrm>
                      <a:off x="5675" y="2396"/>
                      <a:ext cx="19" cy="50"/>
                    </a:xfrm>
                    <a:custGeom>
                      <a:avLst/>
                      <a:gdLst>
                        <a:gd name="T0" fmla="*/ 0 w 39"/>
                        <a:gd name="T1" fmla="*/ 0 h 99"/>
                        <a:gd name="T2" fmla="*/ 0 w 39"/>
                        <a:gd name="T3" fmla="*/ 1 h 99"/>
                        <a:gd name="T4" fmla="*/ 0 w 39"/>
                        <a:gd name="T5" fmla="*/ 1 h 99"/>
                        <a:gd name="T6" fmla="*/ 0 w 39"/>
                        <a:gd name="T7" fmla="*/ 1 h 99"/>
                        <a:gd name="T8" fmla="*/ 0 w 39"/>
                        <a:gd name="T9" fmla="*/ 0 h 9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39" h="99">
                          <a:moveTo>
                            <a:pt x="0" y="0"/>
                          </a:moveTo>
                          <a:lnTo>
                            <a:pt x="39" y="3"/>
                          </a:lnTo>
                          <a:lnTo>
                            <a:pt x="39" y="95"/>
                          </a:lnTo>
                          <a:lnTo>
                            <a:pt x="0" y="9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4131" name="Line 10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680" y="2417"/>
                      <a:ext cx="6" cy="9"/>
                    </a:xfrm>
                    <a:prstGeom prst="line">
                      <a:avLst/>
                    </a:prstGeom>
                    <a:grpFill/>
                    <a:ln w="1">
                      <a:solidFill>
                        <a:srgbClr val="7485A4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4132" name="Line 10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679" y="2424"/>
                      <a:ext cx="7" cy="11"/>
                    </a:xfrm>
                    <a:prstGeom prst="line">
                      <a:avLst/>
                    </a:prstGeom>
                    <a:grpFill/>
                    <a:ln w="1">
                      <a:solidFill>
                        <a:srgbClr val="7485A4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4133" name="Line 10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686" y="2416"/>
                      <a:ext cx="5" cy="6"/>
                    </a:xfrm>
                    <a:prstGeom prst="line">
                      <a:avLst/>
                    </a:prstGeom>
                    <a:grpFill/>
                    <a:ln w="1">
                      <a:solidFill>
                        <a:srgbClr val="7485A4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4134" name="Line 1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675" y="2413"/>
                      <a:ext cx="19" cy="0"/>
                    </a:xfrm>
                    <a:prstGeom prst="line">
                      <a:avLst/>
                    </a:prstGeom>
                    <a:grpFill/>
                    <a:ln w="2">
                      <a:solidFill>
                        <a:srgbClr val="272B36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4135" name="Line 1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675" y="2429"/>
                      <a:ext cx="19" cy="0"/>
                    </a:xfrm>
                    <a:prstGeom prst="line">
                      <a:avLst/>
                    </a:prstGeom>
                    <a:grpFill/>
                    <a:ln w="2">
                      <a:solidFill>
                        <a:srgbClr val="272B36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4136" name="Line 1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685" y="2397"/>
                      <a:ext cx="0" cy="48"/>
                    </a:xfrm>
                    <a:prstGeom prst="line">
                      <a:avLst/>
                    </a:prstGeom>
                    <a:grpFill/>
                    <a:ln w="2">
                      <a:solidFill>
                        <a:srgbClr val="272B36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4137" name="Freeform 106"/>
                    <p:cNvSpPr>
                      <a:spLocks/>
                    </p:cNvSpPr>
                    <p:nvPr/>
                  </p:nvSpPr>
                  <p:spPr bwMode="auto">
                    <a:xfrm>
                      <a:off x="5675" y="2396"/>
                      <a:ext cx="19" cy="50"/>
                    </a:xfrm>
                    <a:custGeom>
                      <a:avLst/>
                      <a:gdLst>
                        <a:gd name="T0" fmla="*/ 0 w 39"/>
                        <a:gd name="T1" fmla="*/ 0 h 99"/>
                        <a:gd name="T2" fmla="*/ 0 w 39"/>
                        <a:gd name="T3" fmla="*/ 1 h 99"/>
                        <a:gd name="T4" fmla="*/ 0 w 39"/>
                        <a:gd name="T5" fmla="*/ 1 h 99"/>
                        <a:gd name="T6" fmla="*/ 0 w 39"/>
                        <a:gd name="T7" fmla="*/ 1 h 99"/>
                        <a:gd name="T8" fmla="*/ 0 w 39"/>
                        <a:gd name="T9" fmla="*/ 0 h 9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39" h="99">
                          <a:moveTo>
                            <a:pt x="0" y="0"/>
                          </a:moveTo>
                          <a:lnTo>
                            <a:pt x="39" y="3"/>
                          </a:lnTo>
                          <a:lnTo>
                            <a:pt x="39" y="95"/>
                          </a:lnTo>
                          <a:lnTo>
                            <a:pt x="0" y="9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2">
                      <a:solidFill>
                        <a:srgbClr val="212121"/>
                      </a:solidFill>
                      <a:prstDash val="solid"/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  <p:grpSp>
                <p:nvGrpSpPr>
                  <p:cNvPr id="4099" name="Group 138"/>
                  <p:cNvGrpSpPr>
                    <a:grpSpLocks/>
                  </p:cNvGrpSpPr>
                  <p:nvPr/>
                </p:nvGrpSpPr>
                <p:grpSpPr bwMode="auto">
                  <a:xfrm>
                    <a:off x="5412" y="2366"/>
                    <a:ext cx="184" cy="153"/>
                    <a:chOff x="5412" y="2366"/>
                    <a:chExt cx="184" cy="153"/>
                  </a:xfrm>
                  <a:grpFill/>
                </p:grpSpPr>
                <p:sp>
                  <p:nvSpPr>
                    <p:cNvPr id="4100" name="Freeform 108"/>
                    <p:cNvSpPr>
                      <a:spLocks/>
                    </p:cNvSpPr>
                    <p:nvPr/>
                  </p:nvSpPr>
                  <p:spPr bwMode="auto">
                    <a:xfrm>
                      <a:off x="5412" y="2366"/>
                      <a:ext cx="184" cy="153"/>
                    </a:xfrm>
                    <a:custGeom>
                      <a:avLst/>
                      <a:gdLst>
                        <a:gd name="T0" fmla="*/ 1 w 368"/>
                        <a:gd name="T1" fmla="*/ 1 h 305"/>
                        <a:gd name="T2" fmla="*/ 1 w 368"/>
                        <a:gd name="T3" fmla="*/ 1 h 305"/>
                        <a:gd name="T4" fmla="*/ 0 w 368"/>
                        <a:gd name="T5" fmla="*/ 1 h 305"/>
                        <a:gd name="T6" fmla="*/ 0 w 368"/>
                        <a:gd name="T7" fmla="*/ 0 h 305"/>
                        <a:gd name="T8" fmla="*/ 1 w 368"/>
                        <a:gd name="T9" fmla="*/ 1 h 30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368" h="305">
                          <a:moveTo>
                            <a:pt x="368" y="23"/>
                          </a:moveTo>
                          <a:lnTo>
                            <a:pt x="368" y="230"/>
                          </a:lnTo>
                          <a:lnTo>
                            <a:pt x="0" y="305"/>
                          </a:lnTo>
                          <a:lnTo>
                            <a:pt x="0" y="0"/>
                          </a:lnTo>
                          <a:lnTo>
                            <a:pt x="368" y="23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4101" name="Line 1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487" y="2371"/>
                      <a:ext cx="0" cy="133"/>
                    </a:xfrm>
                    <a:prstGeom prst="line">
                      <a:avLst/>
                    </a:prstGeom>
                    <a:grpFill/>
                    <a:ln w="2">
                      <a:solidFill>
                        <a:srgbClr val="303543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4102" name="Line 1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507" y="2373"/>
                      <a:ext cx="0" cy="128"/>
                    </a:xfrm>
                    <a:prstGeom prst="line">
                      <a:avLst/>
                    </a:prstGeom>
                    <a:grpFill/>
                    <a:ln w="2">
                      <a:solidFill>
                        <a:srgbClr val="303543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4103" name="Line 1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527" y="2375"/>
                      <a:ext cx="0" cy="121"/>
                    </a:xfrm>
                    <a:prstGeom prst="line">
                      <a:avLst/>
                    </a:prstGeom>
                    <a:grpFill/>
                    <a:ln w="2">
                      <a:solidFill>
                        <a:srgbClr val="303543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4104" name="Freeform 112"/>
                    <p:cNvSpPr>
                      <a:spLocks/>
                    </p:cNvSpPr>
                    <p:nvPr/>
                  </p:nvSpPr>
                  <p:spPr bwMode="auto">
                    <a:xfrm>
                      <a:off x="5415" y="2366"/>
                      <a:ext cx="181" cy="153"/>
                    </a:xfrm>
                    <a:custGeom>
                      <a:avLst/>
                      <a:gdLst>
                        <a:gd name="T0" fmla="*/ 0 w 362"/>
                        <a:gd name="T1" fmla="*/ 0 h 305"/>
                        <a:gd name="T2" fmla="*/ 0 w 362"/>
                        <a:gd name="T3" fmla="*/ 1 h 305"/>
                        <a:gd name="T4" fmla="*/ 1 w 362"/>
                        <a:gd name="T5" fmla="*/ 1 h 305"/>
                        <a:gd name="T6" fmla="*/ 1 w 362"/>
                        <a:gd name="T7" fmla="*/ 1 h 305"/>
                        <a:gd name="T8" fmla="*/ 0 w 362"/>
                        <a:gd name="T9" fmla="*/ 0 h 30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362" h="305">
                          <a:moveTo>
                            <a:pt x="0" y="0"/>
                          </a:moveTo>
                          <a:lnTo>
                            <a:pt x="0" y="305"/>
                          </a:lnTo>
                          <a:lnTo>
                            <a:pt x="362" y="230"/>
                          </a:lnTo>
                          <a:lnTo>
                            <a:pt x="362" y="2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2">
                      <a:solidFill>
                        <a:srgbClr val="212121"/>
                      </a:solidFill>
                      <a:prstDash val="solid"/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4105" name="Line 1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441" y="2369"/>
                      <a:ext cx="0" cy="143"/>
                    </a:xfrm>
                    <a:prstGeom prst="line">
                      <a:avLst/>
                    </a:prstGeom>
                    <a:grpFill/>
                    <a:ln w="2">
                      <a:solidFill>
                        <a:srgbClr val="40404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4106" name="Line 1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487" y="2372"/>
                      <a:ext cx="0" cy="132"/>
                    </a:xfrm>
                    <a:prstGeom prst="line">
                      <a:avLst/>
                    </a:prstGeom>
                    <a:grpFill/>
                    <a:ln w="2">
                      <a:solidFill>
                        <a:srgbClr val="40404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4107" name="Line 1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508" y="2375"/>
                      <a:ext cx="0" cy="125"/>
                    </a:xfrm>
                    <a:prstGeom prst="line">
                      <a:avLst/>
                    </a:prstGeom>
                    <a:grpFill/>
                    <a:ln w="2">
                      <a:solidFill>
                        <a:srgbClr val="40404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4108" name="Line 1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544" y="2377"/>
                      <a:ext cx="0" cy="116"/>
                    </a:xfrm>
                    <a:prstGeom prst="line">
                      <a:avLst/>
                    </a:prstGeom>
                    <a:grpFill/>
                    <a:ln w="2">
                      <a:solidFill>
                        <a:srgbClr val="40404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4109" name="Line 1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559" y="2378"/>
                      <a:ext cx="0" cy="111"/>
                    </a:xfrm>
                    <a:prstGeom prst="line">
                      <a:avLst/>
                    </a:prstGeom>
                    <a:grpFill/>
                    <a:ln w="2">
                      <a:solidFill>
                        <a:srgbClr val="40404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4110" name="Line 1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573" y="2379"/>
                      <a:ext cx="0" cy="107"/>
                    </a:xfrm>
                    <a:prstGeom prst="line">
                      <a:avLst/>
                    </a:prstGeom>
                    <a:grpFill/>
                    <a:ln w="2">
                      <a:solidFill>
                        <a:srgbClr val="40404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4111" name="Line 1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588" y="2380"/>
                      <a:ext cx="0" cy="104"/>
                    </a:xfrm>
                    <a:prstGeom prst="line">
                      <a:avLst/>
                    </a:prstGeom>
                    <a:grpFill/>
                    <a:ln w="2">
                      <a:solidFill>
                        <a:srgbClr val="40404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grpSp>
                  <p:nvGrpSpPr>
                    <p:cNvPr id="4112" name="Group 1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429" y="2385"/>
                      <a:ext cx="166" cy="100"/>
                      <a:chOff x="5429" y="2385"/>
                      <a:chExt cx="166" cy="100"/>
                    </a:xfrm>
                    <a:grpFill/>
                  </p:grpSpPr>
                  <p:sp>
                    <p:nvSpPr>
                      <p:cNvPr id="4119" name="Line 120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5567" y="2385"/>
                        <a:ext cx="23" cy="21"/>
                      </a:xfrm>
                      <a:prstGeom prst="line">
                        <a:avLst/>
                      </a:prstGeom>
                      <a:grpFill/>
                      <a:ln w="2">
                        <a:solidFill>
                          <a:srgbClr val="E0E0E0"/>
                        </a:solidFill>
                        <a:round/>
                        <a:headEnd/>
                        <a:tailEnd/>
                      </a:ln>
                      <a:extLst/>
                    </p:spPr>
                    <p:txBody>
                      <a:bodyPr/>
                      <a:lstStyle/>
                      <a:p>
                        <a:endParaRPr lang="zh-CN" altLang="en-US" sz="11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4120" name="Line 121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5577" y="2441"/>
                        <a:ext cx="18" cy="17"/>
                      </a:xfrm>
                      <a:prstGeom prst="line">
                        <a:avLst/>
                      </a:prstGeom>
                      <a:grpFill/>
                      <a:ln w="2">
                        <a:solidFill>
                          <a:srgbClr val="E0E0E0"/>
                        </a:solidFill>
                        <a:round/>
                        <a:headEnd/>
                        <a:tailEnd/>
                      </a:ln>
                      <a:extLst/>
                    </p:spPr>
                    <p:txBody>
                      <a:bodyPr/>
                      <a:lstStyle/>
                      <a:p>
                        <a:endParaRPr lang="zh-CN" altLang="en-US" sz="11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4121" name="Line 122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5540" y="2412"/>
                        <a:ext cx="29" cy="30"/>
                      </a:xfrm>
                      <a:prstGeom prst="line">
                        <a:avLst/>
                      </a:prstGeom>
                      <a:grpFill/>
                      <a:ln w="2">
                        <a:solidFill>
                          <a:srgbClr val="E0E0E0"/>
                        </a:solidFill>
                        <a:round/>
                        <a:headEnd/>
                        <a:tailEnd/>
                      </a:ln>
                      <a:extLst/>
                    </p:spPr>
                    <p:txBody>
                      <a:bodyPr/>
                      <a:lstStyle/>
                      <a:p>
                        <a:endParaRPr lang="zh-CN" altLang="en-US" sz="11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4122" name="Line 123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5431" y="2392"/>
                        <a:ext cx="26" cy="29"/>
                      </a:xfrm>
                      <a:prstGeom prst="line">
                        <a:avLst/>
                      </a:prstGeom>
                      <a:grpFill/>
                      <a:ln w="2">
                        <a:solidFill>
                          <a:srgbClr val="E0E0E0"/>
                        </a:solidFill>
                        <a:round/>
                        <a:headEnd/>
                        <a:tailEnd/>
                      </a:ln>
                      <a:extLst/>
                    </p:spPr>
                    <p:txBody>
                      <a:bodyPr/>
                      <a:lstStyle/>
                      <a:p>
                        <a:endParaRPr lang="zh-CN" altLang="en-US" sz="11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4123" name="Line 124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5537" y="2401"/>
                        <a:ext cx="26" cy="27"/>
                      </a:xfrm>
                      <a:prstGeom prst="line">
                        <a:avLst/>
                      </a:prstGeom>
                      <a:grpFill/>
                      <a:ln w="2">
                        <a:solidFill>
                          <a:srgbClr val="E0E0E0"/>
                        </a:solidFill>
                        <a:round/>
                        <a:headEnd/>
                        <a:tailEnd/>
                      </a:ln>
                      <a:extLst/>
                    </p:spPr>
                    <p:txBody>
                      <a:bodyPr/>
                      <a:lstStyle/>
                      <a:p>
                        <a:endParaRPr lang="zh-CN" altLang="en-US" sz="11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4124" name="Line 125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5553" y="2438"/>
                        <a:ext cx="25" cy="24"/>
                      </a:xfrm>
                      <a:prstGeom prst="line">
                        <a:avLst/>
                      </a:prstGeom>
                      <a:grpFill/>
                      <a:ln w="2">
                        <a:solidFill>
                          <a:srgbClr val="E0E0E0"/>
                        </a:solidFill>
                        <a:round/>
                        <a:headEnd/>
                        <a:tailEnd/>
                      </a:ln>
                      <a:extLst/>
                    </p:spPr>
                    <p:txBody>
                      <a:bodyPr/>
                      <a:lstStyle/>
                      <a:p>
                        <a:endParaRPr lang="zh-CN" altLang="en-US" sz="11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4125" name="Line 126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5488" y="2386"/>
                        <a:ext cx="30" cy="34"/>
                      </a:xfrm>
                      <a:prstGeom prst="line">
                        <a:avLst/>
                      </a:prstGeom>
                      <a:grpFill/>
                      <a:ln w="2">
                        <a:solidFill>
                          <a:srgbClr val="E0E0E0"/>
                        </a:solidFill>
                        <a:round/>
                        <a:headEnd/>
                        <a:tailEnd/>
                      </a:ln>
                      <a:extLst/>
                    </p:spPr>
                    <p:txBody>
                      <a:bodyPr/>
                      <a:lstStyle/>
                      <a:p>
                        <a:endParaRPr lang="zh-CN" altLang="en-US" sz="11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4126" name="Line 127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5497" y="2409"/>
                        <a:ext cx="34" cy="40"/>
                      </a:xfrm>
                      <a:prstGeom prst="line">
                        <a:avLst/>
                      </a:prstGeom>
                      <a:grpFill/>
                      <a:ln w="2">
                        <a:solidFill>
                          <a:srgbClr val="E0E0E0"/>
                        </a:solidFill>
                        <a:round/>
                        <a:headEnd/>
                        <a:tailEnd/>
                      </a:ln>
                      <a:extLst/>
                    </p:spPr>
                    <p:txBody>
                      <a:bodyPr/>
                      <a:lstStyle/>
                      <a:p>
                        <a:endParaRPr lang="zh-CN" altLang="en-US" sz="11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4127" name="Line 128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5462" y="2407"/>
                        <a:ext cx="30" cy="33"/>
                      </a:xfrm>
                      <a:prstGeom prst="line">
                        <a:avLst/>
                      </a:prstGeom>
                      <a:grpFill/>
                      <a:ln w="2">
                        <a:solidFill>
                          <a:srgbClr val="E0E0E0"/>
                        </a:solidFill>
                        <a:round/>
                        <a:headEnd/>
                        <a:tailEnd/>
                      </a:ln>
                      <a:extLst/>
                    </p:spPr>
                    <p:txBody>
                      <a:bodyPr/>
                      <a:lstStyle/>
                      <a:p>
                        <a:endParaRPr lang="zh-CN" altLang="en-US" sz="11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4128" name="Line 129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5475" y="2457"/>
                        <a:ext cx="27" cy="28"/>
                      </a:xfrm>
                      <a:prstGeom prst="line">
                        <a:avLst/>
                      </a:prstGeom>
                      <a:grpFill/>
                      <a:ln w="2">
                        <a:solidFill>
                          <a:srgbClr val="E0E0E0"/>
                        </a:solidFill>
                        <a:round/>
                        <a:headEnd/>
                        <a:tailEnd/>
                      </a:ln>
                      <a:extLst/>
                    </p:spPr>
                    <p:txBody>
                      <a:bodyPr/>
                      <a:lstStyle/>
                      <a:p>
                        <a:endParaRPr lang="zh-CN" altLang="en-US" sz="11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4129" name="Line 130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5429" y="2425"/>
                        <a:ext cx="24" cy="29"/>
                      </a:xfrm>
                      <a:prstGeom prst="line">
                        <a:avLst/>
                      </a:prstGeom>
                      <a:grpFill/>
                      <a:ln w="2">
                        <a:solidFill>
                          <a:srgbClr val="E0E0E0"/>
                        </a:solidFill>
                        <a:round/>
                        <a:headEnd/>
                        <a:tailEnd/>
                      </a:ln>
                      <a:extLst/>
                    </p:spPr>
                    <p:txBody>
                      <a:bodyPr/>
                      <a:lstStyle/>
                      <a:p>
                        <a:endParaRPr lang="zh-CN" altLang="en-US" sz="11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sp>
                  <p:nvSpPr>
                    <p:cNvPr id="4113" name="Line 1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463" y="2374"/>
                      <a:ext cx="0" cy="131"/>
                    </a:xfrm>
                    <a:prstGeom prst="line">
                      <a:avLst/>
                    </a:prstGeom>
                    <a:grpFill/>
                    <a:ln w="2">
                      <a:solidFill>
                        <a:srgbClr val="40404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4114" name="Line 1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415" y="2389"/>
                      <a:ext cx="179" cy="7"/>
                    </a:xfrm>
                    <a:prstGeom prst="line">
                      <a:avLst/>
                    </a:prstGeom>
                    <a:grpFill/>
                    <a:ln w="2">
                      <a:solidFill>
                        <a:srgbClr val="40404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4115" name="Line 13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416" y="2414"/>
                      <a:ext cx="179" cy="1"/>
                    </a:xfrm>
                    <a:prstGeom prst="line">
                      <a:avLst/>
                    </a:prstGeom>
                    <a:grpFill/>
                    <a:ln w="2">
                      <a:solidFill>
                        <a:srgbClr val="40404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4116" name="Line 13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417" y="2434"/>
                      <a:ext cx="177" cy="10"/>
                    </a:xfrm>
                    <a:prstGeom prst="line">
                      <a:avLst/>
                    </a:prstGeom>
                    <a:grpFill/>
                    <a:ln w="2">
                      <a:solidFill>
                        <a:srgbClr val="40404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4117" name="Line 13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416" y="2467"/>
                      <a:ext cx="180" cy="26"/>
                    </a:xfrm>
                    <a:prstGeom prst="line">
                      <a:avLst/>
                    </a:prstGeom>
                    <a:grpFill/>
                    <a:ln w="2">
                      <a:solidFill>
                        <a:srgbClr val="40404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4118" name="Line 13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417" y="2450"/>
                      <a:ext cx="179" cy="19"/>
                    </a:xfrm>
                    <a:prstGeom prst="line">
                      <a:avLst/>
                    </a:prstGeom>
                    <a:grpFill/>
                    <a:ln w="2">
                      <a:solidFill>
                        <a:srgbClr val="40404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</p:grpSp>
          </p:grpSp>
        </p:grpSp>
        <p:grpSp>
          <p:nvGrpSpPr>
            <p:cNvPr id="3652" name="Group 117"/>
            <p:cNvGrpSpPr>
              <a:grpSpLocks/>
            </p:cNvGrpSpPr>
            <p:nvPr/>
          </p:nvGrpSpPr>
          <p:grpSpPr bwMode="auto">
            <a:xfrm>
              <a:off x="4285459" y="4177160"/>
              <a:ext cx="695836" cy="313507"/>
              <a:chOff x="4623" y="1046"/>
              <a:chExt cx="407" cy="325"/>
            </a:xfrm>
            <a:solidFill>
              <a:schemeClr val="accent5">
                <a:lumMod val="75000"/>
              </a:schemeClr>
            </a:solidFill>
          </p:grpSpPr>
          <p:pic>
            <p:nvPicPr>
              <p:cNvPr id="4083" name="Picture 118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23" y="1046"/>
                <a:ext cx="407" cy="3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84" name="Picture 119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23" y="1046"/>
                <a:ext cx="407" cy="3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653" name="组合 3652"/>
            <p:cNvGrpSpPr/>
            <p:nvPr/>
          </p:nvGrpSpPr>
          <p:grpSpPr>
            <a:xfrm>
              <a:off x="4289718" y="5088563"/>
              <a:ext cx="1668032" cy="574185"/>
              <a:chOff x="3583360" y="5621752"/>
              <a:chExt cx="1641600" cy="784800"/>
            </a:xfrm>
          </p:grpSpPr>
          <p:sp>
            <p:nvSpPr>
              <p:cNvPr id="3929" name="矩形 3928"/>
              <p:cNvSpPr>
                <a:spLocks/>
              </p:cNvSpPr>
              <p:nvPr/>
            </p:nvSpPr>
            <p:spPr bwMode="auto">
              <a:xfrm>
                <a:off x="3583360" y="5621752"/>
                <a:ext cx="1641600" cy="7848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36000" rIns="36000" bIns="18000" rtlCol="0" anchor="b" anchorCtr="0"/>
              <a:lstStyle/>
              <a:p>
                <a:pPr eaLnBrk="0" hangingPunct="0"/>
                <a:r>
                  <a:rPr lang="zh-CN" altLang="en-US" sz="900" b="1" dirty="0" smtClean="0">
                    <a:solidFill>
                      <a:schemeClr val="bg1">
                        <a:lumMod val="9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       外部总成库 </a:t>
                </a:r>
                <a:endParaRPr lang="en-US" altLang="zh-CN" sz="900" b="1" dirty="0" smtClean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eaLnBrk="0" hangingPunct="0"/>
                <a:r>
                  <a:rPr lang="en-US" altLang="zh-CN" sz="5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               </a:t>
                </a:r>
                <a:r>
                  <a:rPr lang="zh-CN" altLang="en-US" sz="5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　    </a:t>
                </a:r>
                <a:r>
                  <a:rPr lang="en-US" altLang="zh-CN" sz="5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EA211</a:t>
                </a:r>
                <a:endParaRPr lang="en-US" altLang="zh-CN" sz="1000" b="1" dirty="0" smtClean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3930" name="Group 12"/>
              <p:cNvGrpSpPr>
                <a:grpSpLocks noChangeAspect="1"/>
              </p:cNvGrpSpPr>
              <p:nvPr/>
            </p:nvGrpSpPr>
            <p:grpSpPr bwMode="auto">
              <a:xfrm>
                <a:off x="3636318" y="5662042"/>
                <a:ext cx="723283" cy="432048"/>
                <a:chOff x="1347" y="1824"/>
                <a:chExt cx="506" cy="342"/>
              </a:xfrm>
            </p:grpSpPr>
            <p:sp>
              <p:nvSpPr>
                <p:cNvPr id="3931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788" y="1963"/>
                  <a:ext cx="0" cy="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932" name="Freeform 14"/>
                <p:cNvSpPr>
                  <a:spLocks/>
                </p:cNvSpPr>
                <p:nvPr/>
              </p:nvSpPr>
              <p:spPr bwMode="auto">
                <a:xfrm>
                  <a:off x="1788" y="1969"/>
                  <a:ext cx="17" cy="17"/>
                </a:xfrm>
                <a:custGeom>
                  <a:avLst/>
                  <a:gdLst>
                    <a:gd name="T0" fmla="*/ 5 w 17"/>
                    <a:gd name="T1" fmla="*/ 16 h 17"/>
                    <a:gd name="T2" fmla="*/ 0 w 17"/>
                    <a:gd name="T3" fmla="*/ 16 h 17"/>
                    <a:gd name="T4" fmla="*/ 0 w 17"/>
                    <a:gd name="T5" fmla="*/ 10 h 17"/>
                    <a:gd name="T6" fmla="*/ 0 w 17"/>
                    <a:gd name="T7" fmla="*/ 5 h 17"/>
                    <a:gd name="T8" fmla="*/ 5 w 17"/>
                    <a:gd name="T9" fmla="*/ 0 h 17"/>
                    <a:gd name="T10" fmla="*/ 10 w 17"/>
                    <a:gd name="T11" fmla="*/ 0 h 17"/>
                    <a:gd name="T12" fmla="*/ 16 w 17"/>
                    <a:gd name="T13" fmla="*/ 0 h 17"/>
                    <a:gd name="T14" fmla="*/ 16 w 17"/>
                    <a:gd name="T15" fmla="*/ 5 h 17"/>
                    <a:gd name="T16" fmla="*/ 16 w 17"/>
                    <a:gd name="T17" fmla="*/ 10 h 17"/>
                    <a:gd name="T18" fmla="*/ 10 w 17"/>
                    <a:gd name="T19" fmla="*/ 16 h 17"/>
                    <a:gd name="T20" fmla="*/ 5 w 17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7" h="17">
                      <a:moveTo>
                        <a:pt x="5" y="16"/>
                      </a:moveTo>
                      <a:lnTo>
                        <a:pt x="0" y="16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6" y="0"/>
                      </a:lnTo>
                      <a:lnTo>
                        <a:pt x="16" y="5"/>
                      </a:lnTo>
                      <a:lnTo>
                        <a:pt x="16" y="10"/>
                      </a:lnTo>
                      <a:lnTo>
                        <a:pt x="10" y="16"/>
                      </a:lnTo>
                      <a:lnTo>
                        <a:pt x="5" y="16"/>
                      </a:lnTo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933" name="Freeform 15"/>
                <p:cNvSpPr>
                  <a:spLocks/>
                </p:cNvSpPr>
                <p:nvPr/>
              </p:nvSpPr>
              <p:spPr bwMode="auto">
                <a:xfrm>
                  <a:off x="1789" y="1969"/>
                  <a:ext cx="17" cy="17"/>
                </a:xfrm>
                <a:custGeom>
                  <a:avLst/>
                  <a:gdLst>
                    <a:gd name="T0" fmla="*/ 16 w 17"/>
                    <a:gd name="T1" fmla="*/ 10 h 17"/>
                    <a:gd name="T2" fmla="*/ 16 w 17"/>
                    <a:gd name="T3" fmla="*/ 5 h 17"/>
                    <a:gd name="T4" fmla="*/ 16 w 17"/>
                    <a:gd name="T5" fmla="*/ 0 h 17"/>
                    <a:gd name="T6" fmla="*/ 8 w 17"/>
                    <a:gd name="T7" fmla="*/ 0 h 17"/>
                    <a:gd name="T8" fmla="*/ 0 w 17"/>
                    <a:gd name="T9" fmla="*/ 5 h 17"/>
                    <a:gd name="T10" fmla="*/ 0 w 17"/>
                    <a:gd name="T11" fmla="*/ 10 h 17"/>
                    <a:gd name="T12" fmla="*/ 0 w 17"/>
                    <a:gd name="T13" fmla="*/ 16 h 17"/>
                    <a:gd name="T14" fmla="*/ 8 w 17"/>
                    <a:gd name="T15" fmla="*/ 16 h 17"/>
                    <a:gd name="T16" fmla="*/ 16 w 17"/>
                    <a:gd name="T17" fmla="*/ 1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7" h="17">
                      <a:moveTo>
                        <a:pt x="16" y="10"/>
                      </a:moveTo>
                      <a:lnTo>
                        <a:pt x="16" y="5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8" y="16"/>
                      </a:lnTo>
                      <a:lnTo>
                        <a:pt x="16" y="10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934" name="Freeform 16"/>
                <p:cNvSpPr>
                  <a:spLocks/>
                </p:cNvSpPr>
                <p:nvPr/>
              </p:nvSpPr>
              <p:spPr bwMode="auto">
                <a:xfrm>
                  <a:off x="1760" y="1942"/>
                  <a:ext cx="19" cy="32"/>
                </a:xfrm>
                <a:custGeom>
                  <a:avLst/>
                  <a:gdLst>
                    <a:gd name="T0" fmla="*/ 18 w 19"/>
                    <a:gd name="T1" fmla="*/ 10 h 32"/>
                    <a:gd name="T2" fmla="*/ 0 w 19"/>
                    <a:gd name="T3" fmla="*/ 0 h 32"/>
                    <a:gd name="T4" fmla="*/ 0 w 19"/>
                    <a:gd name="T5" fmla="*/ 21 h 32"/>
                    <a:gd name="T6" fmla="*/ 18 w 19"/>
                    <a:gd name="T7" fmla="*/ 31 h 32"/>
                    <a:gd name="T8" fmla="*/ 18 w 19"/>
                    <a:gd name="T9" fmla="*/ 10 h 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" h="32">
                      <a:moveTo>
                        <a:pt x="18" y="10"/>
                      </a:moveTo>
                      <a:lnTo>
                        <a:pt x="0" y="0"/>
                      </a:lnTo>
                      <a:lnTo>
                        <a:pt x="0" y="21"/>
                      </a:lnTo>
                      <a:lnTo>
                        <a:pt x="18" y="31"/>
                      </a:lnTo>
                      <a:lnTo>
                        <a:pt x="18" y="10"/>
                      </a:lnTo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935" name="Freeform 17"/>
                <p:cNvSpPr>
                  <a:spLocks/>
                </p:cNvSpPr>
                <p:nvPr/>
              </p:nvSpPr>
              <p:spPr bwMode="auto">
                <a:xfrm>
                  <a:off x="1829" y="1937"/>
                  <a:ext cx="17" cy="17"/>
                </a:xfrm>
                <a:custGeom>
                  <a:avLst/>
                  <a:gdLst>
                    <a:gd name="T0" fmla="*/ 6 w 17"/>
                    <a:gd name="T1" fmla="*/ 16 h 17"/>
                    <a:gd name="T2" fmla="*/ 2 w 17"/>
                    <a:gd name="T3" fmla="*/ 14 h 17"/>
                    <a:gd name="T4" fmla="*/ 2 w 17"/>
                    <a:gd name="T5" fmla="*/ 12 h 17"/>
                    <a:gd name="T6" fmla="*/ 0 w 17"/>
                    <a:gd name="T7" fmla="*/ 10 h 17"/>
                    <a:gd name="T8" fmla="*/ 2 w 17"/>
                    <a:gd name="T9" fmla="*/ 4 h 17"/>
                    <a:gd name="T10" fmla="*/ 4 w 17"/>
                    <a:gd name="T11" fmla="*/ 2 h 17"/>
                    <a:gd name="T12" fmla="*/ 6 w 17"/>
                    <a:gd name="T13" fmla="*/ 0 h 17"/>
                    <a:gd name="T14" fmla="*/ 8 w 17"/>
                    <a:gd name="T15" fmla="*/ 0 h 17"/>
                    <a:gd name="T16" fmla="*/ 10 w 17"/>
                    <a:gd name="T17" fmla="*/ 0 h 17"/>
                    <a:gd name="T18" fmla="*/ 14 w 17"/>
                    <a:gd name="T19" fmla="*/ 2 h 17"/>
                    <a:gd name="T20" fmla="*/ 16 w 17"/>
                    <a:gd name="T21" fmla="*/ 4 h 17"/>
                    <a:gd name="T22" fmla="*/ 16 w 17"/>
                    <a:gd name="T23" fmla="*/ 6 h 17"/>
                    <a:gd name="T24" fmla="*/ 14 w 17"/>
                    <a:gd name="T25" fmla="*/ 12 h 17"/>
                    <a:gd name="T26" fmla="*/ 12 w 17"/>
                    <a:gd name="T27" fmla="*/ 14 h 17"/>
                    <a:gd name="T28" fmla="*/ 10 w 17"/>
                    <a:gd name="T29" fmla="*/ 16 h 17"/>
                    <a:gd name="T30" fmla="*/ 8 w 17"/>
                    <a:gd name="T31" fmla="*/ 16 h 17"/>
                    <a:gd name="T32" fmla="*/ 6 w 17"/>
                    <a:gd name="T33" fmla="*/ 16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7" h="17">
                      <a:moveTo>
                        <a:pt x="6" y="16"/>
                      </a:moveTo>
                      <a:lnTo>
                        <a:pt x="2" y="14"/>
                      </a:lnTo>
                      <a:lnTo>
                        <a:pt x="2" y="12"/>
                      </a:lnTo>
                      <a:lnTo>
                        <a:pt x="0" y="10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4" y="2"/>
                      </a:lnTo>
                      <a:lnTo>
                        <a:pt x="16" y="4"/>
                      </a:lnTo>
                      <a:lnTo>
                        <a:pt x="16" y="6"/>
                      </a:lnTo>
                      <a:lnTo>
                        <a:pt x="14" y="12"/>
                      </a:lnTo>
                      <a:lnTo>
                        <a:pt x="12" y="14"/>
                      </a:lnTo>
                      <a:lnTo>
                        <a:pt x="10" y="16"/>
                      </a:lnTo>
                      <a:lnTo>
                        <a:pt x="8" y="16"/>
                      </a:lnTo>
                      <a:lnTo>
                        <a:pt x="6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936" name="Freeform 18"/>
                <p:cNvSpPr>
                  <a:spLocks/>
                </p:cNvSpPr>
                <p:nvPr/>
              </p:nvSpPr>
              <p:spPr bwMode="auto">
                <a:xfrm>
                  <a:off x="1831" y="1938"/>
                  <a:ext cx="17" cy="17"/>
                </a:xfrm>
                <a:custGeom>
                  <a:avLst/>
                  <a:gdLst>
                    <a:gd name="T0" fmla="*/ 13 w 17"/>
                    <a:gd name="T1" fmla="*/ 11 h 17"/>
                    <a:gd name="T2" fmla="*/ 16 w 17"/>
                    <a:gd name="T3" fmla="*/ 4 h 17"/>
                    <a:gd name="T4" fmla="*/ 16 w 17"/>
                    <a:gd name="T5" fmla="*/ 2 h 17"/>
                    <a:gd name="T6" fmla="*/ 13 w 17"/>
                    <a:gd name="T7" fmla="*/ 0 h 17"/>
                    <a:gd name="T8" fmla="*/ 10 w 17"/>
                    <a:gd name="T9" fmla="*/ 0 h 17"/>
                    <a:gd name="T10" fmla="*/ 8 w 17"/>
                    <a:gd name="T11" fmla="*/ 0 h 17"/>
                    <a:gd name="T12" fmla="*/ 5 w 17"/>
                    <a:gd name="T13" fmla="*/ 2 h 17"/>
                    <a:gd name="T14" fmla="*/ 2 w 17"/>
                    <a:gd name="T15" fmla="*/ 4 h 17"/>
                    <a:gd name="T16" fmla="*/ 0 w 17"/>
                    <a:gd name="T17" fmla="*/ 11 h 17"/>
                    <a:gd name="T18" fmla="*/ 0 w 17"/>
                    <a:gd name="T19" fmla="*/ 16 h 17"/>
                    <a:gd name="T20" fmla="*/ 2 w 17"/>
                    <a:gd name="T21" fmla="*/ 16 h 17"/>
                    <a:gd name="T22" fmla="*/ 5 w 17"/>
                    <a:gd name="T23" fmla="*/ 16 h 17"/>
                    <a:gd name="T24" fmla="*/ 8 w 17"/>
                    <a:gd name="T25" fmla="*/ 16 h 17"/>
                    <a:gd name="T26" fmla="*/ 10 w 17"/>
                    <a:gd name="T27" fmla="*/ 13 h 17"/>
                    <a:gd name="T28" fmla="*/ 13 w 17"/>
                    <a:gd name="T29" fmla="*/ 11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7" h="17">
                      <a:moveTo>
                        <a:pt x="13" y="11"/>
                      </a:moveTo>
                      <a:lnTo>
                        <a:pt x="16" y="4"/>
                      </a:lnTo>
                      <a:lnTo>
                        <a:pt x="16" y="2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5" y="2"/>
                      </a:lnTo>
                      <a:lnTo>
                        <a:pt x="2" y="4"/>
                      </a:lnTo>
                      <a:lnTo>
                        <a:pt x="0" y="11"/>
                      </a:lnTo>
                      <a:lnTo>
                        <a:pt x="0" y="16"/>
                      </a:lnTo>
                      <a:lnTo>
                        <a:pt x="2" y="16"/>
                      </a:lnTo>
                      <a:lnTo>
                        <a:pt x="5" y="16"/>
                      </a:lnTo>
                      <a:lnTo>
                        <a:pt x="8" y="16"/>
                      </a:lnTo>
                      <a:lnTo>
                        <a:pt x="10" y="13"/>
                      </a:lnTo>
                      <a:lnTo>
                        <a:pt x="1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937" name="Freeform 19"/>
                <p:cNvSpPr>
                  <a:spLocks/>
                </p:cNvSpPr>
                <p:nvPr/>
              </p:nvSpPr>
              <p:spPr bwMode="auto">
                <a:xfrm>
                  <a:off x="1833" y="1940"/>
                  <a:ext cx="17" cy="17"/>
                </a:xfrm>
                <a:custGeom>
                  <a:avLst/>
                  <a:gdLst>
                    <a:gd name="T0" fmla="*/ 10 w 17"/>
                    <a:gd name="T1" fmla="*/ 8 h 17"/>
                    <a:gd name="T2" fmla="*/ 16 w 17"/>
                    <a:gd name="T3" fmla="*/ 4 h 17"/>
                    <a:gd name="T4" fmla="*/ 10 w 17"/>
                    <a:gd name="T5" fmla="*/ 0 h 17"/>
                    <a:gd name="T6" fmla="*/ 5 w 17"/>
                    <a:gd name="T7" fmla="*/ 0 h 17"/>
                    <a:gd name="T8" fmla="*/ 0 w 17"/>
                    <a:gd name="T9" fmla="*/ 4 h 17"/>
                    <a:gd name="T10" fmla="*/ 0 w 17"/>
                    <a:gd name="T11" fmla="*/ 12 h 17"/>
                    <a:gd name="T12" fmla="*/ 0 w 17"/>
                    <a:gd name="T13" fmla="*/ 16 h 17"/>
                    <a:gd name="T14" fmla="*/ 5 w 17"/>
                    <a:gd name="T15" fmla="*/ 12 h 17"/>
                    <a:gd name="T16" fmla="*/ 10 w 17"/>
                    <a:gd name="T17" fmla="*/ 8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7" h="17">
                      <a:moveTo>
                        <a:pt x="10" y="8"/>
                      </a:moveTo>
                      <a:lnTo>
                        <a:pt x="16" y="4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0" y="4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5" y="12"/>
                      </a:lnTo>
                      <a:lnTo>
                        <a:pt x="10" y="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938" name="Freeform 20"/>
                <p:cNvSpPr>
                  <a:spLocks/>
                </p:cNvSpPr>
                <p:nvPr/>
              </p:nvSpPr>
              <p:spPr bwMode="auto">
                <a:xfrm>
                  <a:off x="1822" y="1941"/>
                  <a:ext cx="17" cy="17"/>
                </a:xfrm>
                <a:custGeom>
                  <a:avLst/>
                  <a:gdLst>
                    <a:gd name="T0" fmla="*/ 6 w 17"/>
                    <a:gd name="T1" fmla="*/ 14 h 17"/>
                    <a:gd name="T2" fmla="*/ 2 w 17"/>
                    <a:gd name="T3" fmla="*/ 12 h 17"/>
                    <a:gd name="T4" fmla="*/ 2 w 17"/>
                    <a:gd name="T5" fmla="*/ 10 h 17"/>
                    <a:gd name="T6" fmla="*/ 0 w 17"/>
                    <a:gd name="T7" fmla="*/ 8 h 17"/>
                    <a:gd name="T8" fmla="*/ 2 w 17"/>
                    <a:gd name="T9" fmla="*/ 3 h 17"/>
                    <a:gd name="T10" fmla="*/ 4 w 17"/>
                    <a:gd name="T11" fmla="*/ 1 h 17"/>
                    <a:gd name="T12" fmla="*/ 6 w 17"/>
                    <a:gd name="T13" fmla="*/ 0 h 17"/>
                    <a:gd name="T14" fmla="*/ 8 w 17"/>
                    <a:gd name="T15" fmla="*/ 0 h 17"/>
                    <a:gd name="T16" fmla="*/ 10 w 17"/>
                    <a:gd name="T17" fmla="*/ 0 h 17"/>
                    <a:gd name="T18" fmla="*/ 14 w 17"/>
                    <a:gd name="T19" fmla="*/ 1 h 17"/>
                    <a:gd name="T20" fmla="*/ 16 w 17"/>
                    <a:gd name="T21" fmla="*/ 3 h 17"/>
                    <a:gd name="T22" fmla="*/ 16 w 17"/>
                    <a:gd name="T23" fmla="*/ 5 h 17"/>
                    <a:gd name="T24" fmla="*/ 14 w 17"/>
                    <a:gd name="T25" fmla="*/ 10 h 17"/>
                    <a:gd name="T26" fmla="*/ 12 w 17"/>
                    <a:gd name="T27" fmla="*/ 12 h 17"/>
                    <a:gd name="T28" fmla="*/ 10 w 17"/>
                    <a:gd name="T29" fmla="*/ 14 h 17"/>
                    <a:gd name="T30" fmla="*/ 8 w 17"/>
                    <a:gd name="T31" fmla="*/ 16 h 17"/>
                    <a:gd name="T32" fmla="*/ 6 w 17"/>
                    <a:gd name="T33" fmla="*/ 14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7" h="17">
                      <a:moveTo>
                        <a:pt x="6" y="14"/>
                      </a:moveTo>
                      <a:lnTo>
                        <a:pt x="2" y="12"/>
                      </a:lnTo>
                      <a:lnTo>
                        <a:pt x="2" y="10"/>
                      </a:lnTo>
                      <a:lnTo>
                        <a:pt x="0" y="8"/>
                      </a:lnTo>
                      <a:lnTo>
                        <a:pt x="2" y="3"/>
                      </a:lnTo>
                      <a:lnTo>
                        <a:pt x="4" y="1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4" y="1"/>
                      </a:lnTo>
                      <a:lnTo>
                        <a:pt x="16" y="3"/>
                      </a:lnTo>
                      <a:lnTo>
                        <a:pt x="16" y="5"/>
                      </a:lnTo>
                      <a:lnTo>
                        <a:pt x="14" y="10"/>
                      </a:lnTo>
                      <a:lnTo>
                        <a:pt x="12" y="12"/>
                      </a:lnTo>
                      <a:lnTo>
                        <a:pt x="10" y="14"/>
                      </a:lnTo>
                      <a:lnTo>
                        <a:pt x="8" y="16"/>
                      </a:lnTo>
                      <a:lnTo>
                        <a:pt x="6" y="14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939" name="Freeform 21"/>
                <p:cNvSpPr>
                  <a:spLocks/>
                </p:cNvSpPr>
                <p:nvPr/>
              </p:nvSpPr>
              <p:spPr bwMode="auto">
                <a:xfrm>
                  <a:off x="1824" y="1942"/>
                  <a:ext cx="17" cy="17"/>
                </a:xfrm>
                <a:custGeom>
                  <a:avLst/>
                  <a:gdLst>
                    <a:gd name="T0" fmla="*/ 13 w 17"/>
                    <a:gd name="T1" fmla="*/ 10 h 17"/>
                    <a:gd name="T2" fmla="*/ 16 w 17"/>
                    <a:gd name="T3" fmla="*/ 4 h 17"/>
                    <a:gd name="T4" fmla="*/ 16 w 17"/>
                    <a:gd name="T5" fmla="*/ 2 h 17"/>
                    <a:gd name="T6" fmla="*/ 13 w 17"/>
                    <a:gd name="T7" fmla="*/ 0 h 17"/>
                    <a:gd name="T8" fmla="*/ 10 w 17"/>
                    <a:gd name="T9" fmla="*/ 0 h 17"/>
                    <a:gd name="T10" fmla="*/ 8 w 17"/>
                    <a:gd name="T11" fmla="*/ 0 h 17"/>
                    <a:gd name="T12" fmla="*/ 5 w 17"/>
                    <a:gd name="T13" fmla="*/ 2 h 17"/>
                    <a:gd name="T14" fmla="*/ 2 w 17"/>
                    <a:gd name="T15" fmla="*/ 4 h 17"/>
                    <a:gd name="T16" fmla="*/ 0 w 17"/>
                    <a:gd name="T17" fmla="*/ 10 h 17"/>
                    <a:gd name="T18" fmla="*/ 2 w 17"/>
                    <a:gd name="T19" fmla="*/ 14 h 17"/>
                    <a:gd name="T20" fmla="*/ 5 w 17"/>
                    <a:gd name="T21" fmla="*/ 16 h 17"/>
                    <a:gd name="T22" fmla="*/ 8 w 17"/>
                    <a:gd name="T23" fmla="*/ 14 h 17"/>
                    <a:gd name="T24" fmla="*/ 10 w 17"/>
                    <a:gd name="T25" fmla="*/ 12 h 17"/>
                    <a:gd name="T26" fmla="*/ 13 w 17"/>
                    <a:gd name="T27" fmla="*/ 10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7" h="17">
                      <a:moveTo>
                        <a:pt x="13" y="10"/>
                      </a:moveTo>
                      <a:lnTo>
                        <a:pt x="16" y="4"/>
                      </a:lnTo>
                      <a:lnTo>
                        <a:pt x="16" y="2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5" y="2"/>
                      </a:lnTo>
                      <a:lnTo>
                        <a:pt x="2" y="4"/>
                      </a:lnTo>
                      <a:lnTo>
                        <a:pt x="0" y="10"/>
                      </a:lnTo>
                      <a:lnTo>
                        <a:pt x="2" y="14"/>
                      </a:lnTo>
                      <a:lnTo>
                        <a:pt x="5" y="16"/>
                      </a:lnTo>
                      <a:lnTo>
                        <a:pt x="8" y="14"/>
                      </a:lnTo>
                      <a:lnTo>
                        <a:pt x="10" y="12"/>
                      </a:lnTo>
                      <a:lnTo>
                        <a:pt x="13" y="10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940" name="Freeform 22"/>
                <p:cNvSpPr>
                  <a:spLocks/>
                </p:cNvSpPr>
                <p:nvPr/>
              </p:nvSpPr>
              <p:spPr bwMode="auto">
                <a:xfrm>
                  <a:off x="1826" y="1944"/>
                  <a:ext cx="17" cy="17"/>
                </a:xfrm>
                <a:custGeom>
                  <a:avLst/>
                  <a:gdLst>
                    <a:gd name="T0" fmla="*/ 10 w 17"/>
                    <a:gd name="T1" fmla="*/ 8 h 17"/>
                    <a:gd name="T2" fmla="*/ 16 w 17"/>
                    <a:gd name="T3" fmla="*/ 4 h 17"/>
                    <a:gd name="T4" fmla="*/ 10 w 17"/>
                    <a:gd name="T5" fmla="*/ 0 h 17"/>
                    <a:gd name="T6" fmla="*/ 5 w 17"/>
                    <a:gd name="T7" fmla="*/ 0 h 17"/>
                    <a:gd name="T8" fmla="*/ 0 w 17"/>
                    <a:gd name="T9" fmla="*/ 4 h 17"/>
                    <a:gd name="T10" fmla="*/ 0 w 17"/>
                    <a:gd name="T11" fmla="*/ 12 h 17"/>
                    <a:gd name="T12" fmla="*/ 0 w 17"/>
                    <a:gd name="T13" fmla="*/ 16 h 17"/>
                    <a:gd name="T14" fmla="*/ 5 w 17"/>
                    <a:gd name="T15" fmla="*/ 16 h 17"/>
                    <a:gd name="T16" fmla="*/ 10 w 17"/>
                    <a:gd name="T17" fmla="*/ 8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7" h="17">
                      <a:moveTo>
                        <a:pt x="10" y="8"/>
                      </a:moveTo>
                      <a:lnTo>
                        <a:pt x="16" y="4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0" y="4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5" y="16"/>
                      </a:lnTo>
                      <a:lnTo>
                        <a:pt x="10" y="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941" name="Freeform 23"/>
                <p:cNvSpPr>
                  <a:spLocks/>
                </p:cNvSpPr>
                <p:nvPr/>
              </p:nvSpPr>
              <p:spPr bwMode="auto">
                <a:xfrm>
                  <a:off x="1833" y="1939"/>
                  <a:ext cx="17" cy="17"/>
                </a:xfrm>
                <a:custGeom>
                  <a:avLst/>
                  <a:gdLst>
                    <a:gd name="T0" fmla="*/ 4 w 17"/>
                    <a:gd name="T1" fmla="*/ 16 h 17"/>
                    <a:gd name="T2" fmla="*/ 0 w 17"/>
                    <a:gd name="T3" fmla="*/ 14 h 17"/>
                    <a:gd name="T4" fmla="*/ 0 w 17"/>
                    <a:gd name="T5" fmla="*/ 12 h 17"/>
                    <a:gd name="T6" fmla="*/ 0 w 17"/>
                    <a:gd name="T7" fmla="*/ 10 h 17"/>
                    <a:gd name="T8" fmla="*/ 0 w 17"/>
                    <a:gd name="T9" fmla="*/ 4 h 17"/>
                    <a:gd name="T10" fmla="*/ 2 w 17"/>
                    <a:gd name="T11" fmla="*/ 2 h 17"/>
                    <a:gd name="T12" fmla="*/ 6 w 17"/>
                    <a:gd name="T13" fmla="*/ 0 h 17"/>
                    <a:gd name="T14" fmla="*/ 9 w 17"/>
                    <a:gd name="T15" fmla="*/ 0 h 17"/>
                    <a:gd name="T16" fmla="*/ 11 w 17"/>
                    <a:gd name="T17" fmla="*/ 0 h 17"/>
                    <a:gd name="T18" fmla="*/ 16 w 17"/>
                    <a:gd name="T19" fmla="*/ 2 h 17"/>
                    <a:gd name="T20" fmla="*/ 16 w 17"/>
                    <a:gd name="T21" fmla="*/ 4 h 17"/>
                    <a:gd name="T22" fmla="*/ 16 w 17"/>
                    <a:gd name="T23" fmla="*/ 6 h 17"/>
                    <a:gd name="T24" fmla="*/ 16 w 17"/>
                    <a:gd name="T25" fmla="*/ 12 h 17"/>
                    <a:gd name="T26" fmla="*/ 13 w 17"/>
                    <a:gd name="T27" fmla="*/ 14 h 17"/>
                    <a:gd name="T28" fmla="*/ 9 w 17"/>
                    <a:gd name="T29" fmla="*/ 16 h 17"/>
                    <a:gd name="T30" fmla="*/ 6 w 17"/>
                    <a:gd name="T31" fmla="*/ 16 h 17"/>
                    <a:gd name="T32" fmla="*/ 4 w 17"/>
                    <a:gd name="T33" fmla="*/ 16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7" h="17">
                      <a:moveTo>
                        <a:pt x="4" y="16"/>
                      </a:move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6" y="2"/>
                      </a:lnTo>
                      <a:lnTo>
                        <a:pt x="16" y="4"/>
                      </a:lnTo>
                      <a:lnTo>
                        <a:pt x="16" y="6"/>
                      </a:lnTo>
                      <a:lnTo>
                        <a:pt x="16" y="12"/>
                      </a:lnTo>
                      <a:lnTo>
                        <a:pt x="13" y="14"/>
                      </a:lnTo>
                      <a:lnTo>
                        <a:pt x="9" y="16"/>
                      </a:lnTo>
                      <a:lnTo>
                        <a:pt x="6" y="16"/>
                      </a:lnTo>
                      <a:lnTo>
                        <a:pt x="4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942" name="Freeform 24"/>
                <p:cNvSpPr>
                  <a:spLocks/>
                </p:cNvSpPr>
                <p:nvPr/>
              </p:nvSpPr>
              <p:spPr bwMode="auto">
                <a:xfrm>
                  <a:off x="1834" y="1940"/>
                  <a:ext cx="17" cy="17"/>
                </a:xfrm>
                <a:custGeom>
                  <a:avLst/>
                  <a:gdLst>
                    <a:gd name="T0" fmla="*/ 16 w 17"/>
                    <a:gd name="T1" fmla="*/ 11 h 17"/>
                    <a:gd name="T2" fmla="*/ 16 w 17"/>
                    <a:gd name="T3" fmla="*/ 4 h 17"/>
                    <a:gd name="T4" fmla="*/ 16 w 17"/>
                    <a:gd name="T5" fmla="*/ 2 h 17"/>
                    <a:gd name="T6" fmla="*/ 16 w 17"/>
                    <a:gd name="T7" fmla="*/ 0 h 17"/>
                    <a:gd name="T8" fmla="*/ 13 w 17"/>
                    <a:gd name="T9" fmla="*/ 0 h 17"/>
                    <a:gd name="T10" fmla="*/ 8 w 17"/>
                    <a:gd name="T11" fmla="*/ 0 h 17"/>
                    <a:gd name="T12" fmla="*/ 5 w 17"/>
                    <a:gd name="T13" fmla="*/ 2 h 17"/>
                    <a:gd name="T14" fmla="*/ 2 w 17"/>
                    <a:gd name="T15" fmla="*/ 4 h 17"/>
                    <a:gd name="T16" fmla="*/ 0 w 17"/>
                    <a:gd name="T17" fmla="*/ 11 h 17"/>
                    <a:gd name="T18" fmla="*/ 2 w 17"/>
                    <a:gd name="T19" fmla="*/ 13 h 17"/>
                    <a:gd name="T20" fmla="*/ 2 w 17"/>
                    <a:gd name="T21" fmla="*/ 16 h 17"/>
                    <a:gd name="T22" fmla="*/ 5 w 17"/>
                    <a:gd name="T23" fmla="*/ 16 h 17"/>
                    <a:gd name="T24" fmla="*/ 8 w 17"/>
                    <a:gd name="T25" fmla="*/ 16 h 17"/>
                    <a:gd name="T26" fmla="*/ 13 w 17"/>
                    <a:gd name="T27" fmla="*/ 13 h 17"/>
                    <a:gd name="T28" fmla="*/ 16 w 17"/>
                    <a:gd name="T29" fmla="*/ 11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7" h="17">
                      <a:moveTo>
                        <a:pt x="16" y="11"/>
                      </a:moveTo>
                      <a:lnTo>
                        <a:pt x="16" y="4"/>
                      </a:lnTo>
                      <a:lnTo>
                        <a:pt x="16" y="2"/>
                      </a:lnTo>
                      <a:lnTo>
                        <a:pt x="16" y="0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5" y="2"/>
                      </a:lnTo>
                      <a:lnTo>
                        <a:pt x="2" y="4"/>
                      </a:lnTo>
                      <a:lnTo>
                        <a:pt x="0" y="11"/>
                      </a:lnTo>
                      <a:lnTo>
                        <a:pt x="2" y="13"/>
                      </a:lnTo>
                      <a:lnTo>
                        <a:pt x="2" y="16"/>
                      </a:lnTo>
                      <a:lnTo>
                        <a:pt x="5" y="16"/>
                      </a:lnTo>
                      <a:lnTo>
                        <a:pt x="8" y="16"/>
                      </a:lnTo>
                      <a:lnTo>
                        <a:pt x="13" y="13"/>
                      </a:lnTo>
                      <a:lnTo>
                        <a:pt x="16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943" name="Freeform 25"/>
                <p:cNvSpPr>
                  <a:spLocks/>
                </p:cNvSpPr>
                <p:nvPr/>
              </p:nvSpPr>
              <p:spPr bwMode="auto">
                <a:xfrm>
                  <a:off x="1836" y="1942"/>
                  <a:ext cx="17" cy="17"/>
                </a:xfrm>
                <a:custGeom>
                  <a:avLst/>
                  <a:gdLst>
                    <a:gd name="T0" fmla="*/ 16 w 17"/>
                    <a:gd name="T1" fmla="*/ 10 h 17"/>
                    <a:gd name="T2" fmla="*/ 16 w 17"/>
                    <a:gd name="T3" fmla="*/ 5 h 17"/>
                    <a:gd name="T4" fmla="*/ 16 w 17"/>
                    <a:gd name="T5" fmla="*/ 0 h 17"/>
                    <a:gd name="T6" fmla="*/ 5 w 17"/>
                    <a:gd name="T7" fmla="*/ 0 h 17"/>
                    <a:gd name="T8" fmla="*/ 0 w 17"/>
                    <a:gd name="T9" fmla="*/ 5 h 17"/>
                    <a:gd name="T10" fmla="*/ 0 w 17"/>
                    <a:gd name="T11" fmla="*/ 10 h 17"/>
                    <a:gd name="T12" fmla="*/ 0 w 17"/>
                    <a:gd name="T13" fmla="*/ 16 h 17"/>
                    <a:gd name="T14" fmla="*/ 5 w 17"/>
                    <a:gd name="T15" fmla="*/ 16 h 17"/>
                    <a:gd name="T16" fmla="*/ 16 w 17"/>
                    <a:gd name="T17" fmla="*/ 1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7" h="17">
                      <a:moveTo>
                        <a:pt x="16" y="10"/>
                      </a:moveTo>
                      <a:lnTo>
                        <a:pt x="16" y="5"/>
                      </a:lnTo>
                      <a:lnTo>
                        <a:pt x="16" y="0"/>
                      </a:lnTo>
                      <a:lnTo>
                        <a:pt x="5" y="0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5" y="16"/>
                      </a:lnTo>
                      <a:lnTo>
                        <a:pt x="16" y="10"/>
                      </a:lnTo>
                    </a:path>
                  </a:pathLst>
                </a:custGeom>
                <a:solidFill>
                  <a:srgbClr val="B3B3B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944" name="Freeform 26"/>
                <p:cNvSpPr>
                  <a:spLocks/>
                </p:cNvSpPr>
                <p:nvPr/>
              </p:nvSpPr>
              <p:spPr bwMode="auto">
                <a:xfrm>
                  <a:off x="1826" y="1943"/>
                  <a:ext cx="17" cy="17"/>
                </a:xfrm>
                <a:custGeom>
                  <a:avLst/>
                  <a:gdLst>
                    <a:gd name="T0" fmla="*/ 4 w 17"/>
                    <a:gd name="T1" fmla="*/ 16 h 17"/>
                    <a:gd name="T2" fmla="*/ 0 w 17"/>
                    <a:gd name="T3" fmla="*/ 14 h 17"/>
                    <a:gd name="T4" fmla="*/ 0 w 17"/>
                    <a:gd name="T5" fmla="*/ 12 h 17"/>
                    <a:gd name="T6" fmla="*/ 0 w 17"/>
                    <a:gd name="T7" fmla="*/ 10 h 17"/>
                    <a:gd name="T8" fmla="*/ 0 w 17"/>
                    <a:gd name="T9" fmla="*/ 4 h 17"/>
                    <a:gd name="T10" fmla="*/ 2 w 17"/>
                    <a:gd name="T11" fmla="*/ 2 h 17"/>
                    <a:gd name="T12" fmla="*/ 6 w 17"/>
                    <a:gd name="T13" fmla="*/ 0 h 17"/>
                    <a:gd name="T14" fmla="*/ 9 w 17"/>
                    <a:gd name="T15" fmla="*/ 0 h 17"/>
                    <a:gd name="T16" fmla="*/ 11 w 17"/>
                    <a:gd name="T17" fmla="*/ 0 h 17"/>
                    <a:gd name="T18" fmla="*/ 16 w 17"/>
                    <a:gd name="T19" fmla="*/ 2 h 17"/>
                    <a:gd name="T20" fmla="*/ 16 w 17"/>
                    <a:gd name="T21" fmla="*/ 4 h 17"/>
                    <a:gd name="T22" fmla="*/ 16 w 17"/>
                    <a:gd name="T23" fmla="*/ 6 h 17"/>
                    <a:gd name="T24" fmla="*/ 16 w 17"/>
                    <a:gd name="T25" fmla="*/ 12 h 17"/>
                    <a:gd name="T26" fmla="*/ 13 w 17"/>
                    <a:gd name="T27" fmla="*/ 14 h 17"/>
                    <a:gd name="T28" fmla="*/ 9 w 17"/>
                    <a:gd name="T29" fmla="*/ 16 h 17"/>
                    <a:gd name="T30" fmla="*/ 6 w 17"/>
                    <a:gd name="T31" fmla="*/ 16 h 17"/>
                    <a:gd name="T32" fmla="*/ 4 w 17"/>
                    <a:gd name="T33" fmla="*/ 16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7" h="17">
                      <a:moveTo>
                        <a:pt x="4" y="16"/>
                      </a:move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6" y="2"/>
                      </a:lnTo>
                      <a:lnTo>
                        <a:pt x="16" y="4"/>
                      </a:lnTo>
                      <a:lnTo>
                        <a:pt x="16" y="6"/>
                      </a:lnTo>
                      <a:lnTo>
                        <a:pt x="16" y="12"/>
                      </a:lnTo>
                      <a:lnTo>
                        <a:pt x="13" y="14"/>
                      </a:lnTo>
                      <a:lnTo>
                        <a:pt x="9" y="16"/>
                      </a:lnTo>
                      <a:lnTo>
                        <a:pt x="6" y="16"/>
                      </a:lnTo>
                      <a:lnTo>
                        <a:pt x="4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945" name="Freeform 27"/>
                <p:cNvSpPr>
                  <a:spLocks/>
                </p:cNvSpPr>
                <p:nvPr/>
              </p:nvSpPr>
              <p:spPr bwMode="auto">
                <a:xfrm>
                  <a:off x="1827" y="1944"/>
                  <a:ext cx="17" cy="17"/>
                </a:xfrm>
                <a:custGeom>
                  <a:avLst/>
                  <a:gdLst>
                    <a:gd name="T0" fmla="*/ 16 w 17"/>
                    <a:gd name="T1" fmla="*/ 11 h 17"/>
                    <a:gd name="T2" fmla="*/ 16 w 17"/>
                    <a:gd name="T3" fmla="*/ 4 h 17"/>
                    <a:gd name="T4" fmla="*/ 16 w 17"/>
                    <a:gd name="T5" fmla="*/ 2 h 17"/>
                    <a:gd name="T6" fmla="*/ 16 w 17"/>
                    <a:gd name="T7" fmla="*/ 0 h 17"/>
                    <a:gd name="T8" fmla="*/ 13 w 17"/>
                    <a:gd name="T9" fmla="*/ 0 h 17"/>
                    <a:gd name="T10" fmla="*/ 8 w 17"/>
                    <a:gd name="T11" fmla="*/ 0 h 17"/>
                    <a:gd name="T12" fmla="*/ 5 w 17"/>
                    <a:gd name="T13" fmla="*/ 2 h 17"/>
                    <a:gd name="T14" fmla="*/ 2 w 17"/>
                    <a:gd name="T15" fmla="*/ 4 h 17"/>
                    <a:gd name="T16" fmla="*/ 0 w 17"/>
                    <a:gd name="T17" fmla="*/ 11 h 17"/>
                    <a:gd name="T18" fmla="*/ 2 w 17"/>
                    <a:gd name="T19" fmla="*/ 13 h 17"/>
                    <a:gd name="T20" fmla="*/ 2 w 17"/>
                    <a:gd name="T21" fmla="*/ 16 h 17"/>
                    <a:gd name="T22" fmla="*/ 5 w 17"/>
                    <a:gd name="T23" fmla="*/ 16 h 17"/>
                    <a:gd name="T24" fmla="*/ 8 w 17"/>
                    <a:gd name="T25" fmla="*/ 16 h 17"/>
                    <a:gd name="T26" fmla="*/ 13 w 17"/>
                    <a:gd name="T27" fmla="*/ 13 h 17"/>
                    <a:gd name="T28" fmla="*/ 16 w 17"/>
                    <a:gd name="T29" fmla="*/ 11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7" h="17">
                      <a:moveTo>
                        <a:pt x="16" y="11"/>
                      </a:moveTo>
                      <a:lnTo>
                        <a:pt x="16" y="4"/>
                      </a:lnTo>
                      <a:lnTo>
                        <a:pt x="16" y="2"/>
                      </a:lnTo>
                      <a:lnTo>
                        <a:pt x="16" y="0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5" y="2"/>
                      </a:lnTo>
                      <a:lnTo>
                        <a:pt x="2" y="4"/>
                      </a:lnTo>
                      <a:lnTo>
                        <a:pt x="0" y="11"/>
                      </a:lnTo>
                      <a:lnTo>
                        <a:pt x="2" y="13"/>
                      </a:lnTo>
                      <a:lnTo>
                        <a:pt x="2" y="16"/>
                      </a:lnTo>
                      <a:lnTo>
                        <a:pt x="5" y="16"/>
                      </a:lnTo>
                      <a:lnTo>
                        <a:pt x="8" y="16"/>
                      </a:lnTo>
                      <a:lnTo>
                        <a:pt x="13" y="13"/>
                      </a:lnTo>
                      <a:lnTo>
                        <a:pt x="16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946" name="Freeform 28"/>
                <p:cNvSpPr>
                  <a:spLocks/>
                </p:cNvSpPr>
                <p:nvPr/>
              </p:nvSpPr>
              <p:spPr bwMode="auto">
                <a:xfrm>
                  <a:off x="1829" y="1946"/>
                  <a:ext cx="17" cy="17"/>
                </a:xfrm>
                <a:custGeom>
                  <a:avLst/>
                  <a:gdLst>
                    <a:gd name="T0" fmla="*/ 16 w 17"/>
                    <a:gd name="T1" fmla="*/ 10 h 17"/>
                    <a:gd name="T2" fmla="*/ 16 w 17"/>
                    <a:gd name="T3" fmla="*/ 5 h 17"/>
                    <a:gd name="T4" fmla="*/ 16 w 17"/>
                    <a:gd name="T5" fmla="*/ 0 h 17"/>
                    <a:gd name="T6" fmla="*/ 5 w 17"/>
                    <a:gd name="T7" fmla="*/ 0 h 17"/>
                    <a:gd name="T8" fmla="*/ 0 w 17"/>
                    <a:gd name="T9" fmla="*/ 5 h 17"/>
                    <a:gd name="T10" fmla="*/ 0 w 17"/>
                    <a:gd name="T11" fmla="*/ 10 h 17"/>
                    <a:gd name="T12" fmla="*/ 0 w 17"/>
                    <a:gd name="T13" fmla="*/ 16 h 17"/>
                    <a:gd name="T14" fmla="*/ 5 w 17"/>
                    <a:gd name="T15" fmla="*/ 16 h 17"/>
                    <a:gd name="T16" fmla="*/ 16 w 17"/>
                    <a:gd name="T17" fmla="*/ 1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7" h="17">
                      <a:moveTo>
                        <a:pt x="16" y="10"/>
                      </a:moveTo>
                      <a:lnTo>
                        <a:pt x="16" y="5"/>
                      </a:lnTo>
                      <a:lnTo>
                        <a:pt x="16" y="0"/>
                      </a:lnTo>
                      <a:lnTo>
                        <a:pt x="5" y="0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5" y="16"/>
                      </a:lnTo>
                      <a:lnTo>
                        <a:pt x="16" y="10"/>
                      </a:lnTo>
                    </a:path>
                  </a:pathLst>
                </a:custGeom>
                <a:solidFill>
                  <a:srgbClr val="B3B3B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947" name="Freeform 29"/>
                <p:cNvSpPr>
                  <a:spLocks/>
                </p:cNvSpPr>
                <p:nvPr/>
              </p:nvSpPr>
              <p:spPr bwMode="auto">
                <a:xfrm>
                  <a:off x="1760" y="1902"/>
                  <a:ext cx="89" cy="51"/>
                </a:xfrm>
                <a:custGeom>
                  <a:avLst/>
                  <a:gdLst>
                    <a:gd name="T0" fmla="*/ 88 w 89"/>
                    <a:gd name="T1" fmla="*/ 10 h 51"/>
                    <a:gd name="T2" fmla="*/ 70 w 89"/>
                    <a:gd name="T3" fmla="*/ 0 h 51"/>
                    <a:gd name="T4" fmla="*/ 0 w 89"/>
                    <a:gd name="T5" fmla="*/ 40 h 51"/>
                    <a:gd name="T6" fmla="*/ 18 w 89"/>
                    <a:gd name="T7" fmla="*/ 50 h 51"/>
                    <a:gd name="T8" fmla="*/ 88 w 89"/>
                    <a:gd name="T9" fmla="*/ 10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9" h="51">
                      <a:moveTo>
                        <a:pt x="88" y="10"/>
                      </a:moveTo>
                      <a:lnTo>
                        <a:pt x="70" y="0"/>
                      </a:lnTo>
                      <a:lnTo>
                        <a:pt x="0" y="40"/>
                      </a:lnTo>
                      <a:lnTo>
                        <a:pt x="18" y="50"/>
                      </a:lnTo>
                      <a:lnTo>
                        <a:pt x="88" y="10"/>
                      </a:lnTo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948" name="Freeform 30"/>
                <p:cNvSpPr>
                  <a:spLocks/>
                </p:cNvSpPr>
                <p:nvPr/>
              </p:nvSpPr>
              <p:spPr bwMode="auto">
                <a:xfrm>
                  <a:off x="1778" y="1912"/>
                  <a:ext cx="71" cy="62"/>
                </a:xfrm>
                <a:custGeom>
                  <a:avLst/>
                  <a:gdLst>
                    <a:gd name="T0" fmla="*/ 70 w 71"/>
                    <a:gd name="T1" fmla="*/ 0 h 62"/>
                    <a:gd name="T2" fmla="*/ 0 w 71"/>
                    <a:gd name="T3" fmla="*/ 40 h 62"/>
                    <a:gd name="T4" fmla="*/ 0 w 71"/>
                    <a:gd name="T5" fmla="*/ 61 h 62"/>
                    <a:gd name="T6" fmla="*/ 70 w 71"/>
                    <a:gd name="T7" fmla="*/ 21 h 62"/>
                    <a:gd name="T8" fmla="*/ 70 w 71"/>
                    <a:gd name="T9" fmla="*/ 0 h 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1" h="62">
                      <a:moveTo>
                        <a:pt x="70" y="0"/>
                      </a:moveTo>
                      <a:lnTo>
                        <a:pt x="0" y="40"/>
                      </a:lnTo>
                      <a:lnTo>
                        <a:pt x="0" y="61"/>
                      </a:lnTo>
                      <a:lnTo>
                        <a:pt x="70" y="21"/>
                      </a:lnTo>
                      <a:lnTo>
                        <a:pt x="70" y="0"/>
                      </a:lnTo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949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1727" y="1927"/>
                  <a:ext cx="0" cy="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950" name="Freeform 32"/>
                <p:cNvSpPr>
                  <a:spLocks/>
                </p:cNvSpPr>
                <p:nvPr/>
              </p:nvSpPr>
              <p:spPr bwMode="auto">
                <a:xfrm>
                  <a:off x="1726" y="1933"/>
                  <a:ext cx="17" cy="17"/>
                </a:xfrm>
                <a:custGeom>
                  <a:avLst/>
                  <a:gdLst>
                    <a:gd name="T0" fmla="*/ 5 w 17"/>
                    <a:gd name="T1" fmla="*/ 16 h 17"/>
                    <a:gd name="T2" fmla="*/ 0 w 17"/>
                    <a:gd name="T3" fmla="*/ 16 h 17"/>
                    <a:gd name="T4" fmla="*/ 0 w 17"/>
                    <a:gd name="T5" fmla="*/ 10 h 17"/>
                    <a:gd name="T6" fmla="*/ 0 w 17"/>
                    <a:gd name="T7" fmla="*/ 5 h 17"/>
                    <a:gd name="T8" fmla="*/ 5 w 17"/>
                    <a:gd name="T9" fmla="*/ 0 h 17"/>
                    <a:gd name="T10" fmla="*/ 10 w 17"/>
                    <a:gd name="T11" fmla="*/ 0 h 17"/>
                    <a:gd name="T12" fmla="*/ 16 w 17"/>
                    <a:gd name="T13" fmla="*/ 0 h 17"/>
                    <a:gd name="T14" fmla="*/ 16 w 17"/>
                    <a:gd name="T15" fmla="*/ 5 h 17"/>
                    <a:gd name="T16" fmla="*/ 16 w 17"/>
                    <a:gd name="T17" fmla="*/ 10 h 17"/>
                    <a:gd name="T18" fmla="*/ 10 w 17"/>
                    <a:gd name="T19" fmla="*/ 16 h 17"/>
                    <a:gd name="T20" fmla="*/ 5 w 17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7" h="17">
                      <a:moveTo>
                        <a:pt x="5" y="16"/>
                      </a:moveTo>
                      <a:lnTo>
                        <a:pt x="0" y="16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6" y="0"/>
                      </a:lnTo>
                      <a:lnTo>
                        <a:pt x="16" y="5"/>
                      </a:lnTo>
                      <a:lnTo>
                        <a:pt x="16" y="10"/>
                      </a:lnTo>
                      <a:lnTo>
                        <a:pt x="10" y="16"/>
                      </a:lnTo>
                      <a:lnTo>
                        <a:pt x="5" y="16"/>
                      </a:lnTo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951" name="Freeform 33"/>
                <p:cNvSpPr>
                  <a:spLocks/>
                </p:cNvSpPr>
                <p:nvPr/>
              </p:nvSpPr>
              <p:spPr bwMode="auto">
                <a:xfrm>
                  <a:off x="1727" y="1933"/>
                  <a:ext cx="17" cy="17"/>
                </a:xfrm>
                <a:custGeom>
                  <a:avLst/>
                  <a:gdLst>
                    <a:gd name="T0" fmla="*/ 16 w 17"/>
                    <a:gd name="T1" fmla="*/ 10 h 17"/>
                    <a:gd name="T2" fmla="*/ 16 w 17"/>
                    <a:gd name="T3" fmla="*/ 5 h 17"/>
                    <a:gd name="T4" fmla="*/ 16 w 17"/>
                    <a:gd name="T5" fmla="*/ 0 h 17"/>
                    <a:gd name="T6" fmla="*/ 8 w 17"/>
                    <a:gd name="T7" fmla="*/ 0 h 17"/>
                    <a:gd name="T8" fmla="*/ 0 w 17"/>
                    <a:gd name="T9" fmla="*/ 5 h 17"/>
                    <a:gd name="T10" fmla="*/ 0 w 17"/>
                    <a:gd name="T11" fmla="*/ 10 h 17"/>
                    <a:gd name="T12" fmla="*/ 0 w 17"/>
                    <a:gd name="T13" fmla="*/ 16 h 17"/>
                    <a:gd name="T14" fmla="*/ 8 w 17"/>
                    <a:gd name="T15" fmla="*/ 16 h 17"/>
                    <a:gd name="T16" fmla="*/ 16 w 17"/>
                    <a:gd name="T17" fmla="*/ 1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7" h="17">
                      <a:moveTo>
                        <a:pt x="16" y="10"/>
                      </a:moveTo>
                      <a:lnTo>
                        <a:pt x="16" y="5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8" y="16"/>
                      </a:lnTo>
                      <a:lnTo>
                        <a:pt x="16" y="10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952" name="Freeform 34"/>
                <p:cNvSpPr>
                  <a:spLocks/>
                </p:cNvSpPr>
                <p:nvPr/>
              </p:nvSpPr>
              <p:spPr bwMode="auto">
                <a:xfrm>
                  <a:off x="1698" y="1906"/>
                  <a:ext cx="19" cy="32"/>
                </a:xfrm>
                <a:custGeom>
                  <a:avLst/>
                  <a:gdLst>
                    <a:gd name="T0" fmla="*/ 18 w 19"/>
                    <a:gd name="T1" fmla="*/ 10 h 32"/>
                    <a:gd name="T2" fmla="*/ 0 w 19"/>
                    <a:gd name="T3" fmla="*/ 0 h 32"/>
                    <a:gd name="T4" fmla="*/ 0 w 19"/>
                    <a:gd name="T5" fmla="*/ 21 h 32"/>
                    <a:gd name="T6" fmla="*/ 18 w 19"/>
                    <a:gd name="T7" fmla="*/ 31 h 32"/>
                    <a:gd name="T8" fmla="*/ 18 w 19"/>
                    <a:gd name="T9" fmla="*/ 10 h 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" h="32">
                      <a:moveTo>
                        <a:pt x="18" y="10"/>
                      </a:moveTo>
                      <a:lnTo>
                        <a:pt x="0" y="0"/>
                      </a:lnTo>
                      <a:lnTo>
                        <a:pt x="0" y="21"/>
                      </a:lnTo>
                      <a:lnTo>
                        <a:pt x="18" y="31"/>
                      </a:lnTo>
                      <a:lnTo>
                        <a:pt x="18" y="10"/>
                      </a:lnTo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953" name="Freeform 35"/>
                <p:cNvSpPr>
                  <a:spLocks/>
                </p:cNvSpPr>
                <p:nvPr/>
              </p:nvSpPr>
              <p:spPr bwMode="auto">
                <a:xfrm>
                  <a:off x="1768" y="1901"/>
                  <a:ext cx="17" cy="17"/>
                </a:xfrm>
                <a:custGeom>
                  <a:avLst/>
                  <a:gdLst>
                    <a:gd name="T0" fmla="*/ 4 w 17"/>
                    <a:gd name="T1" fmla="*/ 16 h 17"/>
                    <a:gd name="T2" fmla="*/ 0 w 17"/>
                    <a:gd name="T3" fmla="*/ 14 h 17"/>
                    <a:gd name="T4" fmla="*/ 0 w 17"/>
                    <a:gd name="T5" fmla="*/ 12 h 17"/>
                    <a:gd name="T6" fmla="*/ 0 w 17"/>
                    <a:gd name="T7" fmla="*/ 10 h 17"/>
                    <a:gd name="T8" fmla="*/ 0 w 17"/>
                    <a:gd name="T9" fmla="*/ 4 h 17"/>
                    <a:gd name="T10" fmla="*/ 2 w 17"/>
                    <a:gd name="T11" fmla="*/ 2 h 17"/>
                    <a:gd name="T12" fmla="*/ 6 w 17"/>
                    <a:gd name="T13" fmla="*/ 0 h 17"/>
                    <a:gd name="T14" fmla="*/ 9 w 17"/>
                    <a:gd name="T15" fmla="*/ 0 h 17"/>
                    <a:gd name="T16" fmla="*/ 11 w 17"/>
                    <a:gd name="T17" fmla="*/ 0 h 17"/>
                    <a:gd name="T18" fmla="*/ 16 w 17"/>
                    <a:gd name="T19" fmla="*/ 2 h 17"/>
                    <a:gd name="T20" fmla="*/ 16 w 17"/>
                    <a:gd name="T21" fmla="*/ 4 h 17"/>
                    <a:gd name="T22" fmla="*/ 16 w 17"/>
                    <a:gd name="T23" fmla="*/ 6 h 17"/>
                    <a:gd name="T24" fmla="*/ 16 w 17"/>
                    <a:gd name="T25" fmla="*/ 12 h 17"/>
                    <a:gd name="T26" fmla="*/ 13 w 17"/>
                    <a:gd name="T27" fmla="*/ 14 h 17"/>
                    <a:gd name="T28" fmla="*/ 9 w 17"/>
                    <a:gd name="T29" fmla="*/ 16 h 17"/>
                    <a:gd name="T30" fmla="*/ 6 w 17"/>
                    <a:gd name="T31" fmla="*/ 16 h 17"/>
                    <a:gd name="T32" fmla="*/ 4 w 17"/>
                    <a:gd name="T33" fmla="*/ 16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7" h="17">
                      <a:moveTo>
                        <a:pt x="4" y="16"/>
                      </a:move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6" y="2"/>
                      </a:lnTo>
                      <a:lnTo>
                        <a:pt x="16" y="4"/>
                      </a:lnTo>
                      <a:lnTo>
                        <a:pt x="16" y="6"/>
                      </a:lnTo>
                      <a:lnTo>
                        <a:pt x="16" y="12"/>
                      </a:lnTo>
                      <a:lnTo>
                        <a:pt x="13" y="14"/>
                      </a:lnTo>
                      <a:lnTo>
                        <a:pt x="9" y="16"/>
                      </a:lnTo>
                      <a:lnTo>
                        <a:pt x="6" y="16"/>
                      </a:lnTo>
                      <a:lnTo>
                        <a:pt x="4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954" name="Freeform 36"/>
                <p:cNvSpPr>
                  <a:spLocks/>
                </p:cNvSpPr>
                <p:nvPr/>
              </p:nvSpPr>
              <p:spPr bwMode="auto">
                <a:xfrm>
                  <a:off x="1769" y="1902"/>
                  <a:ext cx="17" cy="17"/>
                </a:xfrm>
                <a:custGeom>
                  <a:avLst/>
                  <a:gdLst>
                    <a:gd name="T0" fmla="*/ 16 w 17"/>
                    <a:gd name="T1" fmla="*/ 11 h 17"/>
                    <a:gd name="T2" fmla="*/ 16 w 17"/>
                    <a:gd name="T3" fmla="*/ 4 h 17"/>
                    <a:gd name="T4" fmla="*/ 16 w 17"/>
                    <a:gd name="T5" fmla="*/ 2 h 17"/>
                    <a:gd name="T6" fmla="*/ 16 w 17"/>
                    <a:gd name="T7" fmla="*/ 0 h 17"/>
                    <a:gd name="T8" fmla="*/ 13 w 17"/>
                    <a:gd name="T9" fmla="*/ 0 h 17"/>
                    <a:gd name="T10" fmla="*/ 8 w 17"/>
                    <a:gd name="T11" fmla="*/ 0 h 17"/>
                    <a:gd name="T12" fmla="*/ 5 w 17"/>
                    <a:gd name="T13" fmla="*/ 2 h 17"/>
                    <a:gd name="T14" fmla="*/ 2 w 17"/>
                    <a:gd name="T15" fmla="*/ 4 h 17"/>
                    <a:gd name="T16" fmla="*/ 0 w 17"/>
                    <a:gd name="T17" fmla="*/ 11 h 17"/>
                    <a:gd name="T18" fmla="*/ 2 w 17"/>
                    <a:gd name="T19" fmla="*/ 16 h 17"/>
                    <a:gd name="T20" fmla="*/ 5 w 17"/>
                    <a:gd name="T21" fmla="*/ 16 h 17"/>
                    <a:gd name="T22" fmla="*/ 8 w 17"/>
                    <a:gd name="T23" fmla="*/ 16 h 17"/>
                    <a:gd name="T24" fmla="*/ 13 w 17"/>
                    <a:gd name="T25" fmla="*/ 13 h 17"/>
                    <a:gd name="T26" fmla="*/ 16 w 17"/>
                    <a:gd name="T27" fmla="*/ 11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7" h="17">
                      <a:moveTo>
                        <a:pt x="16" y="11"/>
                      </a:moveTo>
                      <a:lnTo>
                        <a:pt x="16" y="4"/>
                      </a:lnTo>
                      <a:lnTo>
                        <a:pt x="16" y="2"/>
                      </a:lnTo>
                      <a:lnTo>
                        <a:pt x="16" y="0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5" y="2"/>
                      </a:lnTo>
                      <a:lnTo>
                        <a:pt x="2" y="4"/>
                      </a:lnTo>
                      <a:lnTo>
                        <a:pt x="0" y="11"/>
                      </a:lnTo>
                      <a:lnTo>
                        <a:pt x="2" y="16"/>
                      </a:lnTo>
                      <a:lnTo>
                        <a:pt x="5" y="16"/>
                      </a:lnTo>
                      <a:lnTo>
                        <a:pt x="8" y="16"/>
                      </a:lnTo>
                      <a:lnTo>
                        <a:pt x="13" y="13"/>
                      </a:lnTo>
                      <a:lnTo>
                        <a:pt x="16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955" name="Freeform 37"/>
                <p:cNvSpPr>
                  <a:spLocks/>
                </p:cNvSpPr>
                <p:nvPr/>
              </p:nvSpPr>
              <p:spPr bwMode="auto">
                <a:xfrm>
                  <a:off x="1771" y="1904"/>
                  <a:ext cx="17" cy="17"/>
                </a:xfrm>
                <a:custGeom>
                  <a:avLst/>
                  <a:gdLst>
                    <a:gd name="T0" fmla="*/ 16 w 17"/>
                    <a:gd name="T1" fmla="*/ 8 h 17"/>
                    <a:gd name="T2" fmla="*/ 16 w 17"/>
                    <a:gd name="T3" fmla="*/ 4 h 17"/>
                    <a:gd name="T4" fmla="*/ 16 w 17"/>
                    <a:gd name="T5" fmla="*/ 0 h 17"/>
                    <a:gd name="T6" fmla="*/ 5 w 17"/>
                    <a:gd name="T7" fmla="*/ 0 h 17"/>
                    <a:gd name="T8" fmla="*/ 0 w 17"/>
                    <a:gd name="T9" fmla="*/ 4 h 17"/>
                    <a:gd name="T10" fmla="*/ 0 w 17"/>
                    <a:gd name="T11" fmla="*/ 12 h 17"/>
                    <a:gd name="T12" fmla="*/ 0 w 17"/>
                    <a:gd name="T13" fmla="*/ 16 h 17"/>
                    <a:gd name="T14" fmla="*/ 5 w 17"/>
                    <a:gd name="T15" fmla="*/ 12 h 17"/>
                    <a:gd name="T16" fmla="*/ 16 w 17"/>
                    <a:gd name="T17" fmla="*/ 8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7" h="17">
                      <a:moveTo>
                        <a:pt x="16" y="8"/>
                      </a:moveTo>
                      <a:lnTo>
                        <a:pt x="16" y="4"/>
                      </a:lnTo>
                      <a:lnTo>
                        <a:pt x="16" y="0"/>
                      </a:lnTo>
                      <a:lnTo>
                        <a:pt x="5" y="0"/>
                      </a:lnTo>
                      <a:lnTo>
                        <a:pt x="0" y="4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5" y="12"/>
                      </a:lnTo>
                      <a:lnTo>
                        <a:pt x="16" y="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956" name="Freeform 38"/>
                <p:cNvSpPr>
                  <a:spLocks/>
                </p:cNvSpPr>
                <p:nvPr/>
              </p:nvSpPr>
              <p:spPr bwMode="auto">
                <a:xfrm>
                  <a:off x="1761" y="1905"/>
                  <a:ext cx="17" cy="17"/>
                </a:xfrm>
                <a:custGeom>
                  <a:avLst/>
                  <a:gdLst>
                    <a:gd name="T0" fmla="*/ 4 w 17"/>
                    <a:gd name="T1" fmla="*/ 14 h 17"/>
                    <a:gd name="T2" fmla="*/ 0 w 17"/>
                    <a:gd name="T3" fmla="*/ 12 h 17"/>
                    <a:gd name="T4" fmla="*/ 0 w 17"/>
                    <a:gd name="T5" fmla="*/ 10 h 17"/>
                    <a:gd name="T6" fmla="*/ 0 w 17"/>
                    <a:gd name="T7" fmla="*/ 8 h 17"/>
                    <a:gd name="T8" fmla="*/ 0 w 17"/>
                    <a:gd name="T9" fmla="*/ 3 h 17"/>
                    <a:gd name="T10" fmla="*/ 2 w 17"/>
                    <a:gd name="T11" fmla="*/ 1 h 17"/>
                    <a:gd name="T12" fmla="*/ 6 w 17"/>
                    <a:gd name="T13" fmla="*/ 0 h 17"/>
                    <a:gd name="T14" fmla="*/ 9 w 17"/>
                    <a:gd name="T15" fmla="*/ 0 h 17"/>
                    <a:gd name="T16" fmla="*/ 11 w 17"/>
                    <a:gd name="T17" fmla="*/ 0 h 17"/>
                    <a:gd name="T18" fmla="*/ 16 w 17"/>
                    <a:gd name="T19" fmla="*/ 1 h 17"/>
                    <a:gd name="T20" fmla="*/ 16 w 17"/>
                    <a:gd name="T21" fmla="*/ 3 h 17"/>
                    <a:gd name="T22" fmla="*/ 16 w 17"/>
                    <a:gd name="T23" fmla="*/ 5 h 17"/>
                    <a:gd name="T24" fmla="*/ 16 w 17"/>
                    <a:gd name="T25" fmla="*/ 10 h 17"/>
                    <a:gd name="T26" fmla="*/ 13 w 17"/>
                    <a:gd name="T27" fmla="*/ 12 h 17"/>
                    <a:gd name="T28" fmla="*/ 9 w 17"/>
                    <a:gd name="T29" fmla="*/ 14 h 17"/>
                    <a:gd name="T30" fmla="*/ 6 w 17"/>
                    <a:gd name="T31" fmla="*/ 16 h 17"/>
                    <a:gd name="T32" fmla="*/ 4 w 17"/>
                    <a:gd name="T33" fmla="*/ 14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7" h="17">
                      <a:moveTo>
                        <a:pt x="4" y="14"/>
                      </a:move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3"/>
                      </a:lnTo>
                      <a:lnTo>
                        <a:pt x="2" y="1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6" y="1"/>
                      </a:lnTo>
                      <a:lnTo>
                        <a:pt x="16" y="3"/>
                      </a:lnTo>
                      <a:lnTo>
                        <a:pt x="16" y="5"/>
                      </a:lnTo>
                      <a:lnTo>
                        <a:pt x="16" y="10"/>
                      </a:lnTo>
                      <a:lnTo>
                        <a:pt x="13" y="12"/>
                      </a:lnTo>
                      <a:lnTo>
                        <a:pt x="9" y="14"/>
                      </a:lnTo>
                      <a:lnTo>
                        <a:pt x="6" y="16"/>
                      </a:lnTo>
                      <a:lnTo>
                        <a:pt x="4" y="14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957" name="Freeform 39"/>
                <p:cNvSpPr>
                  <a:spLocks/>
                </p:cNvSpPr>
                <p:nvPr/>
              </p:nvSpPr>
              <p:spPr bwMode="auto">
                <a:xfrm>
                  <a:off x="1762" y="1906"/>
                  <a:ext cx="17" cy="17"/>
                </a:xfrm>
                <a:custGeom>
                  <a:avLst/>
                  <a:gdLst>
                    <a:gd name="T0" fmla="*/ 16 w 17"/>
                    <a:gd name="T1" fmla="*/ 10 h 17"/>
                    <a:gd name="T2" fmla="*/ 16 w 17"/>
                    <a:gd name="T3" fmla="*/ 4 h 17"/>
                    <a:gd name="T4" fmla="*/ 16 w 17"/>
                    <a:gd name="T5" fmla="*/ 2 h 17"/>
                    <a:gd name="T6" fmla="*/ 16 w 17"/>
                    <a:gd name="T7" fmla="*/ 0 h 17"/>
                    <a:gd name="T8" fmla="*/ 13 w 17"/>
                    <a:gd name="T9" fmla="*/ 0 h 17"/>
                    <a:gd name="T10" fmla="*/ 8 w 17"/>
                    <a:gd name="T11" fmla="*/ 0 h 17"/>
                    <a:gd name="T12" fmla="*/ 5 w 17"/>
                    <a:gd name="T13" fmla="*/ 2 h 17"/>
                    <a:gd name="T14" fmla="*/ 2 w 17"/>
                    <a:gd name="T15" fmla="*/ 6 h 17"/>
                    <a:gd name="T16" fmla="*/ 0 w 17"/>
                    <a:gd name="T17" fmla="*/ 10 h 17"/>
                    <a:gd name="T18" fmla="*/ 2 w 17"/>
                    <a:gd name="T19" fmla="*/ 14 h 17"/>
                    <a:gd name="T20" fmla="*/ 5 w 17"/>
                    <a:gd name="T21" fmla="*/ 16 h 17"/>
                    <a:gd name="T22" fmla="*/ 8 w 17"/>
                    <a:gd name="T23" fmla="*/ 14 h 17"/>
                    <a:gd name="T24" fmla="*/ 13 w 17"/>
                    <a:gd name="T25" fmla="*/ 12 h 17"/>
                    <a:gd name="T26" fmla="*/ 16 w 17"/>
                    <a:gd name="T27" fmla="*/ 10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7" h="17">
                      <a:moveTo>
                        <a:pt x="16" y="10"/>
                      </a:moveTo>
                      <a:lnTo>
                        <a:pt x="16" y="4"/>
                      </a:lnTo>
                      <a:lnTo>
                        <a:pt x="16" y="2"/>
                      </a:lnTo>
                      <a:lnTo>
                        <a:pt x="16" y="0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5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2" y="14"/>
                      </a:lnTo>
                      <a:lnTo>
                        <a:pt x="5" y="16"/>
                      </a:lnTo>
                      <a:lnTo>
                        <a:pt x="8" y="14"/>
                      </a:lnTo>
                      <a:lnTo>
                        <a:pt x="13" y="12"/>
                      </a:lnTo>
                      <a:lnTo>
                        <a:pt x="16" y="10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958" name="Freeform 40"/>
                <p:cNvSpPr>
                  <a:spLocks/>
                </p:cNvSpPr>
                <p:nvPr/>
              </p:nvSpPr>
              <p:spPr bwMode="auto">
                <a:xfrm>
                  <a:off x="1764" y="1908"/>
                  <a:ext cx="17" cy="17"/>
                </a:xfrm>
                <a:custGeom>
                  <a:avLst/>
                  <a:gdLst>
                    <a:gd name="T0" fmla="*/ 16 w 17"/>
                    <a:gd name="T1" fmla="*/ 8 h 17"/>
                    <a:gd name="T2" fmla="*/ 16 w 17"/>
                    <a:gd name="T3" fmla="*/ 4 h 17"/>
                    <a:gd name="T4" fmla="*/ 16 w 17"/>
                    <a:gd name="T5" fmla="*/ 0 h 17"/>
                    <a:gd name="T6" fmla="*/ 5 w 17"/>
                    <a:gd name="T7" fmla="*/ 0 h 17"/>
                    <a:gd name="T8" fmla="*/ 0 w 17"/>
                    <a:gd name="T9" fmla="*/ 4 h 17"/>
                    <a:gd name="T10" fmla="*/ 0 w 17"/>
                    <a:gd name="T11" fmla="*/ 12 h 17"/>
                    <a:gd name="T12" fmla="*/ 0 w 17"/>
                    <a:gd name="T13" fmla="*/ 16 h 17"/>
                    <a:gd name="T14" fmla="*/ 5 w 17"/>
                    <a:gd name="T15" fmla="*/ 16 h 17"/>
                    <a:gd name="T16" fmla="*/ 16 w 17"/>
                    <a:gd name="T17" fmla="*/ 8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7" h="17">
                      <a:moveTo>
                        <a:pt x="16" y="8"/>
                      </a:moveTo>
                      <a:lnTo>
                        <a:pt x="16" y="4"/>
                      </a:lnTo>
                      <a:lnTo>
                        <a:pt x="16" y="0"/>
                      </a:lnTo>
                      <a:lnTo>
                        <a:pt x="5" y="0"/>
                      </a:lnTo>
                      <a:lnTo>
                        <a:pt x="0" y="4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5" y="16"/>
                      </a:lnTo>
                      <a:lnTo>
                        <a:pt x="16" y="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959" name="Freeform 41"/>
                <p:cNvSpPr>
                  <a:spLocks/>
                </p:cNvSpPr>
                <p:nvPr/>
              </p:nvSpPr>
              <p:spPr bwMode="auto">
                <a:xfrm>
                  <a:off x="1771" y="1903"/>
                  <a:ext cx="17" cy="17"/>
                </a:xfrm>
                <a:custGeom>
                  <a:avLst/>
                  <a:gdLst>
                    <a:gd name="T0" fmla="*/ 4 w 17"/>
                    <a:gd name="T1" fmla="*/ 16 h 17"/>
                    <a:gd name="T2" fmla="*/ 2 w 17"/>
                    <a:gd name="T3" fmla="*/ 14 h 17"/>
                    <a:gd name="T4" fmla="*/ 0 w 17"/>
                    <a:gd name="T5" fmla="*/ 12 h 17"/>
                    <a:gd name="T6" fmla="*/ 0 w 17"/>
                    <a:gd name="T7" fmla="*/ 10 h 17"/>
                    <a:gd name="T8" fmla="*/ 2 w 17"/>
                    <a:gd name="T9" fmla="*/ 4 h 17"/>
                    <a:gd name="T10" fmla="*/ 4 w 17"/>
                    <a:gd name="T11" fmla="*/ 2 h 17"/>
                    <a:gd name="T12" fmla="*/ 6 w 17"/>
                    <a:gd name="T13" fmla="*/ 0 h 17"/>
                    <a:gd name="T14" fmla="*/ 8 w 17"/>
                    <a:gd name="T15" fmla="*/ 0 h 17"/>
                    <a:gd name="T16" fmla="*/ 10 w 17"/>
                    <a:gd name="T17" fmla="*/ 0 h 17"/>
                    <a:gd name="T18" fmla="*/ 14 w 17"/>
                    <a:gd name="T19" fmla="*/ 2 h 17"/>
                    <a:gd name="T20" fmla="*/ 14 w 17"/>
                    <a:gd name="T21" fmla="*/ 4 h 17"/>
                    <a:gd name="T22" fmla="*/ 16 w 17"/>
                    <a:gd name="T23" fmla="*/ 6 h 17"/>
                    <a:gd name="T24" fmla="*/ 14 w 17"/>
                    <a:gd name="T25" fmla="*/ 12 h 17"/>
                    <a:gd name="T26" fmla="*/ 12 w 17"/>
                    <a:gd name="T27" fmla="*/ 14 h 17"/>
                    <a:gd name="T28" fmla="*/ 10 w 17"/>
                    <a:gd name="T29" fmla="*/ 16 h 17"/>
                    <a:gd name="T30" fmla="*/ 6 w 17"/>
                    <a:gd name="T31" fmla="*/ 16 h 17"/>
                    <a:gd name="T32" fmla="*/ 4 w 17"/>
                    <a:gd name="T33" fmla="*/ 16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7" h="17">
                      <a:moveTo>
                        <a:pt x="4" y="16"/>
                      </a:moveTo>
                      <a:lnTo>
                        <a:pt x="2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4" y="2"/>
                      </a:lnTo>
                      <a:lnTo>
                        <a:pt x="14" y="4"/>
                      </a:lnTo>
                      <a:lnTo>
                        <a:pt x="16" y="6"/>
                      </a:lnTo>
                      <a:lnTo>
                        <a:pt x="14" y="12"/>
                      </a:lnTo>
                      <a:lnTo>
                        <a:pt x="12" y="14"/>
                      </a:lnTo>
                      <a:lnTo>
                        <a:pt x="10" y="16"/>
                      </a:lnTo>
                      <a:lnTo>
                        <a:pt x="6" y="16"/>
                      </a:lnTo>
                      <a:lnTo>
                        <a:pt x="4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960" name="Freeform 42"/>
                <p:cNvSpPr>
                  <a:spLocks/>
                </p:cNvSpPr>
                <p:nvPr/>
              </p:nvSpPr>
              <p:spPr bwMode="auto">
                <a:xfrm>
                  <a:off x="1773" y="1904"/>
                  <a:ext cx="17" cy="17"/>
                </a:xfrm>
                <a:custGeom>
                  <a:avLst/>
                  <a:gdLst>
                    <a:gd name="T0" fmla="*/ 13 w 17"/>
                    <a:gd name="T1" fmla="*/ 11 h 17"/>
                    <a:gd name="T2" fmla="*/ 16 w 17"/>
                    <a:gd name="T3" fmla="*/ 4 h 17"/>
                    <a:gd name="T4" fmla="*/ 13 w 17"/>
                    <a:gd name="T5" fmla="*/ 2 h 17"/>
                    <a:gd name="T6" fmla="*/ 13 w 17"/>
                    <a:gd name="T7" fmla="*/ 0 h 17"/>
                    <a:gd name="T8" fmla="*/ 10 w 17"/>
                    <a:gd name="T9" fmla="*/ 0 h 17"/>
                    <a:gd name="T10" fmla="*/ 8 w 17"/>
                    <a:gd name="T11" fmla="*/ 0 h 17"/>
                    <a:gd name="T12" fmla="*/ 2 w 17"/>
                    <a:gd name="T13" fmla="*/ 2 h 17"/>
                    <a:gd name="T14" fmla="*/ 2 w 17"/>
                    <a:gd name="T15" fmla="*/ 4 h 17"/>
                    <a:gd name="T16" fmla="*/ 0 w 17"/>
                    <a:gd name="T17" fmla="*/ 11 h 17"/>
                    <a:gd name="T18" fmla="*/ 0 w 17"/>
                    <a:gd name="T19" fmla="*/ 13 h 17"/>
                    <a:gd name="T20" fmla="*/ 2 w 17"/>
                    <a:gd name="T21" fmla="*/ 16 h 17"/>
                    <a:gd name="T22" fmla="*/ 8 w 17"/>
                    <a:gd name="T23" fmla="*/ 16 h 17"/>
                    <a:gd name="T24" fmla="*/ 10 w 17"/>
                    <a:gd name="T25" fmla="*/ 13 h 17"/>
                    <a:gd name="T26" fmla="*/ 13 w 17"/>
                    <a:gd name="T27" fmla="*/ 11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7" h="17">
                      <a:moveTo>
                        <a:pt x="13" y="11"/>
                      </a:moveTo>
                      <a:lnTo>
                        <a:pt x="16" y="4"/>
                      </a:lnTo>
                      <a:lnTo>
                        <a:pt x="13" y="2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2" y="16"/>
                      </a:lnTo>
                      <a:lnTo>
                        <a:pt x="8" y="16"/>
                      </a:lnTo>
                      <a:lnTo>
                        <a:pt x="10" y="13"/>
                      </a:lnTo>
                      <a:lnTo>
                        <a:pt x="1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961" name="Freeform 43"/>
                <p:cNvSpPr>
                  <a:spLocks/>
                </p:cNvSpPr>
                <p:nvPr/>
              </p:nvSpPr>
              <p:spPr bwMode="auto">
                <a:xfrm>
                  <a:off x="1774" y="1906"/>
                  <a:ext cx="17" cy="17"/>
                </a:xfrm>
                <a:custGeom>
                  <a:avLst/>
                  <a:gdLst>
                    <a:gd name="T0" fmla="*/ 16 w 17"/>
                    <a:gd name="T1" fmla="*/ 10 h 17"/>
                    <a:gd name="T2" fmla="*/ 16 w 17"/>
                    <a:gd name="T3" fmla="*/ 5 h 17"/>
                    <a:gd name="T4" fmla="*/ 16 w 17"/>
                    <a:gd name="T5" fmla="*/ 0 h 17"/>
                    <a:gd name="T6" fmla="*/ 10 w 17"/>
                    <a:gd name="T7" fmla="*/ 0 h 17"/>
                    <a:gd name="T8" fmla="*/ 5 w 17"/>
                    <a:gd name="T9" fmla="*/ 5 h 17"/>
                    <a:gd name="T10" fmla="*/ 0 w 17"/>
                    <a:gd name="T11" fmla="*/ 10 h 17"/>
                    <a:gd name="T12" fmla="*/ 5 w 17"/>
                    <a:gd name="T13" fmla="*/ 16 h 17"/>
                    <a:gd name="T14" fmla="*/ 10 w 17"/>
                    <a:gd name="T15" fmla="*/ 16 h 17"/>
                    <a:gd name="T16" fmla="*/ 16 w 17"/>
                    <a:gd name="T17" fmla="*/ 1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7" h="17">
                      <a:moveTo>
                        <a:pt x="16" y="10"/>
                      </a:moveTo>
                      <a:lnTo>
                        <a:pt x="16" y="5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5" y="5"/>
                      </a:lnTo>
                      <a:lnTo>
                        <a:pt x="0" y="10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6" y="10"/>
                      </a:lnTo>
                    </a:path>
                  </a:pathLst>
                </a:custGeom>
                <a:solidFill>
                  <a:srgbClr val="B3B3B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962" name="Freeform 44"/>
                <p:cNvSpPr>
                  <a:spLocks/>
                </p:cNvSpPr>
                <p:nvPr/>
              </p:nvSpPr>
              <p:spPr bwMode="auto">
                <a:xfrm>
                  <a:off x="1764" y="1907"/>
                  <a:ext cx="17" cy="17"/>
                </a:xfrm>
                <a:custGeom>
                  <a:avLst/>
                  <a:gdLst>
                    <a:gd name="T0" fmla="*/ 6 w 17"/>
                    <a:gd name="T1" fmla="*/ 16 h 17"/>
                    <a:gd name="T2" fmla="*/ 2 w 17"/>
                    <a:gd name="T3" fmla="*/ 14 h 17"/>
                    <a:gd name="T4" fmla="*/ 0 w 17"/>
                    <a:gd name="T5" fmla="*/ 12 h 17"/>
                    <a:gd name="T6" fmla="*/ 0 w 17"/>
                    <a:gd name="T7" fmla="*/ 10 h 17"/>
                    <a:gd name="T8" fmla="*/ 2 w 17"/>
                    <a:gd name="T9" fmla="*/ 4 h 17"/>
                    <a:gd name="T10" fmla="*/ 4 w 17"/>
                    <a:gd name="T11" fmla="*/ 2 h 17"/>
                    <a:gd name="T12" fmla="*/ 6 w 17"/>
                    <a:gd name="T13" fmla="*/ 0 h 17"/>
                    <a:gd name="T14" fmla="*/ 8 w 17"/>
                    <a:gd name="T15" fmla="*/ 0 h 17"/>
                    <a:gd name="T16" fmla="*/ 10 w 17"/>
                    <a:gd name="T17" fmla="*/ 0 h 17"/>
                    <a:gd name="T18" fmla="*/ 14 w 17"/>
                    <a:gd name="T19" fmla="*/ 2 h 17"/>
                    <a:gd name="T20" fmla="*/ 14 w 17"/>
                    <a:gd name="T21" fmla="*/ 4 h 17"/>
                    <a:gd name="T22" fmla="*/ 16 w 17"/>
                    <a:gd name="T23" fmla="*/ 6 h 17"/>
                    <a:gd name="T24" fmla="*/ 14 w 17"/>
                    <a:gd name="T25" fmla="*/ 12 h 17"/>
                    <a:gd name="T26" fmla="*/ 12 w 17"/>
                    <a:gd name="T27" fmla="*/ 14 h 17"/>
                    <a:gd name="T28" fmla="*/ 10 w 17"/>
                    <a:gd name="T29" fmla="*/ 16 h 17"/>
                    <a:gd name="T30" fmla="*/ 6 w 17"/>
                    <a:gd name="T31" fmla="*/ 16 h 1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17" h="17">
                      <a:moveTo>
                        <a:pt x="6" y="16"/>
                      </a:moveTo>
                      <a:lnTo>
                        <a:pt x="2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4" y="2"/>
                      </a:lnTo>
                      <a:lnTo>
                        <a:pt x="14" y="4"/>
                      </a:lnTo>
                      <a:lnTo>
                        <a:pt x="16" y="6"/>
                      </a:lnTo>
                      <a:lnTo>
                        <a:pt x="14" y="12"/>
                      </a:lnTo>
                      <a:lnTo>
                        <a:pt x="12" y="14"/>
                      </a:lnTo>
                      <a:lnTo>
                        <a:pt x="10" y="16"/>
                      </a:lnTo>
                      <a:lnTo>
                        <a:pt x="6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963" name="Freeform 45"/>
                <p:cNvSpPr>
                  <a:spLocks/>
                </p:cNvSpPr>
                <p:nvPr/>
              </p:nvSpPr>
              <p:spPr bwMode="auto">
                <a:xfrm>
                  <a:off x="1766" y="1908"/>
                  <a:ext cx="17" cy="17"/>
                </a:xfrm>
                <a:custGeom>
                  <a:avLst/>
                  <a:gdLst>
                    <a:gd name="T0" fmla="*/ 13 w 17"/>
                    <a:gd name="T1" fmla="*/ 11 h 17"/>
                    <a:gd name="T2" fmla="*/ 16 w 17"/>
                    <a:gd name="T3" fmla="*/ 4 h 17"/>
                    <a:gd name="T4" fmla="*/ 13 w 17"/>
                    <a:gd name="T5" fmla="*/ 2 h 17"/>
                    <a:gd name="T6" fmla="*/ 13 w 17"/>
                    <a:gd name="T7" fmla="*/ 0 h 17"/>
                    <a:gd name="T8" fmla="*/ 10 w 17"/>
                    <a:gd name="T9" fmla="*/ 0 h 17"/>
                    <a:gd name="T10" fmla="*/ 8 w 17"/>
                    <a:gd name="T11" fmla="*/ 0 h 17"/>
                    <a:gd name="T12" fmla="*/ 5 w 17"/>
                    <a:gd name="T13" fmla="*/ 2 h 17"/>
                    <a:gd name="T14" fmla="*/ 2 w 17"/>
                    <a:gd name="T15" fmla="*/ 4 h 17"/>
                    <a:gd name="T16" fmla="*/ 0 w 17"/>
                    <a:gd name="T17" fmla="*/ 11 h 17"/>
                    <a:gd name="T18" fmla="*/ 0 w 17"/>
                    <a:gd name="T19" fmla="*/ 13 h 17"/>
                    <a:gd name="T20" fmla="*/ 2 w 17"/>
                    <a:gd name="T21" fmla="*/ 16 h 17"/>
                    <a:gd name="T22" fmla="*/ 8 w 17"/>
                    <a:gd name="T23" fmla="*/ 16 h 17"/>
                    <a:gd name="T24" fmla="*/ 10 w 17"/>
                    <a:gd name="T25" fmla="*/ 13 h 17"/>
                    <a:gd name="T26" fmla="*/ 13 w 17"/>
                    <a:gd name="T27" fmla="*/ 11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7" h="17">
                      <a:moveTo>
                        <a:pt x="13" y="11"/>
                      </a:moveTo>
                      <a:lnTo>
                        <a:pt x="16" y="4"/>
                      </a:lnTo>
                      <a:lnTo>
                        <a:pt x="13" y="2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5" y="2"/>
                      </a:lnTo>
                      <a:lnTo>
                        <a:pt x="2" y="4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2" y="16"/>
                      </a:lnTo>
                      <a:lnTo>
                        <a:pt x="8" y="16"/>
                      </a:lnTo>
                      <a:lnTo>
                        <a:pt x="10" y="13"/>
                      </a:lnTo>
                      <a:lnTo>
                        <a:pt x="1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964" name="Freeform 46"/>
                <p:cNvSpPr>
                  <a:spLocks/>
                </p:cNvSpPr>
                <p:nvPr/>
              </p:nvSpPr>
              <p:spPr bwMode="auto">
                <a:xfrm>
                  <a:off x="1767" y="1910"/>
                  <a:ext cx="17" cy="17"/>
                </a:xfrm>
                <a:custGeom>
                  <a:avLst/>
                  <a:gdLst>
                    <a:gd name="T0" fmla="*/ 16 w 17"/>
                    <a:gd name="T1" fmla="*/ 10 h 17"/>
                    <a:gd name="T2" fmla="*/ 16 w 17"/>
                    <a:gd name="T3" fmla="*/ 5 h 17"/>
                    <a:gd name="T4" fmla="*/ 16 w 17"/>
                    <a:gd name="T5" fmla="*/ 0 h 17"/>
                    <a:gd name="T6" fmla="*/ 10 w 17"/>
                    <a:gd name="T7" fmla="*/ 0 h 17"/>
                    <a:gd name="T8" fmla="*/ 5 w 17"/>
                    <a:gd name="T9" fmla="*/ 5 h 17"/>
                    <a:gd name="T10" fmla="*/ 0 w 17"/>
                    <a:gd name="T11" fmla="*/ 10 h 17"/>
                    <a:gd name="T12" fmla="*/ 5 w 17"/>
                    <a:gd name="T13" fmla="*/ 16 h 17"/>
                    <a:gd name="T14" fmla="*/ 10 w 17"/>
                    <a:gd name="T15" fmla="*/ 16 h 17"/>
                    <a:gd name="T16" fmla="*/ 16 w 17"/>
                    <a:gd name="T17" fmla="*/ 1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7" h="17">
                      <a:moveTo>
                        <a:pt x="16" y="10"/>
                      </a:moveTo>
                      <a:lnTo>
                        <a:pt x="16" y="5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5" y="5"/>
                      </a:lnTo>
                      <a:lnTo>
                        <a:pt x="0" y="10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6" y="10"/>
                      </a:lnTo>
                    </a:path>
                  </a:pathLst>
                </a:custGeom>
                <a:solidFill>
                  <a:srgbClr val="B3B3B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965" name="Freeform 47"/>
                <p:cNvSpPr>
                  <a:spLocks/>
                </p:cNvSpPr>
                <p:nvPr/>
              </p:nvSpPr>
              <p:spPr bwMode="auto">
                <a:xfrm>
                  <a:off x="1698" y="1866"/>
                  <a:ext cx="89" cy="51"/>
                </a:xfrm>
                <a:custGeom>
                  <a:avLst/>
                  <a:gdLst>
                    <a:gd name="T0" fmla="*/ 88 w 89"/>
                    <a:gd name="T1" fmla="*/ 10 h 51"/>
                    <a:gd name="T2" fmla="*/ 70 w 89"/>
                    <a:gd name="T3" fmla="*/ 0 h 51"/>
                    <a:gd name="T4" fmla="*/ 0 w 89"/>
                    <a:gd name="T5" fmla="*/ 40 h 51"/>
                    <a:gd name="T6" fmla="*/ 18 w 89"/>
                    <a:gd name="T7" fmla="*/ 50 h 51"/>
                    <a:gd name="T8" fmla="*/ 88 w 89"/>
                    <a:gd name="T9" fmla="*/ 10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9" h="51">
                      <a:moveTo>
                        <a:pt x="88" y="10"/>
                      </a:moveTo>
                      <a:lnTo>
                        <a:pt x="70" y="0"/>
                      </a:lnTo>
                      <a:lnTo>
                        <a:pt x="0" y="40"/>
                      </a:lnTo>
                      <a:lnTo>
                        <a:pt x="18" y="50"/>
                      </a:lnTo>
                      <a:lnTo>
                        <a:pt x="88" y="10"/>
                      </a:lnTo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966" name="Freeform 48"/>
                <p:cNvSpPr>
                  <a:spLocks/>
                </p:cNvSpPr>
                <p:nvPr/>
              </p:nvSpPr>
              <p:spPr bwMode="auto">
                <a:xfrm>
                  <a:off x="1716" y="1876"/>
                  <a:ext cx="71" cy="62"/>
                </a:xfrm>
                <a:custGeom>
                  <a:avLst/>
                  <a:gdLst>
                    <a:gd name="T0" fmla="*/ 70 w 71"/>
                    <a:gd name="T1" fmla="*/ 0 h 62"/>
                    <a:gd name="T2" fmla="*/ 0 w 71"/>
                    <a:gd name="T3" fmla="*/ 40 h 62"/>
                    <a:gd name="T4" fmla="*/ 0 w 71"/>
                    <a:gd name="T5" fmla="*/ 61 h 62"/>
                    <a:gd name="T6" fmla="*/ 70 w 71"/>
                    <a:gd name="T7" fmla="*/ 21 h 62"/>
                    <a:gd name="T8" fmla="*/ 70 w 71"/>
                    <a:gd name="T9" fmla="*/ 0 h 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1" h="62">
                      <a:moveTo>
                        <a:pt x="70" y="0"/>
                      </a:moveTo>
                      <a:lnTo>
                        <a:pt x="0" y="40"/>
                      </a:lnTo>
                      <a:lnTo>
                        <a:pt x="0" y="61"/>
                      </a:lnTo>
                      <a:lnTo>
                        <a:pt x="70" y="21"/>
                      </a:lnTo>
                      <a:lnTo>
                        <a:pt x="70" y="0"/>
                      </a:lnTo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967" name="Freeform 49"/>
                <p:cNvSpPr>
                  <a:spLocks/>
                </p:cNvSpPr>
                <p:nvPr/>
              </p:nvSpPr>
              <p:spPr bwMode="auto">
                <a:xfrm>
                  <a:off x="1400" y="1921"/>
                  <a:ext cx="212" cy="184"/>
                </a:xfrm>
                <a:custGeom>
                  <a:avLst/>
                  <a:gdLst>
                    <a:gd name="T0" fmla="*/ 0 w 212"/>
                    <a:gd name="T1" fmla="*/ 61 h 184"/>
                    <a:gd name="T2" fmla="*/ 0 w 212"/>
                    <a:gd name="T3" fmla="*/ 0 h 184"/>
                    <a:gd name="T4" fmla="*/ 211 w 212"/>
                    <a:gd name="T5" fmla="*/ 121 h 184"/>
                    <a:gd name="T6" fmla="*/ 211 w 212"/>
                    <a:gd name="T7" fmla="*/ 183 h 184"/>
                    <a:gd name="T8" fmla="*/ 0 w 212"/>
                    <a:gd name="T9" fmla="*/ 61 h 1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12" h="184">
                      <a:moveTo>
                        <a:pt x="0" y="61"/>
                      </a:moveTo>
                      <a:lnTo>
                        <a:pt x="0" y="0"/>
                      </a:lnTo>
                      <a:lnTo>
                        <a:pt x="211" y="121"/>
                      </a:lnTo>
                      <a:lnTo>
                        <a:pt x="211" y="183"/>
                      </a:lnTo>
                      <a:lnTo>
                        <a:pt x="0" y="61"/>
                      </a:lnTo>
                    </a:path>
                  </a:pathLst>
                </a:custGeom>
                <a:solidFill>
                  <a:srgbClr val="FF996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968" name="Freeform 50"/>
                <p:cNvSpPr>
                  <a:spLocks/>
                </p:cNvSpPr>
                <p:nvPr/>
              </p:nvSpPr>
              <p:spPr bwMode="auto">
                <a:xfrm>
                  <a:off x="1484" y="1824"/>
                  <a:ext cx="297" cy="147"/>
                </a:xfrm>
                <a:custGeom>
                  <a:avLst/>
                  <a:gdLst>
                    <a:gd name="T0" fmla="*/ 85 w 297"/>
                    <a:gd name="T1" fmla="*/ 0 h 147"/>
                    <a:gd name="T2" fmla="*/ 296 w 297"/>
                    <a:gd name="T3" fmla="*/ 121 h 147"/>
                    <a:gd name="T4" fmla="*/ 211 w 297"/>
                    <a:gd name="T5" fmla="*/ 146 h 147"/>
                    <a:gd name="T6" fmla="*/ 0 w 297"/>
                    <a:gd name="T7" fmla="*/ 24 h 147"/>
                    <a:gd name="T8" fmla="*/ 85 w 297"/>
                    <a:gd name="T9" fmla="*/ 0 h 1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7" h="147">
                      <a:moveTo>
                        <a:pt x="85" y="0"/>
                      </a:moveTo>
                      <a:lnTo>
                        <a:pt x="296" y="121"/>
                      </a:lnTo>
                      <a:lnTo>
                        <a:pt x="211" y="146"/>
                      </a:lnTo>
                      <a:lnTo>
                        <a:pt x="0" y="24"/>
                      </a:lnTo>
                      <a:lnTo>
                        <a:pt x="85" y="0"/>
                      </a:lnTo>
                    </a:path>
                  </a:pathLst>
                </a:custGeom>
                <a:solidFill>
                  <a:srgbClr val="FF996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969" name="Freeform 51"/>
                <p:cNvSpPr>
                  <a:spLocks/>
                </p:cNvSpPr>
                <p:nvPr/>
              </p:nvSpPr>
              <p:spPr bwMode="auto">
                <a:xfrm>
                  <a:off x="1400" y="1848"/>
                  <a:ext cx="296" cy="195"/>
                </a:xfrm>
                <a:custGeom>
                  <a:avLst/>
                  <a:gdLst>
                    <a:gd name="T0" fmla="*/ 84 w 296"/>
                    <a:gd name="T1" fmla="*/ 0 h 195"/>
                    <a:gd name="T2" fmla="*/ 0 w 296"/>
                    <a:gd name="T3" fmla="*/ 73 h 195"/>
                    <a:gd name="T4" fmla="*/ 211 w 296"/>
                    <a:gd name="T5" fmla="*/ 194 h 195"/>
                    <a:gd name="T6" fmla="*/ 295 w 296"/>
                    <a:gd name="T7" fmla="*/ 122 h 195"/>
                    <a:gd name="T8" fmla="*/ 84 w 296"/>
                    <a:gd name="T9" fmla="*/ 0 h 19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6" h="195">
                      <a:moveTo>
                        <a:pt x="84" y="0"/>
                      </a:moveTo>
                      <a:lnTo>
                        <a:pt x="0" y="73"/>
                      </a:lnTo>
                      <a:lnTo>
                        <a:pt x="211" y="194"/>
                      </a:lnTo>
                      <a:lnTo>
                        <a:pt x="295" y="122"/>
                      </a:lnTo>
                      <a:lnTo>
                        <a:pt x="84" y="0"/>
                      </a:lnTo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970" name="Freeform 52"/>
                <p:cNvSpPr>
                  <a:spLocks/>
                </p:cNvSpPr>
                <p:nvPr/>
              </p:nvSpPr>
              <p:spPr bwMode="auto">
                <a:xfrm>
                  <a:off x="1409" y="1945"/>
                  <a:ext cx="17" cy="37"/>
                </a:xfrm>
                <a:custGeom>
                  <a:avLst/>
                  <a:gdLst>
                    <a:gd name="T0" fmla="*/ 0 w 17"/>
                    <a:gd name="T1" fmla="*/ 0 h 37"/>
                    <a:gd name="T2" fmla="*/ 16 w 17"/>
                    <a:gd name="T3" fmla="*/ 3 h 37"/>
                    <a:gd name="T4" fmla="*/ 16 w 17"/>
                    <a:gd name="T5" fmla="*/ 33 h 37"/>
                    <a:gd name="T6" fmla="*/ 0 w 17"/>
                    <a:gd name="T7" fmla="*/ 36 h 37"/>
                    <a:gd name="T8" fmla="*/ 0 w 17"/>
                    <a:gd name="T9" fmla="*/ 0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" h="37">
                      <a:moveTo>
                        <a:pt x="0" y="0"/>
                      </a:moveTo>
                      <a:lnTo>
                        <a:pt x="16" y="3"/>
                      </a:lnTo>
                      <a:lnTo>
                        <a:pt x="16" y="33"/>
                      </a:lnTo>
                      <a:lnTo>
                        <a:pt x="0" y="3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66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971" name="Freeform 53"/>
                <p:cNvSpPr>
                  <a:spLocks/>
                </p:cNvSpPr>
                <p:nvPr/>
              </p:nvSpPr>
              <p:spPr bwMode="auto">
                <a:xfrm>
                  <a:off x="1409" y="1978"/>
                  <a:ext cx="28" cy="19"/>
                </a:xfrm>
                <a:custGeom>
                  <a:avLst/>
                  <a:gdLst>
                    <a:gd name="T0" fmla="*/ 5 w 28"/>
                    <a:gd name="T1" fmla="*/ 0 h 19"/>
                    <a:gd name="T2" fmla="*/ 27 w 28"/>
                    <a:gd name="T3" fmla="*/ 12 h 19"/>
                    <a:gd name="T4" fmla="*/ 27 w 28"/>
                    <a:gd name="T5" fmla="*/ 18 h 19"/>
                    <a:gd name="T6" fmla="*/ 0 w 28"/>
                    <a:gd name="T7" fmla="*/ 3 h 19"/>
                    <a:gd name="T8" fmla="*/ 5 w 28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8" h="19">
                      <a:moveTo>
                        <a:pt x="5" y="0"/>
                      </a:moveTo>
                      <a:lnTo>
                        <a:pt x="27" y="12"/>
                      </a:lnTo>
                      <a:lnTo>
                        <a:pt x="27" y="18"/>
                      </a:lnTo>
                      <a:lnTo>
                        <a:pt x="0" y="3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972" name="Freeform 54"/>
                <p:cNvSpPr>
                  <a:spLocks/>
                </p:cNvSpPr>
                <p:nvPr/>
              </p:nvSpPr>
              <p:spPr bwMode="auto">
                <a:xfrm>
                  <a:off x="1414" y="1948"/>
                  <a:ext cx="23" cy="43"/>
                </a:xfrm>
                <a:custGeom>
                  <a:avLst/>
                  <a:gdLst>
                    <a:gd name="T0" fmla="*/ 0 w 23"/>
                    <a:gd name="T1" fmla="*/ 30 h 43"/>
                    <a:gd name="T2" fmla="*/ 0 w 23"/>
                    <a:gd name="T3" fmla="*/ 0 h 43"/>
                    <a:gd name="T4" fmla="*/ 22 w 23"/>
                    <a:gd name="T5" fmla="*/ 12 h 43"/>
                    <a:gd name="T6" fmla="*/ 22 w 23"/>
                    <a:gd name="T7" fmla="*/ 42 h 43"/>
                    <a:gd name="T8" fmla="*/ 0 w 23"/>
                    <a:gd name="T9" fmla="*/ 30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3" h="43">
                      <a:moveTo>
                        <a:pt x="0" y="30"/>
                      </a:moveTo>
                      <a:lnTo>
                        <a:pt x="0" y="0"/>
                      </a:lnTo>
                      <a:lnTo>
                        <a:pt x="22" y="12"/>
                      </a:lnTo>
                      <a:lnTo>
                        <a:pt x="22" y="42"/>
                      </a:lnTo>
                      <a:lnTo>
                        <a:pt x="0" y="3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973" name="Freeform 55"/>
                <p:cNvSpPr>
                  <a:spLocks/>
                </p:cNvSpPr>
                <p:nvPr/>
              </p:nvSpPr>
              <p:spPr bwMode="auto">
                <a:xfrm>
                  <a:off x="1611" y="1945"/>
                  <a:ext cx="170" cy="160"/>
                </a:xfrm>
                <a:custGeom>
                  <a:avLst/>
                  <a:gdLst>
                    <a:gd name="T0" fmla="*/ 0 w 170"/>
                    <a:gd name="T1" fmla="*/ 159 h 160"/>
                    <a:gd name="T2" fmla="*/ 169 w 170"/>
                    <a:gd name="T3" fmla="*/ 61 h 160"/>
                    <a:gd name="T4" fmla="*/ 169 w 170"/>
                    <a:gd name="T5" fmla="*/ 0 h 160"/>
                    <a:gd name="T6" fmla="*/ 84 w 170"/>
                    <a:gd name="T7" fmla="*/ 25 h 160"/>
                    <a:gd name="T8" fmla="*/ 0 w 170"/>
                    <a:gd name="T9" fmla="*/ 97 h 160"/>
                    <a:gd name="T10" fmla="*/ 0 w 170"/>
                    <a:gd name="T11" fmla="*/ 159 h 1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70" h="160">
                      <a:moveTo>
                        <a:pt x="0" y="159"/>
                      </a:moveTo>
                      <a:lnTo>
                        <a:pt x="169" y="61"/>
                      </a:lnTo>
                      <a:lnTo>
                        <a:pt x="169" y="0"/>
                      </a:lnTo>
                      <a:lnTo>
                        <a:pt x="84" y="25"/>
                      </a:lnTo>
                      <a:lnTo>
                        <a:pt x="0" y="97"/>
                      </a:lnTo>
                      <a:lnTo>
                        <a:pt x="0" y="159"/>
                      </a:lnTo>
                    </a:path>
                  </a:pathLst>
                </a:custGeom>
                <a:solidFill>
                  <a:srgbClr val="FF66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974" name="Freeform 56"/>
                <p:cNvSpPr>
                  <a:spLocks/>
                </p:cNvSpPr>
                <p:nvPr/>
              </p:nvSpPr>
              <p:spPr bwMode="auto">
                <a:xfrm>
                  <a:off x="1457" y="1973"/>
                  <a:ext cx="17" cy="37"/>
                </a:xfrm>
                <a:custGeom>
                  <a:avLst/>
                  <a:gdLst>
                    <a:gd name="T0" fmla="*/ 0 w 17"/>
                    <a:gd name="T1" fmla="*/ 0 h 37"/>
                    <a:gd name="T2" fmla="*/ 16 w 17"/>
                    <a:gd name="T3" fmla="*/ 3 h 37"/>
                    <a:gd name="T4" fmla="*/ 16 w 17"/>
                    <a:gd name="T5" fmla="*/ 33 h 37"/>
                    <a:gd name="T6" fmla="*/ 0 w 17"/>
                    <a:gd name="T7" fmla="*/ 36 h 37"/>
                    <a:gd name="T8" fmla="*/ 0 w 17"/>
                    <a:gd name="T9" fmla="*/ 0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" h="37">
                      <a:moveTo>
                        <a:pt x="0" y="0"/>
                      </a:moveTo>
                      <a:lnTo>
                        <a:pt x="16" y="3"/>
                      </a:lnTo>
                      <a:lnTo>
                        <a:pt x="16" y="33"/>
                      </a:lnTo>
                      <a:lnTo>
                        <a:pt x="0" y="3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66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975" name="Freeform 57"/>
                <p:cNvSpPr>
                  <a:spLocks/>
                </p:cNvSpPr>
                <p:nvPr/>
              </p:nvSpPr>
              <p:spPr bwMode="auto">
                <a:xfrm>
                  <a:off x="1457" y="2006"/>
                  <a:ext cx="28" cy="19"/>
                </a:xfrm>
                <a:custGeom>
                  <a:avLst/>
                  <a:gdLst>
                    <a:gd name="T0" fmla="*/ 5 w 28"/>
                    <a:gd name="T1" fmla="*/ 0 h 19"/>
                    <a:gd name="T2" fmla="*/ 27 w 28"/>
                    <a:gd name="T3" fmla="*/ 12 h 19"/>
                    <a:gd name="T4" fmla="*/ 27 w 28"/>
                    <a:gd name="T5" fmla="*/ 18 h 19"/>
                    <a:gd name="T6" fmla="*/ 0 w 28"/>
                    <a:gd name="T7" fmla="*/ 3 h 19"/>
                    <a:gd name="T8" fmla="*/ 5 w 28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8" h="19">
                      <a:moveTo>
                        <a:pt x="5" y="0"/>
                      </a:moveTo>
                      <a:lnTo>
                        <a:pt x="27" y="12"/>
                      </a:lnTo>
                      <a:lnTo>
                        <a:pt x="27" y="18"/>
                      </a:lnTo>
                      <a:lnTo>
                        <a:pt x="0" y="3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976" name="Freeform 58"/>
                <p:cNvSpPr>
                  <a:spLocks/>
                </p:cNvSpPr>
                <p:nvPr/>
              </p:nvSpPr>
              <p:spPr bwMode="auto">
                <a:xfrm>
                  <a:off x="1462" y="1976"/>
                  <a:ext cx="23" cy="43"/>
                </a:xfrm>
                <a:custGeom>
                  <a:avLst/>
                  <a:gdLst>
                    <a:gd name="T0" fmla="*/ 0 w 23"/>
                    <a:gd name="T1" fmla="*/ 30 h 43"/>
                    <a:gd name="T2" fmla="*/ 0 w 23"/>
                    <a:gd name="T3" fmla="*/ 0 h 43"/>
                    <a:gd name="T4" fmla="*/ 22 w 23"/>
                    <a:gd name="T5" fmla="*/ 12 h 43"/>
                    <a:gd name="T6" fmla="*/ 22 w 23"/>
                    <a:gd name="T7" fmla="*/ 42 h 43"/>
                    <a:gd name="T8" fmla="*/ 0 w 23"/>
                    <a:gd name="T9" fmla="*/ 30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3" h="43">
                      <a:moveTo>
                        <a:pt x="0" y="30"/>
                      </a:moveTo>
                      <a:lnTo>
                        <a:pt x="0" y="0"/>
                      </a:lnTo>
                      <a:lnTo>
                        <a:pt x="22" y="12"/>
                      </a:lnTo>
                      <a:lnTo>
                        <a:pt x="22" y="42"/>
                      </a:lnTo>
                      <a:lnTo>
                        <a:pt x="0" y="3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977" name="Freeform 59"/>
                <p:cNvSpPr>
                  <a:spLocks/>
                </p:cNvSpPr>
                <p:nvPr/>
              </p:nvSpPr>
              <p:spPr bwMode="auto">
                <a:xfrm>
                  <a:off x="1505" y="2001"/>
                  <a:ext cx="17" cy="37"/>
                </a:xfrm>
                <a:custGeom>
                  <a:avLst/>
                  <a:gdLst>
                    <a:gd name="T0" fmla="*/ 0 w 17"/>
                    <a:gd name="T1" fmla="*/ 0 h 37"/>
                    <a:gd name="T2" fmla="*/ 16 w 17"/>
                    <a:gd name="T3" fmla="*/ 3 h 37"/>
                    <a:gd name="T4" fmla="*/ 16 w 17"/>
                    <a:gd name="T5" fmla="*/ 33 h 37"/>
                    <a:gd name="T6" fmla="*/ 0 w 17"/>
                    <a:gd name="T7" fmla="*/ 36 h 37"/>
                    <a:gd name="T8" fmla="*/ 0 w 17"/>
                    <a:gd name="T9" fmla="*/ 0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" h="37">
                      <a:moveTo>
                        <a:pt x="0" y="0"/>
                      </a:moveTo>
                      <a:lnTo>
                        <a:pt x="16" y="3"/>
                      </a:lnTo>
                      <a:lnTo>
                        <a:pt x="16" y="33"/>
                      </a:lnTo>
                      <a:lnTo>
                        <a:pt x="0" y="3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66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978" name="Freeform 60"/>
                <p:cNvSpPr>
                  <a:spLocks/>
                </p:cNvSpPr>
                <p:nvPr/>
              </p:nvSpPr>
              <p:spPr bwMode="auto">
                <a:xfrm>
                  <a:off x="1505" y="2034"/>
                  <a:ext cx="29" cy="19"/>
                </a:xfrm>
                <a:custGeom>
                  <a:avLst/>
                  <a:gdLst>
                    <a:gd name="T0" fmla="*/ 6 w 29"/>
                    <a:gd name="T1" fmla="*/ 0 h 19"/>
                    <a:gd name="T2" fmla="*/ 28 w 29"/>
                    <a:gd name="T3" fmla="*/ 12 h 19"/>
                    <a:gd name="T4" fmla="*/ 28 w 29"/>
                    <a:gd name="T5" fmla="*/ 18 h 19"/>
                    <a:gd name="T6" fmla="*/ 0 w 29"/>
                    <a:gd name="T7" fmla="*/ 3 h 19"/>
                    <a:gd name="T8" fmla="*/ 6 w 29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" h="19">
                      <a:moveTo>
                        <a:pt x="6" y="0"/>
                      </a:moveTo>
                      <a:lnTo>
                        <a:pt x="28" y="12"/>
                      </a:lnTo>
                      <a:lnTo>
                        <a:pt x="28" y="18"/>
                      </a:lnTo>
                      <a:lnTo>
                        <a:pt x="0" y="3"/>
                      </a:lnTo>
                      <a:lnTo>
                        <a:pt x="6" y="0"/>
                      </a:lnTo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979" name="Freeform 61"/>
                <p:cNvSpPr>
                  <a:spLocks/>
                </p:cNvSpPr>
                <p:nvPr/>
              </p:nvSpPr>
              <p:spPr bwMode="auto">
                <a:xfrm>
                  <a:off x="1511" y="2004"/>
                  <a:ext cx="23" cy="43"/>
                </a:xfrm>
                <a:custGeom>
                  <a:avLst/>
                  <a:gdLst>
                    <a:gd name="T0" fmla="*/ 0 w 23"/>
                    <a:gd name="T1" fmla="*/ 30 h 43"/>
                    <a:gd name="T2" fmla="*/ 0 w 23"/>
                    <a:gd name="T3" fmla="*/ 0 h 43"/>
                    <a:gd name="T4" fmla="*/ 22 w 23"/>
                    <a:gd name="T5" fmla="*/ 12 h 43"/>
                    <a:gd name="T6" fmla="*/ 22 w 23"/>
                    <a:gd name="T7" fmla="*/ 42 h 43"/>
                    <a:gd name="T8" fmla="*/ 0 w 23"/>
                    <a:gd name="T9" fmla="*/ 30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3" h="43">
                      <a:moveTo>
                        <a:pt x="0" y="30"/>
                      </a:moveTo>
                      <a:lnTo>
                        <a:pt x="0" y="0"/>
                      </a:lnTo>
                      <a:lnTo>
                        <a:pt x="22" y="12"/>
                      </a:lnTo>
                      <a:lnTo>
                        <a:pt x="22" y="42"/>
                      </a:lnTo>
                      <a:lnTo>
                        <a:pt x="0" y="3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980" name="Freeform 62"/>
                <p:cNvSpPr>
                  <a:spLocks/>
                </p:cNvSpPr>
                <p:nvPr/>
              </p:nvSpPr>
              <p:spPr bwMode="auto">
                <a:xfrm>
                  <a:off x="1568" y="2037"/>
                  <a:ext cx="17" cy="37"/>
                </a:xfrm>
                <a:custGeom>
                  <a:avLst/>
                  <a:gdLst>
                    <a:gd name="T0" fmla="*/ 0 w 17"/>
                    <a:gd name="T1" fmla="*/ 0 h 37"/>
                    <a:gd name="T2" fmla="*/ 16 w 17"/>
                    <a:gd name="T3" fmla="*/ 3 h 37"/>
                    <a:gd name="T4" fmla="*/ 16 w 17"/>
                    <a:gd name="T5" fmla="*/ 33 h 37"/>
                    <a:gd name="T6" fmla="*/ 0 w 17"/>
                    <a:gd name="T7" fmla="*/ 36 h 37"/>
                    <a:gd name="T8" fmla="*/ 0 w 17"/>
                    <a:gd name="T9" fmla="*/ 0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" h="37">
                      <a:moveTo>
                        <a:pt x="0" y="0"/>
                      </a:moveTo>
                      <a:lnTo>
                        <a:pt x="16" y="3"/>
                      </a:lnTo>
                      <a:lnTo>
                        <a:pt x="16" y="33"/>
                      </a:lnTo>
                      <a:lnTo>
                        <a:pt x="0" y="3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66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981" name="Freeform 63"/>
                <p:cNvSpPr>
                  <a:spLocks/>
                </p:cNvSpPr>
                <p:nvPr/>
              </p:nvSpPr>
              <p:spPr bwMode="auto">
                <a:xfrm>
                  <a:off x="1568" y="2070"/>
                  <a:ext cx="28" cy="19"/>
                </a:xfrm>
                <a:custGeom>
                  <a:avLst/>
                  <a:gdLst>
                    <a:gd name="T0" fmla="*/ 5 w 28"/>
                    <a:gd name="T1" fmla="*/ 0 h 19"/>
                    <a:gd name="T2" fmla="*/ 27 w 28"/>
                    <a:gd name="T3" fmla="*/ 12 h 19"/>
                    <a:gd name="T4" fmla="*/ 27 w 28"/>
                    <a:gd name="T5" fmla="*/ 18 h 19"/>
                    <a:gd name="T6" fmla="*/ 0 w 28"/>
                    <a:gd name="T7" fmla="*/ 3 h 19"/>
                    <a:gd name="T8" fmla="*/ 5 w 28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8" h="19">
                      <a:moveTo>
                        <a:pt x="5" y="0"/>
                      </a:moveTo>
                      <a:lnTo>
                        <a:pt x="27" y="12"/>
                      </a:lnTo>
                      <a:lnTo>
                        <a:pt x="27" y="18"/>
                      </a:lnTo>
                      <a:lnTo>
                        <a:pt x="0" y="3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982" name="Freeform 64"/>
                <p:cNvSpPr>
                  <a:spLocks/>
                </p:cNvSpPr>
                <p:nvPr/>
              </p:nvSpPr>
              <p:spPr bwMode="auto">
                <a:xfrm>
                  <a:off x="1573" y="2040"/>
                  <a:ext cx="23" cy="43"/>
                </a:xfrm>
                <a:custGeom>
                  <a:avLst/>
                  <a:gdLst>
                    <a:gd name="T0" fmla="*/ 0 w 23"/>
                    <a:gd name="T1" fmla="*/ 30 h 43"/>
                    <a:gd name="T2" fmla="*/ 0 w 23"/>
                    <a:gd name="T3" fmla="*/ 0 h 43"/>
                    <a:gd name="T4" fmla="*/ 22 w 23"/>
                    <a:gd name="T5" fmla="*/ 12 h 43"/>
                    <a:gd name="T6" fmla="*/ 22 w 23"/>
                    <a:gd name="T7" fmla="*/ 42 h 43"/>
                    <a:gd name="T8" fmla="*/ 0 w 23"/>
                    <a:gd name="T9" fmla="*/ 30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3" h="43">
                      <a:moveTo>
                        <a:pt x="0" y="30"/>
                      </a:moveTo>
                      <a:lnTo>
                        <a:pt x="0" y="0"/>
                      </a:lnTo>
                      <a:lnTo>
                        <a:pt x="22" y="12"/>
                      </a:lnTo>
                      <a:lnTo>
                        <a:pt x="22" y="42"/>
                      </a:lnTo>
                      <a:lnTo>
                        <a:pt x="0" y="3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983" name="Freeform 65"/>
                <p:cNvSpPr>
                  <a:spLocks/>
                </p:cNvSpPr>
                <p:nvPr/>
              </p:nvSpPr>
              <p:spPr bwMode="auto">
                <a:xfrm>
                  <a:off x="1447" y="1882"/>
                  <a:ext cx="55" cy="41"/>
                </a:xfrm>
                <a:custGeom>
                  <a:avLst/>
                  <a:gdLst>
                    <a:gd name="T0" fmla="*/ 33 w 55"/>
                    <a:gd name="T1" fmla="*/ 0 h 41"/>
                    <a:gd name="T2" fmla="*/ 54 w 55"/>
                    <a:gd name="T3" fmla="*/ 11 h 41"/>
                    <a:gd name="T4" fmla="*/ 21 w 55"/>
                    <a:gd name="T5" fmla="*/ 40 h 41"/>
                    <a:gd name="T6" fmla="*/ 0 w 55"/>
                    <a:gd name="T7" fmla="*/ 28 h 41"/>
                    <a:gd name="T8" fmla="*/ 33 w 55"/>
                    <a:gd name="T9" fmla="*/ 0 h 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5" h="41">
                      <a:moveTo>
                        <a:pt x="33" y="0"/>
                      </a:moveTo>
                      <a:lnTo>
                        <a:pt x="54" y="11"/>
                      </a:lnTo>
                      <a:lnTo>
                        <a:pt x="21" y="40"/>
                      </a:lnTo>
                      <a:lnTo>
                        <a:pt x="0" y="28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CEE1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984" name="Freeform 66"/>
                <p:cNvSpPr>
                  <a:spLocks/>
                </p:cNvSpPr>
                <p:nvPr/>
              </p:nvSpPr>
              <p:spPr bwMode="auto">
                <a:xfrm>
                  <a:off x="1511" y="1918"/>
                  <a:ext cx="54" cy="42"/>
                </a:xfrm>
                <a:custGeom>
                  <a:avLst/>
                  <a:gdLst>
                    <a:gd name="T0" fmla="*/ 33 w 54"/>
                    <a:gd name="T1" fmla="*/ 0 h 42"/>
                    <a:gd name="T2" fmla="*/ 53 w 54"/>
                    <a:gd name="T3" fmla="*/ 12 h 42"/>
                    <a:gd name="T4" fmla="*/ 20 w 54"/>
                    <a:gd name="T5" fmla="*/ 41 h 42"/>
                    <a:gd name="T6" fmla="*/ 0 w 54"/>
                    <a:gd name="T7" fmla="*/ 29 h 42"/>
                    <a:gd name="T8" fmla="*/ 33 w 54"/>
                    <a:gd name="T9" fmla="*/ 0 h 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4" h="42">
                      <a:moveTo>
                        <a:pt x="33" y="0"/>
                      </a:moveTo>
                      <a:lnTo>
                        <a:pt x="53" y="12"/>
                      </a:lnTo>
                      <a:lnTo>
                        <a:pt x="20" y="41"/>
                      </a:lnTo>
                      <a:lnTo>
                        <a:pt x="0" y="29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CEE1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985" name="Freeform 67"/>
                <p:cNvSpPr>
                  <a:spLocks/>
                </p:cNvSpPr>
                <p:nvPr/>
              </p:nvSpPr>
              <p:spPr bwMode="auto">
                <a:xfrm>
                  <a:off x="1586" y="1962"/>
                  <a:ext cx="55" cy="41"/>
                </a:xfrm>
                <a:custGeom>
                  <a:avLst/>
                  <a:gdLst>
                    <a:gd name="T0" fmla="*/ 33 w 55"/>
                    <a:gd name="T1" fmla="*/ 0 h 41"/>
                    <a:gd name="T2" fmla="*/ 54 w 55"/>
                    <a:gd name="T3" fmla="*/ 12 h 41"/>
                    <a:gd name="T4" fmla="*/ 20 w 55"/>
                    <a:gd name="T5" fmla="*/ 40 h 41"/>
                    <a:gd name="T6" fmla="*/ 0 w 55"/>
                    <a:gd name="T7" fmla="*/ 28 h 41"/>
                    <a:gd name="T8" fmla="*/ 33 w 55"/>
                    <a:gd name="T9" fmla="*/ 0 h 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5" h="41">
                      <a:moveTo>
                        <a:pt x="33" y="0"/>
                      </a:moveTo>
                      <a:lnTo>
                        <a:pt x="54" y="12"/>
                      </a:lnTo>
                      <a:lnTo>
                        <a:pt x="20" y="40"/>
                      </a:lnTo>
                      <a:lnTo>
                        <a:pt x="0" y="28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CEE1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986" name="Freeform 68"/>
                <p:cNvSpPr>
                  <a:spLocks/>
                </p:cNvSpPr>
                <p:nvPr/>
              </p:nvSpPr>
              <p:spPr bwMode="auto">
                <a:xfrm>
                  <a:off x="1595" y="1880"/>
                  <a:ext cx="61" cy="25"/>
                </a:xfrm>
                <a:custGeom>
                  <a:avLst/>
                  <a:gdLst>
                    <a:gd name="T0" fmla="*/ 39 w 61"/>
                    <a:gd name="T1" fmla="*/ 0 h 25"/>
                    <a:gd name="T2" fmla="*/ 60 w 61"/>
                    <a:gd name="T3" fmla="*/ 12 h 25"/>
                    <a:gd name="T4" fmla="*/ 21 w 61"/>
                    <a:gd name="T5" fmla="*/ 24 h 25"/>
                    <a:gd name="T6" fmla="*/ 0 w 61"/>
                    <a:gd name="T7" fmla="*/ 12 h 25"/>
                    <a:gd name="T8" fmla="*/ 39 w 61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1" h="25">
                      <a:moveTo>
                        <a:pt x="39" y="0"/>
                      </a:moveTo>
                      <a:lnTo>
                        <a:pt x="60" y="12"/>
                      </a:lnTo>
                      <a:lnTo>
                        <a:pt x="21" y="24"/>
                      </a:lnTo>
                      <a:lnTo>
                        <a:pt x="0" y="12"/>
                      </a:lnTo>
                      <a:lnTo>
                        <a:pt x="39" y="0"/>
                      </a:lnTo>
                    </a:path>
                  </a:pathLst>
                </a:custGeom>
                <a:solidFill>
                  <a:srgbClr val="9DB9D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987" name="Freeform 69"/>
                <p:cNvSpPr>
                  <a:spLocks/>
                </p:cNvSpPr>
                <p:nvPr/>
              </p:nvSpPr>
              <p:spPr bwMode="auto">
                <a:xfrm>
                  <a:off x="1530" y="1843"/>
                  <a:ext cx="61" cy="24"/>
                </a:xfrm>
                <a:custGeom>
                  <a:avLst/>
                  <a:gdLst>
                    <a:gd name="T0" fmla="*/ 39 w 61"/>
                    <a:gd name="T1" fmla="*/ 0 h 24"/>
                    <a:gd name="T2" fmla="*/ 60 w 61"/>
                    <a:gd name="T3" fmla="*/ 12 h 24"/>
                    <a:gd name="T4" fmla="*/ 21 w 61"/>
                    <a:gd name="T5" fmla="*/ 23 h 24"/>
                    <a:gd name="T6" fmla="*/ 0 w 61"/>
                    <a:gd name="T7" fmla="*/ 11 h 24"/>
                    <a:gd name="T8" fmla="*/ 39 w 61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1" h="24">
                      <a:moveTo>
                        <a:pt x="39" y="0"/>
                      </a:moveTo>
                      <a:lnTo>
                        <a:pt x="60" y="12"/>
                      </a:lnTo>
                      <a:lnTo>
                        <a:pt x="21" y="23"/>
                      </a:lnTo>
                      <a:lnTo>
                        <a:pt x="0" y="11"/>
                      </a:lnTo>
                      <a:lnTo>
                        <a:pt x="39" y="0"/>
                      </a:lnTo>
                    </a:path>
                  </a:pathLst>
                </a:custGeom>
                <a:solidFill>
                  <a:srgbClr val="9DB9D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988" name="Freeform 70"/>
                <p:cNvSpPr>
                  <a:spLocks/>
                </p:cNvSpPr>
                <p:nvPr/>
              </p:nvSpPr>
              <p:spPr bwMode="auto">
                <a:xfrm>
                  <a:off x="1668" y="1922"/>
                  <a:ext cx="60" cy="24"/>
                </a:xfrm>
                <a:custGeom>
                  <a:avLst/>
                  <a:gdLst>
                    <a:gd name="T0" fmla="*/ 38 w 60"/>
                    <a:gd name="T1" fmla="*/ 0 h 24"/>
                    <a:gd name="T2" fmla="*/ 59 w 60"/>
                    <a:gd name="T3" fmla="*/ 12 h 24"/>
                    <a:gd name="T4" fmla="*/ 20 w 60"/>
                    <a:gd name="T5" fmla="*/ 23 h 24"/>
                    <a:gd name="T6" fmla="*/ 0 w 60"/>
                    <a:gd name="T7" fmla="*/ 12 h 24"/>
                    <a:gd name="T8" fmla="*/ 38 w 60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0" h="24">
                      <a:moveTo>
                        <a:pt x="38" y="0"/>
                      </a:moveTo>
                      <a:lnTo>
                        <a:pt x="59" y="12"/>
                      </a:lnTo>
                      <a:lnTo>
                        <a:pt x="20" y="23"/>
                      </a:lnTo>
                      <a:lnTo>
                        <a:pt x="0" y="12"/>
                      </a:lnTo>
                      <a:lnTo>
                        <a:pt x="38" y="0"/>
                      </a:lnTo>
                    </a:path>
                  </a:pathLst>
                </a:custGeom>
                <a:solidFill>
                  <a:srgbClr val="9DB9D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989" name="Line 71"/>
                <p:cNvSpPr>
                  <a:spLocks noChangeShapeType="1"/>
                </p:cNvSpPr>
                <p:nvPr/>
              </p:nvSpPr>
              <p:spPr bwMode="auto">
                <a:xfrm flipV="1">
                  <a:off x="1472" y="2074"/>
                  <a:ext cx="0" cy="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990" name="Freeform 72"/>
                <p:cNvSpPr>
                  <a:spLocks/>
                </p:cNvSpPr>
                <p:nvPr/>
              </p:nvSpPr>
              <p:spPr bwMode="auto">
                <a:xfrm>
                  <a:off x="1471" y="2080"/>
                  <a:ext cx="17" cy="17"/>
                </a:xfrm>
                <a:custGeom>
                  <a:avLst/>
                  <a:gdLst>
                    <a:gd name="T0" fmla="*/ 8 w 17"/>
                    <a:gd name="T1" fmla="*/ 16 h 17"/>
                    <a:gd name="T2" fmla="*/ 4 w 17"/>
                    <a:gd name="T3" fmla="*/ 16 h 17"/>
                    <a:gd name="T4" fmla="*/ 0 w 17"/>
                    <a:gd name="T5" fmla="*/ 10 h 17"/>
                    <a:gd name="T6" fmla="*/ 4 w 17"/>
                    <a:gd name="T7" fmla="*/ 5 h 17"/>
                    <a:gd name="T8" fmla="*/ 8 w 17"/>
                    <a:gd name="T9" fmla="*/ 0 h 17"/>
                    <a:gd name="T10" fmla="*/ 12 w 17"/>
                    <a:gd name="T11" fmla="*/ 0 h 17"/>
                    <a:gd name="T12" fmla="*/ 16 w 17"/>
                    <a:gd name="T13" fmla="*/ 5 h 17"/>
                    <a:gd name="T14" fmla="*/ 12 w 17"/>
                    <a:gd name="T15" fmla="*/ 10 h 17"/>
                    <a:gd name="T16" fmla="*/ 8 w 17"/>
                    <a:gd name="T17" fmla="*/ 16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7" h="17">
                      <a:moveTo>
                        <a:pt x="8" y="16"/>
                      </a:moveTo>
                      <a:lnTo>
                        <a:pt x="4" y="16"/>
                      </a:lnTo>
                      <a:lnTo>
                        <a:pt x="0" y="10"/>
                      </a:lnTo>
                      <a:lnTo>
                        <a:pt x="4" y="5"/>
                      </a:lnTo>
                      <a:lnTo>
                        <a:pt x="8" y="0"/>
                      </a:lnTo>
                      <a:lnTo>
                        <a:pt x="12" y="0"/>
                      </a:lnTo>
                      <a:lnTo>
                        <a:pt x="16" y="5"/>
                      </a:lnTo>
                      <a:lnTo>
                        <a:pt x="12" y="10"/>
                      </a:lnTo>
                      <a:lnTo>
                        <a:pt x="8" y="16"/>
                      </a:lnTo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991" name="Freeform 73"/>
                <p:cNvSpPr>
                  <a:spLocks/>
                </p:cNvSpPr>
                <p:nvPr/>
              </p:nvSpPr>
              <p:spPr bwMode="auto">
                <a:xfrm>
                  <a:off x="1472" y="2080"/>
                  <a:ext cx="17" cy="17"/>
                </a:xfrm>
                <a:custGeom>
                  <a:avLst/>
                  <a:gdLst>
                    <a:gd name="T0" fmla="*/ 10 w 17"/>
                    <a:gd name="T1" fmla="*/ 10 h 17"/>
                    <a:gd name="T2" fmla="*/ 16 w 17"/>
                    <a:gd name="T3" fmla="*/ 5 h 17"/>
                    <a:gd name="T4" fmla="*/ 10 w 17"/>
                    <a:gd name="T5" fmla="*/ 0 h 17"/>
                    <a:gd name="T6" fmla="*/ 5 w 17"/>
                    <a:gd name="T7" fmla="*/ 0 h 17"/>
                    <a:gd name="T8" fmla="*/ 5 w 17"/>
                    <a:gd name="T9" fmla="*/ 5 h 17"/>
                    <a:gd name="T10" fmla="*/ 0 w 17"/>
                    <a:gd name="T11" fmla="*/ 10 h 17"/>
                    <a:gd name="T12" fmla="*/ 5 w 17"/>
                    <a:gd name="T13" fmla="*/ 16 h 17"/>
                    <a:gd name="T14" fmla="*/ 10 w 17"/>
                    <a:gd name="T15" fmla="*/ 1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7" h="17">
                      <a:moveTo>
                        <a:pt x="10" y="10"/>
                      </a:moveTo>
                      <a:lnTo>
                        <a:pt x="16" y="5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0" y="10"/>
                      </a:lnTo>
                      <a:lnTo>
                        <a:pt x="5" y="16"/>
                      </a:lnTo>
                      <a:lnTo>
                        <a:pt x="10" y="10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992" name="Freeform 74"/>
                <p:cNvSpPr>
                  <a:spLocks/>
                </p:cNvSpPr>
                <p:nvPr/>
              </p:nvSpPr>
              <p:spPr bwMode="auto">
                <a:xfrm>
                  <a:off x="1443" y="2053"/>
                  <a:ext cx="19" cy="32"/>
                </a:xfrm>
                <a:custGeom>
                  <a:avLst/>
                  <a:gdLst>
                    <a:gd name="T0" fmla="*/ 18 w 19"/>
                    <a:gd name="T1" fmla="*/ 10 h 32"/>
                    <a:gd name="T2" fmla="*/ 0 w 19"/>
                    <a:gd name="T3" fmla="*/ 0 h 32"/>
                    <a:gd name="T4" fmla="*/ 0 w 19"/>
                    <a:gd name="T5" fmla="*/ 21 h 32"/>
                    <a:gd name="T6" fmla="*/ 18 w 19"/>
                    <a:gd name="T7" fmla="*/ 31 h 32"/>
                    <a:gd name="T8" fmla="*/ 18 w 19"/>
                    <a:gd name="T9" fmla="*/ 10 h 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" h="32">
                      <a:moveTo>
                        <a:pt x="18" y="10"/>
                      </a:moveTo>
                      <a:lnTo>
                        <a:pt x="0" y="0"/>
                      </a:lnTo>
                      <a:lnTo>
                        <a:pt x="0" y="21"/>
                      </a:lnTo>
                      <a:lnTo>
                        <a:pt x="18" y="31"/>
                      </a:lnTo>
                      <a:lnTo>
                        <a:pt x="18" y="10"/>
                      </a:lnTo>
                    </a:path>
                  </a:pathLst>
                </a:custGeom>
                <a:solidFill>
                  <a:srgbClr val="B3B3B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993" name="Freeform 75"/>
                <p:cNvSpPr>
                  <a:spLocks/>
                </p:cNvSpPr>
                <p:nvPr/>
              </p:nvSpPr>
              <p:spPr bwMode="auto">
                <a:xfrm>
                  <a:off x="1513" y="2048"/>
                  <a:ext cx="17" cy="17"/>
                </a:xfrm>
                <a:custGeom>
                  <a:avLst/>
                  <a:gdLst>
                    <a:gd name="T0" fmla="*/ 6 w 17"/>
                    <a:gd name="T1" fmla="*/ 14 h 17"/>
                    <a:gd name="T2" fmla="*/ 2 w 17"/>
                    <a:gd name="T3" fmla="*/ 12 h 17"/>
                    <a:gd name="T4" fmla="*/ 0 w 17"/>
                    <a:gd name="T5" fmla="*/ 10 h 17"/>
                    <a:gd name="T6" fmla="*/ 0 w 17"/>
                    <a:gd name="T7" fmla="*/ 8 h 17"/>
                    <a:gd name="T8" fmla="*/ 2 w 17"/>
                    <a:gd name="T9" fmla="*/ 3 h 17"/>
                    <a:gd name="T10" fmla="*/ 4 w 17"/>
                    <a:gd name="T11" fmla="*/ 1 h 17"/>
                    <a:gd name="T12" fmla="*/ 6 w 17"/>
                    <a:gd name="T13" fmla="*/ 0 h 17"/>
                    <a:gd name="T14" fmla="*/ 8 w 17"/>
                    <a:gd name="T15" fmla="*/ 0 h 17"/>
                    <a:gd name="T16" fmla="*/ 10 w 17"/>
                    <a:gd name="T17" fmla="*/ 0 h 17"/>
                    <a:gd name="T18" fmla="*/ 14 w 17"/>
                    <a:gd name="T19" fmla="*/ 1 h 17"/>
                    <a:gd name="T20" fmla="*/ 16 w 17"/>
                    <a:gd name="T21" fmla="*/ 3 h 17"/>
                    <a:gd name="T22" fmla="*/ 16 w 17"/>
                    <a:gd name="T23" fmla="*/ 5 h 17"/>
                    <a:gd name="T24" fmla="*/ 14 w 17"/>
                    <a:gd name="T25" fmla="*/ 10 h 17"/>
                    <a:gd name="T26" fmla="*/ 12 w 17"/>
                    <a:gd name="T27" fmla="*/ 12 h 17"/>
                    <a:gd name="T28" fmla="*/ 10 w 17"/>
                    <a:gd name="T29" fmla="*/ 14 h 17"/>
                    <a:gd name="T30" fmla="*/ 8 w 17"/>
                    <a:gd name="T31" fmla="*/ 16 h 17"/>
                    <a:gd name="T32" fmla="*/ 6 w 17"/>
                    <a:gd name="T33" fmla="*/ 14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7" h="17">
                      <a:moveTo>
                        <a:pt x="6" y="14"/>
                      </a:moveTo>
                      <a:lnTo>
                        <a:pt x="2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2" y="3"/>
                      </a:lnTo>
                      <a:lnTo>
                        <a:pt x="4" y="1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4" y="1"/>
                      </a:lnTo>
                      <a:lnTo>
                        <a:pt x="16" y="3"/>
                      </a:lnTo>
                      <a:lnTo>
                        <a:pt x="16" y="5"/>
                      </a:lnTo>
                      <a:lnTo>
                        <a:pt x="14" y="10"/>
                      </a:lnTo>
                      <a:lnTo>
                        <a:pt x="12" y="12"/>
                      </a:lnTo>
                      <a:lnTo>
                        <a:pt x="10" y="14"/>
                      </a:lnTo>
                      <a:lnTo>
                        <a:pt x="8" y="16"/>
                      </a:lnTo>
                      <a:lnTo>
                        <a:pt x="6" y="14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994" name="Freeform 76"/>
                <p:cNvSpPr>
                  <a:spLocks/>
                </p:cNvSpPr>
                <p:nvPr/>
              </p:nvSpPr>
              <p:spPr bwMode="auto">
                <a:xfrm>
                  <a:off x="1515" y="2049"/>
                  <a:ext cx="17" cy="17"/>
                </a:xfrm>
                <a:custGeom>
                  <a:avLst/>
                  <a:gdLst>
                    <a:gd name="T0" fmla="*/ 13 w 17"/>
                    <a:gd name="T1" fmla="*/ 10 h 17"/>
                    <a:gd name="T2" fmla="*/ 16 w 17"/>
                    <a:gd name="T3" fmla="*/ 4 h 17"/>
                    <a:gd name="T4" fmla="*/ 16 w 17"/>
                    <a:gd name="T5" fmla="*/ 2 h 17"/>
                    <a:gd name="T6" fmla="*/ 13 w 17"/>
                    <a:gd name="T7" fmla="*/ 0 h 17"/>
                    <a:gd name="T8" fmla="*/ 10 w 17"/>
                    <a:gd name="T9" fmla="*/ 0 h 17"/>
                    <a:gd name="T10" fmla="*/ 8 w 17"/>
                    <a:gd name="T11" fmla="*/ 0 h 17"/>
                    <a:gd name="T12" fmla="*/ 5 w 17"/>
                    <a:gd name="T13" fmla="*/ 2 h 17"/>
                    <a:gd name="T14" fmla="*/ 2 w 17"/>
                    <a:gd name="T15" fmla="*/ 4 h 17"/>
                    <a:gd name="T16" fmla="*/ 0 w 17"/>
                    <a:gd name="T17" fmla="*/ 10 h 17"/>
                    <a:gd name="T18" fmla="*/ 0 w 17"/>
                    <a:gd name="T19" fmla="*/ 14 h 17"/>
                    <a:gd name="T20" fmla="*/ 2 w 17"/>
                    <a:gd name="T21" fmla="*/ 14 h 17"/>
                    <a:gd name="T22" fmla="*/ 5 w 17"/>
                    <a:gd name="T23" fmla="*/ 16 h 17"/>
                    <a:gd name="T24" fmla="*/ 8 w 17"/>
                    <a:gd name="T25" fmla="*/ 14 h 17"/>
                    <a:gd name="T26" fmla="*/ 10 w 17"/>
                    <a:gd name="T27" fmla="*/ 12 h 17"/>
                    <a:gd name="T28" fmla="*/ 13 w 17"/>
                    <a:gd name="T29" fmla="*/ 10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7" h="17">
                      <a:moveTo>
                        <a:pt x="13" y="10"/>
                      </a:moveTo>
                      <a:lnTo>
                        <a:pt x="16" y="4"/>
                      </a:lnTo>
                      <a:lnTo>
                        <a:pt x="16" y="2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5" y="2"/>
                      </a:lnTo>
                      <a:lnTo>
                        <a:pt x="2" y="4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2" y="14"/>
                      </a:lnTo>
                      <a:lnTo>
                        <a:pt x="5" y="16"/>
                      </a:lnTo>
                      <a:lnTo>
                        <a:pt x="8" y="14"/>
                      </a:lnTo>
                      <a:lnTo>
                        <a:pt x="10" y="12"/>
                      </a:lnTo>
                      <a:lnTo>
                        <a:pt x="13" y="10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995" name="Freeform 77"/>
                <p:cNvSpPr>
                  <a:spLocks/>
                </p:cNvSpPr>
                <p:nvPr/>
              </p:nvSpPr>
              <p:spPr bwMode="auto">
                <a:xfrm>
                  <a:off x="1516" y="2051"/>
                  <a:ext cx="17" cy="17"/>
                </a:xfrm>
                <a:custGeom>
                  <a:avLst/>
                  <a:gdLst>
                    <a:gd name="T0" fmla="*/ 16 w 17"/>
                    <a:gd name="T1" fmla="*/ 8 h 17"/>
                    <a:gd name="T2" fmla="*/ 16 w 17"/>
                    <a:gd name="T3" fmla="*/ 4 h 17"/>
                    <a:gd name="T4" fmla="*/ 16 w 17"/>
                    <a:gd name="T5" fmla="*/ 0 h 17"/>
                    <a:gd name="T6" fmla="*/ 10 w 17"/>
                    <a:gd name="T7" fmla="*/ 0 h 17"/>
                    <a:gd name="T8" fmla="*/ 5 w 17"/>
                    <a:gd name="T9" fmla="*/ 4 h 17"/>
                    <a:gd name="T10" fmla="*/ 0 w 17"/>
                    <a:gd name="T11" fmla="*/ 12 h 17"/>
                    <a:gd name="T12" fmla="*/ 5 w 17"/>
                    <a:gd name="T13" fmla="*/ 16 h 17"/>
                    <a:gd name="T14" fmla="*/ 10 w 17"/>
                    <a:gd name="T15" fmla="*/ 16 h 17"/>
                    <a:gd name="T16" fmla="*/ 16 w 17"/>
                    <a:gd name="T17" fmla="*/ 8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7" h="17">
                      <a:moveTo>
                        <a:pt x="16" y="8"/>
                      </a:moveTo>
                      <a:lnTo>
                        <a:pt x="16" y="4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5" y="4"/>
                      </a:lnTo>
                      <a:lnTo>
                        <a:pt x="0" y="12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6" y="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996" name="Freeform 78"/>
                <p:cNvSpPr>
                  <a:spLocks/>
                </p:cNvSpPr>
                <p:nvPr/>
              </p:nvSpPr>
              <p:spPr bwMode="auto">
                <a:xfrm>
                  <a:off x="1506" y="2052"/>
                  <a:ext cx="17" cy="17"/>
                </a:xfrm>
                <a:custGeom>
                  <a:avLst/>
                  <a:gdLst>
                    <a:gd name="T0" fmla="*/ 6 w 17"/>
                    <a:gd name="T1" fmla="*/ 14 h 17"/>
                    <a:gd name="T2" fmla="*/ 2 w 17"/>
                    <a:gd name="T3" fmla="*/ 12 h 17"/>
                    <a:gd name="T4" fmla="*/ 0 w 17"/>
                    <a:gd name="T5" fmla="*/ 12 h 17"/>
                    <a:gd name="T6" fmla="*/ 0 w 17"/>
                    <a:gd name="T7" fmla="*/ 8 h 17"/>
                    <a:gd name="T8" fmla="*/ 2 w 17"/>
                    <a:gd name="T9" fmla="*/ 3 h 17"/>
                    <a:gd name="T10" fmla="*/ 4 w 17"/>
                    <a:gd name="T11" fmla="*/ 1 h 17"/>
                    <a:gd name="T12" fmla="*/ 6 w 17"/>
                    <a:gd name="T13" fmla="*/ 0 h 17"/>
                    <a:gd name="T14" fmla="*/ 8 w 17"/>
                    <a:gd name="T15" fmla="*/ 0 h 17"/>
                    <a:gd name="T16" fmla="*/ 10 w 17"/>
                    <a:gd name="T17" fmla="*/ 0 h 17"/>
                    <a:gd name="T18" fmla="*/ 14 w 17"/>
                    <a:gd name="T19" fmla="*/ 1 h 17"/>
                    <a:gd name="T20" fmla="*/ 16 w 17"/>
                    <a:gd name="T21" fmla="*/ 3 h 17"/>
                    <a:gd name="T22" fmla="*/ 16 w 17"/>
                    <a:gd name="T23" fmla="*/ 5 h 17"/>
                    <a:gd name="T24" fmla="*/ 14 w 17"/>
                    <a:gd name="T25" fmla="*/ 10 h 17"/>
                    <a:gd name="T26" fmla="*/ 12 w 17"/>
                    <a:gd name="T27" fmla="*/ 12 h 17"/>
                    <a:gd name="T28" fmla="*/ 10 w 17"/>
                    <a:gd name="T29" fmla="*/ 14 h 17"/>
                    <a:gd name="T30" fmla="*/ 8 w 17"/>
                    <a:gd name="T31" fmla="*/ 16 h 17"/>
                    <a:gd name="T32" fmla="*/ 6 w 17"/>
                    <a:gd name="T33" fmla="*/ 14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7" h="17">
                      <a:moveTo>
                        <a:pt x="6" y="14"/>
                      </a:moveTo>
                      <a:lnTo>
                        <a:pt x="2" y="12"/>
                      </a:lnTo>
                      <a:lnTo>
                        <a:pt x="0" y="12"/>
                      </a:lnTo>
                      <a:lnTo>
                        <a:pt x="0" y="8"/>
                      </a:lnTo>
                      <a:lnTo>
                        <a:pt x="2" y="3"/>
                      </a:lnTo>
                      <a:lnTo>
                        <a:pt x="4" y="1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4" y="1"/>
                      </a:lnTo>
                      <a:lnTo>
                        <a:pt x="16" y="3"/>
                      </a:lnTo>
                      <a:lnTo>
                        <a:pt x="16" y="5"/>
                      </a:lnTo>
                      <a:lnTo>
                        <a:pt x="14" y="10"/>
                      </a:lnTo>
                      <a:lnTo>
                        <a:pt x="12" y="12"/>
                      </a:lnTo>
                      <a:lnTo>
                        <a:pt x="10" y="14"/>
                      </a:lnTo>
                      <a:lnTo>
                        <a:pt x="8" y="16"/>
                      </a:lnTo>
                      <a:lnTo>
                        <a:pt x="6" y="14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997" name="Freeform 79"/>
                <p:cNvSpPr>
                  <a:spLocks/>
                </p:cNvSpPr>
                <p:nvPr/>
              </p:nvSpPr>
              <p:spPr bwMode="auto">
                <a:xfrm>
                  <a:off x="1508" y="2053"/>
                  <a:ext cx="17" cy="17"/>
                </a:xfrm>
                <a:custGeom>
                  <a:avLst/>
                  <a:gdLst>
                    <a:gd name="T0" fmla="*/ 13 w 17"/>
                    <a:gd name="T1" fmla="*/ 10 h 17"/>
                    <a:gd name="T2" fmla="*/ 16 w 17"/>
                    <a:gd name="T3" fmla="*/ 4 h 17"/>
                    <a:gd name="T4" fmla="*/ 16 w 17"/>
                    <a:gd name="T5" fmla="*/ 2 h 17"/>
                    <a:gd name="T6" fmla="*/ 13 w 17"/>
                    <a:gd name="T7" fmla="*/ 0 h 17"/>
                    <a:gd name="T8" fmla="*/ 10 w 17"/>
                    <a:gd name="T9" fmla="*/ 0 h 17"/>
                    <a:gd name="T10" fmla="*/ 8 w 17"/>
                    <a:gd name="T11" fmla="*/ 0 h 17"/>
                    <a:gd name="T12" fmla="*/ 5 w 17"/>
                    <a:gd name="T13" fmla="*/ 2 h 17"/>
                    <a:gd name="T14" fmla="*/ 2 w 17"/>
                    <a:gd name="T15" fmla="*/ 6 h 17"/>
                    <a:gd name="T16" fmla="*/ 0 w 17"/>
                    <a:gd name="T17" fmla="*/ 10 h 17"/>
                    <a:gd name="T18" fmla="*/ 0 w 17"/>
                    <a:gd name="T19" fmla="*/ 14 h 17"/>
                    <a:gd name="T20" fmla="*/ 2 w 17"/>
                    <a:gd name="T21" fmla="*/ 14 h 17"/>
                    <a:gd name="T22" fmla="*/ 5 w 17"/>
                    <a:gd name="T23" fmla="*/ 16 h 17"/>
                    <a:gd name="T24" fmla="*/ 8 w 17"/>
                    <a:gd name="T25" fmla="*/ 14 h 17"/>
                    <a:gd name="T26" fmla="*/ 10 w 17"/>
                    <a:gd name="T27" fmla="*/ 12 h 17"/>
                    <a:gd name="T28" fmla="*/ 13 w 17"/>
                    <a:gd name="T29" fmla="*/ 10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7" h="17">
                      <a:moveTo>
                        <a:pt x="13" y="10"/>
                      </a:moveTo>
                      <a:lnTo>
                        <a:pt x="16" y="4"/>
                      </a:lnTo>
                      <a:lnTo>
                        <a:pt x="16" y="2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5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2" y="14"/>
                      </a:lnTo>
                      <a:lnTo>
                        <a:pt x="5" y="16"/>
                      </a:lnTo>
                      <a:lnTo>
                        <a:pt x="8" y="14"/>
                      </a:lnTo>
                      <a:lnTo>
                        <a:pt x="10" y="12"/>
                      </a:lnTo>
                      <a:lnTo>
                        <a:pt x="13" y="10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998" name="Freeform 80"/>
                <p:cNvSpPr>
                  <a:spLocks/>
                </p:cNvSpPr>
                <p:nvPr/>
              </p:nvSpPr>
              <p:spPr bwMode="auto">
                <a:xfrm>
                  <a:off x="1509" y="2055"/>
                  <a:ext cx="17" cy="17"/>
                </a:xfrm>
                <a:custGeom>
                  <a:avLst/>
                  <a:gdLst>
                    <a:gd name="T0" fmla="*/ 16 w 17"/>
                    <a:gd name="T1" fmla="*/ 8 h 17"/>
                    <a:gd name="T2" fmla="*/ 16 w 17"/>
                    <a:gd name="T3" fmla="*/ 4 h 17"/>
                    <a:gd name="T4" fmla="*/ 16 w 17"/>
                    <a:gd name="T5" fmla="*/ 0 h 17"/>
                    <a:gd name="T6" fmla="*/ 10 w 17"/>
                    <a:gd name="T7" fmla="*/ 0 h 17"/>
                    <a:gd name="T8" fmla="*/ 5 w 17"/>
                    <a:gd name="T9" fmla="*/ 4 h 17"/>
                    <a:gd name="T10" fmla="*/ 0 w 17"/>
                    <a:gd name="T11" fmla="*/ 12 h 17"/>
                    <a:gd name="T12" fmla="*/ 5 w 17"/>
                    <a:gd name="T13" fmla="*/ 16 h 17"/>
                    <a:gd name="T14" fmla="*/ 10 w 17"/>
                    <a:gd name="T15" fmla="*/ 16 h 17"/>
                    <a:gd name="T16" fmla="*/ 16 w 17"/>
                    <a:gd name="T17" fmla="*/ 8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7" h="17">
                      <a:moveTo>
                        <a:pt x="16" y="8"/>
                      </a:moveTo>
                      <a:lnTo>
                        <a:pt x="16" y="4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5" y="4"/>
                      </a:lnTo>
                      <a:lnTo>
                        <a:pt x="0" y="12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6" y="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999" name="Freeform 81"/>
                <p:cNvSpPr>
                  <a:spLocks/>
                </p:cNvSpPr>
                <p:nvPr/>
              </p:nvSpPr>
              <p:spPr bwMode="auto">
                <a:xfrm>
                  <a:off x="1516" y="2050"/>
                  <a:ext cx="17" cy="17"/>
                </a:xfrm>
                <a:custGeom>
                  <a:avLst/>
                  <a:gdLst>
                    <a:gd name="T0" fmla="*/ 6 w 17"/>
                    <a:gd name="T1" fmla="*/ 16 h 17"/>
                    <a:gd name="T2" fmla="*/ 2 w 17"/>
                    <a:gd name="T3" fmla="*/ 14 h 17"/>
                    <a:gd name="T4" fmla="*/ 0 w 17"/>
                    <a:gd name="T5" fmla="*/ 12 h 17"/>
                    <a:gd name="T6" fmla="*/ 0 w 17"/>
                    <a:gd name="T7" fmla="*/ 10 h 17"/>
                    <a:gd name="T8" fmla="*/ 2 w 17"/>
                    <a:gd name="T9" fmla="*/ 4 h 17"/>
                    <a:gd name="T10" fmla="*/ 4 w 17"/>
                    <a:gd name="T11" fmla="*/ 2 h 17"/>
                    <a:gd name="T12" fmla="*/ 6 w 17"/>
                    <a:gd name="T13" fmla="*/ 0 h 17"/>
                    <a:gd name="T14" fmla="*/ 8 w 17"/>
                    <a:gd name="T15" fmla="*/ 0 h 17"/>
                    <a:gd name="T16" fmla="*/ 10 w 17"/>
                    <a:gd name="T17" fmla="*/ 0 h 17"/>
                    <a:gd name="T18" fmla="*/ 14 w 17"/>
                    <a:gd name="T19" fmla="*/ 2 h 17"/>
                    <a:gd name="T20" fmla="*/ 16 w 17"/>
                    <a:gd name="T21" fmla="*/ 4 h 17"/>
                    <a:gd name="T22" fmla="*/ 16 w 17"/>
                    <a:gd name="T23" fmla="*/ 6 h 17"/>
                    <a:gd name="T24" fmla="*/ 14 w 17"/>
                    <a:gd name="T25" fmla="*/ 12 h 17"/>
                    <a:gd name="T26" fmla="*/ 12 w 17"/>
                    <a:gd name="T27" fmla="*/ 14 h 17"/>
                    <a:gd name="T28" fmla="*/ 10 w 17"/>
                    <a:gd name="T29" fmla="*/ 16 h 17"/>
                    <a:gd name="T30" fmla="*/ 8 w 17"/>
                    <a:gd name="T31" fmla="*/ 16 h 17"/>
                    <a:gd name="T32" fmla="*/ 6 w 17"/>
                    <a:gd name="T33" fmla="*/ 16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7" h="17">
                      <a:moveTo>
                        <a:pt x="6" y="16"/>
                      </a:moveTo>
                      <a:lnTo>
                        <a:pt x="2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4" y="2"/>
                      </a:lnTo>
                      <a:lnTo>
                        <a:pt x="16" y="4"/>
                      </a:lnTo>
                      <a:lnTo>
                        <a:pt x="16" y="6"/>
                      </a:lnTo>
                      <a:lnTo>
                        <a:pt x="14" y="12"/>
                      </a:lnTo>
                      <a:lnTo>
                        <a:pt x="12" y="14"/>
                      </a:lnTo>
                      <a:lnTo>
                        <a:pt x="10" y="16"/>
                      </a:lnTo>
                      <a:lnTo>
                        <a:pt x="8" y="16"/>
                      </a:lnTo>
                      <a:lnTo>
                        <a:pt x="6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00" name="Freeform 82"/>
                <p:cNvSpPr>
                  <a:spLocks/>
                </p:cNvSpPr>
                <p:nvPr/>
              </p:nvSpPr>
              <p:spPr bwMode="auto">
                <a:xfrm>
                  <a:off x="1518" y="2051"/>
                  <a:ext cx="17" cy="17"/>
                </a:xfrm>
                <a:custGeom>
                  <a:avLst/>
                  <a:gdLst>
                    <a:gd name="T0" fmla="*/ 13 w 17"/>
                    <a:gd name="T1" fmla="*/ 11 h 17"/>
                    <a:gd name="T2" fmla="*/ 16 w 17"/>
                    <a:gd name="T3" fmla="*/ 4 h 17"/>
                    <a:gd name="T4" fmla="*/ 16 w 17"/>
                    <a:gd name="T5" fmla="*/ 2 h 17"/>
                    <a:gd name="T6" fmla="*/ 13 w 17"/>
                    <a:gd name="T7" fmla="*/ 0 h 17"/>
                    <a:gd name="T8" fmla="*/ 10 w 17"/>
                    <a:gd name="T9" fmla="*/ 0 h 17"/>
                    <a:gd name="T10" fmla="*/ 8 w 17"/>
                    <a:gd name="T11" fmla="*/ 0 h 17"/>
                    <a:gd name="T12" fmla="*/ 5 w 17"/>
                    <a:gd name="T13" fmla="*/ 2 h 17"/>
                    <a:gd name="T14" fmla="*/ 2 w 17"/>
                    <a:gd name="T15" fmla="*/ 4 h 17"/>
                    <a:gd name="T16" fmla="*/ 0 w 17"/>
                    <a:gd name="T17" fmla="*/ 11 h 17"/>
                    <a:gd name="T18" fmla="*/ 0 w 17"/>
                    <a:gd name="T19" fmla="*/ 13 h 17"/>
                    <a:gd name="T20" fmla="*/ 2 w 17"/>
                    <a:gd name="T21" fmla="*/ 16 h 17"/>
                    <a:gd name="T22" fmla="*/ 5 w 17"/>
                    <a:gd name="T23" fmla="*/ 16 h 17"/>
                    <a:gd name="T24" fmla="*/ 8 w 17"/>
                    <a:gd name="T25" fmla="*/ 16 h 17"/>
                    <a:gd name="T26" fmla="*/ 10 w 17"/>
                    <a:gd name="T27" fmla="*/ 13 h 17"/>
                    <a:gd name="T28" fmla="*/ 13 w 17"/>
                    <a:gd name="T29" fmla="*/ 11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7" h="17">
                      <a:moveTo>
                        <a:pt x="13" y="11"/>
                      </a:moveTo>
                      <a:lnTo>
                        <a:pt x="16" y="4"/>
                      </a:lnTo>
                      <a:lnTo>
                        <a:pt x="16" y="2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5" y="2"/>
                      </a:lnTo>
                      <a:lnTo>
                        <a:pt x="2" y="4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2" y="16"/>
                      </a:lnTo>
                      <a:lnTo>
                        <a:pt x="5" y="16"/>
                      </a:lnTo>
                      <a:lnTo>
                        <a:pt x="8" y="16"/>
                      </a:lnTo>
                      <a:lnTo>
                        <a:pt x="10" y="13"/>
                      </a:lnTo>
                      <a:lnTo>
                        <a:pt x="1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01" name="Freeform 83"/>
                <p:cNvSpPr>
                  <a:spLocks/>
                </p:cNvSpPr>
                <p:nvPr/>
              </p:nvSpPr>
              <p:spPr bwMode="auto">
                <a:xfrm>
                  <a:off x="1519" y="2053"/>
                  <a:ext cx="17" cy="17"/>
                </a:xfrm>
                <a:custGeom>
                  <a:avLst/>
                  <a:gdLst>
                    <a:gd name="T0" fmla="*/ 12 w 17"/>
                    <a:gd name="T1" fmla="*/ 10 h 17"/>
                    <a:gd name="T2" fmla="*/ 16 w 17"/>
                    <a:gd name="T3" fmla="*/ 5 h 17"/>
                    <a:gd name="T4" fmla="*/ 12 w 17"/>
                    <a:gd name="T5" fmla="*/ 0 h 17"/>
                    <a:gd name="T6" fmla="*/ 8 w 17"/>
                    <a:gd name="T7" fmla="*/ 0 h 17"/>
                    <a:gd name="T8" fmla="*/ 4 w 17"/>
                    <a:gd name="T9" fmla="*/ 5 h 17"/>
                    <a:gd name="T10" fmla="*/ 0 w 17"/>
                    <a:gd name="T11" fmla="*/ 10 h 17"/>
                    <a:gd name="T12" fmla="*/ 4 w 17"/>
                    <a:gd name="T13" fmla="*/ 16 h 17"/>
                    <a:gd name="T14" fmla="*/ 8 w 17"/>
                    <a:gd name="T15" fmla="*/ 16 h 17"/>
                    <a:gd name="T16" fmla="*/ 12 w 17"/>
                    <a:gd name="T17" fmla="*/ 1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7" h="17">
                      <a:moveTo>
                        <a:pt x="12" y="10"/>
                      </a:moveTo>
                      <a:lnTo>
                        <a:pt x="16" y="5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4" y="5"/>
                      </a:lnTo>
                      <a:lnTo>
                        <a:pt x="0" y="10"/>
                      </a:lnTo>
                      <a:lnTo>
                        <a:pt x="4" y="16"/>
                      </a:lnTo>
                      <a:lnTo>
                        <a:pt x="8" y="16"/>
                      </a:lnTo>
                      <a:lnTo>
                        <a:pt x="12" y="10"/>
                      </a:lnTo>
                    </a:path>
                  </a:pathLst>
                </a:custGeom>
                <a:solidFill>
                  <a:srgbClr val="B3B3B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02" name="Freeform 84"/>
                <p:cNvSpPr>
                  <a:spLocks/>
                </p:cNvSpPr>
                <p:nvPr/>
              </p:nvSpPr>
              <p:spPr bwMode="auto">
                <a:xfrm>
                  <a:off x="1509" y="2054"/>
                  <a:ext cx="17" cy="17"/>
                </a:xfrm>
                <a:custGeom>
                  <a:avLst/>
                  <a:gdLst>
                    <a:gd name="T0" fmla="*/ 6 w 17"/>
                    <a:gd name="T1" fmla="*/ 16 h 17"/>
                    <a:gd name="T2" fmla="*/ 2 w 17"/>
                    <a:gd name="T3" fmla="*/ 14 h 17"/>
                    <a:gd name="T4" fmla="*/ 0 w 17"/>
                    <a:gd name="T5" fmla="*/ 12 h 17"/>
                    <a:gd name="T6" fmla="*/ 0 w 17"/>
                    <a:gd name="T7" fmla="*/ 10 h 17"/>
                    <a:gd name="T8" fmla="*/ 2 w 17"/>
                    <a:gd name="T9" fmla="*/ 4 h 17"/>
                    <a:gd name="T10" fmla="*/ 4 w 17"/>
                    <a:gd name="T11" fmla="*/ 2 h 17"/>
                    <a:gd name="T12" fmla="*/ 6 w 17"/>
                    <a:gd name="T13" fmla="*/ 0 h 17"/>
                    <a:gd name="T14" fmla="*/ 8 w 17"/>
                    <a:gd name="T15" fmla="*/ 0 h 17"/>
                    <a:gd name="T16" fmla="*/ 10 w 17"/>
                    <a:gd name="T17" fmla="*/ 0 h 17"/>
                    <a:gd name="T18" fmla="*/ 14 w 17"/>
                    <a:gd name="T19" fmla="*/ 2 h 17"/>
                    <a:gd name="T20" fmla="*/ 16 w 17"/>
                    <a:gd name="T21" fmla="*/ 4 h 17"/>
                    <a:gd name="T22" fmla="*/ 16 w 17"/>
                    <a:gd name="T23" fmla="*/ 6 h 17"/>
                    <a:gd name="T24" fmla="*/ 14 w 17"/>
                    <a:gd name="T25" fmla="*/ 12 h 17"/>
                    <a:gd name="T26" fmla="*/ 12 w 17"/>
                    <a:gd name="T27" fmla="*/ 14 h 17"/>
                    <a:gd name="T28" fmla="*/ 10 w 17"/>
                    <a:gd name="T29" fmla="*/ 16 h 17"/>
                    <a:gd name="T30" fmla="*/ 8 w 17"/>
                    <a:gd name="T31" fmla="*/ 16 h 17"/>
                    <a:gd name="T32" fmla="*/ 6 w 17"/>
                    <a:gd name="T33" fmla="*/ 16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7" h="17">
                      <a:moveTo>
                        <a:pt x="6" y="16"/>
                      </a:moveTo>
                      <a:lnTo>
                        <a:pt x="2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4" y="2"/>
                      </a:lnTo>
                      <a:lnTo>
                        <a:pt x="16" y="4"/>
                      </a:lnTo>
                      <a:lnTo>
                        <a:pt x="16" y="6"/>
                      </a:lnTo>
                      <a:lnTo>
                        <a:pt x="14" y="12"/>
                      </a:lnTo>
                      <a:lnTo>
                        <a:pt x="12" y="14"/>
                      </a:lnTo>
                      <a:lnTo>
                        <a:pt x="10" y="16"/>
                      </a:lnTo>
                      <a:lnTo>
                        <a:pt x="8" y="16"/>
                      </a:lnTo>
                      <a:lnTo>
                        <a:pt x="6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03" name="Freeform 85"/>
                <p:cNvSpPr>
                  <a:spLocks/>
                </p:cNvSpPr>
                <p:nvPr/>
              </p:nvSpPr>
              <p:spPr bwMode="auto">
                <a:xfrm>
                  <a:off x="1511" y="2055"/>
                  <a:ext cx="17" cy="17"/>
                </a:xfrm>
                <a:custGeom>
                  <a:avLst/>
                  <a:gdLst>
                    <a:gd name="T0" fmla="*/ 13 w 17"/>
                    <a:gd name="T1" fmla="*/ 11 h 17"/>
                    <a:gd name="T2" fmla="*/ 16 w 17"/>
                    <a:gd name="T3" fmla="*/ 4 h 17"/>
                    <a:gd name="T4" fmla="*/ 16 w 17"/>
                    <a:gd name="T5" fmla="*/ 2 h 17"/>
                    <a:gd name="T6" fmla="*/ 13 w 17"/>
                    <a:gd name="T7" fmla="*/ 0 h 17"/>
                    <a:gd name="T8" fmla="*/ 10 w 17"/>
                    <a:gd name="T9" fmla="*/ 0 h 17"/>
                    <a:gd name="T10" fmla="*/ 8 w 17"/>
                    <a:gd name="T11" fmla="*/ 0 h 17"/>
                    <a:gd name="T12" fmla="*/ 5 w 17"/>
                    <a:gd name="T13" fmla="*/ 2 h 17"/>
                    <a:gd name="T14" fmla="*/ 2 w 17"/>
                    <a:gd name="T15" fmla="*/ 4 h 17"/>
                    <a:gd name="T16" fmla="*/ 0 w 17"/>
                    <a:gd name="T17" fmla="*/ 11 h 17"/>
                    <a:gd name="T18" fmla="*/ 0 w 17"/>
                    <a:gd name="T19" fmla="*/ 13 h 17"/>
                    <a:gd name="T20" fmla="*/ 2 w 17"/>
                    <a:gd name="T21" fmla="*/ 16 h 17"/>
                    <a:gd name="T22" fmla="*/ 5 w 17"/>
                    <a:gd name="T23" fmla="*/ 16 h 17"/>
                    <a:gd name="T24" fmla="*/ 8 w 17"/>
                    <a:gd name="T25" fmla="*/ 16 h 17"/>
                    <a:gd name="T26" fmla="*/ 10 w 17"/>
                    <a:gd name="T27" fmla="*/ 13 h 17"/>
                    <a:gd name="T28" fmla="*/ 13 w 17"/>
                    <a:gd name="T29" fmla="*/ 11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7" h="17">
                      <a:moveTo>
                        <a:pt x="13" y="11"/>
                      </a:moveTo>
                      <a:lnTo>
                        <a:pt x="16" y="4"/>
                      </a:lnTo>
                      <a:lnTo>
                        <a:pt x="16" y="2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5" y="2"/>
                      </a:lnTo>
                      <a:lnTo>
                        <a:pt x="2" y="4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2" y="16"/>
                      </a:lnTo>
                      <a:lnTo>
                        <a:pt x="5" y="16"/>
                      </a:lnTo>
                      <a:lnTo>
                        <a:pt x="8" y="16"/>
                      </a:lnTo>
                      <a:lnTo>
                        <a:pt x="10" y="13"/>
                      </a:lnTo>
                      <a:lnTo>
                        <a:pt x="1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04" name="Freeform 86"/>
                <p:cNvSpPr>
                  <a:spLocks/>
                </p:cNvSpPr>
                <p:nvPr/>
              </p:nvSpPr>
              <p:spPr bwMode="auto">
                <a:xfrm>
                  <a:off x="1512" y="2057"/>
                  <a:ext cx="17" cy="17"/>
                </a:xfrm>
                <a:custGeom>
                  <a:avLst/>
                  <a:gdLst>
                    <a:gd name="T0" fmla="*/ 12 w 17"/>
                    <a:gd name="T1" fmla="*/ 10 h 17"/>
                    <a:gd name="T2" fmla="*/ 16 w 17"/>
                    <a:gd name="T3" fmla="*/ 5 h 17"/>
                    <a:gd name="T4" fmla="*/ 12 w 17"/>
                    <a:gd name="T5" fmla="*/ 0 h 17"/>
                    <a:gd name="T6" fmla="*/ 8 w 17"/>
                    <a:gd name="T7" fmla="*/ 0 h 17"/>
                    <a:gd name="T8" fmla="*/ 4 w 17"/>
                    <a:gd name="T9" fmla="*/ 5 h 17"/>
                    <a:gd name="T10" fmla="*/ 0 w 17"/>
                    <a:gd name="T11" fmla="*/ 16 h 17"/>
                    <a:gd name="T12" fmla="*/ 4 w 17"/>
                    <a:gd name="T13" fmla="*/ 16 h 17"/>
                    <a:gd name="T14" fmla="*/ 8 w 17"/>
                    <a:gd name="T15" fmla="*/ 16 h 17"/>
                    <a:gd name="T16" fmla="*/ 12 w 17"/>
                    <a:gd name="T17" fmla="*/ 1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7" h="17">
                      <a:moveTo>
                        <a:pt x="12" y="10"/>
                      </a:moveTo>
                      <a:lnTo>
                        <a:pt x="16" y="5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4" y="5"/>
                      </a:lnTo>
                      <a:lnTo>
                        <a:pt x="0" y="16"/>
                      </a:lnTo>
                      <a:lnTo>
                        <a:pt x="4" y="16"/>
                      </a:lnTo>
                      <a:lnTo>
                        <a:pt x="8" y="16"/>
                      </a:lnTo>
                      <a:lnTo>
                        <a:pt x="12" y="10"/>
                      </a:lnTo>
                    </a:path>
                  </a:pathLst>
                </a:custGeom>
                <a:solidFill>
                  <a:srgbClr val="B3B3B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05" name="Freeform 87"/>
                <p:cNvSpPr>
                  <a:spLocks/>
                </p:cNvSpPr>
                <p:nvPr/>
              </p:nvSpPr>
              <p:spPr bwMode="auto">
                <a:xfrm>
                  <a:off x="1443" y="2013"/>
                  <a:ext cx="89" cy="51"/>
                </a:xfrm>
                <a:custGeom>
                  <a:avLst/>
                  <a:gdLst>
                    <a:gd name="T0" fmla="*/ 88 w 89"/>
                    <a:gd name="T1" fmla="*/ 10 h 51"/>
                    <a:gd name="T2" fmla="*/ 70 w 89"/>
                    <a:gd name="T3" fmla="*/ 0 h 51"/>
                    <a:gd name="T4" fmla="*/ 0 w 89"/>
                    <a:gd name="T5" fmla="*/ 40 h 51"/>
                    <a:gd name="T6" fmla="*/ 18 w 89"/>
                    <a:gd name="T7" fmla="*/ 50 h 51"/>
                    <a:gd name="T8" fmla="*/ 88 w 89"/>
                    <a:gd name="T9" fmla="*/ 10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9" h="51">
                      <a:moveTo>
                        <a:pt x="88" y="10"/>
                      </a:moveTo>
                      <a:lnTo>
                        <a:pt x="70" y="0"/>
                      </a:lnTo>
                      <a:lnTo>
                        <a:pt x="0" y="40"/>
                      </a:lnTo>
                      <a:lnTo>
                        <a:pt x="18" y="50"/>
                      </a:lnTo>
                      <a:lnTo>
                        <a:pt x="88" y="10"/>
                      </a:lnTo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06" name="Freeform 88"/>
                <p:cNvSpPr>
                  <a:spLocks/>
                </p:cNvSpPr>
                <p:nvPr/>
              </p:nvSpPr>
              <p:spPr bwMode="auto">
                <a:xfrm>
                  <a:off x="1461" y="2023"/>
                  <a:ext cx="71" cy="62"/>
                </a:xfrm>
                <a:custGeom>
                  <a:avLst/>
                  <a:gdLst>
                    <a:gd name="T0" fmla="*/ 70 w 71"/>
                    <a:gd name="T1" fmla="*/ 0 h 62"/>
                    <a:gd name="T2" fmla="*/ 0 w 71"/>
                    <a:gd name="T3" fmla="*/ 40 h 62"/>
                    <a:gd name="T4" fmla="*/ 0 w 71"/>
                    <a:gd name="T5" fmla="*/ 61 h 62"/>
                    <a:gd name="T6" fmla="*/ 70 w 71"/>
                    <a:gd name="T7" fmla="*/ 21 h 62"/>
                    <a:gd name="T8" fmla="*/ 70 w 71"/>
                    <a:gd name="T9" fmla="*/ 0 h 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1" h="62">
                      <a:moveTo>
                        <a:pt x="70" y="0"/>
                      </a:moveTo>
                      <a:lnTo>
                        <a:pt x="0" y="40"/>
                      </a:lnTo>
                      <a:lnTo>
                        <a:pt x="0" y="61"/>
                      </a:lnTo>
                      <a:lnTo>
                        <a:pt x="70" y="21"/>
                      </a:lnTo>
                      <a:lnTo>
                        <a:pt x="70" y="0"/>
                      </a:lnTo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07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1376" y="2018"/>
                  <a:ext cx="0" cy="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08" name="Freeform 90"/>
                <p:cNvSpPr>
                  <a:spLocks/>
                </p:cNvSpPr>
                <p:nvPr/>
              </p:nvSpPr>
              <p:spPr bwMode="auto">
                <a:xfrm>
                  <a:off x="1375" y="2024"/>
                  <a:ext cx="17" cy="17"/>
                </a:xfrm>
                <a:custGeom>
                  <a:avLst/>
                  <a:gdLst>
                    <a:gd name="T0" fmla="*/ 5 w 17"/>
                    <a:gd name="T1" fmla="*/ 16 h 17"/>
                    <a:gd name="T2" fmla="*/ 0 w 17"/>
                    <a:gd name="T3" fmla="*/ 12 h 17"/>
                    <a:gd name="T4" fmla="*/ 0 w 17"/>
                    <a:gd name="T5" fmla="*/ 8 h 17"/>
                    <a:gd name="T6" fmla="*/ 0 w 17"/>
                    <a:gd name="T7" fmla="*/ 4 h 17"/>
                    <a:gd name="T8" fmla="*/ 5 w 17"/>
                    <a:gd name="T9" fmla="*/ 0 h 17"/>
                    <a:gd name="T10" fmla="*/ 10 w 17"/>
                    <a:gd name="T11" fmla="*/ 0 h 17"/>
                    <a:gd name="T12" fmla="*/ 16 w 17"/>
                    <a:gd name="T13" fmla="*/ 0 h 17"/>
                    <a:gd name="T14" fmla="*/ 16 w 17"/>
                    <a:gd name="T15" fmla="*/ 4 h 17"/>
                    <a:gd name="T16" fmla="*/ 16 w 17"/>
                    <a:gd name="T17" fmla="*/ 12 h 17"/>
                    <a:gd name="T18" fmla="*/ 10 w 17"/>
                    <a:gd name="T19" fmla="*/ 12 h 17"/>
                    <a:gd name="T20" fmla="*/ 5 w 17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7" h="17">
                      <a:moveTo>
                        <a:pt x="5" y="16"/>
                      </a:moveTo>
                      <a:lnTo>
                        <a:pt x="0" y="12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6" y="0"/>
                      </a:lnTo>
                      <a:lnTo>
                        <a:pt x="16" y="4"/>
                      </a:lnTo>
                      <a:lnTo>
                        <a:pt x="16" y="12"/>
                      </a:lnTo>
                      <a:lnTo>
                        <a:pt x="10" y="12"/>
                      </a:lnTo>
                      <a:lnTo>
                        <a:pt x="5" y="16"/>
                      </a:lnTo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09" name="Freeform 91"/>
                <p:cNvSpPr>
                  <a:spLocks/>
                </p:cNvSpPr>
                <p:nvPr/>
              </p:nvSpPr>
              <p:spPr bwMode="auto">
                <a:xfrm>
                  <a:off x="1376" y="2024"/>
                  <a:ext cx="17" cy="17"/>
                </a:xfrm>
                <a:custGeom>
                  <a:avLst/>
                  <a:gdLst>
                    <a:gd name="T0" fmla="*/ 16 w 17"/>
                    <a:gd name="T1" fmla="*/ 12 h 17"/>
                    <a:gd name="T2" fmla="*/ 16 w 17"/>
                    <a:gd name="T3" fmla="*/ 4 h 17"/>
                    <a:gd name="T4" fmla="*/ 16 w 17"/>
                    <a:gd name="T5" fmla="*/ 0 h 17"/>
                    <a:gd name="T6" fmla="*/ 8 w 17"/>
                    <a:gd name="T7" fmla="*/ 4 h 17"/>
                    <a:gd name="T8" fmla="*/ 0 w 17"/>
                    <a:gd name="T9" fmla="*/ 8 h 17"/>
                    <a:gd name="T10" fmla="*/ 0 w 17"/>
                    <a:gd name="T11" fmla="*/ 12 h 17"/>
                    <a:gd name="T12" fmla="*/ 0 w 17"/>
                    <a:gd name="T13" fmla="*/ 16 h 17"/>
                    <a:gd name="T14" fmla="*/ 8 w 17"/>
                    <a:gd name="T15" fmla="*/ 12 h 17"/>
                    <a:gd name="T16" fmla="*/ 16 w 17"/>
                    <a:gd name="T17" fmla="*/ 12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7" h="17">
                      <a:moveTo>
                        <a:pt x="16" y="12"/>
                      </a:moveTo>
                      <a:lnTo>
                        <a:pt x="16" y="4"/>
                      </a:lnTo>
                      <a:lnTo>
                        <a:pt x="16" y="0"/>
                      </a:lnTo>
                      <a:lnTo>
                        <a:pt x="8" y="4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8" y="12"/>
                      </a:lnTo>
                      <a:lnTo>
                        <a:pt x="16" y="12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10" name="Freeform 92"/>
                <p:cNvSpPr>
                  <a:spLocks/>
                </p:cNvSpPr>
                <p:nvPr/>
              </p:nvSpPr>
              <p:spPr bwMode="auto">
                <a:xfrm>
                  <a:off x="1347" y="1997"/>
                  <a:ext cx="19" cy="32"/>
                </a:xfrm>
                <a:custGeom>
                  <a:avLst/>
                  <a:gdLst>
                    <a:gd name="T0" fmla="*/ 18 w 19"/>
                    <a:gd name="T1" fmla="*/ 11 h 32"/>
                    <a:gd name="T2" fmla="*/ 0 w 19"/>
                    <a:gd name="T3" fmla="*/ 0 h 32"/>
                    <a:gd name="T4" fmla="*/ 0 w 19"/>
                    <a:gd name="T5" fmla="*/ 21 h 32"/>
                    <a:gd name="T6" fmla="*/ 18 w 19"/>
                    <a:gd name="T7" fmla="*/ 31 h 32"/>
                    <a:gd name="T8" fmla="*/ 18 w 19"/>
                    <a:gd name="T9" fmla="*/ 11 h 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" h="32">
                      <a:moveTo>
                        <a:pt x="18" y="11"/>
                      </a:moveTo>
                      <a:lnTo>
                        <a:pt x="0" y="0"/>
                      </a:lnTo>
                      <a:lnTo>
                        <a:pt x="0" y="21"/>
                      </a:lnTo>
                      <a:lnTo>
                        <a:pt x="18" y="31"/>
                      </a:lnTo>
                      <a:lnTo>
                        <a:pt x="18" y="11"/>
                      </a:lnTo>
                    </a:path>
                  </a:pathLst>
                </a:custGeom>
                <a:solidFill>
                  <a:srgbClr val="B3B3B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11" name="Freeform 93"/>
                <p:cNvSpPr>
                  <a:spLocks/>
                </p:cNvSpPr>
                <p:nvPr/>
              </p:nvSpPr>
              <p:spPr bwMode="auto">
                <a:xfrm>
                  <a:off x="1417" y="1992"/>
                  <a:ext cx="17" cy="17"/>
                </a:xfrm>
                <a:custGeom>
                  <a:avLst/>
                  <a:gdLst>
                    <a:gd name="T0" fmla="*/ 4 w 17"/>
                    <a:gd name="T1" fmla="*/ 16 h 17"/>
                    <a:gd name="T2" fmla="*/ 0 w 17"/>
                    <a:gd name="T3" fmla="*/ 14 h 17"/>
                    <a:gd name="T4" fmla="*/ 0 w 17"/>
                    <a:gd name="T5" fmla="*/ 12 h 17"/>
                    <a:gd name="T6" fmla="*/ 0 w 17"/>
                    <a:gd name="T7" fmla="*/ 10 h 17"/>
                    <a:gd name="T8" fmla="*/ 0 w 17"/>
                    <a:gd name="T9" fmla="*/ 5 h 17"/>
                    <a:gd name="T10" fmla="*/ 2 w 17"/>
                    <a:gd name="T11" fmla="*/ 1 h 17"/>
                    <a:gd name="T12" fmla="*/ 6 w 17"/>
                    <a:gd name="T13" fmla="*/ 1 h 17"/>
                    <a:gd name="T14" fmla="*/ 9 w 17"/>
                    <a:gd name="T15" fmla="*/ 0 h 17"/>
                    <a:gd name="T16" fmla="*/ 11 w 17"/>
                    <a:gd name="T17" fmla="*/ 0 h 17"/>
                    <a:gd name="T18" fmla="*/ 16 w 17"/>
                    <a:gd name="T19" fmla="*/ 1 h 17"/>
                    <a:gd name="T20" fmla="*/ 16 w 17"/>
                    <a:gd name="T21" fmla="*/ 3 h 17"/>
                    <a:gd name="T22" fmla="*/ 16 w 17"/>
                    <a:gd name="T23" fmla="*/ 5 h 17"/>
                    <a:gd name="T24" fmla="*/ 16 w 17"/>
                    <a:gd name="T25" fmla="*/ 10 h 17"/>
                    <a:gd name="T26" fmla="*/ 13 w 17"/>
                    <a:gd name="T27" fmla="*/ 14 h 17"/>
                    <a:gd name="T28" fmla="*/ 9 w 17"/>
                    <a:gd name="T29" fmla="*/ 14 h 17"/>
                    <a:gd name="T30" fmla="*/ 6 w 17"/>
                    <a:gd name="T31" fmla="*/ 16 h 17"/>
                    <a:gd name="T32" fmla="*/ 4 w 17"/>
                    <a:gd name="T33" fmla="*/ 16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7" h="17">
                      <a:moveTo>
                        <a:pt x="4" y="16"/>
                      </a:move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2" y="1"/>
                      </a:lnTo>
                      <a:lnTo>
                        <a:pt x="6" y="1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6" y="1"/>
                      </a:lnTo>
                      <a:lnTo>
                        <a:pt x="16" y="3"/>
                      </a:lnTo>
                      <a:lnTo>
                        <a:pt x="16" y="5"/>
                      </a:lnTo>
                      <a:lnTo>
                        <a:pt x="16" y="10"/>
                      </a:lnTo>
                      <a:lnTo>
                        <a:pt x="13" y="14"/>
                      </a:lnTo>
                      <a:lnTo>
                        <a:pt x="9" y="14"/>
                      </a:lnTo>
                      <a:lnTo>
                        <a:pt x="6" y="16"/>
                      </a:lnTo>
                      <a:lnTo>
                        <a:pt x="4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12" name="Freeform 94"/>
                <p:cNvSpPr>
                  <a:spLocks/>
                </p:cNvSpPr>
                <p:nvPr/>
              </p:nvSpPr>
              <p:spPr bwMode="auto">
                <a:xfrm>
                  <a:off x="1418" y="1993"/>
                  <a:ext cx="17" cy="17"/>
                </a:xfrm>
                <a:custGeom>
                  <a:avLst/>
                  <a:gdLst>
                    <a:gd name="T0" fmla="*/ 16 w 17"/>
                    <a:gd name="T1" fmla="*/ 10 h 17"/>
                    <a:gd name="T2" fmla="*/ 16 w 17"/>
                    <a:gd name="T3" fmla="*/ 4 h 17"/>
                    <a:gd name="T4" fmla="*/ 16 w 17"/>
                    <a:gd name="T5" fmla="*/ 2 h 17"/>
                    <a:gd name="T6" fmla="*/ 16 w 17"/>
                    <a:gd name="T7" fmla="*/ 0 h 17"/>
                    <a:gd name="T8" fmla="*/ 13 w 17"/>
                    <a:gd name="T9" fmla="*/ 0 h 17"/>
                    <a:gd name="T10" fmla="*/ 8 w 17"/>
                    <a:gd name="T11" fmla="*/ 2 h 17"/>
                    <a:gd name="T12" fmla="*/ 5 w 17"/>
                    <a:gd name="T13" fmla="*/ 4 h 17"/>
                    <a:gd name="T14" fmla="*/ 2 w 17"/>
                    <a:gd name="T15" fmla="*/ 6 h 17"/>
                    <a:gd name="T16" fmla="*/ 0 w 17"/>
                    <a:gd name="T17" fmla="*/ 12 h 17"/>
                    <a:gd name="T18" fmla="*/ 2 w 17"/>
                    <a:gd name="T19" fmla="*/ 14 h 17"/>
                    <a:gd name="T20" fmla="*/ 2 w 17"/>
                    <a:gd name="T21" fmla="*/ 16 h 17"/>
                    <a:gd name="T22" fmla="*/ 5 w 17"/>
                    <a:gd name="T23" fmla="*/ 16 h 17"/>
                    <a:gd name="T24" fmla="*/ 8 w 17"/>
                    <a:gd name="T25" fmla="*/ 14 h 17"/>
                    <a:gd name="T26" fmla="*/ 13 w 17"/>
                    <a:gd name="T27" fmla="*/ 14 h 17"/>
                    <a:gd name="T28" fmla="*/ 16 w 17"/>
                    <a:gd name="T29" fmla="*/ 10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7" h="17">
                      <a:moveTo>
                        <a:pt x="16" y="10"/>
                      </a:moveTo>
                      <a:lnTo>
                        <a:pt x="16" y="4"/>
                      </a:lnTo>
                      <a:lnTo>
                        <a:pt x="16" y="2"/>
                      </a:lnTo>
                      <a:lnTo>
                        <a:pt x="16" y="0"/>
                      </a:lnTo>
                      <a:lnTo>
                        <a:pt x="13" y="0"/>
                      </a:lnTo>
                      <a:lnTo>
                        <a:pt x="8" y="2"/>
                      </a:lnTo>
                      <a:lnTo>
                        <a:pt x="5" y="4"/>
                      </a:lnTo>
                      <a:lnTo>
                        <a:pt x="2" y="6"/>
                      </a:lnTo>
                      <a:lnTo>
                        <a:pt x="0" y="12"/>
                      </a:lnTo>
                      <a:lnTo>
                        <a:pt x="2" y="14"/>
                      </a:lnTo>
                      <a:lnTo>
                        <a:pt x="2" y="16"/>
                      </a:lnTo>
                      <a:lnTo>
                        <a:pt x="5" y="16"/>
                      </a:lnTo>
                      <a:lnTo>
                        <a:pt x="8" y="14"/>
                      </a:lnTo>
                      <a:lnTo>
                        <a:pt x="13" y="14"/>
                      </a:lnTo>
                      <a:lnTo>
                        <a:pt x="16" y="10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13" name="Freeform 95"/>
                <p:cNvSpPr>
                  <a:spLocks/>
                </p:cNvSpPr>
                <p:nvPr/>
              </p:nvSpPr>
              <p:spPr bwMode="auto">
                <a:xfrm>
                  <a:off x="1420" y="1995"/>
                  <a:ext cx="17" cy="17"/>
                </a:xfrm>
                <a:custGeom>
                  <a:avLst/>
                  <a:gdLst>
                    <a:gd name="T0" fmla="*/ 16 w 17"/>
                    <a:gd name="T1" fmla="*/ 12 h 17"/>
                    <a:gd name="T2" fmla="*/ 16 w 17"/>
                    <a:gd name="T3" fmla="*/ 4 h 17"/>
                    <a:gd name="T4" fmla="*/ 16 w 17"/>
                    <a:gd name="T5" fmla="*/ 0 h 17"/>
                    <a:gd name="T6" fmla="*/ 5 w 17"/>
                    <a:gd name="T7" fmla="*/ 0 h 17"/>
                    <a:gd name="T8" fmla="*/ 0 w 17"/>
                    <a:gd name="T9" fmla="*/ 8 h 17"/>
                    <a:gd name="T10" fmla="*/ 0 w 17"/>
                    <a:gd name="T11" fmla="*/ 12 h 17"/>
                    <a:gd name="T12" fmla="*/ 0 w 17"/>
                    <a:gd name="T13" fmla="*/ 16 h 17"/>
                    <a:gd name="T14" fmla="*/ 5 w 17"/>
                    <a:gd name="T15" fmla="*/ 16 h 17"/>
                    <a:gd name="T16" fmla="*/ 16 w 17"/>
                    <a:gd name="T17" fmla="*/ 12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7" h="17">
                      <a:moveTo>
                        <a:pt x="16" y="12"/>
                      </a:moveTo>
                      <a:lnTo>
                        <a:pt x="16" y="4"/>
                      </a:lnTo>
                      <a:lnTo>
                        <a:pt x="16" y="0"/>
                      </a:lnTo>
                      <a:lnTo>
                        <a:pt x="5" y="0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5" y="16"/>
                      </a:lnTo>
                      <a:lnTo>
                        <a:pt x="16" y="12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14" name="Freeform 96"/>
                <p:cNvSpPr>
                  <a:spLocks/>
                </p:cNvSpPr>
                <p:nvPr/>
              </p:nvSpPr>
              <p:spPr bwMode="auto">
                <a:xfrm>
                  <a:off x="1410" y="1996"/>
                  <a:ext cx="17" cy="17"/>
                </a:xfrm>
                <a:custGeom>
                  <a:avLst/>
                  <a:gdLst>
                    <a:gd name="T0" fmla="*/ 4 w 17"/>
                    <a:gd name="T1" fmla="*/ 16 h 17"/>
                    <a:gd name="T2" fmla="*/ 0 w 17"/>
                    <a:gd name="T3" fmla="*/ 14 h 17"/>
                    <a:gd name="T4" fmla="*/ 0 w 17"/>
                    <a:gd name="T5" fmla="*/ 12 h 17"/>
                    <a:gd name="T6" fmla="*/ 0 w 17"/>
                    <a:gd name="T7" fmla="*/ 10 h 17"/>
                    <a:gd name="T8" fmla="*/ 0 w 17"/>
                    <a:gd name="T9" fmla="*/ 5 h 17"/>
                    <a:gd name="T10" fmla="*/ 2 w 17"/>
                    <a:gd name="T11" fmla="*/ 1 h 17"/>
                    <a:gd name="T12" fmla="*/ 6 w 17"/>
                    <a:gd name="T13" fmla="*/ 1 h 17"/>
                    <a:gd name="T14" fmla="*/ 9 w 17"/>
                    <a:gd name="T15" fmla="*/ 0 h 17"/>
                    <a:gd name="T16" fmla="*/ 11 w 17"/>
                    <a:gd name="T17" fmla="*/ 0 h 17"/>
                    <a:gd name="T18" fmla="*/ 16 w 17"/>
                    <a:gd name="T19" fmla="*/ 1 h 17"/>
                    <a:gd name="T20" fmla="*/ 16 w 17"/>
                    <a:gd name="T21" fmla="*/ 3 h 17"/>
                    <a:gd name="T22" fmla="*/ 16 w 17"/>
                    <a:gd name="T23" fmla="*/ 5 h 17"/>
                    <a:gd name="T24" fmla="*/ 16 w 17"/>
                    <a:gd name="T25" fmla="*/ 10 h 17"/>
                    <a:gd name="T26" fmla="*/ 13 w 17"/>
                    <a:gd name="T27" fmla="*/ 14 h 17"/>
                    <a:gd name="T28" fmla="*/ 9 w 17"/>
                    <a:gd name="T29" fmla="*/ 16 h 17"/>
                    <a:gd name="T30" fmla="*/ 6 w 17"/>
                    <a:gd name="T31" fmla="*/ 16 h 17"/>
                    <a:gd name="T32" fmla="*/ 4 w 17"/>
                    <a:gd name="T33" fmla="*/ 16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7" h="17">
                      <a:moveTo>
                        <a:pt x="4" y="16"/>
                      </a:move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2" y="1"/>
                      </a:lnTo>
                      <a:lnTo>
                        <a:pt x="6" y="1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6" y="1"/>
                      </a:lnTo>
                      <a:lnTo>
                        <a:pt x="16" y="3"/>
                      </a:lnTo>
                      <a:lnTo>
                        <a:pt x="16" y="5"/>
                      </a:lnTo>
                      <a:lnTo>
                        <a:pt x="16" y="10"/>
                      </a:lnTo>
                      <a:lnTo>
                        <a:pt x="13" y="14"/>
                      </a:lnTo>
                      <a:lnTo>
                        <a:pt x="9" y="16"/>
                      </a:lnTo>
                      <a:lnTo>
                        <a:pt x="6" y="16"/>
                      </a:lnTo>
                      <a:lnTo>
                        <a:pt x="4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15" name="Freeform 97"/>
                <p:cNvSpPr>
                  <a:spLocks/>
                </p:cNvSpPr>
                <p:nvPr/>
              </p:nvSpPr>
              <p:spPr bwMode="auto">
                <a:xfrm>
                  <a:off x="1412" y="1997"/>
                  <a:ext cx="17" cy="17"/>
                </a:xfrm>
                <a:custGeom>
                  <a:avLst/>
                  <a:gdLst>
                    <a:gd name="T0" fmla="*/ 16 w 17"/>
                    <a:gd name="T1" fmla="*/ 10 h 17"/>
                    <a:gd name="T2" fmla="*/ 16 w 17"/>
                    <a:gd name="T3" fmla="*/ 4 h 17"/>
                    <a:gd name="T4" fmla="*/ 16 w 17"/>
                    <a:gd name="T5" fmla="*/ 2 h 17"/>
                    <a:gd name="T6" fmla="*/ 16 w 17"/>
                    <a:gd name="T7" fmla="*/ 0 h 17"/>
                    <a:gd name="T8" fmla="*/ 12 w 17"/>
                    <a:gd name="T9" fmla="*/ 0 h 17"/>
                    <a:gd name="T10" fmla="*/ 6 w 17"/>
                    <a:gd name="T11" fmla="*/ 2 h 17"/>
                    <a:gd name="T12" fmla="*/ 3 w 17"/>
                    <a:gd name="T13" fmla="*/ 4 h 17"/>
                    <a:gd name="T14" fmla="*/ 0 w 17"/>
                    <a:gd name="T15" fmla="*/ 6 h 17"/>
                    <a:gd name="T16" fmla="*/ 0 w 17"/>
                    <a:gd name="T17" fmla="*/ 12 h 17"/>
                    <a:gd name="T18" fmla="*/ 0 w 17"/>
                    <a:gd name="T19" fmla="*/ 14 h 17"/>
                    <a:gd name="T20" fmla="*/ 0 w 17"/>
                    <a:gd name="T21" fmla="*/ 16 h 17"/>
                    <a:gd name="T22" fmla="*/ 3 w 17"/>
                    <a:gd name="T23" fmla="*/ 16 h 17"/>
                    <a:gd name="T24" fmla="*/ 6 w 17"/>
                    <a:gd name="T25" fmla="*/ 16 h 17"/>
                    <a:gd name="T26" fmla="*/ 12 w 17"/>
                    <a:gd name="T27" fmla="*/ 14 h 17"/>
                    <a:gd name="T28" fmla="*/ 16 w 17"/>
                    <a:gd name="T29" fmla="*/ 10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7" h="17">
                      <a:moveTo>
                        <a:pt x="16" y="10"/>
                      </a:moveTo>
                      <a:lnTo>
                        <a:pt x="16" y="4"/>
                      </a:lnTo>
                      <a:lnTo>
                        <a:pt x="16" y="2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6" y="2"/>
                      </a:lnTo>
                      <a:lnTo>
                        <a:pt x="3" y="4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3" y="16"/>
                      </a:lnTo>
                      <a:lnTo>
                        <a:pt x="6" y="16"/>
                      </a:lnTo>
                      <a:lnTo>
                        <a:pt x="12" y="14"/>
                      </a:lnTo>
                      <a:lnTo>
                        <a:pt x="16" y="10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16" name="Freeform 98"/>
                <p:cNvSpPr>
                  <a:spLocks/>
                </p:cNvSpPr>
                <p:nvPr/>
              </p:nvSpPr>
              <p:spPr bwMode="auto">
                <a:xfrm>
                  <a:off x="1413" y="1999"/>
                  <a:ext cx="17" cy="17"/>
                </a:xfrm>
                <a:custGeom>
                  <a:avLst/>
                  <a:gdLst>
                    <a:gd name="T0" fmla="*/ 16 w 17"/>
                    <a:gd name="T1" fmla="*/ 12 h 17"/>
                    <a:gd name="T2" fmla="*/ 16 w 17"/>
                    <a:gd name="T3" fmla="*/ 4 h 17"/>
                    <a:gd name="T4" fmla="*/ 16 w 17"/>
                    <a:gd name="T5" fmla="*/ 0 h 17"/>
                    <a:gd name="T6" fmla="*/ 5 w 17"/>
                    <a:gd name="T7" fmla="*/ 0 h 17"/>
                    <a:gd name="T8" fmla="*/ 0 w 17"/>
                    <a:gd name="T9" fmla="*/ 8 h 17"/>
                    <a:gd name="T10" fmla="*/ 0 w 17"/>
                    <a:gd name="T11" fmla="*/ 12 h 17"/>
                    <a:gd name="T12" fmla="*/ 0 w 17"/>
                    <a:gd name="T13" fmla="*/ 16 h 17"/>
                    <a:gd name="T14" fmla="*/ 5 w 17"/>
                    <a:gd name="T15" fmla="*/ 16 h 17"/>
                    <a:gd name="T16" fmla="*/ 16 w 17"/>
                    <a:gd name="T17" fmla="*/ 12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7" h="17">
                      <a:moveTo>
                        <a:pt x="16" y="12"/>
                      </a:moveTo>
                      <a:lnTo>
                        <a:pt x="16" y="4"/>
                      </a:lnTo>
                      <a:lnTo>
                        <a:pt x="16" y="0"/>
                      </a:lnTo>
                      <a:lnTo>
                        <a:pt x="5" y="0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5" y="16"/>
                      </a:lnTo>
                      <a:lnTo>
                        <a:pt x="16" y="12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17" name="Freeform 99"/>
                <p:cNvSpPr>
                  <a:spLocks/>
                </p:cNvSpPr>
                <p:nvPr/>
              </p:nvSpPr>
              <p:spPr bwMode="auto">
                <a:xfrm>
                  <a:off x="1420" y="1994"/>
                  <a:ext cx="17" cy="17"/>
                </a:xfrm>
                <a:custGeom>
                  <a:avLst/>
                  <a:gdLst>
                    <a:gd name="T0" fmla="*/ 6 w 17"/>
                    <a:gd name="T1" fmla="*/ 16 h 17"/>
                    <a:gd name="T2" fmla="*/ 2 w 17"/>
                    <a:gd name="T3" fmla="*/ 12 h 17"/>
                    <a:gd name="T4" fmla="*/ 0 w 17"/>
                    <a:gd name="T5" fmla="*/ 12 h 17"/>
                    <a:gd name="T6" fmla="*/ 0 w 17"/>
                    <a:gd name="T7" fmla="*/ 10 h 17"/>
                    <a:gd name="T8" fmla="*/ 2 w 17"/>
                    <a:gd name="T9" fmla="*/ 5 h 17"/>
                    <a:gd name="T10" fmla="*/ 4 w 17"/>
                    <a:gd name="T11" fmla="*/ 1 h 17"/>
                    <a:gd name="T12" fmla="*/ 6 w 17"/>
                    <a:gd name="T13" fmla="*/ 0 h 17"/>
                    <a:gd name="T14" fmla="*/ 8 w 17"/>
                    <a:gd name="T15" fmla="*/ 0 h 17"/>
                    <a:gd name="T16" fmla="*/ 10 w 17"/>
                    <a:gd name="T17" fmla="*/ 0 h 17"/>
                    <a:gd name="T18" fmla="*/ 14 w 17"/>
                    <a:gd name="T19" fmla="*/ 1 h 17"/>
                    <a:gd name="T20" fmla="*/ 14 w 17"/>
                    <a:gd name="T21" fmla="*/ 3 h 17"/>
                    <a:gd name="T22" fmla="*/ 16 w 17"/>
                    <a:gd name="T23" fmla="*/ 5 h 17"/>
                    <a:gd name="T24" fmla="*/ 14 w 17"/>
                    <a:gd name="T25" fmla="*/ 10 h 17"/>
                    <a:gd name="T26" fmla="*/ 12 w 17"/>
                    <a:gd name="T27" fmla="*/ 12 h 17"/>
                    <a:gd name="T28" fmla="*/ 10 w 17"/>
                    <a:gd name="T29" fmla="*/ 14 h 17"/>
                    <a:gd name="T30" fmla="*/ 8 w 17"/>
                    <a:gd name="T31" fmla="*/ 16 h 17"/>
                    <a:gd name="T32" fmla="*/ 6 w 17"/>
                    <a:gd name="T33" fmla="*/ 16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7" h="17">
                      <a:moveTo>
                        <a:pt x="6" y="16"/>
                      </a:moveTo>
                      <a:lnTo>
                        <a:pt x="2" y="12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2" y="5"/>
                      </a:lnTo>
                      <a:lnTo>
                        <a:pt x="4" y="1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4" y="1"/>
                      </a:lnTo>
                      <a:lnTo>
                        <a:pt x="14" y="3"/>
                      </a:lnTo>
                      <a:lnTo>
                        <a:pt x="16" y="5"/>
                      </a:lnTo>
                      <a:lnTo>
                        <a:pt x="14" y="10"/>
                      </a:lnTo>
                      <a:lnTo>
                        <a:pt x="12" y="12"/>
                      </a:lnTo>
                      <a:lnTo>
                        <a:pt x="10" y="14"/>
                      </a:lnTo>
                      <a:lnTo>
                        <a:pt x="8" y="16"/>
                      </a:lnTo>
                      <a:lnTo>
                        <a:pt x="6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18" name="Freeform 100"/>
                <p:cNvSpPr>
                  <a:spLocks/>
                </p:cNvSpPr>
                <p:nvPr/>
              </p:nvSpPr>
              <p:spPr bwMode="auto">
                <a:xfrm>
                  <a:off x="1422" y="1995"/>
                  <a:ext cx="17" cy="17"/>
                </a:xfrm>
                <a:custGeom>
                  <a:avLst/>
                  <a:gdLst>
                    <a:gd name="T0" fmla="*/ 13 w 17"/>
                    <a:gd name="T1" fmla="*/ 10 h 17"/>
                    <a:gd name="T2" fmla="*/ 16 w 17"/>
                    <a:gd name="T3" fmla="*/ 4 h 17"/>
                    <a:gd name="T4" fmla="*/ 13 w 17"/>
                    <a:gd name="T5" fmla="*/ 2 h 17"/>
                    <a:gd name="T6" fmla="*/ 13 w 17"/>
                    <a:gd name="T7" fmla="*/ 0 h 17"/>
                    <a:gd name="T8" fmla="*/ 10 w 17"/>
                    <a:gd name="T9" fmla="*/ 0 h 17"/>
                    <a:gd name="T10" fmla="*/ 8 w 17"/>
                    <a:gd name="T11" fmla="*/ 0 h 17"/>
                    <a:gd name="T12" fmla="*/ 5 w 17"/>
                    <a:gd name="T13" fmla="*/ 2 h 17"/>
                    <a:gd name="T14" fmla="*/ 2 w 17"/>
                    <a:gd name="T15" fmla="*/ 6 h 17"/>
                    <a:gd name="T16" fmla="*/ 0 w 17"/>
                    <a:gd name="T17" fmla="*/ 12 h 17"/>
                    <a:gd name="T18" fmla="*/ 0 w 17"/>
                    <a:gd name="T19" fmla="*/ 14 h 17"/>
                    <a:gd name="T20" fmla="*/ 2 w 17"/>
                    <a:gd name="T21" fmla="*/ 16 h 17"/>
                    <a:gd name="T22" fmla="*/ 5 w 17"/>
                    <a:gd name="T23" fmla="*/ 16 h 17"/>
                    <a:gd name="T24" fmla="*/ 8 w 17"/>
                    <a:gd name="T25" fmla="*/ 14 h 17"/>
                    <a:gd name="T26" fmla="*/ 10 w 17"/>
                    <a:gd name="T27" fmla="*/ 12 h 17"/>
                    <a:gd name="T28" fmla="*/ 13 w 17"/>
                    <a:gd name="T29" fmla="*/ 10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7" h="17">
                      <a:moveTo>
                        <a:pt x="13" y="10"/>
                      </a:moveTo>
                      <a:lnTo>
                        <a:pt x="16" y="4"/>
                      </a:lnTo>
                      <a:lnTo>
                        <a:pt x="13" y="2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5" y="2"/>
                      </a:lnTo>
                      <a:lnTo>
                        <a:pt x="2" y="6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2" y="16"/>
                      </a:lnTo>
                      <a:lnTo>
                        <a:pt x="5" y="16"/>
                      </a:lnTo>
                      <a:lnTo>
                        <a:pt x="8" y="14"/>
                      </a:lnTo>
                      <a:lnTo>
                        <a:pt x="10" y="12"/>
                      </a:lnTo>
                      <a:lnTo>
                        <a:pt x="13" y="10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19" name="Freeform 101"/>
                <p:cNvSpPr>
                  <a:spLocks/>
                </p:cNvSpPr>
                <p:nvPr/>
              </p:nvSpPr>
              <p:spPr bwMode="auto">
                <a:xfrm>
                  <a:off x="1423" y="1997"/>
                  <a:ext cx="17" cy="17"/>
                </a:xfrm>
                <a:custGeom>
                  <a:avLst/>
                  <a:gdLst>
                    <a:gd name="T0" fmla="*/ 16 w 17"/>
                    <a:gd name="T1" fmla="*/ 12 h 17"/>
                    <a:gd name="T2" fmla="*/ 16 w 17"/>
                    <a:gd name="T3" fmla="*/ 4 h 17"/>
                    <a:gd name="T4" fmla="*/ 16 w 17"/>
                    <a:gd name="T5" fmla="*/ 0 h 17"/>
                    <a:gd name="T6" fmla="*/ 10 w 17"/>
                    <a:gd name="T7" fmla="*/ 0 h 17"/>
                    <a:gd name="T8" fmla="*/ 5 w 17"/>
                    <a:gd name="T9" fmla="*/ 4 h 17"/>
                    <a:gd name="T10" fmla="*/ 0 w 17"/>
                    <a:gd name="T11" fmla="*/ 12 h 17"/>
                    <a:gd name="T12" fmla="*/ 5 w 17"/>
                    <a:gd name="T13" fmla="*/ 16 h 17"/>
                    <a:gd name="T14" fmla="*/ 10 w 17"/>
                    <a:gd name="T15" fmla="*/ 16 h 17"/>
                    <a:gd name="T16" fmla="*/ 16 w 17"/>
                    <a:gd name="T17" fmla="*/ 12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7" h="17">
                      <a:moveTo>
                        <a:pt x="16" y="12"/>
                      </a:moveTo>
                      <a:lnTo>
                        <a:pt x="16" y="4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5" y="4"/>
                      </a:lnTo>
                      <a:lnTo>
                        <a:pt x="0" y="12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6" y="12"/>
                      </a:lnTo>
                    </a:path>
                  </a:pathLst>
                </a:custGeom>
                <a:solidFill>
                  <a:srgbClr val="B3B3B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20" name="Freeform 102"/>
                <p:cNvSpPr>
                  <a:spLocks/>
                </p:cNvSpPr>
                <p:nvPr/>
              </p:nvSpPr>
              <p:spPr bwMode="auto">
                <a:xfrm>
                  <a:off x="1413" y="1998"/>
                  <a:ext cx="17" cy="17"/>
                </a:xfrm>
                <a:custGeom>
                  <a:avLst/>
                  <a:gdLst>
                    <a:gd name="T0" fmla="*/ 6 w 17"/>
                    <a:gd name="T1" fmla="*/ 16 h 17"/>
                    <a:gd name="T2" fmla="*/ 2 w 17"/>
                    <a:gd name="T3" fmla="*/ 12 h 17"/>
                    <a:gd name="T4" fmla="*/ 0 w 17"/>
                    <a:gd name="T5" fmla="*/ 12 h 17"/>
                    <a:gd name="T6" fmla="*/ 0 w 17"/>
                    <a:gd name="T7" fmla="*/ 10 h 17"/>
                    <a:gd name="T8" fmla="*/ 2 w 17"/>
                    <a:gd name="T9" fmla="*/ 5 h 17"/>
                    <a:gd name="T10" fmla="*/ 4 w 17"/>
                    <a:gd name="T11" fmla="*/ 1 h 17"/>
                    <a:gd name="T12" fmla="*/ 6 w 17"/>
                    <a:gd name="T13" fmla="*/ 0 h 17"/>
                    <a:gd name="T14" fmla="*/ 8 w 17"/>
                    <a:gd name="T15" fmla="*/ 0 h 17"/>
                    <a:gd name="T16" fmla="*/ 10 w 17"/>
                    <a:gd name="T17" fmla="*/ 0 h 17"/>
                    <a:gd name="T18" fmla="*/ 14 w 17"/>
                    <a:gd name="T19" fmla="*/ 1 h 17"/>
                    <a:gd name="T20" fmla="*/ 14 w 17"/>
                    <a:gd name="T21" fmla="*/ 3 h 17"/>
                    <a:gd name="T22" fmla="*/ 16 w 17"/>
                    <a:gd name="T23" fmla="*/ 5 h 17"/>
                    <a:gd name="T24" fmla="*/ 14 w 17"/>
                    <a:gd name="T25" fmla="*/ 10 h 17"/>
                    <a:gd name="T26" fmla="*/ 12 w 17"/>
                    <a:gd name="T27" fmla="*/ 12 h 17"/>
                    <a:gd name="T28" fmla="*/ 10 w 17"/>
                    <a:gd name="T29" fmla="*/ 14 h 17"/>
                    <a:gd name="T30" fmla="*/ 8 w 17"/>
                    <a:gd name="T31" fmla="*/ 16 h 17"/>
                    <a:gd name="T32" fmla="*/ 6 w 17"/>
                    <a:gd name="T33" fmla="*/ 16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7" h="17">
                      <a:moveTo>
                        <a:pt x="6" y="16"/>
                      </a:moveTo>
                      <a:lnTo>
                        <a:pt x="2" y="12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2" y="5"/>
                      </a:lnTo>
                      <a:lnTo>
                        <a:pt x="4" y="1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4" y="1"/>
                      </a:lnTo>
                      <a:lnTo>
                        <a:pt x="14" y="3"/>
                      </a:lnTo>
                      <a:lnTo>
                        <a:pt x="16" y="5"/>
                      </a:lnTo>
                      <a:lnTo>
                        <a:pt x="14" y="10"/>
                      </a:lnTo>
                      <a:lnTo>
                        <a:pt x="12" y="12"/>
                      </a:lnTo>
                      <a:lnTo>
                        <a:pt x="10" y="14"/>
                      </a:lnTo>
                      <a:lnTo>
                        <a:pt x="8" y="16"/>
                      </a:lnTo>
                      <a:lnTo>
                        <a:pt x="6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21" name="Freeform 103"/>
                <p:cNvSpPr>
                  <a:spLocks/>
                </p:cNvSpPr>
                <p:nvPr/>
              </p:nvSpPr>
              <p:spPr bwMode="auto">
                <a:xfrm>
                  <a:off x="1415" y="1999"/>
                  <a:ext cx="17" cy="17"/>
                </a:xfrm>
                <a:custGeom>
                  <a:avLst/>
                  <a:gdLst>
                    <a:gd name="T0" fmla="*/ 13 w 17"/>
                    <a:gd name="T1" fmla="*/ 10 h 17"/>
                    <a:gd name="T2" fmla="*/ 16 w 17"/>
                    <a:gd name="T3" fmla="*/ 4 h 17"/>
                    <a:gd name="T4" fmla="*/ 13 w 17"/>
                    <a:gd name="T5" fmla="*/ 2 h 17"/>
                    <a:gd name="T6" fmla="*/ 13 w 17"/>
                    <a:gd name="T7" fmla="*/ 0 h 17"/>
                    <a:gd name="T8" fmla="*/ 10 w 17"/>
                    <a:gd name="T9" fmla="*/ 0 h 17"/>
                    <a:gd name="T10" fmla="*/ 8 w 17"/>
                    <a:gd name="T11" fmla="*/ 2 h 17"/>
                    <a:gd name="T12" fmla="*/ 5 w 17"/>
                    <a:gd name="T13" fmla="*/ 2 h 17"/>
                    <a:gd name="T14" fmla="*/ 2 w 17"/>
                    <a:gd name="T15" fmla="*/ 6 h 17"/>
                    <a:gd name="T16" fmla="*/ 0 w 17"/>
                    <a:gd name="T17" fmla="*/ 12 h 17"/>
                    <a:gd name="T18" fmla="*/ 0 w 17"/>
                    <a:gd name="T19" fmla="*/ 14 h 17"/>
                    <a:gd name="T20" fmla="*/ 2 w 17"/>
                    <a:gd name="T21" fmla="*/ 16 h 17"/>
                    <a:gd name="T22" fmla="*/ 5 w 17"/>
                    <a:gd name="T23" fmla="*/ 16 h 17"/>
                    <a:gd name="T24" fmla="*/ 8 w 17"/>
                    <a:gd name="T25" fmla="*/ 14 h 17"/>
                    <a:gd name="T26" fmla="*/ 10 w 17"/>
                    <a:gd name="T27" fmla="*/ 12 h 17"/>
                    <a:gd name="T28" fmla="*/ 13 w 17"/>
                    <a:gd name="T29" fmla="*/ 10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7" h="17">
                      <a:moveTo>
                        <a:pt x="13" y="10"/>
                      </a:moveTo>
                      <a:lnTo>
                        <a:pt x="16" y="4"/>
                      </a:lnTo>
                      <a:lnTo>
                        <a:pt x="13" y="2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2"/>
                      </a:lnTo>
                      <a:lnTo>
                        <a:pt x="5" y="2"/>
                      </a:lnTo>
                      <a:lnTo>
                        <a:pt x="2" y="6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2" y="16"/>
                      </a:lnTo>
                      <a:lnTo>
                        <a:pt x="5" y="16"/>
                      </a:lnTo>
                      <a:lnTo>
                        <a:pt x="8" y="14"/>
                      </a:lnTo>
                      <a:lnTo>
                        <a:pt x="10" y="12"/>
                      </a:lnTo>
                      <a:lnTo>
                        <a:pt x="13" y="10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22" name="Freeform 104"/>
                <p:cNvSpPr>
                  <a:spLocks/>
                </p:cNvSpPr>
                <p:nvPr/>
              </p:nvSpPr>
              <p:spPr bwMode="auto">
                <a:xfrm>
                  <a:off x="1416" y="2001"/>
                  <a:ext cx="17" cy="17"/>
                </a:xfrm>
                <a:custGeom>
                  <a:avLst/>
                  <a:gdLst>
                    <a:gd name="T0" fmla="*/ 16 w 17"/>
                    <a:gd name="T1" fmla="*/ 12 h 17"/>
                    <a:gd name="T2" fmla="*/ 16 w 17"/>
                    <a:gd name="T3" fmla="*/ 4 h 17"/>
                    <a:gd name="T4" fmla="*/ 16 w 17"/>
                    <a:gd name="T5" fmla="*/ 0 h 17"/>
                    <a:gd name="T6" fmla="*/ 10 w 17"/>
                    <a:gd name="T7" fmla="*/ 0 h 17"/>
                    <a:gd name="T8" fmla="*/ 5 w 17"/>
                    <a:gd name="T9" fmla="*/ 4 h 17"/>
                    <a:gd name="T10" fmla="*/ 0 w 17"/>
                    <a:gd name="T11" fmla="*/ 12 h 17"/>
                    <a:gd name="T12" fmla="*/ 5 w 17"/>
                    <a:gd name="T13" fmla="*/ 16 h 17"/>
                    <a:gd name="T14" fmla="*/ 10 w 17"/>
                    <a:gd name="T15" fmla="*/ 16 h 17"/>
                    <a:gd name="T16" fmla="*/ 16 w 17"/>
                    <a:gd name="T17" fmla="*/ 12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7" h="17">
                      <a:moveTo>
                        <a:pt x="16" y="12"/>
                      </a:moveTo>
                      <a:lnTo>
                        <a:pt x="16" y="4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5" y="4"/>
                      </a:lnTo>
                      <a:lnTo>
                        <a:pt x="0" y="12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6" y="12"/>
                      </a:lnTo>
                    </a:path>
                  </a:pathLst>
                </a:custGeom>
                <a:solidFill>
                  <a:srgbClr val="B3B3B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23" name="Freeform 105"/>
                <p:cNvSpPr>
                  <a:spLocks/>
                </p:cNvSpPr>
                <p:nvPr/>
              </p:nvSpPr>
              <p:spPr bwMode="auto">
                <a:xfrm>
                  <a:off x="1347" y="1957"/>
                  <a:ext cx="89" cy="52"/>
                </a:xfrm>
                <a:custGeom>
                  <a:avLst/>
                  <a:gdLst>
                    <a:gd name="T0" fmla="*/ 88 w 89"/>
                    <a:gd name="T1" fmla="*/ 10 h 52"/>
                    <a:gd name="T2" fmla="*/ 70 w 89"/>
                    <a:gd name="T3" fmla="*/ 0 h 52"/>
                    <a:gd name="T4" fmla="*/ 0 w 89"/>
                    <a:gd name="T5" fmla="*/ 40 h 52"/>
                    <a:gd name="T6" fmla="*/ 18 w 89"/>
                    <a:gd name="T7" fmla="*/ 51 h 52"/>
                    <a:gd name="T8" fmla="*/ 88 w 89"/>
                    <a:gd name="T9" fmla="*/ 10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9" h="52">
                      <a:moveTo>
                        <a:pt x="88" y="10"/>
                      </a:moveTo>
                      <a:lnTo>
                        <a:pt x="70" y="0"/>
                      </a:lnTo>
                      <a:lnTo>
                        <a:pt x="0" y="40"/>
                      </a:lnTo>
                      <a:lnTo>
                        <a:pt x="18" y="51"/>
                      </a:lnTo>
                      <a:lnTo>
                        <a:pt x="88" y="10"/>
                      </a:lnTo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24" name="Freeform 106"/>
                <p:cNvSpPr>
                  <a:spLocks/>
                </p:cNvSpPr>
                <p:nvPr/>
              </p:nvSpPr>
              <p:spPr bwMode="auto">
                <a:xfrm>
                  <a:off x="1365" y="1967"/>
                  <a:ext cx="71" cy="62"/>
                </a:xfrm>
                <a:custGeom>
                  <a:avLst/>
                  <a:gdLst>
                    <a:gd name="T0" fmla="*/ 70 w 71"/>
                    <a:gd name="T1" fmla="*/ 0 h 62"/>
                    <a:gd name="T2" fmla="*/ 0 w 71"/>
                    <a:gd name="T3" fmla="*/ 41 h 62"/>
                    <a:gd name="T4" fmla="*/ 0 w 71"/>
                    <a:gd name="T5" fmla="*/ 61 h 62"/>
                    <a:gd name="T6" fmla="*/ 70 w 71"/>
                    <a:gd name="T7" fmla="*/ 21 h 62"/>
                    <a:gd name="T8" fmla="*/ 70 w 71"/>
                    <a:gd name="T9" fmla="*/ 0 h 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1" h="62">
                      <a:moveTo>
                        <a:pt x="70" y="0"/>
                      </a:moveTo>
                      <a:lnTo>
                        <a:pt x="0" y="41"/>
                      </a:lnTo>
                      <a:lnTo>
                        <a:pt x="0" y="61"/>
                      </a:lnTo>
                      <a:lnTo>
                        <a:pt x="70" y="21"/>
                      </a:lnTo>
                      <a:lnTo>
                        <a:pt x="70" y="0"/>
                      </a:lnTo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25" name="Line 107"/>
                <p:cNvSpPr>
                  <a:spLocks noChangeShapeType="1"/>
                </p:cNvSpPr>
                <p:nvPr/>
              </p:nvSpPr>
              <p:spPr bwMode="auto">
                <a:xfrm flipV="1">
                  <a:off x="1530" y="2114"/>
                  <a:ext cx="0" cy="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26" name="Freeform 108"/>
                <p:cNvSpPr>
                  <a:spLocks/>
                </p:cNvSpPr>
                <p:nvPr/>
              </p:nvSpPr>
              <p:spPr bwMode="auto">
                <a:xfrm>
                  <a:off x="1529" y="2120"/>
                  <a:ext cx="17" cy="17"/>
                </a:xfrm>
                <a:custGeom>
                  <a:avLst/>
                  <a:gdLst>
                    <a:gd name="T0" fmla="*/ 4 w 17"/>
                    <a:gd name="T1" fmla="*/ 16 h 17"/>
                    <a:gd name="T2" fmla="*/ 0 w 17"/>
                    <a:gd name="T3" fmla="*/ 12 h 17"/>
                    <a:gd name="T4" fmla="*/ 0 w 17"/>
                    <a:gd name="T5" fmla="*/ 8 h 17"/>
                    <a:gd name="T6" fmla="*/ 0 w 17"/>
                    <a:gd name="T7" fmla="*/ 4 h 17"/>
                    <a:gd name="T8" fmla="*/ 4 w 17"/>
                    <a:gd name="T9" fmla="*/ 0 h 17"/>
                    <a:gd name="T10" fmla="*/ 8 w 17"/>
                    <a:gd name="T11" fmla="*/ 0 h 17"/>
                    <a:gd name="T12" fmla="*/ 12 w 17"/>
                    <a:gd name="T13" fmla="*/ 0 h 17"/>
                    <a:gd name="T14" fmla="*/ 16 w 17"/>
                    <a:gd name="T15" fmla="*/ 4 h 17"/>
                    <a:gd name="T16" fmla="*/ 12 w 17"/>
                    <a:gd name="T17" fmla="*/ 8 h 17"/>
                    <a:gd name="T18" fmla="*/ 8 w 17"/>
                    <a:gd name="T19" fmla="*/ 12 h 17"/>
                    <a:gd name="T20" fmla="*/ 4 w 17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7" h="17">
                      <a:moveTo>
                        <a:pt x="4" y="16"/>
                      </a:moveTo>
                      <a:lnTo>
                        <a:pt x="0" y="12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2" y="0"/>
                      </a:lnTo>
                      <a:lnTo>
                        <a:pt x="16" y="4"/>
                      </a:lnTo>
                      <a:lnTo>
                        <a:pt x="12" y="8"/>
                      </a:lnTo>
                      <a:lnTo>
                        <a:pt x="8" y="12"/>
                      </a:lnTo>
                      <a:lnTo>
                        <a:pt x="4" y="16"/>
                      </a:lnTo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27" name="Freeform 109"/>
                <p:cNvSpPr>
                  <a:spLocks/>
                </p:cNvSpPr>
                <p:nvPr/>
              </p:nvSpPr>
              <p:spPr bwMode="auto">
                <a:xfrm>
                  <a:off x="1530" y="2120"/>
                  <a:ext cx="17" cy="17"/>
                </a:xfrm>
                <a:custGeom>
                  <a:avLst/>
                  <a:gdLst>
                    <a:gd name="T0" fmla="*/ 10 w 17"/>
                    <a:gd name="T1" fmla="*/ 8 h 17"/>
                    <a:gd name="T2" fmla="*/ 16 w 17"/>
                    <a:gd name="T3" fmla="*/ 4 h 17"/>
                    <a:gd name="T4" fmla="*/ 10 w 17"/>
                    <a:gd name="T5" fmla="*/ 0 h 17"/>
                    <a:gd name="T6" fmla="*/ 5 w 17"/>
                    <a:gd name="T7" fmla="*/ 0 h 17"/>
                    <a:gd name="T8" fmla="*/ 0 w 17"/>
                    <a:gd name="T9" fmla="*/ 4 h 17"/>
                    <a:gd name="T10" fmla="*/ 0 w 17"/>
                    <a:gd name="T11" fmla="*/ 12 h 17"/>
                    <a:gd name="T12" fmla="*/ 0 w 17"/>
                    <a:gd name="T13" fmla="*/ 16 h 17"/>
                    <a:gd name="T14" fmla="*/ 5 w 17"/>
                    <a:gd name="T15" fmla="*/ 12 h 17"/>
                    <a:gd name="T16" fmla="*/ 10 w 17"/>
                    <a:gd name="T17" fmla="*/ 8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7" h="17">
                      <a:moveTo>
                        <a:pt x="10" y="8"/>
                      </a:moveTo>
                      <a:lnTo>
                        <a:pt x="16" y="4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0" y="4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5" y="12"/>
                      </a:lnTo>
                      <a:lnTo>
                        <a:pt x="10" y="8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28" name="Freeform 110"/>
                <p:cNvSpPr>
                  <a:spLocks/>
                </p:cNvSpPr>
                <p:nvPr/>
              </p:nvSpPr>
              <p:spPr bwMode="auto">
                <a:xfrm>
                  <a:off x="1515" y="2119"/>
                  <a:ext cx="17" cy="17"/>
                </a:xfrm>
                <a:custGeom>
                  <a:avLst/>
                  <a:gdLst>
                    <a:gd name="T0" fmla="*/ 5 w 17"/>
                    <a:gd name="T1" fmla="*/ 14 h 17"/>
                    <a:gd name="T2" fmla="*/ 1 w 17"/>
                    <a:gd name="T3" fmla="*/ 12 h 17"/>
                    <a:gd name="T4" fmla="*/ 1 w 17"/>
                    <a:gd name="T5" fmla="*/ 11 h 17"/>
                    <a:gd name="T6" fmla="*/ 0 w 17"/>
                    <a:gd name="T7" fmla="*/ 9 h 17"/>
                    <a:gd name="T8" fmla="*/ 1 w 17"/>
                    <a:gd name="T9" fmla="*/ 8 h 17"/>
                    <a:gd name="T10" fmla="*/ 1 w 17"/>
                    <a:gd name="T11" fmla="*/ 4 h 17"/>
                    <a:gd name="T12" fmla="*/ 3 w 17"/>
                    <a:gd name="T13" fmla="*/ 3 h 17"/>
                    <a:gd name="T14" fmla="*/ 5 w 17"/>
                    <a:gd name="T15" fmla="*/ 1 h 17"/>
                    <a:gd name="T16" fmla="*/ 8 w 17"/>
                    <a:gd name="T17" fmla="*/ 0 h 17"/>
                    <a:gd name="T18" fmla="*/ 10 w 17"/>
                    <a:gd name="T19" fmla="*/ 0 h 17"/>
                    <a:gd name="T20" fmla="*/ 14 w 17"/>
                    <a:gd name="T21" fmla="*/ 3 h 17"/>
                    <a:gd name="T22" fmla="*/ 16 w 17"/>
                    <a:gd name="T23" fmla="*/ 6 h 17"/>
                    <a:gd name="T24" fmla="*/ 14 w 17"/>
                    <a:gd name="T25" fmla="*/ 8 h 17"/>
                    <a:gd name="T26" fmla="*/ 14 w 17"/>
                    <a:gd name="T27" fmla="*/ 11 h 17"/>
                    <a:gd name="T28" fmla="*/ 12 w 17"/>
                    <a:gd name="T29" fmla="*/ 12 h 17"/>
                    <a:gd name="T30" fmla="*/ 8 w 17"/>
                    <a:gd name="T31" fmla="*/ 14 h 17"/>
                    <a:gd name="T32" fmla="*/ 7 w 17"/>
                    <a:gd name="T33" fmla="*/ 16 h 17"/>
                    <a:gd name="T34" fmla="*/ 5 w 17"/>
                    <a:gd name="T35" fmla="*/ 14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7" h="17">
                      <a:moveTo>
                        <a:pt x="5" y="14"/>
                      </a:moveTo>
                      <a:lnTo>
                        <a:pt x="1" y="12"/>
                      </a:lnTo>
                      <a:lnTo>
                        <a:pt x="1" y="11"/>
                      </a:lnTo>
                      <a:lnTo>
                        <a:pt x="0" y="9"/>
                      </a:lnTo>
                      <a:lnTo>
                        <a:pt x="1" y="8"/>
                      </a:lnTo>
                      <a:lnTo>
                        <a:pt x="1" y="4"/>
                      </a:lnTo>
                      <a:lnTo>
                        <a:pt x="3" y="3"/>
                      </a:lnTo>
                      <a:lnTo>
                        <a:pt x="5" y="1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4" y="3"/>
                      </a:lnTo>
                      <a:lnTo>
                        <a:pt x="16" y="6"/>
                      </a:lnTo>
                      <a:lnTo>
                        <a:pt x="14" y="8"/>
                      </a:lnTo>
                      <a:lnTo>
                        <a:pt x="14" y="11"/>
                      </a:lnTo>
                      <a:lnTo>
                        <a:pt x="12" y="12"/>
                      </a:lnTo>
                      <a:lnTo>
                        <a:pt x="8" y="14"/>
                      </a:lnTo>
                      <a:lnTo>
                        <a:pt x="7" y="16"/>
                      </a:lnTo>
                      <a:lnTo>
                        <a:pt x="5" y="14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29" name="Freeform 111"/>
                <p:cNvSpPr>
                  <a:spLocks/>
                </p:cNvSpPr>
                <p:nvPr/>
              </p:nvSpPr>
              <p:spPr bwMode="auto">
                <a:xfrm>
                  <a:off x="1517" y="2120"/>
                  <a:ext cx="17" cy="17"/>
                </a:xfrm>
                <a:custGeom>
                  <a:avLst/>
                  <a:gdLst>
                    <a:gd name="T0" fmla="*/ 13 w 17"/>
                    <a:gd name="T1" fmla="*/ 10 h 17"/>
                    <a:gd name="T2" fmla="*/ 13 w 17"/>
                    <a:gd name="T3" fmla="*/ 7 h 17"/>
                    <a:gd name="T4" fmla="*/ 16 w 17"/>
                    <a:gd name="T5" fmla="*/ 5 h 17"/>
                    <a:gd name="T6" fmla="*/ 13 w 17"/>
                    <a:gd name="T7" fmla="*/ 1 h 17"/>
                    <a:gd name="T8" fmla="*/ 11 w 17"/>
                    <a:gd name="T9" fmla="*/ 0 h 17"/>
                    <a:gd name="T10" fmla="*/ 9 w 17"/>
                    <a:gd name="T11" fmla="*/ 1 h 17"/>
                    <a:gd name="T12" fmla="*/ 4 w 17"/>
                    <a:gd name="T13" fmla="*/ 3 h 17"/>
                    <a:gd name="T14" fmla="*/ 2 w 17"/>
                    <a:gd name="T15" fmla="*/ 5 h 17"/>
                    <a:gd name="T16" fmla="*/ 2 w 17"/>
                    <a:gd name="T17" fmla="*/ 8 h 17"/>
                    <a:gd name="T18" fmla="*/ 0 w 17"/>
                    <a:gd name="T19" fmla="*/ 10 h 17"/>
                    <a:gd name="T20" fmla="*/ 2 w 17"/>
                    <a:gd name="T21" fmla="*/ 14 h 17"/>
                    <a:gd name="T22" fmla="*/ 4 w 17"/>
                    <a:gd name="T23" fmla="*/ 16 h 17"/>
                    <a:gd name="T24" fmla="*/ 6 w 17"/>
                    <a:gd name="T25" fmla="*/ 14 h 17"/>
                    <a:gd name="T26" fmla="*/ 11 w 17"/>
                    <a:gd name="T27" fmla="*/ 12 h 17"/>
                    <a:gd name="T28" fmla="*/ 13 w 17"/>
                    <a:gd name="T29" fmla="*/ 10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7" h="17">
                      <a:moveTo>
                        <a:pt x="13" y="10"/>
                      </a:moveTo>
                      <a:lnTo>
                        <a:pt x="13" y="7"/>
                      </a:lnTo>
                      <a:lnTo>
                        <a:pt x="16" y="5"/>
                      </a:lnTo>
                      <a:lnTo>
                        <a:pt x="13" y="1"/>
                      </a:lnTo>
                      <a:lnTo>
                        <a:pt x="11" y="0"/>
                      </a:lnTo>
                      <a:lnTo>
                        <a:pt x="9" y="1"/>
                      </a:lnTo>
                      <a:lnTo>
                        <a:pt x="4" y="3"/>
                      </a:lnTo>
                      <a:lnTo>
                        <a:pt x="2" y="5"/>
                      </a:lnTo>
                      <a:lnTo>
                        <a:pt x="2" y="8"/>
                      </a:lnTo>
                      <a:lnTo>
                        <a:pt x="0" y="10"/>
                      </a:lnTo>
                      <a:lnTo>
                        <a:pt x="2" y="14"/>
                      </a:lnTo>
                      <a:lnTo>
                        <a:pt x="4" y="16"/>
                      </a:lnTo>
                      <a:lnTo>
                        <a:pt x="6" y="14"/>
                      </a:lnTo>
                      <a:lnTo>
                        <a:pt x="11" y="12"/>
                      </a:lnTo>
                      <a:lnTo>
                        <a:pt x="13" y="10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30" name="Freeform 112"/>
                <p:cNvSpPr>
                  <a:spLocks/>
                </p:cNvSpPr>
                <p:nvPr/>
              </p:nvSpPr>
              <p:spPr bwMode="auto">
                <a:xfrm>
                  <a:off x="1519" y="2123"/>
                  <a:ext cx="17" cy="17"/>
                </a:xfrm>
                <a:custGeom>
                  <a:avLst/>
                  <a:gdLst>
                    <a:gd name="T0" fmla="*/ 16 w 17"/>
                    <a:gd name="T1" fmla="*/ 8 h 17"/>
                    <a:gd name="T2" fmla="*/ 16 w 17"/>
                    <a:gd name="T3" fmla="*/ 4 h 17"/>
                    <a:gd name="T4" fmla="*/ 16 w 17"/>
                    <a:gd name="T5" fmla="*/ 0 h 17"/>
                    <a:gd name="T6" fmla="*/ 10 w 17"/>
                    <a:gd name="T7" fmla="*/ 0 h 17"/>
                    <a:gd name="T8" fmla="*/ 0 w 17"/>
                    <a:gd name="T9" fmla="*/ 4 h 17"/>
                    <a:gd name="T10" fmla="*/ 0 w 17"/>
                    <a:gd name="T11" fmla="*/ 12 h 17"/>
                    <a:gd name="T12" fmla="*/ 0 w 17"/>
                    <a:gd name="T13" fmla="*/ 16 h 17"/>
                    <a:gd name="T14" fmla="*/ 10 w 17"/>
                    <a:gd name="T15" fmla="*/ 16 h 17"/>
                    <a:gd name="T16" fmla="*/ 16 w 17"/>
                    <a:gd name="T17" fmla="*/ 8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7" h="17">
                      <a:moveTo>
                        <a:pt x="16" y="8"/>
                      </a:moveTo>
                      <a:lnTo>
                        <a:pt x="16" y="4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0" y="4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10" y="16"/>
                      </a:lnTo>
                      <a:lnTo>
                        <a:pt x="16" y="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31" name="Freeform 113"/>
                <p:cNvSpPr>
                  <a:spLocks/>
                </p:cNvSpPr>
                <p:nvPr/>
              </p:nvSpPr>
              <p:spPr bwMode="auto">
                <a:xfrm>
                  <a:off x="1508" y="2124"/>
                  <a:ext cx="17" cy="17"/>
                </a:xfrm>
                <a:custGeom>
                  <a:avLst/>
                  <a:gdLst>
                    <a:gd name="T0" fmla="*/ 6 w 17"/>
                    <a:gd name="T1" fmla="*/ 16 h 17"/>
                    <a:gd name="T2" fmla="*/ 2 w 17"/>
                    <a:gd name="T3" fmla="*/ 14 h 17"/>
                    <a:gd name="T4" fmla="*/ 0 w 17"/>
                    <a:gd name="T5" fmla="*/ 12 h 17"/>
                    <a:gd name="T6" fmla="*/ 0 w 17"/>
                    <a:gd name="T7" fmla="*/ 10 h 17"/>
                    <a:gd name="T8" fmla="*/ 0 w 17"/>
                    <a:gd name="T9" fmla="*/ 7 h 17"/>
                    <a:gd name="T10" fmla="*/ 2 w 17"/>
                    <a:gd name="T11" fmla="*/ 3 h 17"/>
                    <a:gd name="T12" fmla="*/ 4 w 17"/>
                    <a:gd name="T13" fmla="*/ 1 h 17"/>
                    <a:gd name="T14" fmla="*/ 6 w 17"/>
                    <a:gd name="T15" fmla="*/ 0 h 17"/>
                    <a:gd name="T16" fmla="*/ 8 w 17"/>
                    <a:gd name="T17" fmla="*/ 0 h 17"/>
                    <a:gd name="T18" fmla="*/ 10 w 17"/>
                    <a:gd name="T19" fmla="*/ 0 h 17"/>
                    <a:gd name="T20" fmla="*/ 14 w 17"/>
                    <a:gd name="T21" fmla="*/ 1 h 17"/>
                    <a:gd name="T22" fmla="*/ 16 w 17"/>
                    <a:gd name="T23" fmla="*/ 3 h 17"/>
                    <a:gd name="T24" fmla="*/ 16 w 17"/>
                    <a:gd name="T25" fmla="*/ 5 h 17"/>
                    <a:gd name="T26" fmla="*/ 16 w 17"/>
                    <a:gd name="T27" fmla="*/ 8 h 17"/>
                    <a:gd name="T28" fmla="*/ 14 w 17"/>
                    <a:gd name="T29" fmla="*/ 10 h 17"/>
                    <a:gd name="T30" fmla="*/ 12 w 17"/>
                    <a:gd name="T31" fmla="*/ 14 h 17"/>
                    <a:gd name="T32" fmla="*/ 10 w 17"/>
                    <a:gd name="T33" fmla="*/ 16 h 17"/>
                    <a:gd name="T34" fmla="*/ 8 w 17"/>
                    <a:gd name="T35" fmla="*/ 16 h 17"/>
                    <a:gd name="T36" fmla="*/ 6 w 17"/>
                    <a:gd name="T37" fmla="*/ 16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7" h="17">
                      <a:moveTo>
                        <a:pt x="6" y="16"/>
                      </a:moveTo>
                      <a:lnTo>
                        <a:pt x="2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2" y="3"/>
                      </a:lnTo>
                      <a:lnTo>
                        <a:pt x="4" y="1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4" y="1"/>
                      </a:lnTo>
                      <a:lnTo>
                        <a:pt x="16" y="3"/>
                      </a:lnTo>
                      <a:lnTo>
                        <a:pt x="16" y="5"/>
                      </a:lnTo>
                      <a:lnTo>
                        <a:pt x="16" y="8"/>
                      </a:lnTo>
                      <a:lnTo>
                        <a:pt x="14" y="10"/>
                      </a:lnTo>
                      <a:lnTo>
                        <a:pt x="12" y="14"/>
                      </a:lnTo>
                      <a:lnTo>
                        <a:pt x="10" y="16"/>
                      </a:lnTo>
                      <a:lnTo>
                        <a:pt x="8" y="16"/>
                      </a:lnTo>
                      <a:lnTo>
                        <a:pt x="6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32" name="Freeform 114"/>
                <p:cNvSpPr>
                  <a:spLocks/>
                </p:cNvSpPr>
                <p:nvPr/>
              </p:nvSpPr>
              <p:spPr bwMode="auto">
                <a:xfrm>
                  <a:off x="1510" y="2125"/>
                  <a:ext cx="17" cy="17"/>
                </a:xfrm>
                <a:custGeom>
                  <a:avLst/>
                  <a:gdLst>
                    <a:gd name="T0" fmla="*/ 13 w 17"/>
                    <a:gd name="T1" fmla="*/ 10 h 17"/>
                    <a:gd name="T2" fmla="*/ 16 w 17"/>
                    <a:gd name="T3" fmla="*/ 8 h 17"/>
                    <a:gd name="T4" fmla="*/ 16 w 17"/>
                    <a:gd name="T5" fmla="*/ 4 h 17"/>
                    <a:gd name="T6" fmla="*/ 16 w 17"/>
                    <a:gd name="T7" fmla="*/ 2 h 17"/>
                    <a:gd name="T8" fmla="*/ 13 w 17"/>
                    <a:gd name="T9" fmla="*/ 0 h 17"/>
                    <a:gd name="T10" fmla="*/ 10 w 17"/>
                    <a:gd name="T11" fmla="*/ 0 h 17"/>
                    <a:gd name="T12" fmla="*/ 8 w 17"/>
                    <a:gd name="T13" fmla="*/ 0 h 17"/>
                    <a:gd name="T14" fmla="*/ 5 w 17"/>
                    <a:gd name="T15" fmla="*/ 2 h 17"/>
                    <a:gd name="T16" fmla="*/ 2 w 17"/>
                    <a:gd name="T17" fmla="*/ 6 h 17"/>
                    <a:gd name="T18" fmla="*/ 0 w 17"/>
                    <a:gd name="T19" fmla="*/ 8 h 17"/>
                    <a:gd name="T20" fmla="*/ 0 w 17"/>
                    <a:gd name="T21" fmla="*/ 12 h 17"/>
                    <a:gd name="T22" fmla="*/ 0 w 17"/>
                    <a:gd name="T23" fmla="*/ 14 h 17"/>
                    <a:gd name="T24" fmla="*/ 2 w 17"/>
                    <a:gd name="T25" fmla="*/ 16 h 17"/>
                    <a:gd name="T26" fmla="*/ 5 w 17"/>
                    <a:gd name="T27" fmla="*/ 16 h 17"/>
                    <a:gd name="T28" fmla="*/ 8 w 17"/>
                    <a:gd name="T29" fmla="*/ 16 h 17"/>
                    <a:gd name="T30" fmla="*/ 10 w 17"/>
                    <a:gd name="T31" fmla="*/ 14 h 17"/>
                    <a:gd name="T32" fmla="*/ 13 w 17"/>
                    <a:gd name="T33" fmla="*/ 10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7" h="17">
                      <a:moveTo>
                        <a:pt x="13" y="10"/>
                      </a:moveTo>
                      <a:lnTo>
                        <a:pt x="16" y="8"/>
                      </a:lnTo>
                      <a:lnTo>
                        <a:pt x="16" y="4"/>
                      </a:lnTo>
                      <a:lnTo>
                        <a:pt x="16" y="2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5" y="2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2" y="16"/>
                      </a:lnTo>
                      <a:lnTo>
                        <a:pt x="5" y="16"/>
                      </a:lnTo>
                      <a:lnTo>
                        <a:pt x="8" y="16"/>
                      </a:lnTo>
                      <a:lnTo>
                        <a:pt x="10" y="14"/>
                      </a:lnTo>
                      <a:lnTo>
                        <a:pt x="13" y="10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33" name="Freeform 115"/>
                <p:cNvSpPr>
                  <a:spLocks/>
                </p:cNvSpPr>
                <p:nvPr/>
              </p:nvSpPr>
              <p:spPr bwMode="auto">
                <a:xfrm>
                  <a:off x="1511" y="2127"/>
                  <a:ext cx="17" cy="17"/>
                </a:xfrm>
                <a:custGeom>
                  <a:avLst/>
                  <a:gdLst>
                    <a:gd name="T0" fmla="*/ 12 w 17"/>
                    <a:gd name="T1" fmla="*/ 12 h 17"/>
                    <a:gd name="T2" fmla="*/ 16 w 17"/>
                    <a:gd name="T3" fmla="*/ 4 h 17"/>
                    <a:gd name="T4" fmla="*/ 12 w 17"/>
                    <a:gd name="T5" fmla="*/ 0 h 17"/>
                    <a:gd name="T6" fmla="*/ 8 w 17"/>
                    <a:gd name="T7" fmla="*/ 0 h 17"/>
                    <a:gd name="T8" fmla="*/ 4 w 17"/>
                    <a:gd name="T9" fmla="*/ 4 h 17"/>
                    <a:gd name="T10" fmla="*/ 0 w 17"/>
                    <a:gd name="T11" fmla="*/ 12 h 17"/>
                    <a:gd name="T12" fmla="*/ 4 w 17"/>
                    <a:gd name="T13" fmla="*/ 16 h 17"/>
                    <a:gd name="T14" fmla="*/ 8 w 17"/>
                    <a:gd name="T15" fmla="*/ 16 h 17"/>
                    <a:gd name="T16" fmla="*/ 12 w 17"/>
                    <a:gd name="T17" fmla="*/ 12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7" h="17">
                      <a:moveTo>
                        <a:pt x="12" y="12"/>
                      </a:moveTo>
                      <a:lnTo>
                        <a:pt x="16" y="4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4" y="4"/>
                      </a:lnTo>
                      <a:lnTo>
                        <a:pt x="0" y="12"/>
                      </a:lnTo>
                      <a:lnTo>
                        <a:pt x="4" y="16"/>
                      </a:lnTo>
                      <a:lnTo>
                        <a:pt x="8" y="16"/>
                      </a:lnTo>
                      <a:lnTo>
                        <a:pt x="12" y="12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34" name="Freeform 116"/>
                <p:cNvSpPr>
                  <a:spLocks/>
                </p:cNvSpPr>
                <p:nvPr/>
              </p:nvSpPr>
              <p:spPr bwMode="auto">
                <a:xfrm>
                  <a:off x="1519" y="2121"/>
                  <a:ext cx="17" cy="17"/>
                </a:xfrm>
                <a:custGeom>
                  <a:avLst/>
                  <a:gdLst>
                    <a:gd name="T0" fmla="*/ 6 w 17"/>
                    <a:gd name="T1" fmla="*/ 14 h 17"/>
                    <a:gd name="T2" fmla="*/ 2 w 17"/>
                    <a:gd name="T3" fmla="*/ 12 h 17"/>
                    <a:gd name="T4" fmla="*/ 0 w 17"/>
                    <a:gd name="T5" fmla="*/ 11 h 17"/>
                    <a:gd name="T6" fmla="*/ 0 w 17"/>
                    <a:gd name="T7" fmla="*/ 9 h 17"/>
                    <a:gd name="T8" fmla="*/ 0 w 17"/>
                    <a:gd name="T9" fmla="*/ 8 h 17"/>
                    <a:gd name="T10" fmla="*/ 2 w 17"/>
                    <a:gd name="T11" fmla="*/ 4 h 17"/>
                    <a:gd name="T12" fmla="*/ 4 w 17"/>
                    <a:gd name="T13" fmla="*/ 3 h 17"/>
                    <a:gd name="T14" fmla="*/ 6 w 17"/>
                    <a:gd name="T15" fmla="*/ 1 h 17"/>
                    <a:gd name="T16" fmla="*/ 8 w 17"/>
                    <a:gd name="T17" fmla="*/ 0 h 17"/>
                    <a:gd name="T18" fmla="*/ 10 w 17"/>
                    <a:gd name="T19" fmla="*/ 0 h 17"/>
                    <a:gd name="T20" fmla="*/ 14 w 17"/>
                    <a:gd name="T21" fmla="*/ 3 h 17"/>
                    <a:gd name="T22" fmla="*/ 16 w 17"/>
                    <a:gd name="T23" fmla="*/ 3 h 17"/>
                    <a:gd name="T24" fmla="*/ 16 w 17"/>
                    <a:gd name="T25" fmla="*/ 6 h 17"/>
                    <a:gd name="T26" fmla="*/ 16 w 17"/>
                    <a:gd name="T27" fmla="*/ 8 h 17"/>
                    <a:gd name="T28" fmla="*/ 14 w 17"/>
                    <a:gd name="T29" fmla="*/ 11 h 17"/>
                    <a:gd name="T30" fmla="*/ 12 w 17"/>
                    <a:gd name="T31" fmla="*/ 12 h 17"/>
                    <a:gd name="T32" fmla="*/ 10 w 17"/>
                    <a:gd name="T33" fmla="*/ 14 h 17"/>
                    <a:gd name="T34" fmla="*/ 8 w 17"/>
                    <a:gd name="T35" fmla="*/ 16 h 17"/>
                    <a:gd name="T36" fmla="*/ 6 w 17"/>
                    <a:gd name="T37" fmla="*/ 14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7" h="17">
                      <a:moveTo>
                        <a:pt x="6" y="14"/>
                      </a:moveTo>
                      <a:lnTo>
                        <a:pt x="2" y="12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2" y="4"/>
                      </a:lnTo>
                      <a:lnTo>
                        <a:pt x="4" y="3"/>
                      </a:lnTo>
                      <a:lnTo>
                        <a:pt x="6" y="1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4" y="3"/>
                      </a:lnTo>
                      <a:lnTo>
                        <a:pt x="16" y="3"/>
                      </a:lnTo>
                      <a:lnTo>
                        <a:pt x="16" y="6"/>
                      </a:lnTo>
                      <a:lnTo>
                        <a:pt x="16" y="8"/>
                      </a:lnTo>
                      <a:lnTo>
                        <a:pt x="14" y="11"/>
                      </a:lnTo>
                      <a:lnTo>
                        <a:pt x="12" y="12"/>
                      </a:lnTo>
                      <a:lnTo>
                        <a:pt x="10" y="14"/>
                      </a:lnTo>
                      <a:lnTo>
                        <a:pt x="8" y="16"/>
                      </a:lnTo>
                      <a:lnTo>
                        <a:pt x="6" y="14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35" name="Freeform 117"/>
                <p:cNvSpPr>
                  <a:spLocks/>
                </p:cNvSpPr>
                <p:nvPr/>
              </p:nvSpPr>
              <p:spPr bwMode="auto">
                <a:xfrm>
                  <a:off x="1521" y="2122"/>
                  <a:ext cx="17" cy="17"/>
                </a:xfrm>
                <a:custGeom>
                  <a:avLst/>
                  <a:gdLst>
                    <a:gd name="T0" fmla="*/ 13 w 17"/>
                    <a:gd name="T1" fmla="*/ 10 h 17"/>
                    <a:gd name="T2" fmla="*/ 16 w 17"/>
                    <a:gd name="T3" fmla="*/ 7 h 17"/>
                    <a:gd name="T4" fmla="*/ 16 w 17"/>
                    <a:gd name="T5" fmla="*/ 5 h 17"/>
                    <a:gd name="T6" fmla="*/ 16 w 17"/>
                    <a:gd name="T7" fmla="*/ 1 h 17"/>
                    <a:gd name="T8" fmla="*/ 13 w 17"/>
                    <a:gd name="T9" fmla="*/ 1 h 17"/>
                    <a:gd name="T10" fmla="*/ 10 w 17"/>
                    <a:gd name="T11" fmla="*/ 0 h 17"/>
                    <a:gd name="T12" fmla="*/ 8 w 17"/>
                    <a:gd name="T13" fmla="*/ 1 h 17"/>
                    <a:gd name="T14" fmla="*/ 5 w 17"/>
                    <a:gd name="T15" fmla="*/ 3 h 17"/>
                    <a:gd name="T16" fmla="*/ 2 w 17"/>
                    <a:gd name="T17" fmla="*/ 5 h 17"/>
                    <a:gd name="T18" fmla="*/ 0 w 17"/>
                    <a:gd name="T19" fmla="*/ 8 h 17"/>
                    <a:gd name="T20" fmla="*/ 0 w 17"/>
                    <a:gd name="T21" fmla="*/ 10 h 17"/>
                    <a:gd name="T22" fmla="*/ 0 w 17"/>
                    <a:gd name="T23" fmla="*/ 14 h 17"/>
                    <a:gd name="T24" fmla="*/ 2 w 17"/>
                    <a:gd name="T25" fmla="*/ 14 h 17"/>
                    <a:gd name="T26" fmla="*/ 5 w 17"/>
                    <a:gd name="T27" fmla="*/ 16 h 17"/>
                    <a:gd name="T28" fmla="*/ 8 w 17"/>
                    <a:gd name="T29" fmla="*/ 14 h 17"/>
                    <a:gd name="T30" fmla="*/ 10 w 17"/>
                    <a:gd name="T31" fmla="*/ 12 h 17"/>
                    <a:gd name="T32" fmla="*/ 13 w 17"/>
                    <a:gd name="T33" fmla="*/ 10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7" h="17">
                      <a:moveTo>
                        <a:pt x="13" y="10"/>
                      </a:moveTo>
                      <a:lnTo>
                        <a:pt x="16" y="7"/>
                      </a:lnTo>
                      <a:lnTo>
                        <a:pt x="16" y="5"/>
                      </a:lnTo>
                      <a:lnTo>
                        <a:pt x="16" y="1"/>
                      </a:lnTo>
                      <a:lnTo>
                        <a:pt x="13" y="1"/>
                      </a:lnTo>
                      <a:lnTo>
                        <a:pt x="10" y="0"/>
                      </a:lnTo>
                      <a:lnTo>
                        <a:pt x="8" y="1"/>
                      </a:lnTo>
                      <a:lnTo>
                        <a:pt x="5" y="3"/>
                      </a:lnTo>
                      <a:lnTo>
                        <a:pt x="2" y="5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2" y="14"/>
                      </a:lnTo>
                      <a:lnTo>
                        <a:pt x="5" y="16"/>
                      </a:lnTo>
                      <a:lnTo>
                        <a:pt x="8" y="14"/>
                      </a:lnTo>
                      <a:lnTo>
                        <a:pt x="10" y="12"/>
                      </a:lnTo>
                      <a:lnTo>
                        <a:pt x="13" y="10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36" name="Freeform 118"/>
                <p:cNvSpPr>
                  <a:spLocks/>
                </p:cNvSpPr>
                <p:nvPr/>
              </p:nvSpPr>
              <p:spPr bwMode="auto">
                <a:xfrm>
                  <a:off x="1522" y="2125"/>
                  <a:ext cx="17" cy="17"/>
                </a:xfrm>
                <a:custGeom>
                  <a:avLst/>
                  <a:gdLst>
                    <a:gd name="T0" fmla="*/ 12 w 17"/>
                    <a:gd name="T1" fmla="*/ 8 h 17"/>
                    <a:gd name="T2" fmla="*/ 16 w 17"/>
                    <a:gd name="T3" fmla="*/ 4 h 17"/>
                    <a:gd name="T4" fmla="*/ 12 w 17"/>
                    <a:gd name="T5" fmla="*/ 0 h 17"/>
                    <a:gd name="T6" fmla="*/ 8 w 17"/>
                    <a:gd name="T7" fmla="*/ 0 h 17"/>
                    <a:gd name="T8" fmla="*/ 4 w 17"/>
                    <a:gd name="T9" fmla="*/ 4 h 17"/>
                    <a:gd name="T10" fmla="*/ 0 w 17"/>
                    <a:gd name="T11" fmla="*/ 12 h 17"/>
                    <a:gd name="T12" fmla="*/ 4 w 17"/>
                    <a:gd name="T13" fmla="*/ 16 h 17"/>
                    <a:gd name="T14" fmla="*/ 8 w 17"/>
                    <a:gd name="T15" fmla="*/ 12 h 17"/>
                    <a:gd name="T16" fmla="*/ 12 w 17"/>
                    <a:gd name="T17" fmla="*/ 8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7" h="17">
                      <a:moveTo>
                        <a:pt x="12" y="8"/>
                      </a:moveTo>
                      <a:lnTo>
                        <a:pt x="16" y="4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4" y="4"/>
                      </a:lnTo>
                      <a:lnTo>
                        <a:pt x="0" y="12"/>
                      </a:lnTo>
                      <a:lnTo>
                        <a:pt x="4" y="16"/>
                      </a:lnTo>
                      <a:lnTo>
                        <a:pt x="8" y="12"/>
                      </a:lnTo>
                      <a:lnTo>
                        <a:pt x="12" y="8"/>
                      </a:lnTo>
                    </a:path>
                  </a:pathLst>
                </a:custGeom>
                <a:solidFill>
                  <a:srgbClr val="33845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37" name="Freeform 119"/>
                <p:cNvSpPr>
                  <a:spLocks/>
                </p:cNvSpPr>
                <p:nvPr/>
              </p:nvSpPr>
              <p:spPr bwMode="auto">
                <a:xfrm>
                  <a:off x="1511" y="2126"/>
                  <a:ext cx="17" cy="17"/>
                </a:xfrm>
                <a:custGeom>
                  <a:avLst/>
                  <a:gdLst>
                    <a:gd name="T0" fmla="*/ 5 w 17"/>
                    <a:gd name="T1" fmla="*/ 16 h 17"/>
                    <a:gd name="T2" fmla="*/ 1 w 17"/>
                    <a:gd name="T3" fmla="*/ 14 h 17"/>
                    <a:gd name="T4" fmla="*/ 0 w 17"/>
                    <a:gd name="T5" fmla="*/ 12 h 17"/>
                    <a:gd name="T6" fmla="*/ 0 w 17"/>
                    <a:gd name="T7" fmla="*/ 10 h 17"/>
                    <a:gd name="T8" fmla="*/ 0 w 17"/>
                    <a:gd name="T9" fmla="*/ 7 h 17"/>
                    <a:gd name="T10" fmla="*/ 1 w 17"/>
                    <a:gd name="T11" fmla="*/ 3 h 17"/>
                    <a:gd name="T12" fmla="*/ 3 w 17"/>
                    <a:gd name="T13" fmla="*/ 1 h 17"/>
                    <a:gd name="T14" fmla="*/ 5 w 17"/>
                    <a:gd name="T15" fmla="*/ 0 h 17"/>
                    <a:gd name="T16" fmla="*/ 8 w 17"/>
                    <a:gd name="T17" fmla="*/ 0 h 17"/>
                    <a:gd name="T18" fmla="*/ 10 w 17"/>
                    <a:gd name="T19" fmla="*/ 0 h 17"/>
                    <a:gd name="T20" fmla="*/ 14 w 17"/>
                    <a:gd name="T21" fmla="*/ 1 h 17"/>
                    <a:gd name="T22" fmla="*/ 14 w 17"/>
                    <a:gd name="T23" fmla="*/ 3 h 17"/>
                    <a:gd name="T24" fmla="*/ 16 w 17"/>
                    <a:gd name="T25" fmla="*/ 5 h 17"/>
                    <a:gd name="T26" fmla="*/ 14 w 17"/>
                    <a:gd name="T27" fmla="*/ 8 h 17"/>
                    <a:gd name="T28" fmla="*/ 14 w 17"/>
                    <a:gd name="T29" fmla="*/ 10 h 17"/>
                    <a:gd name="T30" fmla="*/ 12 w 17"/>
                    <a:gd name="T31" fmla="*/ 14 h 17"/>
                    <a:gd name="T32" fmla="*/ 8 w 17"/>
                    <a:gd name="T33" fmla="*/ 16 h 17"/>
                    <a:gd name="T34" fmla="*/ 7 w 17"/>
                    <a:gd name="T35" fmla="*/ 16 h 17"/>
                    <a:gd name="T36" fmla="*/ 5 w 17"/>
                    <a:gd name="T37" fmla="*/ 16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7" h="17">
                      <a:moveTo>
                        <a:pt x="5" y="16"/>
                      </a:moveTo>
                      <a:lnTo>
                        <a:pt x="1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1" y="3"/>
                      </a:lnTo>
                      <a:lnTo>
                        <a:pt x="3" y="1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4" y="1"/>
                      </a:lnTo>
                      <a:lnTo>
                        <a:pt x="14" y="3"/>
                      </a:lnTo>
                      <a:lnTo>
                        <a:pt x="16" y="5"/>
                      </a:lnTo>
                      <a:lnTo>
                        <a:pt x="14" y="8"/>
                      </a:lnTo>
                      <a:lnTo>
                        <a:pt x="14" y="10"/>
                      </a:lnTo>
                      <a:lnTo>
                        <a:pt x="12" y="14"/>
                      </a:lnTo>
                      <a:lnTo>
                        <a:pt x="8" y="16"/>
                      </a:lnTo>
                      <a:lnTo>
                        <a:pt x="7" y="16"/>
                      </a:lnTo>
                      <a:lnTo>
                        <a:pt x="5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38" name="Freeform 120"/>
                <p:cNvSpPr>
                  <a:spLocks/>
                </p:cNvSpPr>
                <p:nvPr/>
              </p:nvSpPr>
              <p:spPr bwMode="auto">
                <a:xfrm>
                  <a:off x="1513" y="2127"/>
                  <a:ext cx="17" cy="17"/>
                </a:xfrm>
                <a:custGeom>
                  <a:avLst/>
                  <a:gdLst>
                    <a:gd name="T0" fmla="*/ 13 w 17"/>
                    <a:gd name="T1" fmla="*/ 10 h 17"/>
                    <a:gd name="T2" fmla="*/ 13 w 17"/>
                    <a:gd name="T3" fmla="*/ 8 h 17"/>
                    <a:gd name="T4" fmla="*/ 16 w 17"/>
                    <a:gd name="T5" fmla="*/ 4 h 17"/>
                    <a:gd name="T6" fmla="*/ 13 w 17"/>
                    <a:gd name="T7" fmla="*/ 2 h 17"/>
                    <a:gd name="T8" fmla="*/ 13 w 17"/>
                    <a:gd name="T9" fmla="*/ 0 h 17"/>
                    <a:gd name="T10" fmla="*/ 11 w 17"/>
                    <a:gd name="T11" fmla="*/ 0 h 17"/>
                    <a:gd name="T12" fmla="*/ 6 w 17"/>
                    <a:gd name="T13" fmla="*/ 0 h 17"/>
                    <a:gd name="T14" fmla="*/ 4 w 17"/>
                    <a:gd name="T15" fmla="*/ 2 h 17"/>
                    <a:gd name="T16" fmla="*/ 2 w 17"/>
                    <a:gd name="T17" fmla="*/ 6 h 17"/>
                    <a:gd name="T18" fmla="*/ 0 w 17"/>
                    <a:gd name="T19" fmla="*/ 8 h 17"/>
                    <a:gd name="T20" fmla="*/ 0 w 17"/>
                    <a:gd name="T21" fmla="*/ 12 h 17"/>
                    <a:gd name="T22" fmla="*/ 0 w 17"/>
                    <a:gd name="T23" fmla="*/ 14 h 17"/>
                    <a:gd name="T24" fmla="*/ 2 w 17"/>
                    <a:gd name="T25" fmla="*/ 16 h 17"/>
                    <a:gd name="T26" fmla="*/ 4 w 17"/>
                    <a:gd name="T27" fmla="*/ 16 h 17"/>
                    <a:gd name="T28" fmla="*/ 6 w 17"/>
                    <a:gd name="T29" fmla="*/ 16 h 17"/>
                    <a:gd name="T30" fmla="*/ 11 w 17"/>
                    <a:gd name="T31" fmla="*/ 14 h 17"/>
                    <a:gd name="T32" fmla="*/ 13 w 17"/>
                    <a:gd name="T33" fmla="*/ 10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7" h="17">
                      <a:moveTo>
                        <a:pt x="13" y="10"/>
                      </a:moveTo>
                      <a:lnTo>
                        <a:pt x="13" y="8"/>
                      </a:lnTo>
                      <a:lnTo>
                        <a:pt x="16" y="4"/>
                      </a:lnTo>
                      <a:lnTo>
                        <a:pt x="13" y="2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6" y="0"/>
                      </a:lnTo>
                      <a:lnTo>
                        <a:pt x="4" y="2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2" y="16"/>
                      </a:lnTo>
                      <a:lnTo>
                        <a:pt x="4" y="16"/>
                      </a:lnTo>
                      <a:lnTo>
                        <a:pt x="6" y="16"/>
                      </a:lnTo>
                      <a:lnTo>
                        <a:pt x="11" y="14"/>
                      </a:lnTo>
                      <a:lnTo>
                        <a:pt x="13" y="10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39" name="Freeform 121"/>
                <p:cNvSpPr>
                  <a:spLocks/>
                </p:cNvSpPr>
                <p:nvPr/>
              </p:nvSpPr>
              <p:spPr bwMode="auto">
                <a:xfrm>
                  <a:off x="1515" y="2129"/>
                  <a:ext cx="17" cy="17"/>
                </a:xfrm>
                <a:custGeom>
                  <a:avLst/>
                  <a:gdLst>
                    <a:gd name="T0" fmla="*/ 16 w 17"/>
                    <a:gd name="T1" fmla="*/ 12 h 17"/>
                    <a:gd name="T2" fmla="*/ 16 w 17"/>
                    <a:gd name="T3" fmla="*/ 4 h 17"/>
                    <a:gd name="T4" fmla="*/ 16 w 17"/>
                    <a:gd name="T5" fmla="*/ 0 h 17"/>
                    <a:gd name="T6" fmla="*/ 5 w 17"/>
                    <a:gd name="T7" fmla="*/ 0 h 17"/>
                    <a:gd name="T8" fmla="*/ 0 w 17"/>
                    <a:gd name="T9" fmla="*/ 4 h 17"/>
                    <a:gd name="T10" fmla="*/ 0 w 17"/>
                    <a:gd name="T11" fmla="*/ 12 h 17"/>
                    <a:gd name="T12" fmla="*/ 0 w 17"/>
                    <a:gd name="T13" fmla="*/ 16 h 17"/>
                    <a:gd name="T14" fmla="*/ 5 w 17"/>
                    <a:gd name="T15" fmla="*/ 16 h 17"/>
                    <a:gd name="T16" fmla="*/ 16 w 17"/>
                    <a:gd name="T17" fmla="*/ 12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7" h="17">
                      <a:moveTo>
                        <a:pt x="16" y="12"/>
                      </a:moveTo>
                      <a:lnTo>
                        <a:pt x="16" y="4"/>
                      </a:lnTo>
                      <a:lnTo>
                        <a:pt x="16" y="0"/>
                      </a:lnTo>
                      <a:lnTo>
                        <a:pt x="5" y="0"/>
                      </a:lnTo>
                      <a:lnTo>
                        <a:pt x="0" y="4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5" y="16"/>
                      </a:lnTo>
                      <a:lnTo>
                        <a:pt x="16" y="12"/>
                      </a:lnTo>
                    </a:path>
                  </a:pathLst>
                </a:custGeom>
                <a:solidFill>
                  <a:srgbClr val="33845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40" name="Freeform 122"/>
                <p:cNvSpPr>
                  <a:spLocks/>
                </p:cNvSpPr>
                <p:nvPr/>
              </p:nvSpPr>
              <p:spPr bwMode="auto">
                <a:xfrm>
                  <a:off x="1482" y="2142"/>
                  <a:ext cx="17" cy="17"/>
                </a:xfrm>
                <a:custGeom>
                  <a:avLst/>
                  <a:gdLst>
                    <a:gd name="T0" fmla="*/ 5 w 17"/>
                    <a:gd name="T1" fmla="*/ 16 h 17"/>
                    <a:gd name="T2" fmla="*/ 1 w 17"/>
                    <a:gd name="T3" fmla="*/ 12 h 17"/>
                    <a:gd name="T4" fmla="*/ 0 w 17"/>
                    <a:gd name="T5" fmla="*/ 12 h 17"/>
                    <a:gd name="T6" fmla="*/ 0 w 17"/>
                    <a:gd name="T7" fmla="*/ 9 h 17"/>
                    <a:gd name="T8" fmla="*/ 0 w 17"/>
                    <a:gd name="T9" fmla="*/ 8 h 17"/>
                    <a:gd name="T10" fmla="*/ 1 w 17"/>
                    <a:gd name="T11" fmla="*/ 4 h 17"/>
                    <a:gd name="T12" fmla="*/ 3 w 17"/>
                    <a:gd name="T13" fmla="*/ 3 h 17"/>
                    <a:gd name="T14" fmla="*/ 5 w 17"/>
                    <a:gd name="T15" fmla="*/ 1 h 17"/>
                    <a:gd name="T16" fmla="*/ 8 w 17"/>
                    <a:gd name="T17" fmla="*/ 0 h 17"/>
                    <a:gd name="T18" fmla="*/ 10 w 17"/>
                    <a:gd name="T19" fmla="*/ 1 h 17"/>
                    <a:gd name="T20" fmla="*/ 14 w 17"/>
                    <a:gd name="T21" fmla="*/ 3 h 17"/>
                    <a:gd name="T22" fmla="*/ 14 w 17"/>
                    <a:gd name="T23" fmla="*/ 4 h 17"/>
                    <a:gd name="T24" fmla="*/ 16 w 17"/>
                    <a:gd name="T25" fmla="*/ 6 h 17"/>
                    <a:gd name="T26" fmla="*/ 14 w 17"/>
                    <a:gd name="T27" fmla="*/ 8 h 17"/>
                    <a:gd name="T28" fmla="*/ 14 w 17"/>
                    <a:gd name="T29" fmla="*/ 11 h 17"/>
                    <a:gd name="T30" fmla="*/ 12 w 17"/>
                    <a:gd name="T31" fmla="*/ 12 h 17"/>
                    <a:gd name="T32" fmla="*/ 8 w 17"/>
                    <a:gd name="T33" fmla="*/ 14 h 17"/>
                    <a:gd name="T34" fmla="*/ 7 w 17"/>
                    <a:gd name="T35" fmla="*/ 16 h 17"/>
                    <a:gd name="T36" fmla="*/ 5 w 17"/>
                    <a:gd name="T37" fmla="*/ 16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7" h="17">
                      <a:moveTo>
                        <a:pt x="5" y="16"/>
                      </a:moveTo>
                      <a:lnTo>
                        <a:pt x="1" y="12"/>
                      </a:lnTo>
                      <a:lnTo>
                        <a:pt x="0" y="12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1" y="4"/>
                      </a:lnTo>
                      <a:lnTo>
                        <a:pt x="3" y="3"/>
                      </a:lnTo>
                      <a:lnTo>
                        <a:pt x="5" y="1"/>
                      </a:lnTo>
                      <a:lnTo>
                        <a:pt x="8" y="0"/>
                      </a:lnTo>
                      <a:lnTo>
                        <a:pt x="10" y="1"/>
                      </a:lnTo>
                      <a:lnTo>
                        <a:pt x="14" y="3"/>
                      </a:lnTo>
                      <a:lnTo>
                        <a:pt x="14" y="4"/>
                      </a:lnTo>
                      <a:lnTo>
                        <a:pt x="16" y="6"/>
                      </a:lnTo>
                      <a:lnTo>
                        <a:pt x="14" y="8"/>
                      </a:lnTo>
                      <a:lnTo>
                        <a:pt x="14" y="11"/>
                      </a:lnTo>
                      <a:lnTo>
                        <a:pt x="12" y="12"/>
                      </a:lnTo>
                      <a:lnTo>
                        <a:pt x="8" y="14"/>
                      </a:lnTo>
                      <a:lnTo>
                        <a:pt x="7" y="16"/>
                      </a:lnTo>
                      <a:lnTo>
                        <a:pt x="5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41" name="Freeform 123"/>
                <p:cNvSpPr>
                  <a:spLocks/>
                </p:cNvSpPr>
                <p:nvPr/>
              </p:nvSpPr>
              <p:spPr bwMode="auto">
                <a:xfrm>
                  <a:off x="1484" y="2144"/>
                  <a:ext cx="17" cy="17"/>
                </a:xfrm>
                <a:custGeom>
                  <a:avLst/>
                  <a:gdLst>
                    <a:gd name="T0" fmla="*/ 13 w 17"/>
                    <a:gd name="T1" fmla="*/ 10 h 17"/>
                    <a:gd name="T2" fmla="*/ 13 w 17"/>
                    <a:gd name="T3" fmla="*/ 6 h 17"/>
                    <a:gd name="T4" fmla="*/ 16 w 17"/>
                    <a:gd name="T5" fmla="*/ 4 h 17"/>
                    <a:gd name="T6" fmla="*/ 13 w 17"/>
                    <a:gd name="T7" fmla="*/ 2 h 17"/>
                    <a:gd name="T8" fmla="*/ 13 w 17"/>
                    <a:gd name="T9" fmla="*/ 0 h 17"/>
                    <a:gd name="T10" fmla="*/ 11 w 17"/>
                    <a:gd name="T11" fmla="*/ 0 h 17"/>
                    <a:gd name="T12" fmla="*/ 6 w 17"/>
                    <a:gd name="T13" fmla="*/ 0 h 17"/>
                    <a:gd name="T14" fmla="*/ 4 w 17"/>
                    <a:gd name="T15" fmla="*/ 2 h 17"/>
                    <a:gd name="T16" fmla="*/ 2 w 17"/>
                    <a:gd name="T17" fmla="*/ 4 h 17"/>
                    <a:gd name="T18" fmla="*/ 0 w 17"/>
                    <a:gd name="T19" fmla="*/ 8 h 17"/>
                    <a:gd name="T20" fmla="*/ 0 w 17"/>
                    <a:gd name="T21" fmla="*/ 10 h 17"/>
                    <a:gd name="T22" fmla="*/ 0 w 17"/>
                    <a:gd name="T23" fmla="*/ 14 h 17"/>
                    <a:gd name="T24" fmla="*/ 2 w 17"/>
                    <a:gd name="T25" fmla="*/ 16 h 17"/>
                    <a:gd name="T26" fmla="*/ 4 w 17"/>
                    <a:gd name="T27" fmla="*/ 16 h 17"/>
                    <a:gd name="T28" fmla="*/ 6 w 17"/>
                    <a:gd name="T29" fmla="*/ 14 h 17"/>
                    <a:gd name="T30" fmla="*/ 11 w 17"/>
                    <a:gd name="T31" fmla="*/ 12 h 17"/>
                    <a:gd name="T32" fmla="*/ 13 w 17"/>
                    <a:gd name="T33" fmla="*/ 10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7" h="17">
                      <a:moveTo>
                        <a:pt x="13" y="10"/>
                      </a:moveTo>
                      <a:lnTo>
                        <a:pt x="13" y="6"/>
                      </a:lnTo>
                      <a:lnTo>
                        <a:pt x="16" y="4"/>
                      </a:lnTo>
                      <a:lnTo>
                        <a:pt x="13" y="2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6" y="0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2" y="16"/>
                      </a:lnTo>
                      <a:lnTo>
                        <a:pt x="4" y="16"/>
                      </a:lnTo>
                      <a:lnTo>
                        <a:pt x="6" y="14"/>
                      </a:lnTo>
                      <a:lnTo>
                        <a:pt x="11" y="12"/>
                      </a:lnTo>
                      <a:lnTo>
                        <a:pt x="13" y="10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42" name="Freeform 124"/>
                <p:cNvSpPr>
                  <a:spLocks/>
                </p:cNvSpPr>
                <p:nvPr/>
              </p:nvSpPr>
              <p:spPr bwMode="auto">
                <a:xfrm>
                  <a:off x="1486" y="2146"/>
                  <a:ext cx="17" cy="17"/>
                </a:xfrm>
                <a:custGeom>
                  <a:avLst/>
                  <a:gdLst>
                    <a:gd name="T0" fmla="*/ 16 w 17"/>
                    <a:gd name="T1" fmla="*/ 8 h 17"/>
                    <a:gd name="T2" fmla="*/ 16 w 17"/>
                    <a:gd name="T3" fmla="*/ 4 h 17"/>
                    <a:gd name="T4" fmla="*/ 16 w 17"/>
                    <a:gd name="T5" fmla="*/ 0 h 17"/>
                    <a:gd name="T6" fmla="*/ 5 w 17"/>
                    <a:gd name="T7" fmla="*/ 0 h 17"/>
                    <a:gd name="T8" fmla="*/ 0 w 17"/>
                    <a:gd name="T9" fmla="*/ 4 h 17"/>
                    <a:gd name="T10" fmla="*/ 0 w 17"/>
                    <a:gd name="T11" fmla="*/ 12 h 17"/>
                    <a:gd name="T12" fmla="*/ 0 w 17"/>
                    <a:gd name="T13" fmla="*/ 16 h 17"/>
                    <a:gd name="T14" fmla="*/ 5 w 17"/>
                    <a:gd name="T15" fmla="*/ 16 h 17"/>
                    <a:gd name="T16" fmla="*/ 16 w 17"/>
                    <a:gd name="T17" fmla="*/ 8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7" h="17">
                      <a:moveTo>
                        <a:pt x="16" y="8"/>
                      </a:moveTo>
                      <a:lnTo>
                        <a:pt x="16" y="4"/>
                      </a:lnTo>
                      <a:lnTo>
                        <a:pt x="16" y="0"/>
                      </a:lnTo>
                      <a:lnTo>
                        <a:pt x="5" y="0"/>
                      </a:lnTo>
                      <a:lnTo>
                        <a:pt x="0" y="4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5" y="16"/>
                      </a:lnTo>
                      <a:lnTo>
                        <a:pt x="16" y="8"/>
                      </a:lnTo>
                    </a:path>
                  </a:pathLst>
                </a:custGeom>
                <a:solidFill>
                  <a:srgbClr val="33845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43" name="Freeform 125"/>
                <p:cNvSpPr>
                  <a:spLocks/>
                </p:cNvSpPr>
                <p:nvPr/>
              </p:nvSpPr>
              <p:spPr bwMode="auto">
                <a:xfrm>
                  <a:off x="1499" y="2091"/>
                  <a:ext cx="20" cy="35"/>
                </a:xfrm>
                <a:custGeom>
                  <a:avLst/>
                  <a:gdLst>
                    <a:gd name="T0" fmla="*/ 19 w 20"/>
                    <a:gd name="T1" fmla="*/ 11 h 35"/>
                    <a:gd name="T2" fmla="*/ 0 w 20"/>
                    <a:gd name="T3" fmla="*/ 0 h 35"/>
                    <a:gd name="T4" fmla="*/ 0 w 20"/>
                    <a:gd name="T5" fmla="*/ 22 h 35"/>
                    <a:gd name="T6" fmla="*/ 19 w 20"/>
                    <a:gd name="T7" fmla="*/ 34 h 35"/>
                    <a:gd name="T8" fmla="*/ 19 w 20"/>
                    <a:gd name="T9" fmla="*/ 11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" h="35">
                      <a:moveTo>
                        <a:pt x="19" y="11"/>
                      </a:move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19" y="34"/>
                      </a:lnTo>
                      <a:lnTo>
                        <a:pt x="19" y="11"/>
                      </a:lnTo>
                    </a:path>
                  </a:pathLst>
                </a:custGeom>
                <a:solidFill>
                  <a:srgbClr val="B3B3B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44" name="Freeform 126"/>
                <p:cNvSpPr>
                  <a:spLocks/>
                </p:cNvSpPr>
                <p:nvPr/>
              </p:nvSpPr>
              <p:spPr bwMode="auto">
                <a:xfrm>
                  <a:off x="1574" y="2086"/>
                  <a:ext cx="17" cy="17"/>
                </a:xfrm>
                <a:custGeom>
                  <a:avLst/>
                  <a:gdLst>
                    <a:gd name="T0" fmla="*/ 6 w 17"/>
                    <a:gd name="T1" fmla="*/ 16 h 17"/>
                    <a:gd name="T2" fmla="*/ 2 w 17"/>
                    <a:gd name="T3" fmla="*/ 14 h 17"/>
                    <a:gd name="T4" fmla="*/ 0 w 17"/>
                    <a:gd name="T5" fmla="*/ 12 h 17"/>
                    <a:gd name="T6" fmla="*/ 0 w 17"/>
                    <a:gd name="T7" fmla="*/ 8 h 17"/>
                    <a:gd name="T8" fmla="*/ 0 w 17"/>
                    <a:gd name="T9" fmla="*/ 7 h 17"/>
                    <a:gd name="T10" fmla="*/ 2 w 17"/>
                    <a:gd name="T11" fmla="*/ 3 h 17"/>
                    <a:gd name="T12" fmla="*/ 4 w 17"/>
                    <a:gd name="T13" fmla="*/ 1 h 17"/>
                    <a:gd name="T14" fmla="*/ 6 w 17"/>
                    <a:gd name="T15" fmla="*/ 0 h 17"/>
                    <a:gd name="T16" fmla="*/ 8 w 17"/>
                    <a:gd name="T17" fmla="*/ 0 h 17"/>
                    <a:gd name="T18" fmla="*/ 10 w 17"/>
                    <a:gd name="T19" fmla="*/ 0 h 17"/>
                    <a:gd name="T20" fmla="*/ 14 w 17"/>
                    <a:gd name="T21" fmla="*/ 1 h 17"/>
                    <a:gd name="T22" fmla="*/ 16 w 17"/>
                    <a:gd name="T23" fmla="*/ 3 h 17"/>
                    <a:gd name="T24" fmla="*/ 16 w 17"/>
                    <a:gd name="T25" fmla="*/ 5 h 17"/>
                    <a:gd name="T26" fmla="*/ 16 w 17"/>
                    <a:gd name="T27" fmla="*/ 7 h 17"/>
                    <a:gd name="T28" fmla="*/ 14 w 17"/>
                    <a:gd name="T29" fmla="*/ 10 h 17"/>
                    <a:gd name="T30" fmla="*/ 12 w 17"/>
                    <a:gd name="T31" fmla="*/ 14 h 17"/>
                    <a:gd name="T32" fmla="*/ 10 w 17"/>
                    <a:gd name="T33" fmla="*/ 14 h 17"/>
                    <a:gd name="T34" fmla="*/ 8 w 17"/>
                    <a:gd name="T35" fmla="*/ 16 h 17"/>
                    <a:gd name="T36" fmla="*/ 6 w 17"/>
                    <a:gd name="T37" fmla="*/ 16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7" h="17">
                      <a:moveTo>
                        <a:pt x="6" y="16"/>
                      </a:moveTo>
                      <a:lnTo>
                        <a:pt x="2" y="14"/>
                      </a:lnTo>
                      <a:lnTo>
                        <a:pt x="0" y="12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2" y="3"/>
                      </a:lnTo>
                      <a:lnTo>
                        <a:pt x="4" y="1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4" y="1"/>
                      </a:lnTo>
                      <a:lnTo>
                        <a:pt x="16" y="3"/>
                      </a:lnTo>
                      <a:lnTo>
                        <a:pt x="16" y="5"/>
                      </a:lnTo>
                      <a:lnTo>
                        <a:pt x="16" y="7"/>
                      </a:lnTo>
                      <a:lnTo>
                        <a:pt x="14" y="10"/>
                      </a:lnTo>
                      <a:lnTo>
                        <a:pt x="12" y="14"/>
                      </a:lnTo>
                      <a:lnTo>
                        <a:pt x="10" y="14"/>
                      </a:lnTo>
                      <a:lnTo>
                        <a:pt x="8" y="16"/>
                      </a:lnTo>
                      <a:lnTo>
                        <a:pt x="6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45" name="Freeform 127"/>
                <p:cNvSpPr>
                  <a:spLocks/>
                </p:cNvSpPr>
                <p:nvPr/>
              </p:nvSpPr>
              <p:spPr bwMode="auto">
                <a:xfrm>
                  <a:off x="1576" y="2087"/>
                  <a:ext cx="17" cy="17"/>
                </a:xfrm>
                <a:custGeom>
                  <a:avLst/>
                  <a:gdLst>
                    <a:gd name="T0" fmla="*/ 13 w 17"/>
                    <a:gd name="T1" fmla="*/ 10 h 17"/>
                    <a:gd name="T2" fmla="*/ 16 w 17"/>
                    <a:gd name="T3" fmla="*/ 6 h 17"/>
                    <a:gd name="T4" fmla="*/ 16 w 17"/>
                    <a:gd name="T5" fmla="*/ 4 h 17"/>
                    <a:gd name="T6" fmla="*/ 16 w 17"/>
                    <a:gd name="T7" fmla="*/ 2 h 17"/>
                    <a:gd name="T8" fmla="*/ 13 w 17"/>
                    <a:gd name="T9" fmla="*/ 0 h 17"/>
                    <a:gd name="T10" fmla="*/ 10 w 17"/>
                    <a:gd name="T11" fmla="*/ 0 h 17"/>
                    <a:gd name="T12" fmla="*/ 8 w 17"/>
                    <a:gd name="T13" fmla="*/ 0 h 17"/>
                    <a:gd name="T14" fmla="*/ 5 w 17"/>
                    <a:gd name="T15" fmla="*/ 2 h 17"/>
                    <a:gd name="T16" fmla="*/ 2 w 17"/>
                    <a:gd name="T17" fmla="*/ 4 h 17"/>
                    <a:gd name="T18" fmla="*/ 0 w 17"/>
                    <a:gd name="T19" fmla="*/ 8 h 17"/>
                    <a:gd name="T20" fmla="*/ 0 w 17"/>
                    <a:gd name="T21" fmla="*/ 12 h 17"/>
                    <a:gd name="T22" fmla="*/ 0 w 17"/>
                    <a:gd name="T23" fmla="*/ 14 h 17"/>
                    <a:gd name="T24" fmla="*/ 2 w 17"/>
                    <a:gd name="T25" fmla="*/ 16 h 17"/>
                    <a:gd name="T26" fmla="*/ 5 w 17"/>
                    <a:gd name="T27" fmla="*/ 16 h 17"/>
                    <a:gd name="T28" fmla="*/ 8 w 17"/>
                    <a:gd name="T29" fmla="*/ 14 h 17"/>
                    <a:gd name="T30" fmla="*/ 10 w 17"/>
                    <a:gd name="T31" fmla="*/ 14 h 17"/>
                    <a:gd name="T32" fmla="*/ 13 w 17"/>
                    <a:gd name="T33" fmla="*/ 10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7" h="17">
                      <a:moveTo>
                        <a:pt x="13" y="10"/>
                      </a:moveTo>
                      <a:lnTo>
                        <a:pt x="16" y="6"/>
                      </a:lnTo>
                      <a:lnTo>
                        <a:pt x="16" y="4"/>
                      </a:lnTo>
                      <a:lnTo>
                        <a:pt x="16" y="2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5" y="2"/>
                      </a:lnTo>
                      <a:lnTo>
                        <a:pt x="2" y="4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2" y="16"/>
                      </a:lnTo>
                      <a:lnTo>
                        <a:pt x="5" y="16"/>
                      </a:lnTo>
                      <a:lnTo>
                        <a:pt x="8" y="14"/>
                      </a:lnTo>
                      <a:lnTo>
                        <a:pt x="10" y="14"/>
                      </a:lnTo>
                      <a:lnTo>
                        <a:pt x="13" y="10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46" name="Freeform 128"/>
                <p:cNvSpPr>
                  <a:spLocks/>
                </p:cNvSpPr>
                <p:nvPr/>
              </p:nvSpPr>
              <p:spPr bwMode="auto">
                <a:xfrm>
                  <a:off x="1577" y="2089"/>
                  <a:ext cx="17" cy="17"/>
                </a:xfrm>
                <a:custGeom>
                  <a:avLst/>
                  <a:gdLst>
                    <a:gd name="T0" fmla="*/ 12 w 17"/>
                    <a:gd name="T1" fmla="*/ 12 h 17"/>
                    <a:gd name="T2" fmla="*/ 16 w 17"/>
                    <a:gd name="T3" fmla="*/ 4 h 17"/>
                    <a:gd name="T4" fmla="*/ 12 w 17"/>
                    <a:gd name="T5" fmla="*/ 0 h 17"/>
                    <a:gd name="T6" fmla="*/ 8 w 17"/>
                    <a:gd name="T7" fmla="*/ 0 h 17"/>
                    <a:gd name="T8" fmla="*/ 4 w 17"/>
                    <a:gd name="T9" fmla="*/ 4 h 17"/>
                    <a:gd name="T10" fmla="*/ 0 w 17"/>
                    <a:gd name="T11" fmla="*/ 12 h 17"/>
                    <a:gd name="T12" fmla="*/ 4 w 17"/>
                    <a:gd name="T13" fmla="*/ 16 h 17"/>
                    <a:gd name="T14" fmla="*/ 8 w 17"/>
                    <a:gd name="T15" fmla="*/ 16 h 17"/>
                    <a:gd name="T16" fmla="*/ 12 w 17"/>
                    <a:gd name="T17" fmla="*/ 12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7" h="17">
                      <a:moveTo>
                        <a:pt x="12" y="12"/>
                      </a:moveTo>
                      <a:lnTo>
                        <a:pt x="16" y="4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4" y="4"/>
                      </a:lnTo>
                      <a:lnTo>
                        <a:pt x="0" y="12"/>
                      </a:lnTo>
                      <a:lnTo>
                        <a:pt x="4" y="16"/>
                      </a:lnTo>
                      <a:lnTo>
                        <a:pt x="8" y="16"/>
                      </a:lnTo>
                      <a:lnTo>
                        <a:pt x="12" y="12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47" name="Freeform 129"/>
                <p:cNvSpPr>
                  <a:spLocks/>
                </p:cNvSpPr>
                <p:nvPr/>
              </p:nvSpPr>
              <p:spPr bwMode="auto">
                <a:xfrm>
                  <a:off x="1566" y="2090"/>
                  <a:ext cx="17" cy="17"/>
                </a:xfrm>
                <a:custGeom>
                  <a:avLst/>
                  <a:gdLst>
                    <a:gd name="T0" fmla="*/ 5 w 17"/>
                    <a:gd name="T1" fmla="*/ 16 h 17"/>
                    <a:gd name="T2" fmla="*/ 1 w 17"/>
                    <a:gd name="T3" fmla="*/ 14 h 17"/>
                    <a:gd name="T4" fmla="*/ 0 w 17"/>
                    <a:gd name="T5" fmla="*/ 12 h 17"/>
                    <a:gd name="T6" fmla="*/ 0 w 17"/>
                    <a:gd name="T7" fmla="*/ 10 h 17"/>
                    <a:gd name="T8" fmla="*/ 0 w 17"/>
                    <a:gd name="T9" fmla="*/ 7 h 17"/>
                    <a:gd name="T10" fmla="*/ 1 w 17"/>
                    <a:gd name="T11" fmla="*/ 5 h 17"/>
                    <a:gd name="T12" fmla="*/ 3 w 17"/>
                    <a:gd name="T13" fmla="*/ 1 h 17"/>
                    <a:gd name="T14" fmla="*/ 5 w 17"/>
                    <a:gd name="T15" fmla="*/ 0 h 17"/>
                    <a:gd name="T16" fmla="*/ 8 w 17"/>
                    <a:gd name="T17" fmla="*/ 0 h 17"/>
                    <a:gd name="T18" fmla="*/ 10 w 17"/>
                    <a:gd name="T19" fmla="*/ 0 h 17"/>
                    <a:gd name="T20" fmla="*/ 14 w 17"/>
                    <a:gd name="T21" fmla="*/ 1 h 17"/>
                    <a:gd name="T22" fmla="*/ 14 w 17"/>
                    <a:gd name="T23" fmla="*/ 3 h 17"/>
                    <a:gd name="T24" fmla="*/ 16 w 17"/>
                    <a:gd name="T25" fmla="*/ 5 h 17"/>
                    <a:gd name="T26" fmla="*/ 14 w 17"/>
                    <a:gd name="T27" fmla="*/ 8 h 17"/>
                    <a:gd name="T28" fmla="*/ 14 w 17"/>
                    <a:gd name="T29" fmla="*/ 10 h 17"/>
                    <a:gd name="T30" fmla="*/ 12 w 17"/>
                    <a:gd name="T31" fmla="*/ 14 h 17"/>
                    <a:gd name="T32" fmla="*/ 8 w 17"/>
                    <a:gd name="T33" fmla="*/ 16 h 17"/>
                    <a:gd name="T34" fmla="*/ 7 w 17"/>
                    <a:gd name="T35" fmla="*/ 16 h 17"/>
                    <a:gd name="T36" fmla="*/ 5 w 17"/>
                    <a:gd name="T37" fmla="*/ 16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7" h="17">
                      <a:moveTo>
                        <a:pt x="5" y="16"/>
                      </a:moveTo>
                      <a:lnTo>
                        <a:pt x="1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1" y="5"/>
                      </a:lnTo>
                      <a:lnTo>
                        <a:pt x="3" y="1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4" y="1"/>
                      </a:lnTo>
                      <a:lnTo>
                        <a:pt x="14" y="3"/>
                      </a:lnTo>
                      <a:lnTo>
                        <a:pt x="16" y="5"/>
                      </a:lnTo>
                      <a:lnTo>
                        <a:pt x="14" y="8"/>
                      </a:lnTo>
                      <a:lnTo>
                        <a:pt x="14" y="10"/>
                      </a:lnTo>
                      <a:lnTo>
                        <a:pt x="12" y="14"/>
                      </a:lnTo>
                      <a:lnTo>
                        <a:pt x="8" y="16"/>
                      </a:lnTo>
                      <a:lnTo>
                        <a:pt x="7" y="16"/>
                      </a:lnTo>
                      <a:lnTo>
                        <a:pt x="5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48" name="Freeform 130"/>
                <p:cNvSpPr>
                  <a:spLocks/>
                </p:cNvSpPr>
                <p:nvPr/>
              </p:nvSpPr>
              <p:spPr bwMode="auto">
                <a:xfrm>
                  <a:off x="1568" y="2091"/>
                  <a:ext cx="17" cy="17"/>
                </a:xfrm>
                <a:custGeom>
                  <a:avLst/>
                  <a:gdLst>
                    <a:gd name="T0" fmla="*/ 13 w 17"/>
                    <a:gd name="T1" fmla="*/ 10 h 17"/>
                    <a:gd name="T2" fmla="*/ 13 w 17"/>
                    <a:gd name="T3" fmla="*/ 8 h 17"/>
                    <a:gd name="T4" fmla="*/ 16 w 17"/>
                    <a:gd name="T5" fmla="*/ 4 h 17"/>
                    <a:gd name="T6" fmla="*/ 13 w 17"/>
                    <a:gd name="T7" fmla="*/ 2 h 17"/>
                    <a:gd name="T8" fmla="*/ 13 w 17"/>
                    <a:gd name="T9" fmla="*/ 0 h 17"/>
                    <a:gd name="T10" fmla="*/ 11 w 17"/>
                    <a:gd name="T11" fmla="*/ 0 h 17"/>
                    <a:gd name="T12" fmla="*/ 6 w 17"/>
                    <a:gd name="T13" fmla="*/ 0 h 17"/>
                    <a:gd name="T14" fmla="*/ 4 w 17"/>
                    <a:gd name="T15" fmla="*/ 2 h 17"/>
                    <a:gd name="T16" fmla="*/ 2 w 17"/>
                    <a:gd name="T17" fmla="*/ 6 h 17"/>
                    <a:gd name="T18" fmla="*/ 0 w 17"/>
                    <a:gd name="T19" fmla="*/ 8 h 17"/>
                    <a:gd name="T20" fmla="*/ 0 w 17"/>
                    <a:gd name="T21" fmla="*/ 12 h 17"/>
                    <a:gd name="T22" fmla="*/ 0 w 17"/>
                    <a:gd name="T23" fmla="*/ 14 h 17"/>
                    <a:gd name="T24" fmla="*/ 2 w 17"/>
                    <a:gd name="T25" fmla="*/ 16 h 17"/>
                    <a:gd name="T26" fmla="*/ 4 w 17"/>
                    <a:gd name="T27" fmla="*/ 16 h 17"/>
                    <a:gd name="T28" fmla="*/ 6 w 17"/>
                    <a:gd name="T29" fmla="*/ 16 h 17"/>
                    <a:gd name="T30" fmla="*/ 11 w 17"/>
                    <a:gd name="T31" fmla="*/ 14 h 17"/>
                    <a:gd name="T32" fmla="*/ 13 w 17"/>
                    <a:gd name="T33" fmla="*/ 10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7" h="17">
                      <a:moveTo>
                        <a:pt x="13" y="10"/>
                      </a:moveTo>
                      <a:lnTo>
                        <a:pt x="13" y="8"/>
                      </a:lnTo>
                      <a:lnTo>
                        <a:pt x="16" y="4"/>
                      </a:lnTo>
                      <a:lnTo>
                        <a:pt x="13" y="2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6" y="0"/>
                      </a:lnTo>
                      <a:lnTo>
                        <a:pt x="4" y="2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2" y="16"/>
                      </a:lnTo>
                      <a:lnTo>
                        <a:pt x="4" y="16"/>
                      </a:lnTo>
                      <a:lnTo>
                        <a:pt x="6" y="16"/>
                      </a:lnTo>
                      <a:lnTo>
                        <a:pt x="11" y="14"/>
                      </a:lnTo>
                      <a:lnTo>
                        <a:pt x="13" y="10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49" name="Freeform 131"/>
                <p:cNvSpPr>
                  <a:spLocks/>
                </p:cNvSpPr>
                <p:nvPr/>
              </p:nvSpPr>
              <p:spPr bwMode="auto">
                <a:xfrm>
                  <a:off x="1570" y="2093"/>
                  <a:ext cx="17" cy="17"/>
                </a:xfrm>
                <a:custGeom>
                  <a:avLst/>
                  <a:gdLst>
                    <a:gd name="T0" fmla="*/ 16 w 17"/>
                    <a:gd name="T1" fmla="*/ 12 h 17"/>
                    <a:gd name="T2" fmla="*/ 16 w 17"/>
                    <a:gd name="T3" fmla="*/ 4 h 17"/>
                    <a:gd name="T4" fmla="*/ 16 w 17"/>
                    <a:gd name="T5" fmla="*/ 0 h 17"/>
                    <a:gd name="T6" fmla="*/ 5 w 17"/>
                    <a:gd name="T7" fmla="*/ 0 h 17"/>
                    <a:gd name="T8" fmla="*/ 0 w 17"/>
                    <a:gd name="T9" fmla="*/ 8 h 17"/>
                    <a:gd name="T10" fmla="*/ 0 w 17"/>
                    <a:gd name="T11" fmla="*/ 12 h 17"/>
                    <a:gd name="T12" fmla="*/ 0 w 17"/>
                    <a:gd name="T13" fmla="*/ 16 h 17"/>
                    <a:gd name="T14" fmla="*/ 5 w 17"/>
                    <a:gd name="T15" fmla="*/ 16 h 17"/>
                    <a:gd name="T16" fmla="*/ 16 w 17"/>
                    <a:gd name="T17" fmla="*/ 12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7" h="17">
                      <a:moveTo>
                        <a:pt x="16" y="12"/>
                      </a:moveTo>
                      <a:lnTo>
                        <a:pt x="16" y="4"/>
                      </a:lnTo>
                      <a:lnTo>
                        <a:pt x="16" y="0"/>
                      </a:lnTo>
                      <a:lnTo>
                        <a:pt x="5" y="0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5" y="16"/>
                      </a:lnTo>
                      <a:lnTo>
                        <a:pt x="16" y="12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50" name="Freeform 132"/>
                <p:cNvSpPr>
                  <a:spLocks/>
                </p:cNvSpPr>
                <p:nvPr/>
              </p:nvSpPr>
              <p:spPr bwMode="auto">
                <a:xfrm>
                  <a:off x="1577" y="2087"/>
                  <a:ext cx="17" cy="17"/>
                </a:xfrm>
                <a:custGeom>
                  <a:avLst/>
                  <a:gdLst>
                    <a:gd name="T0" fmla="*/ 5 w 17"/>
                    <a:gd name="T1" fmla="*/ 16 h 17"/>
                    <a:gd name="T2" fmla="*/ 1 w 17"/>
                    <a:gd name="T3" fmla="*/ 12 h 17"/>
                    <a:gd name="T4" fmla="*/ 0 w 17"/>
                    <a:gd name="T5" fmla="*/ 12 h 17"/>
                    <a:gd name="T6" fmla="*/ 0 w 17"/>
                    <a:gd name="T7" fmla="*/ 9 h 17"/>
                    <a:gd name="T8" fmla="*/ 0 w 17"/>
                    <a:gd name="T9" fmla="*/ 8 h 17"/>
                    <a:gd name="T10" fmla="*/ 1 w 17"/>
                    <a:gd name="T11" fmla="*/ 4 h 17"/>
                    <a:gd name="T12" fmla="*/ 3 w 17"/>
                    <a:gd name="T13" fmla="*/ 3 h 17"/>
                    <a:gd name="T14" fmla="*/ 5 w 17"/>
                    <a:gd name="T15" fmla="*/ 1 h 17"/>
                    <a:gd name="T16" fmla="*/ 8 w 17"/>
                    <a:gd name="T17" fmla="*/ 0 h 17"/>
                    <a:gd name="T18" fmla="*/ 10 w 17"/>
                    <a:gd name="T19" fmla="*/ 1 h 17"/>
                    <a:gd name="T20" fmla="*/ 14 w 17"/>
                    <a:gd name="T21" fmla="*/ 3 h 17"/>
                    <a:gd name="T22" fmla="*/ 14 w 17"/>
                    <a:gd name="T23" fmla="*/ 4 h 17"/>
                    <a:gd name="T24" fmla="*/ 16 w 17"/>
                    <a:gd name="T25" fmla="*/ 6 h 17"/>
                    <a:gd name="T26" fmla="*/ 14 w 17"/>
                    <a:gd name="T27" fmla="*/ 8 h 17"/>
                    <a:gd name="T28" fmla="*/ 14 w 17"/>
                    <a:gd name="T29" fmla="*/ 11 h 17"/>
                    <a:gd name="T30" fmla="*/ 12 w 17"/>
                    <a:gd name="T31" fmla="*/ 12 h 17"/>
                    <a:gd name="T32" fmla="*/ 8 w 17"/>
                    <a:gd name="T33" fmla="*/ 14 h 17"/>
                    <a:gd name="T34" fmla="*/ 7 w 17"/>
                    <a:gd name="T35" fmla="*/ 16 h 17"/>
                    <a:gd name="T36" fmla="*/ 5 w 17"/>
                    <a:gd name="T37" fmla="*/ 16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7" h="17">
                      <a:moveTo>
                        <a:pt x="5" y="16"/>
                      </a:moveTo>
                      <a:lnTo>
                        <a:pt x="1" y="12"/>
                      </a:lnTo>
                      <a:lnTo>
                        <a:pt x="0" y="12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1" y="4"/>
                      </a:lnTo>
                      <a:lnTo>
                        <a:pt x="3" y="3"/>
                      </a:lnTo>
                      <a:lnTo>
                        <a:pt x="5" y="1"/>
                      </a:lnTo>
                      <a:lnTo>
                        <a:pt x="8" y="0"/>
                      </a:lnTo>
                      <a:lnTo>
                        <a:pt x="10" y="1"/>
                      </a:lnTo>
                      <a:lnTo>
                        <a:pt x="14" y="3"/>
                      </a:lnTo>
                      <a:lnTo>
                        <a:pt x="14" y="4"/>
                      </a:lnTo>
                      <a:lnTo>
                        <a:pt x="16" y="6"/>
                      </a:lnTo>
                      <a:lnTo>
                        <a:pt x="14" y="8"/>
                      </a:lnTo>
                      <a:lnTo>
                        <a:pt x="14" y="11"/>
                      </a:lnTo>
                      <a:lnTo>
                        <a:pt x="12" y="12"/>
                      </a:lnTo>
                      <a:lnTo>
                        <a:pt x="8" y="14"/>
                      </a:lnTo>
                      <a:lnTo>
                        <a:pt x="7" y="16"/>
                      </a:lnTo>
                      <a:lnTo>
                        <a:pt x="5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51" name="Freeform 133"/>
                <p:cNvSpPr>
                  <a:spLocks/>
                </p:cNvSpPr>
                <p:nvPr/>
              </p:nvSpPr>
              <p:spPr bwMode="auto">
                <a:xfrm>
                  <a:off x="1579" y="2089"/>
                  <a:ext cx="17" cy="17"/>
                </a:xfrm>
                <a:custGeom>
                  <a:avLst/>
                  <a:gdLst>
                    <a:gd name="T0" fmla="*/ 13 w 17"/>
                    <a:gd name="T1" fmla="*/ 10 h 17"/>
                    <a:gd name="T2" fmla="*/ 13 w 17"/>
                    <a:gd name="T3" fmla="*/ 6 h 17"/>
                    <a:gd name="T4" fmla="*/ 16 w 17"/>
                    <a:gd name="T5" fmla="*/ 4 h 17"/>
                    <a:gd name="T6" fmla="*/ 13 w 17"/>
                    <a:gd name="T7" fmla="*/ 2 h 17"/>
                    <a:gd name="T8" fmla="*/ 13 w 17"/>
                    <a:gd name="T9" fmla="*/ 0 h 17"/>
                    <a:gd name="T10" fmla="*/ 11 w 17"/>
                    <a:gd name="T11" fmla="*/ 0 h 17"/>
                    <a:gd name="T12" fmla="*/ 6 w 17"/>
                    <a:gd name="T13" fmla="*/ 0 h 17"/>
                    <a:gd name="T14" fmla="*/ 4 w 17"/>
                    <a:gd name="T15" fmla="*/ 2 h 17"/>
                    <a:gd name="T16" fmla="*/ 2 w 17"/>
                    <a:gd name="T17" fmla="*/ 4 h 17"/>
                    <a:gd name="T18" fmla="*/ 0 w 17"/>
                    <a:gd name="T19" fmla="*/ 8 h 17"/>
                    <a:gd name="T20" fmla="*/ 0 w 17"/>
                    <a:gd name="T21" fmla="*/ 12 h 17"/>
                    <a:gd name="T22" fmla="*/ 0 w 17"/>
                    <a:gd name="T23" fmla="*/ 14 h 17"/>
                    <a:gd name="T24" fmla="*/ 2 w 17"/>
                    <a:gd name="T25" fmla="*/ 16 h 17"/>
                    <a:gd name="T26" fmla="*/ 4 w 17"/>
                    <a:gd name="T27" fmla="*/ 16 h 17"/>
                    <a:gd name="T28" fmla="*/ 6 w 17"/>
                    <a:gd name="T29" fmla="*/ 14 h 17"/>
                    <a:gd name="T30" fmla="*/ 11 w 17"/>
                    <a:gd name="T31" fmla="*/ 12 h 17"/>
                    <a:gd name="T32" fmla="*/ 13 w 17"/>
                    <a:gd name="T33" fmla="*/ 10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7" h="17">
                      <a:moveTo>
                        <a:pt x="13" y="10"/>
                      </a:moveTo>
                      <a:lnTo>
                        <a:pt x="13" y="6"/>
                      </a:lnTo>
                      <a:lnTo>
                        <a:pt x="16" y="4"/>
                      </a:lnTo>
                      <a:lnTo>
                        <a:pt x="13" y="2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6" y="0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2" y="16"/>
                      </a:lnTo>
                      <a:lnTo>
                        <a:pt x="4" y="16"/>
                      </a:lnTo>
                      <a:lnTo>
                        <a:pt x="6" y="14"/>
                      </a:lnTo>
                      <a:lnTo>
                        <a:pt x="11" y="12"/>
                      </a:lnTo>
                      <a:lnTo>
                        <a:pt x="13" y="10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52" name="Freeform 134"/>
                <p:cNvSpPr>
                  <a:spLocks/>
                </p:cNvSpPr>
                <p:nvPr/>
              </p:nvSpPr>
              <p:spPr bwMode="auto">
                <a:xfrm>
                  <a:off x="1581" y="2091"/>
                  <a:ext cx="17" cy="17"/>
                </a:xfrm>
                <a:custGeom>
                  <a:avLst/>
                  <a:gdLst>
                    <a:gd name="T0" fmla="*/ 16 w 17"/>
                    <a:gd name="T1" fmla="*/ 8 h 17"/>
                    <a:gd name="T2" fmla="*/ 16 w 17"/>
                    <a:gd name="T3" fmla="*/ 4 h 17"/>
                    <a:gd name="T4" fmla="*/ 16 w 17"/>
                    <a:gd name="T5" fmla="*/ 0 h 17"/>
                    <a:gd name="T6" fmla="*/ 5 w 17"/>
                    <a:gd name="T7" fmla="*/ 0 h 17"/>
                    <a:gd name="T8" fmla="*/ 0 w 17"/>
                    <a:gd name="T9" fmla="*/ 4 h 17"/>
                    <a:gd name="T10" fmla="*/ 0 w 17"/>
                    <a:gd name="T11" fmla="*/ 12 h 17"/>
                    <a:gd name="T12" fmla="*/ 0 w 17"/>
                    <a:gd name="T13" fmla="*/ 16 h 17"/>
                    <a:gd name="T14" fmla="*/ 5 w 17"/>
                    <a:gd name="T15" fmla="*/ 16 h 17"/>
                    <a:gd name="T16" fmla="*/ 16 w 17"/>
                    <a:gd name="T17" fmla="*/ 8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7" h="17">
                      <a:moveTo>
                        <a:pt x="16" y="8"/>
                      </a:moveTo>
                      <a:lnTo>
                        <a:pt x="16" y="4"/>
                      </a:lnTo>
                      <a:lnTo>
                        <a:pt x="16" y="0"/>
                      </a:lnTo>
                      <a:lnTo>
                        <a:pt x="5" y="0"/>
                      </a:lnTo>
                      <a:lnTo>
                        <a:pt x="0" y="4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5" y="16"/>
                      </a:lnTo>
                      <a:lnTo>
                        <a:pt x="16" y="8"/>
                      </a:lnTo>
                    </a:path>
                  </a:pathLst>
                </a:custGeom>
                <a:solidFill>
                  <a:srgbClr val="B3B3B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53" name="Freeform 135"/>
                <p:cNvSpPr>
                  <a:spLocks/>
                </p:cNvSpPr>
                <p:nvPr/>
              </p:nvSpPr>
              <p:spPr bwMode="auto">
                <a:xfrm>
                  <a:off x="1570" y="2092"/>
                  <a:ext cx="17" cy="17"/>
                </a:xfrm>
                <a:custGeom>
                  <a:avLst/>
                  <a:gdLst>
                    <a:gd name="T0" fmla="*/ 6 w 17"/>
                    <a:gd name="T1" fmla="*/ 16 h 17"/>
                    <a:gd name="T2" fmla="*/ 2 w 17"/>
                    <a:gd name="T3" fmla="*/ 14 h 17"/>
                    <a:gd name="T4" fmla="*/ 0 w 17"/>
                    <a:gd name="T5" fmla="*/ 12 h 17"/>
                    <a:gd name="T6" fmla="*/ 0 w 17"/>
                    <a:gd name="T7" fmla="*/ 10 h 17"/>
                    <a:gd name="T8" fmla="*/ 0 w 17"/>
                    <a:gd name="T9" fmla="*/ 7 h 17"/>
                    <a:gd name="T10" fmla="*/ 2 w 17"/>
                    <a:gd name="T11" fmla="*/ 5 h 17"/>
                    <a:gd name="T12" fmla="*/ 4 w 17"/>
                    <a:gd name="T13" fmla="*/ 1 h 17"/>
                    <a:gd name="T14" fmla="*/ 6 w 17"/>
                    <a:gd name="T15" fmla="*/ 0 h 17"/>
                    <a:gd name="T16" fmla="*/ 8 w 17"/>
                    <a:gd name="T17" fmla="*/ 0 h 17"/>
                    <a:gd name="T18" fmla="*/ 10 w 17"/>
                    <a:gd name="T19" fmla="*/ 0 h 17"/>
                    <a:gd name="T20" fmla="*/ 14 w 17"/>
                    <a:gd name="T21" fmla="*/ 1 h 17"/>
                    <a:gd name="T22" fmla="*/ 16 w 17"/>
                    <a:gd name="T23" fmla="*/ 3 h 17"/>
                    <a:gd name="T24" fmla="*/ 16 w 17"/>
                    <a:gd name="T25" fmla="*/ 5 h 17"/>
                    <a:gd name="T26" fmla="*/ 16 w 17"/>
                    <a:gd name="T27" fmla="*/ 8 h 17"/>
                    <a:gd name="T28" fmla="*/ 14 w 17"/>
                    <a:gd name="T29" fmla="*/ 10 h 17"/>
                    <a:gd name="T30" fmla="*/ 12 w 17"/>
                    <a:gd name="T31" fmla="*/ 14 h 17"/>
                    <a:gd name="T32" fmla="*/ 10 w 17"/>
                    <a:gd name="T33" fmla="*/ 16 h 17"/>
                    <a:gd name="T34" fmla="*/ 8 w 17"/>
                    <a:gd name="T35" fmla="*/ 16 h 17"/>
                    <a:gd name="T36" fmla="*/ 6 w 17"/>
                    <a:gd name="T37" fmla="*/ 16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7" h="17">
                      <a:moveTo>
                        <a:pt x="6" y="16"/>
                      </a:moveTo>
                      <a:lnTo>
                        <a:pt x="2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2" y="5"/>
                      </a:lnTo>
                      <a:lnTo>
                        <a:pt x="4" y="1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4" y="1"/>
                      </a:lnTo>
                      <a:lnTo>
                        <a:pt x="16" y="3"/>
                      </a:lnTo>
                      <a:lnTo>
                        <a:pt x="16" y="5"/>
                      </a:lnTo>
                      <a:lnTo>
                        <a:pt x="16" y="8"/>
                      </a:lnTo>
                      <a:lnTo>
                        <a:pt x="14" y="10"/>
                      </a:lnTo>
                      <a:lnTo>
                        <a:pt x="12" y="14"/>
                      </a:lnTo>
                      <a:lnTo>
                        <a:pt x="10" y="16"/>
                      </a:lnTo>
                      <a:lnTo>
                        <a:pt x="8" y="16"/>
                      </a:lnTo>
                      <a:lnTo>
                        <a:pt x="6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54" name="Freeform 136"/>
                <p:cNvSpPr>
                  <a:spLocks/>
                </p:cNvSpPr>
                <p:nvPr/>
              </p:nvSpPr>
              <p:spPr bwMode="auto">
                <a:xfrm>
                  <a:off x="1572" y="2093"/>
                  <a:ext cx="17" cy="17"/>
                </a:xfrm>
                <a:custGeom>
                  <a:avLst/>
                  <a:gdLst>
                    <a:gd name="T0" fmla="*/ 13 w 17"/>
                    <a:gd name="T1" fmla="*/ 10 h 17"/>
                    <a:gd name="T2" fmla="*/ 16 w 17"/>
                    <a:gd name="T3" fmla="*/ 8 h 17"/>
                    <a:gd name="T4" fmla="*/ 16 w 17"/>
                    <a:gd name="T5" fmla="*/ 4 h 17"/>
                    <a:gd name="T6" fmla="*/ 16 w 17"/>
                    <a:gd name="T7" fmla="*/ 2 h 17"/>
                    <a:gd name="T8" fmla="*/ 13 w 17"/>
                    <a:gd name="T9" fmla="*/ 0 h 17"/>
                    <a:gd name="T10" fmla="*/ 10 w 17"/>
                    <a:gd name="T11" fmla="*/ 0 h 17"/>
                    <a:gd name="T12" fmla="*/ 8 w 17"/>
                    <a:gd name="T13" fmla="*/ 0 h 17"/>
                    <a:gd name="T14" fmla="*/ 5 w 17"/>
                    <a:gd name="T15" fmla="*/ 2 h 17"/>
                    <a:gd name="T16" fmla="*/ 2 w 17"/>
                    <a:gd name="T17" fmla="*/ 6 h 17"/>
                    <a:gd name="T18" fmla="*/ 0 w 17"/>
                    <a:gd name="T19" fmla="*/ 8 h 17"/>
                    <a:gd name="T20" fmla="*/ 0 w 17"/>
                    <a:gd name="T21" fmla="*/ 12 h 17"/>
                    <a:gd name="T22" fmla="*/ 0 w 17"/>
                    <a:gd name="T23" fmla="*/ 14 h 17"/>
                    <a:gd name="T24" fmla="*/ 2 w 17"/>
                    <a:gd name="T25" fmla="*/ 16 h 17"/>
                    <a:gd name="T26" fmla="*/ 5 w 17"/>
                    <a:gd name="T27" fmla="*/ 16 h 17"/>
                    <a:gd name="T28" fmla="*/ 8 w 17"/>
                    <a:gd name="T29" fmla="*/ 16 h 17"/>
                    <a:gd name="T30" fmla="*/ 10 w 17"/>
                    <a:gd name="T31" fmla="*/ 14 h 17"/>
                    <a:gd name="T32" fmla="*/ 13 w 17"/>
                    <a:gd name="T33" fmla="*/ 10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7" h="17">
                      <a:moveTo>
                        <a:pt x="13" y="10"/>
                      </a:moveTo>
                      <a:lnTo>
                        <a:pt x="16" y="8"/>
                      </a:lnTo>
                      <a:lnTo>
                        <a:pt x="16" y="4"/>
                      </a:lnTo>
                      <a:lnTo>
                        <a:pt x="16" y="2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5" y="2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2" y="16"/>
                      </a:lnTo>
                      <a:lnTo>
                        <a:pt x="5" y="16"/>
                      </a:lnTo>
                      <a:lnTo>
                        <a:pt x="8" y="16"/>
                      </a:lnTo>
                      <a:lnTo>
                        <a:pt x="10" y="14"/>
                      </a:lnTo>
                      <a:lnTo>
                        <a:pt x="13" y="10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55" name="Freeform 137"/>
                <p:cNvSpPr>
                  <a:spLocks/>
                </p:cNvSpPr>
                <p:nvPr/>
              </p:nvSpPr>
              <p:spPr bwMode="auto">
                <a:xfrm>
                  <a:off x="1573" y="2095"/>
                  <a:ext cx="17" cy="17"/>
                </a:xfrm>
                <a:custGeom>
                  <a:avLst/>
                  <a:gdLst>
                    <a:gd name="T0" fmla="*/ 16 w 17"/>
                    <a:gd name="T1" fmla="*/ 12 h 17"/>
                    <a:gd name="T2" fmla="*/ 16 w 17"/>
                    <a:gd name="T3" fmla="*/ 4 h 17"/>
                    <a:gd name="T4" fmla="*/ 16 w 17"/>
                    <a:gd name="T5" fmla="*/ 0 h 17"/>
                    <a:gd name="T6" fmla="*/ 10 w 17"/>
                    <a:gd name="T7" fmla="*/ 0 h 17"/>
                    <a:gd name="T8" fmla="*/ 5 w 17"/>
                    <a:gd name="T9" fmla="*/ 8 h 17"/>
                    <a:gd name="T10" fmla="*/ 0 w 17"/>
                    <a:gd name="T11" fmla="*/ 12 h 17"/>
                    <a:gd name="T12" fmla="*/ 5 w 17"/>
                    <a:gd name="T13" fmla="*/ 16 h 17"/>
                    <a:gd name="T14" fmla="*/ 10 w 17"/>
                    <a:gd name="T15" fmla="*/ 16 h 17"/>
                    <a:gd name="T16" fmla="*/ 16 w 17"/>
                    <a:gd name="T17" fmla="*/ 12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7" h="17">
                      <a:moveTo>
                        <a:pt x="16" y="12"/>
                      </a:moveTo>
                      <a:lnTo>
                        <a:pt x="16" y="4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5" y="8"/>
                      </a:lnTo>
                      <a:lnTo>
                        <a:pt x="0" y="12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6" y="12"/>
                      </a:lnTo>
                    </a:path>
                  </a:pathLst>
                </a:custGeom>
                <a:solidFill>
                  <a:srgbClr val="B3B3B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56" name="Freeform 138"/>
                <p:cNvSpPr>
                  <a:spLocks/>
                </p:cNvSpPr>
                <p:nvPr/>
              </p:nvSpPr>
              <p:spPr bwMode="auto">
                <a:xfrm>
                  <a:off x="1499" y="2048"/>
                  <a:ext cx="95" cy="55"/>
                </a:xfrm>
                <a:custGeom>
                  <a:avLst/>
                  <a:gdLst>
                    <a:gd name="T0" fmla="*/ 94 w 95"/>
                    <a:gd name="T1" fmla="*/ 11 h 55"/>
                    <a:gd name="T2" fmla="*/ 75 w 95"/>
                    <a:gd name="T3" fmla="*/ 0 h 55"/>
                    <a:gd name="T4" fmla="*/ 0 w 95"/>
                    <a:gd name="T5" fmla="*/ 43 h 55"/>
                    <a:gd name="T6" fmla="*/ 19 w 95"/>
                    <a:gd name="T7" fmla="*/ 54 h 55"/>
                    <a:gd name="T8" fmla="*/ 94 w 95"/>
                    <a:gd name="T9" fmla="*/ 11 h 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5" h="55">
                      <a:moveTo>
                        <a:pt x="94" y="11"/>
                      </a:moveTo>
                      <a:lnTo>
                        <a:pt x="75" y="0"/>
                      </a:lnTo>
                      <a:lnTo>
                        <a:pt x="0" y="43"/>
                      </a:lnTo>
                      <a:lnTo>
                        <a:pt x="19" y="54"/>
                      </a:lnTo>
                      <a:lnTo>
                        <a:pt x="94" y="11"/>
                      </a:lnTo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57" name="Freeform 139"/>
                <p:cNvSpPr>
                  <a:spLocks/>
                </p:cNvSpPr>
                <p:nvPr/>
              </p:nvSpPr>
              <p:spPr bwMode="auto">
                <a:xfrm>
                  <a:off x="1518" y="2059"/>
                  <a:ext cx="76" cy="67"/>
                </a:xfrm>
                <a:custGeom>
                  <a:avLst/>
                  <a:gdLst>
                    <a:gd name="T0" fmla="*/ 75 w 76"/>
                    <a:gd name="T1" fmla="*/ 0 h 67"/>
                    <a:gd name="T2" fmla="*/ 0 w 76"/>
                    <a:gd name="T3" fmla="*/ 43 h 67"/>
                    <a:gd name="T4" fmla="*/ 0 w 76"/>
                    <a:gd name="T5" fmla="*/ 66 h 67"/>
                    <a:gd name="T6" fmla="*/ 75 w 76"/>
                    <a:gd name="T7" fmla="*/ 22 h 67"/>
                    <a:gd name="T8" fmla="*/ 75 w 76"/>
                    <a:gd name="T9" fmla="*/ 0 h 6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6" h="67">
                      <a:moveTo>
                        <a:pt x="75" y="0"/>
                      </a:moveTo>
                      <a:lnTo>
                        <a:pt x="0" y="43"/>
                      </a:lnTo>
                      <a:lnTo>
                        <a:pt x="0" y="66"/>
                      </a:lnTo>
                      <a:lnTo>
                        <a:pt x="75" y="22"/>
                      </a:lnTo>
                      <a:lnTo>
                        <a:pt x="75" y="0"/>
                      </a:lnTo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58" name="Freeform 140"/>
                <p:cNvSpPr>
                  <a:spLocks/>
                </p:cNvSpPr>
                <p:nvPr/>
              </p:nvSpPr>
              <p:spPr bwMode="auto">
                <a:xfrm>
                  <a:off x="1468" y="2129"/>
                  <a:ext cx="17" cy="17"/>
                </a:xfrm>
                <a:custGeom>
                  <a:avLst/>
                  <a:gdLst>
                    <a:gd name="T0" fmla="*/ 11 w 17"/>
                    <a:gd name="T1" fmla="*/ 0 h 17"/>
                    <a:gd name="T2" fmla="*/ 0 w 17"/>
                    <a:gd name="T3" fmla="*/ 9 h 17"/>
                    <a:gd name="T4" fmla="*/ 2 w 17"/>
                    <a:gd name="T5" fmla="*/ 16 h 17"/>
                    <a:gd name="T6" fmla="*/ 16 w 17"/>
                    <a:gd name="T7" fmla="*/ 4 h 17"/>
                    <a:gd name="T8" fmla="*/ 11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11" y="0"/>
                      </a:moveTo>
                      <a:lnTo>
                        <a:pt x="0" y="9"/>
                      </a:lnTo>
                      <a:lnTo>
                        <a:pt x="2" y="16"/>
                      </a:lnTo>
                      <a:lnTo>
                        <a:pt x="16" y="4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01917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59" name="Freeform 141"/>
                <p:cNvSpPr>
                  <a:spLocks/>
                </p:cNvSpPr>
                <p:nvPr/>
              </p:nvSpPr>
              <p:spPr bwMode="auto">
                <a:xfrm>
                  <a:off x="1467" y="2133"/>
                  <a:ext cx="17" cy="17"/>
                </a:xfrm>
                <a:custGeom>
                  <a:avLst/>
                  <a:gdLst>
                    <a:gd name="T0" fmla="*/ 0 w 17"/>
                    <a:gd name="T1" fmla="*/ 11 h 17"/>
                    <a:gd name="T2" fmla="*/ 10 w 17"/>
                    <a:gd name="T3" fmla="*/ 16 h 17"/>
                    <a:gd name="T4" fmla="*/ 16 w 17"/>
                    <a:gd name="T5" fmla="*/ 4 h 17"/>
                    <a:gd name="T6" fmla="*/ 5 w 17"/>
                    <a:gd name="T7" fmla="*/ 0 h 17"/>
                    <a:gd name="T8" fmla="*/ 0 w 17"/>
                    <a:gd name="T9" fmla="*/ 11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0" y="11"/>
                      </a:moveTo>
                      <a:lnTo>
                        <a:pt x="10" y="16"/>
                      </a:lnTo>
                      <a:lnTo>
                        <a:pt x="16" y="4"/>
                      </a:lnTo>
                      <a:lnTo>
                        <a:pt x="5" y="0"/>
                      </a:lnTo>
                      <a:lnTo>
                        <a:pt x="0" y="11"/>
                      </a:lnTo>
                    </a:path>
                  </a:pathLst>
                </a:custGeom>
                <a:solidFill>
                  <a:srgbClr val="006C2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60" name="Freeform 142"/>
                <p:cNvSpPr>
                  <a:spLocks/>
                </p:cNvSpPr>
                <p:nvPr/>
              </p:nvSpPr>
              <p:spPr bwMode="auto">
                <a:xfrm>
                  <a:off x="1464" y="2141"/>
                  <a:ext cx="17" cy="17"/>
                </a:xfrm>
                <a:custGeom>
                  <a:avLst/>
                  <a:gdLst>
                    <a:gd name="T0" fmla="*/ 0 w 17"/>
                    <a:gd name="T1" fmla="*/ 3 h 17"/>
                    <a:gd name="T2" fmla="*/ 6 w 17"/>
                    <a:gd name="T3" fmla="*/ 11 h 17"/>
                    <a:gd name="T4" fmla="*/ 16 w 17"/>
                    <a:gd name="T5" fmla="*/ 16 h 17"/>
                    <a:gd name="T6" fmla="*/ 16 w 17"/>
                    <a:gd name="T7" fmla="*/ 14 h 17"/>
                    <a:gd name="T8" fmla="*/ 7 w 17"/>
                    <a:gd name="T9" fmla="*/ 8 h 17"/>
                    <a:gd name="T10" fmla="*/ 0 w 17"/>
                    <a:gd name="T11" fmla="*/ 0 h 17"/>
                    <a:gd name="T12" fmla="*/ 0 w 17"/>
                    <a:gd name="T13" fmla="*/ 3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7" h="17">
                      <a:moveTo>
                        <a:pt x="0" y="3"/>
                      </a:moveTo>
                      <a:lnTo>
                        <a:pt x="6" y="11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7" y="8"/>
                      </a:lnTo>
                      <a:lnTo>
                        <a:pt x="0" y="0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61" name="Freeform 143"/>
                <p:cNvSpPr>
                  <a:spLocks/>
                </p:cNvSpPr>
                <p:nvPr/>
              </p:nvSpPr>
              <p:spPr bwMode="auto">
                <a:xfrm>
                  <a:off x="1494" y="2135"/>
                  <a:ext cx="17" cy="17"/>
                </a:xfrm>
                <a:custGeom>
                  <a:avLst/>
                  <a:gdLst>
                    <a:gd name="T0" fmla="*/ 11 w 17"/>
                    <a:gd name="T1" fmla="*/ 0 h 17"/>
                    <a:gd name="T2" fmla="*/ 0 w 17"/>
                    <a:gd name="T3" fmla="*/ 12 h 17"/>
                    <a:gd name="T4" fmla="*/ 3 w 17"/>
                    <a:gd name="T5" fmla="*/ 16 h 17"/>
                    <a:gd name="T6" fmla="*/ 16 w 17"/>
                    <a:gd name="T7" fmla="*/ 4 h 17"/>
                    <a:gd name="T8" fmla="*/ 11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11" y="0"/>
                      </a:moveTo>
                      <a:lnTo>
                        <a:pt x="0" y="12"/>
                      </a:lnTo>
                      <a:lnTo>
                        <a:pt x="3" y="16"/>
                      </a:lnTo>
                      <a:lnTo>
                        <a:pt x="16" y="4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01917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62" name="Freeform 144"/>
                <p:cNvSpPr>
                  <a:spLocks/>
                </p:cNvSpPr>
                <p:nvPr/>
              </p:nvSpPr>
              <p:spPr bwMode="auto">
                <a:xfrm>
                  <a:off x="1497" y="2137"/>
                  <a:ext cx="17" cy="17"/>
                </a:xfrm>
                <a:custGeom>
                  <a:avLst/>
                  <a:gdLst>
                    <a:gd name="T0" fmla="*/ 16 w 17"/>
                    <a:gd name="T1" fmla="*/ 4 h 17"/>
                    <a:gd name="T2" fmla="*/ 0 w 17"/>
                    <a:gd name="T3" fmla="*/ 16 h 17"/>
                    <a:gd name="T4" fmla="*/ 0 w 17"/>
                    <a:gd name="T5" fmla="*/ 12 h 17"/>
                    <a:gd name="T6" fmla="*/ 16 w 17"/>
                    <a:gd name="T7" fmla="*/ 0 h 17"/>
                    <a:gd name="T8" fmla="*/ 16 w 17"/>
                    <a:gd name="T9" fmla="*/ 4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16" y="4"/>
                      </a:moveTo>
                      <a:lnTo>
                        <a:pt x="0" y="16"/>
                      </a:lnTo>
                      <a:lnTo>
                        <a:pt x="0" y="12"/>
                      </a:lnTo>
                      <a:lnTo>
                        <a:pt x="16" y="0"/>
                      </a:lnTo>
                      <a:lnTo>
                        <a:pt x="16" y="4"/>
                      </a:lnTo>
                    </a:path>
                  </a:pathLst>
                </a:custGeom>
                <a:solidFill>
                  <a:srgbClr val="003B3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63" name="Freeform 145"/>
                <p:cNvSpPr>
                  <a:spLocks/>
                </p:cNvSpPr>
                <p:nvPr/>
              </p:nvSpPr>
              <p:spPr bwMode="auto">
                <a:xfrm>
                  <a:off x="1494" y="2141"/>
                  <a:ext cx="17" cy="17"/>
                </a:xfrm>
                <a:custGeom>
                  <a:avLst/>
                  <a:gdLst>
                    <a:gd name="T0" fmla="*/ 0 w 17"/>
                    <a:gd name="T1" fmla="*/ 8 h 17"/>
                    <a:gd name="T2" fmla="*/ 16 w 17"/>
                    <a:gd name="T3" fmla="*/ 16 h 17"/>
                    <a:gd name="T4" fmla="*/ 16 w 17"/>
                    <a:gd name="T5" fmla="*/ 8 h 17"/>
                    <a:gd name="T6" fmla="*/ 0 w 17"/>
                    <a:gd name="T7" fmla="*/ 0 h 17"/>
                    <a:gd name="T8" fmla="*/ 0 w 17"/>
                    <a:gd name="T9" fmla="*/ 8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0" y="8"/>
                      </a:moveTo>
                      <a:lnTo>
                        <a:pt x="16" y="16"/>
                      </a:lnTo>
                      <a:lnTo>
                        <a:pt x="16" y="8"/>
                      </a:lnTo>
                      <a:lnTo>
                        <a:pt x="0" y="0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006C2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64" name="Freeform 146"/>
                <p:cNvSpPr>
                  <a:spLocks/>
                </p:cNvSpPr>
                <p:nvPr/>
              </p:nvSpPr>
              <p:spPr bwMode="auto">
                <a:xfrm>
                  <a:off x="1485" y="2103"/>
                  <a:ext cx="28" cy="17"/>
                </a:xfrm>
                <a:custGeom>
                  <a:avLst/>
                  <a:gdLst>
                    <a:gd name="T0" fmla="*/ 9 w 28"/>
                    <a:gd name="T1" fmla="*/ 0 h 17"/>
                    <a:gd name="T2" fmla="*/ 0 w 28"/>
                    <a:gd name="T3" fmla="*/ 6 h 17"/>
                    <a:gd name="T4" fmla="*/ 17 w 28"/>
                    <a:gd name="T5" fmla="*/ 16 h 17"/>
                    <a:gd name="T6" fmla="*/ 27 w 28"/>
                    <a:gd name="T7" fmla="*/ 10 h 17"/>
                    <a:gd name="T8" fmla="*/ 9 w 28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8" h="17">
                      <a:moveTo>
                        <a:pt x="9" y="0"/>
                      </a:moveTo>
                      <a:lnTo>
                        <a:pt x="0" y="6"/>
                      </a:lnTo>
                      <a:lnTo>
                        <a:pt x="17" y="16"/>
                      </a:lnTo>
                      <a:lnTo>
                        <a:pt x="27" y="10"/>
                      </a:lnTo>
                      <a:lnTo>
                        <a:pt x="9" y="0"/>
                      </a:lnTo>
                    </a:path>
                  </a:pathLst>
                </a:custGeom>
                <a:solidFill>
                  <a:srgbClr val="66BCA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65" name="Freeform 147"/>
                <p:cNvSpPr>
                  <a:spLocks/>
                </p:cNvSpPr>
                <p:nvPr/>
              </p:nvSpPr>
              <p:spPr bwMode="auto">
                <a:xfrm>
                  <a:off x="1502" y="2113"/>
                  <a:ext cx="17" cy="27"/>
                </a:xfrm>
                <a:custGeom>
                  <a:avLst/>
                  <a:gdLst>
                    <a:gd name="T0" fmla="*/ 16 w 17"/>
                    <a:gd name="T1" fmla="*/ 20 h 27"/>
                    <a:gd name="T2" fmla="*/ 0 w 17"/>
                    <a:gd name="T3" fmla="*/ 26 h 27"/>
                    <a:gd name="T4" fmla="*/ 0 w 17"/>
                    <a:gd name="T5" fmla="*/ 6 h 27"/>
                    <a:gd name="T6" fmla="*/ 16 w 17"/>
                    <a:gd name="T7" fmla="*/ 0 h 27"/>
                    <a:gd name="T8" fmla="*/ 16 w 17"/>
                    <a:gd name="T9" fmla="*/ 20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" h="27">
                      <a:moveTo>
                        <a:pt x="16" y="20"/>
                      </a:moveTo>
                      <a:lnTo>
                        <a:pt x="0" y="26"/>
                      </a:lnTo>
                      <a:lnTo>
                        <a:pt x="0" y="6"/>
                      </a:lnTo>
                      <a:lnTo>
                        <a:pt x="16" y="0"/>
                      </a:lnTo>
                      <a:lnTo>
                        <a:pt x="16" y="20"/>
                      </a:lnTo>
                    </a:path>
                  </a:pathLst>
                </a:custGeom>
                <a:solidFill>
                  <a:srgbClr val="00512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66" name="Freeform 148"/>
                <p:cNvSpPr>
                  <a:spLocks/>
                </p:cNvSpPr>
                <p:nvPr/>
              </p:nvSpPr>
              <p:spPr bwMode="auto">
                <a:xfrm>
                  <a:off x="1485" y="2109"/>
                  <a:ext cx="18" cy="31"/>
                </a:xfrm>
                <a:custGeom>
                  <a:avLst/>
                  <a:gdLst>
                    <a:gd name="T0" fmla="*/ 0 w 18"/>
                    <a:gd name="T1" fmla="*/ 20 h 31"/>
                    <a:gd name="T2" fmla="*/ 17 w 18"/>
                    <a:gd name="T3" fmla="*/ 30 h 31"/>
                    <a:gd name="T4" fmla="*/ 17 w 18"/>
                    <a:gd name="T5" fmla="*/ 10 h 31"/>
                    <a:gd name="T6" fmla="*/ 0 w 18"/>
                    <a:gd name="T7" fmla="*/ 0 h 31"/>
                    <a:gd name="T8" fmla="*/ 0 w 18"/>
                    <a:gd name="T9" fmla="*/ 20 h 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" h="31">
                      <a:moveTo>
                        <a:pt x="0" y="20"/>
                      </a:moveTo>
                      <a:lnTo>
                        <a:pt x="17" y="30"/>
                      </a:lnTo>
                      <a:lnTo>
                        <a:pt x="17" y="10"/>
                      </a:lnTo>
                      <a:lnTo>
                        <a:pt x="0" y="0"/>
                      </a:lnTo>
                      <a:lnTo>
                        <a:pt x="0" y="20"/>
                      </a:lnTo>
                    </a:path>
                  </a:pathLst>
                </a:custGeom>
                <a:solidFill>
                  <a:srgbClr val="33845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67" name="Freeform 149"/>
                <p:cNvSpPr>
                  <a:spLocks/>
                </p:cNvSpPr>
                <p:nvPr/>
              </p:nvSpPr>
              <p:spPr bwMode="auto">
                <a:xfrm>
                  <a:off x="1481" y="2114"/>
                  <a:ext cx="21" cy="17"/>
                </a:xfrm>
                <a:custGeom>
                  <a:avLst/>
                  <a:gdLst>
                    <a:gd name="T0" fmla="*/ 6 w 21"/>
                    <a:gd name="T1" fmla="*/ 0 h 17"/>
                    <a:gd name="T2" fmla="*/ 0 w 21"/>
                    <a:gd name="T3" fmla="*/ 4 h 17"/>
                    <a:gd name="T4" fmla="*/ 3 w 21"/>
                    <a:gd name="T5" fmla="*/ 13 h 17"/>
                    <a:gd name="T6" fmla="*/ 13 w 21"/>
                    <a:gd name="T7" fmla="*/ 16 h 17"/>
                    <a:gd name="T8" fmla="*/ 20 w 21"/>
                    <a:gd name="T9" fmla="*/ 10 h 17"/>
                    <a:gd name="T10" fmla="*/ 6 w 21"/>
                    <a:gd name="T11" fmla="*/ 0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1" h="17">
                      <a:moveTo>
                        <a:pt x="6" y="0"/>
                      </a:moveTo>
                      <a:lnTo>
                        <a:pt x="0" y="4"/>
                      </a:lnTo>
                      <a:lnTo>
                        <a:pt x="3" y="13"/>
                      </a:lnTo>
                      <a:lnTo>
                        <a:pt x="13" y="16"/>
                      </a:lnTo>
                      <a:lnTo>
                        <a:pt x="20" y="10"/>
                      </a:lnTo>
                      <a:lnTo>
                        <a:pt x="6" y="0"/>
                      </a:lnTo>
                    </a:path>
                  </a:pathLst>
                </a:custGeom>
                <a:solidFill>
                  <a:srgbClr val="01917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68" name="Freeform 150"/>
                <p:cNvSpPr>
                  <a:spLocks/>
                </p:cNvSpPr>
                <p:nvPr/>
              </p:nvSpPr>
              <p:spPr bwMode="auto">
                <a:xfrm>
                  <a:off x="1491" y="2122"/>
                  <a:ext cx="17" cy="23"/>
                </a:xfrm>
                <a:custGeom>
                  <a:avLst/>
                  <a:gdLst>
                    <a:gd name="T0" fmla="*/ 16 w 17"/>
                    <a:gd name="T1" fmla="*/ 16 h 23"/>
                    <a:gd name="T2" fmla="*/ 0 w 17"/>
                    <a:gd name="T3" fmla="*/ 22 h 23"/>
                    <a:gd name="T4" fmla="*/ 0 w 17"/>
                    <a:gd name="T5" fmla="*/ 10 h 23"/>
                    <a:gd name="T6" fmla="*/ 4 w 17"/>
                    <a:gd name="T7" fmla="*/ 4 h 23"/>
                    <a:gd name="T8" fmla="*/ 16 w 17"/>
                    <a:gd name="T9" fmla="*/ 0 h 23"/>
                    <a:gd name="T10" fmla="*/ 16 w 17"/>
                    <a:gd name="T11" fmla="*/ 16 h 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7" h="23">
                      <a:moveTo>
                        <a:pt x="16" y="16"/>
                      </a:moveTo>
                      <a:lnTo>
                        <a:pt x="0" y="22"/>
                      </a:lnTo>
                      <a:lnTo>
                        <a:pt x="0" y="10"/>
                      </a:lnTo>
                      <a:lnTo>
                        <a:pt x="4" y="4"/>
                      </a:lnTo>
                      <a:lnTo>
                        <a:pt x="16" y="0"/>
                      </a:lnTo>
                      <a:lnTo>
                        <a:pt x="16" y="16"/>
                      </a:lnTo>
                    </a:path>
                  </a:pathLst>
                </a:custGeom>
                <a:solidFill>
                  <a:srgbClr val="00512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69" name="Freeform 151"/>
                <p:cNvSpPr>
                  <a:spLocks/>
                </p:cNvSpPr>
                <p:nvPr/>
              </p:nvSpPr>
              <p:spPr bwMode="auto">
                <a:xfrm>
                  <a:off x="1478" y="2132"/>
                  <a:ext cx="17" cy="18"/>
                </a:xfrm>
                <a:custGeom>
                  <a:avLst/>
                  <a:gdLst>
                    <a:gd name="T0" fmla="*/ 16 w 17"/>
                    <a:gd name="T1" fmla="*/ 12 h 18"/>
                    <a:gd name="T2" fmla="*/ 14 w 17"/>
                    <a:gd name="T3" fmla="*/ 9 h 18"/>
                    <a:gd name="T4" fmla="*/ 6 w 17"/>
                    <a:gd name="T5" fmla="*/ 11 h 18"/>
                    <a:gd name="T6" fmla="*/ 1 w 17"/>
                    <a:gd name="T7" fmla="*/ 17 h 18"/>
                    <a:gd name="T8" fmla="*/ 0 w 17"/>
                    <a:gd name="T9" fmla="*/ 16 h 18"/>
                    <a:gd name="T10" fmla="*/ 2 w 17"/>
                    <a:gd name="T11" fmla="*/ 7 h 18"/>
                    <a:gd name="T12" fmla="*/ 16 w 17"/>
                    <a:gd name="T13" fmla="*/ 0 h 18"/>
                    <a:gd name="T14" fmla="*/ 16 w 17"/>
                    <a:gd name="T15" fmla="*/ 12 h 1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7" h="18">
                      <a:moveTo>
                        <a:pt x="16" y="12"/>
                      </a:moveTo>
                      <a:lnTo>
                        <a:pt x="14" y="9"/>
                      </a:lnTo>
                      <a:lnTo>
                        <a:pt x="6" y="11"/>
                      </a:lnTo>
                      <a:lnTo>
                        <a:pt x="1" y="17"/>
                      </a:lnTo>
                      <a:lnTo>
                        <a:pt x="0" y="16"/>
                      </a:lnTo>
                      <a:lnTo>
                        <a:pt x="2" y="7"/>
                      </a:lnTo>
                      <a:lnTo>
                        <a:pt x="16" y="0"/>
                      </a:lnTo>
                      <a:lnTo>
                        <a:pt x="16" y="12"/>
                      </a:lnTo>
                    </a:path>
                  </a:pathLst>
                </a:custGeom>
                <a:solidFill>
                  <a:srgbClr val="00512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70" name="Freeform 152"/>
                <p:cNvSpPr>
                  <a:spLocks/>
                </p:cNvSpPr>
                <p:nvPr/>
              </p:nvSpPr>
              <p:spPr bwMode="auto">
                <a:xfrm>
                  <a:off x="1469" y="2134"/>
                  <a:ext cx="17" cy="17"/>
                </a:xfrm>
                <a:custGeom>
                  <a:avLst/>
                  <a:gdLst>
                    <a:gd name="T0" fmla="*/ 0 w 17"/>
                    <a:gd name="T1" fmla="*/ 11 h 17"/>
                    <a:gd name="T2" fmla="*/ 13 w 17"/>
                    <a:gd name="T3" fmla="*/ 16 h 17"/>
                    <a:gd name="T4" fmla="*/ 16 w 17"/>
                    <a:gd name="T5" fmla="*/ 5 h 17"/>
                    <a:gd name="T6" fmla="*/ 5 w 17"/>
                    <a:gd name="T7" fmla="*/ 3 h 17"/>
                    <a:gd name="T8" fmla="*/ 1 w 17"/>
                    <a:gd name="T9" fmla="*/ 0 h 17"/>
                    <a:gd name="T10" fmla="*/ 0 w 17"/>
                    <a:gd name="T11" fmla="*/ 11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7" h="17">
                      <a:moveTo>
                        <a:pt x="0" y="11"/>
                      </a:moveTo>
                      <a:lnTo>
                        <a:pt x="13" y="16"/>
                      </a:lnTo>
                      <a:lnTo>
                        <a:pt x="16" y="5"/>
                      </a:lnTo>
                      <a:lnTo>
                        <a:pt x="5" y="3"/>
                      </a:lnTo>
                      <a:lnTo>
                        <a:pt x="1" y="0"/>
                      </a:lnTo>
                      <a:lnTo>
                        <a:pt x="0" y="11"/>
                      </a:lnTo>
                    </a:path>
                  </a:pathLst>
                </a:custGeom>
                <a:solidFill>
                  <a:srgbClr val="33845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71" name="Freeform 153"/>
                <p:cNvSpPr>
                  <a:spLocks/>
                </p:cNvSpPr>
                <p:nvPr/>
              </p:nvSpPr>
              <p:spPr bwMode="auto">
                <a:xfrm>
                  <a:off x="1480" y="2137"/>
                  <a:ext cx="17" cy="17"/>
                </a:xfrm>
                <a:custGeom>
                  <a:avLst/>
                  <a:gdLst>
                    <a:gd name="T0" fmla="*/ 13 w 17"/>
                    <a:gd name="T1" fmla="*/ 0 h 17"/>
                    <a:gd name="T2" fmla="*/ 0 w 17"/>
                    <a:gd name="T3" fmla="*/ 13 h 17"/>
                    <a:gd name="T4" fmla="*/ 5 w 17"/>
                    <a:gd name="T5" fmla="*/ 16 h 17"/>
                    <a:gd name="T6" fmla="*/ 16 w 17"/>
                    <a:gd name="T7" fmla="*/ 4 h 17"/>
                    <a:gd name="T8" fmla="*/ 13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13" y="0"/>
                      </a:moveTo>
                      <a:lnTo>
                        <a:pt x="0" y="13"/>
                      </a:lnTo>
                      <a:lnTo>
                        <a:pt x="5" y="16"/>
                      </a:lnTo>
                      <a:lnTo>
                        <a:pt x="16" y="4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01917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72" name="Freeform 154"/>
                <p:cNvSpPr>
                  <a:spLocks/>
                </p:cNvSpPr>
                <p:nvPr/>
              </p:nvSpPr>
              <p:spPr bwMode="auto">
                <a:xfrm>
                  <a:off x="1482" y="2139"/>
                  <a:ext cx="17" cy="17"/>
                </a:xfrm>
                <a:custGeom>
                  <a:avLst/>
                  <a:gdLst>
                    <a:gd name="T0" fmla="*/ 16 w 17"/>
                    <a:gd name="T1" fmla="*/ 8 h 17"/>
                    <a:gd name="T2" fmla="*/ 13 w 17"/>
                    <a:gd name="T3" fmla="*/ 9 h 17"/>
                    <a:gd name="T4" fmla="*/ 11 w 17"/>
                    <a:gd name="T5" fmla="*/ 3 h 17"/>
                    <a:gd name="T6" fmla="*/ 4 w 17"/>
                    <a:gd name="T7" fmla="*/ 8 h 17"/>
                    <a:gd name="T8" fmla="*/ 2 w 17"/>
                    <a:gd name="T9" fmla="*/ 14 h 17"/>
                    <a:gd name="T10" fmla="*/ 0 w 17"/>
                    <a:gd name="T11" fmla="*/ 16 h 17"/>
                    <a:gd name="T12" fmla="*/ 2 w 17"/>
                    <a:gd name="T13" fmla="*/ 8 h 17"/>
                    <a:gd name="T14" fmla="*/ 14 w 17"/>
                    <a:gd name="T15" fmla="*/ 0 h 17"/>
                    <a:gd name="T16" fmla="*/ 16 w 17"/>
                    <a:gd name="T17" fmla="*/ 8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7" h="17">
                      <a:moveTo>
                        <a:pt x="16" y="8"/>
                      </a:moveTo>
                      <a:lnTo>
                        <a:pt x="13" y="9"/>
                      </a:lnTo>
                      <a:lnTo>
                        <a:pt x="11" y="3"/>
                      </a:lnTo>
                      <a:lnTo>
                        <a:pt x="4" y="8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2" y="8"/>
                      </a:lnTo>
                      <a:lnTo>
                        <a:pt x="14" y="0"/>
                      </a:lnTo>
                      <a:lnTo>
                        <a:pt x="16" y="8"/>
                      </a:lnTo>
                    </a:path>
                  </a:pathLst>
                </a:custGeom>
                <a:solidFill>
                  <a:srgbClr val="003B3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73" name="Freeform 155"/>
                <p:cNvSpPr>
                  <a:spLocks/>
                </p:cNvSpPr>
                <p:nvPr/>
              </p:nvSpPr>
              <p:spPr bwMode="auto">
                <a:xfrm>
                  <a:off x="1479" y="2143"/>
                  <a:ext cx="17" cy="17"/>
                </a:xfrm>
                <a:custGeom>
                  <a:avLst/>
                  <a:gdLst>
                    <a:gd name="T0" fmla="*/ 0 w 17"/>
                    <a:gd name="T1" fmla="*/ 13 h 17"/>
                    <a:gd name="T2" fmla="*/ 9 w 17"/>
                    <a:gd name="T3" fmla="*/ 16 h 17"/>
                    <a:gd name="T4" fmla="*/ 16 w 17"/>
                    <a:gd name="T5" fmla="*/ 2 h 17"/>
                    <a:gd name="T6" fmla="*/ 3 w 17"/>
                    <a:gd name="T7" fmla="*/ 0 h 17"/>
                    <a:gd name="T8" fmla="*/ 0 w 17"/>
                    <a:gd name="T9" fmla="*/ 13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0" y="13"/>
                      </a:moveTo>
                      <a:lnTo>
                        <a:pt x="9" y="16"/>
                      </a:lnTo>
                      <a:lnTo>
                        <a:pt x="16" y="2"/>
                      </a:lnTo>
                      <a:lnTo>
                        <a:pt x="3" y="0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006C2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74" name="Freeform 156"/>
                <p:cNvSpPr>
                  <a:spLocks/>
                </p:cNvSpPr>
                <p:nvPr/>
              </p:nvSpPr>
              <p:spPr bwMode="auto">
                <a:xfrm>
                  <a:off x="1493" y="2124"/>
                  <a:ext cx="17" cy="17"/>
                </a:xfrm>
                <a:custGeom>
                  <a:avLst/>
                  <a:gdLst>
                    <a:gd name="T0" fmla="*/ 13 w 17"/>
                    <a:gd name="T1" fmla="*/ 8 h 17"/>
                    <a:gd name="T2" fmla="*/ 0 w 17"/>
                    <a:gd name="T3" fmla="*/ 16 h 17"/>
                    <a:gd name="T4" fmla="*/ 4 w 17"/>
                    <a:gd name="T5" fmla="*/ 5 h 17"/>
                    <a:gd name="T6" fmla="*/ 16 w 17"/>
                    <a:gd name="T7" fmla="*/ 0 h 17"/>
                    <a:gd name="T8" fmla="*/ 13 w 17"/>
                    <a:gd name="T9" fmla="*/ 8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13" y="8"/>
                      </a:moveTo>
                      <a:lnTo>
                        <a:pt x="0" y="16"/>
                      </a:lnTo>
                      <a:lnTo>
                        <a:pt x="4" y="5"/>
                      </a:lnTo>
                      <a:lnTo>
                        <a:pt x="16" y="0"/>
                      </a:lnTo>
                      <a:lnTo>
                        <a:pt x="13" y="8"/>
                      </a:lnTo>
                    </a:path>
                  </a:pathLst>
                </a:custGeom>
                <a:solidFill>
                  <a:srgbClr val="6E87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75" name="Freeform 157"/>
                <p:cNvSpPr>
                  <a:spLocks/>
                </p:cNvSpPr>
                <p:nvPr/>
              </p:nvSpPr>
              <p:spPr bwMode="auto">
                <a:xfrm>
                  <a:off x="1473" y="2130"/>
                  <a:ext cx="19" cy="17"/>
                </a:xfrm>
                <a:custGeom>
                  <a:avLst/>
                  <a:gdLst>
                    <a:gd name="T0" fmla="*/ 0 w 19"/>
                    <a:gd name="T1" fmla="*/ 12 h 17"/>
                    <a:gd name="T2" fmla="*/ 7 w 19"/>
                    <a:gd name="T3" fmla="*/ 16 h 17"/>
                    <a:gd name="T4" fmla="*/ 18 w 19"/>
                    <a:gd name="T5" fmla="*/ 3 h 17"/>
                    <a:gd name="T6" fmla="*/ 8 w 19"/>
                    <a:gd name="T7" fmla="*/ 0 h 17"/>
                    <a:gd name="T8" fmla="*/ 0 w 19"/>
                    <a:gd name="T9" fmla="*/ 12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" h="17">
                      <a:moveTo>
                        <a:pt x="0" y="12"/>
                      </a:moveTo>
                      <a:lnTo>
                        <a:pt x="7" y="16"/>
                      </a:lnTo>
                      <a:lnTo>
                        <a:pt x="18" y="3"/>
                      </a:lnTo>
                      <a:lnTo>
                        <a:pt x="8" y="0"/>
                      </a:lnTo>
                      <a:lnTo>
                        <a:pt x="0" y="12"/>
                      </a:lnTo>
                    </a:path>
                  </a:pathLst>
                </a:custGeom>
                <a:solidFill>
                  <a:srgbClr val="01917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76" name="Freeform 158"/>
                <p:cNvSpPr>
                  <a:spLocks/>
                </p:cNvSpPr>
                <p:nvPr/>
              </p:nvSpPr>
              <p:spPr bwMode="auto">
                <a:xfrm>
                  <a:off x="1470" y="2125"/>
                  <a:ext cx="17" cy="17"/>
                </a:xfrm>
                <a:custGeom>
                  <a:avLst/>
                  <a:gdLst>
                    <a:gd name="T0" fmla="*/ 16 w 17"/>
                    <a:gd name="T1" fmla="*/ 6 h 17"/>
                    <a:gd name="T2" fmla="*/ 13 w 17"/>
                    <a:gd name="T3" fmla="*/ 0 h 17"/>
                    <a:gd name="T4" fmla="*/ 0 w 17"/>
                    <a:gd name="T5" fmla="*/ 12 h 17"/>
                    <a:gd name="T6" fmla="*/ 4 w 17"/>
                    <a:gd name="T7" fmla="*/ 16 h 17"/>
                    <a:gd name="T8" fmla="*/ 16 w 17"/>
                    <a:gd name="T9" fmla="*/ 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16" y="6"/>
                      </a:moveTo>
                      <a:lnTo>
                        <a:pt x="13" y="0"/>
                      </a:lnTo>
                      <a:lnTo>
                        <a:pt x="0" y="12"/>
                      </a:lnTo>
                      <a:lnTo>
                        <a:pt x="4" y="16"/>
                      </a:lnTo>
                      <a:lnTo>
                        <a:pt x="16" y="6"/>
                      </a:lnTo>
                    </a:path>
                  </a:pathLst>
                </a:custGeom>
                <a:solidFill>
                  <a:srgbClr val="66BCA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77" name="Freeform 159"/>
                <p:cNvSpPr>
                  <a:spLocks/>
                </p:cNvSpPr>
                <p:nvPr/>
              </p:nvSpPr>
              <p:spPr bwMode="auto">
                <a:xfrm>
                  <a:off x="1479" y="2117"/>
                  <a:ext cx="17" cy="17"/>
                </a:xfrm>
                <a:custGeom>
                  <a:avLst/>
                  <a:gdLst>
                    <a:gd name="T0" fmla="*/ 16 w 17"/>
                    <a:gd name="T1" fmla="*/ 8 h 17"/>
                    <a:gd name="T2" fmla="*/ 6 w 17"/>
                    <a:gd name="T3" fmla="*/ 0 h 17"/>
                    <a:gd name="T4" fmla="*/ 0 w 17"/>
                    <a:gd name="T5" fmla="*/ 9 h 17"/>
                    <a:gd name="T6" fmla="*/ 6 w 17"/>
                    <a:gd name="T7" fmla="*/ 16 h 17"/>
                    <a:gd name="T8" fmla="*/ 16 w 17"/>
                    <a:gd name="T9" fmla="*/ 8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16" y="8"/>
                      </a:moveTo>
                      <a:lnTo>
                        <a:pt x="6" y="0"/>
                      </a:lnTo>
                      <a:lnTo>
                        <a:pt x="0" y="9"/>
                      </a:lnTo>
                      <a:lnTo>
                        <a:pt x="6" y="16"/>
                      </a:lnTo>
                      <a:lnTo>
                        <a:pt x="16" y="8"/>
                      </a:lnTo>
                    </a:path>
                  </a:pathLst>
                </a:custGeom>
                <a:solidFill>
                  <a:srgbClr val="CEE1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78" name="Freeform 160"/>
                <p:cNvSpPr>
                  <a:spLocks/>
                </p:cNvSpPr>
                <p:nvPr/>
              </p:nvSpPr>
              <p:spPr bwMode="auto">
                <a:xfrm>
                  <a:off x="1481" y="2124"/>
                  <a:ext cx="17" cy="17"/>
                </a:xfrm>
                <a:custGeom>
                  <a:avLst/>
                  <a:gdLst>
                    <a:gd name="T0" fmla="*/ 0 w 17"/>
                    <a:gd name="T1" fmla="*/ 12 h 17"/>
                    <a:gd name="T2" fmla="*/ 12 w 17"/>
                    <a:gd name="T3" fmla="*/ 16 h 17"/>
                    <a:gd name="T4" fmla="*/ 16 w 17"/>
                    <a:gd name="T5" fmla="*/ 4 h 17"/>
                    <a:gd name="T6" fmla="*/ 3 w 17"/>
                    <a:gd name="T7" fmla="*/ 0 h 17"/>
                    <a:gd name="T8" fmla="*/ 0 w 17"/>
                    <a:gd name="T9" fmla="*/ 12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0" y="12"/>
                      </a:moveTo>
                      <a:lnTo>
                        <a:pt x="12" y="16"/>
                      </a:lnTo>
                      <a:lnTo>
                        <a:pt x="16" y="4"/>
                      </a:lnTo>
                      <a:lnTo>
                        <a:pt x="3" y="0"/>
                      </a:lnTo>
                      <a:lnTo>
                        <a:pt x="0" y="12"/>
                      </a:lnTo>
                    </a:path>
                  </a:pathLst>
                </a:custGeom>
                <a:solidFill>
                  <a:srgbClr val="9DB9D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79" name="Freeform 161"/>
                <p:cNvSpPr>
                  <a:spLocks/>
                </p:cNvSpPr>
                <p:nvPr/>
              </p:nvSpPr>
              <p:spPr bwMode="auto">
                <a:xfrm>
                  <a:off x="1464" y="2140"/>
                  <a:ext cx="18" cy="17"/>
                </a:xfrm>
                <a:custGeom>
                  <a:avLst/>
                  <a:gdLst>
                    <a:gd name="T0" fmla="*/ 2 w 18"/>
                    <a:gd name="T1" fmla="*/ 0 h 17"/>
                    <a:gd name="T2" fmla="*/ 0 w 18"/>
                    <a:gd name="T3" fmla="*/ 1 h 17"/>
                    <a:gd name="T4" fmla="*/ 7 w 18"/>
                    <a:gd name="T5" fmla="*/ 9 h 17"/>
                    <a:gd name="T6" fmla="*/ 15 w 18"/>
                    <a:gd name="T7" fmla="*/ 16 h 17"/>
                    <a:gd name="T8" fmla="*/ 17 w 18"/>
                    <a:gd name="T9" fmla="*/ 14 h 17"/>
                    <a:gd name="T10" fmla="*/ 8 w 18"/>
                    <a:gd name="T11" fmla="*/ 8 h 17"/>
                    <a:gd name="T12" fmla="*/ 2 w 18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8" h="17">
                      <a:moveTo>
                        <a:pt x="2" y="0"/>
                      </a:moveTo>
                      <a:lnTo>
                        <a:pt x="0" y="1"/>
                      </a:lnTo>
                      <a:lnTo>
                        <a:pt x="7" y="9"/>
                      </a:lnTo>
                      <a:lnTo>
                        <a:pt x="15" y="16"/>
                      </a:lnTo>
                      <a:lnTo>
                        <a:pt x="17" y="14"/>
                      </a:lnTo>
                      <a:lnTo>
                        <a:pt x="8" y="8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80" name="Freeform 162"/>
                <p:cNvSpPr>
                  <a:spLocks/>
                </p:cNvSpPr>
                <p:nvPr/>
              </p:nvSpPr>
              <p:spPr bwMode="auto">
                <a:xfrm>
                  <a:off x="1479" y="2149"/>
                  <a:ext cx="17" cy="17"/>
                </a:xfrm>
                <a:custGeom>
                  <a:avLst/>
                  <a:gdLst>
                    <a:gd name="T0" fmla="*/ 16 w 17"/>
                    <a:gd name="T1" fmla="*/ 8 h 17"/>
                    <a:gd name="T2" fmla="*/ 0 w 17"/>
                    <a:gd name="T3" fmla="*/ 16 h 17"/>
                    <a:gd name="T4" fmla="*/ 0 w 17"/>
                    <a:gd name="T5" fmla="*/ 8 h 17"/>
                    <a:gd name="T6" fmla="*/ 16 w 17"/>
                    <a:gd name="T7" fmla="*/ 0 h 17"/>
                    <a:gd name="T8" fmla="*/ 16 w 17"/>
                    <a:gd name="T9" fmla="*/ 8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16" y="8"/>
                      </a:moveTo>
                      <a:lnTo>
                        <a:pt x="0" y="16"/>
                      </a:lnTo>
                      <a:lnTo>
                        <a:pt x="0" y="8"/>
                      </a:lnTo>
                      <a:lnTo>
                        <a:pt x="16" y="0"/>
                      </a:lnTo>
                      <a:lnTo>
                        <a:pt x="16" y="8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81" name="Freeform 163"/>
                <p:cNvSpPr>
                  <a:spLocks/>
                </p:cNvSpPr>
                <p:nvPr/>
              </p:nvSpPr>
              <p:spPr bwMode="auto">
                <a:xfrm>
                  <a:off x="1480" y="2143"/>
                  <a:ext cx="17" cy="17"/>
                </a:xfrm>
                <a:custGeom>
                  <a:avLst/>
                  <a:gdLst>
                    <a:gd name="T0" fmla="*/ 0 w 17"/>
                    <a:gd name="T1" fmla="*/ 8 h 17"/>
                    <a:gd name="T2" fmla="*/ 12 w 17"/>
                    <a:gd name="T3" fmla="*/ 16 h 17"/>
                    <a:gd name="T4" fmla="*/ 16 w 17"/>
                    <a:gd name="T5" fmla="*/ 8 h 17"/>
                    <a:gd name="T6" fmla="*/ 4 w 17"/>
                    <a:gd name="T7" fmla="*/ 0 h 17"/>
                    <a:gd name="T8" fmla="*/ 0 w 17"/>
                    <a:gd name="T9" fmla="*/ 8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0" y="8"/>
                      </a:moveTo>
                      <a:lnTo>
                        <a:pt x="12" y="16"/>
                      </a:lnTo>
                      <a:lnTo>
                        <a:pt x="16" y="8"/>
                      </a:lnTo>
                      <a:lnTo>
                        <a:pt x="4" y="0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66BCA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82" name="Freeform 164"/>
                <p:cNvSpPr>
                  <a:spLocks/>
                </p:cNvSpPr>
                <p:nvPr/>
              </p:nvSpPr>
              <p:spPr bwMode="auto">
                <a:xfrm>
                  <a:off x="1467" y="2134"/>
                  <a:ext cx="17" cy="17"/>
                </a:xfrm>
                <a:custGeom>
                  <a:avLst/>
                  <a:gdLst>
                    <a:gd name="T0" fmla="*/ 0 w 17"/>
                    <a:gd name="T1" fmla="*/ 5 h 17"/>
                    <a:gd name="T2" fmla="*/ 16 w 17"/>
                    <a:gd name="T3" fmla="*/ 16 h 17"/>
                    <a:gd name="T4" fmla="*/ 16 w 17"/>
                    <a:gd name="T5" fmla="*/ 10 h 17"/>
                    <a:gd name="T6" fmla="*/ 8 w 17"/>
                    <a:gd name="T7" fmla="*/ 0 h 17"/>
                    <a:gd name="T8" fmla="*/ 0 w 17"/>
                    <a:gd name="T9" fmla="*/ 5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0" y="5"/>
                      </a:moveTo>
                      <a:lnTo>
                        <a:pt x="16" y="16"/>
                      </a:lnTo>
                      <a:lnTo>
                        <a:pt x="16" y="10"/>
                      </a:lnTo>
                      <a:lnTo>
                        <a:pt x="8" y="0"/>
                      </a:lnTo>
                      <a:lnTo>
                        <a:pt x="0" y="5"/>
                      </a:lnTo>
                    </a:path>
                  </a:pathLst>
                </a:custGeom>
                <a:solidFill>
                  <a:srgbClr val="66BCA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3654" name="组合 3653"/>
            <p:cNvGrpSpPr/>
            <p:nvPr/>
          </p:nvGrpSpPr>
          <p:grpSpPr>
            <a:xfrm>
              <a:off x="9436356" y="5125234"/>
              <a:ext cx="1499766" cy="500843"/>
              <a:chOff x="8847666" y="5137591"/>
              <a:chExt cx="1499766" cy="574185"/>
            </a:xfrm>
          </p:grpSpPr>
          <p:sp>
            <p:nvSpPr>
              <p:cNvPr id="3819" name="矩形 3818"/>
              <p:cNvSpPr>
                <a:spLocks/>
              </p:cNvSpPr>
              <p:nvPr/>
            </p:nvSpPr>
            <p:spPr bwMode="auto">
              <a:xfrm>
                <a:off x="8847666" y="5137591"/>
                <a:ext cx="1499766" cy="57418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rIns="36000" bIns="18000" rtlCol="0" anchor="b" anchorCtr="0"/>
              <a:lstStyle/>
              <a:p>
                <a:pPr algn="r" eaLnBrk="0" hangingPunct="0"/>
                <a:r>
                  <a:rPr lang="en-US" altLang="zh-CN" sz="9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FAW-VW </a:t>
                </a:r>
                <a:r>
                  <a:rPr lang="zh-CN" altLang="en-US" sz="9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成都总装</a:t>
                </a:r>
                <a:r>
                  <a:rPr lang="en-US" altLang="zh-CN" sz="5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Assembly shop</a:t>
                </a:r>
                <a:endParaRPr lang="zh-CN" altLang="en-US" sz="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3820" name="Group 31"/>
              <p:cNvGrpSpPr>
                <a:grpSpLocks/>
              </p:cNvGrpSpPr>
              <p:nvPr/>
            </p:nvGrpSpPr>
            <p:grpSpPr bwMode="auto">
              <a:xfrm>
                <a:off x="8883526" y="5218654"/>
                <a:ext cx="788556" cy="267031"/>
                <a:chOff x="5031" y="2117"/>
                <a:chExt cx="702" cy="513"/>
              </a:xfrm>
            </p:grpSpPr>
            <p:grpSp>
              <p:nvGrpSpPr>
                <p:cNvPr id="3821" name="Group 34"/>
                <p:cNvGrpSpPr>
                  <a:grpSpLocks/>
                </p:cNvGrpSpPr>
                <p:nvPr/>
              </p:nvGrpSpPr>
              <p:grpSpPr bwMode="auto">
                <a:xfrm>
                  <a:off x="5267" y="2310"/>
                  <a:ext cx="158" cy="48"/>
                  <a:chOff x="5267" y="2310"/>
                  <a:chExt cx="158" cy="48"/>
                </a:xfrm>
              </p:grpSpPr>
              <p:sp>
                <p:nvSpPr>
                  <p:cNvPr id="3927" name="Freeform 32"/>
                  <p:cNvSpPr>
                    <a:spLocks/>
                  </p:cNvSpPr>
                  <p:nvPr/>
                </p:nvSpPr>
                <p:spPr bwMode="auto">
                  <a:xfrm>
                    <a:off x="5267" y="2310"/>
                    <a:ext cx="107" cy="48"/>
                  </a:xfrm>
                  <a:custGeom>
                    <a:avLst/>
                    <a:gdLst>
                      <a:gd name="T0" fmla="*/ 0 w 213"/>
                      <a:gd name="T1" fmla="*/ 1 h 96"/>
                      <a:gd name="T2" fmla="*/ 0 w 213"/>
                      <a:gd name="T3" fmla="*/ 1 h 96"/>
                      <a:gd name="T4" fmla="*/ 1 w 213"/>
                      <a:gd name="T5" fmla="*/ 0 h 96"/>
                      <a:gd name="T6" fmla="*/ 1 w 213"/>
                      <a:gd name="T7" fmla="*/ 1 h 96"/>
                      <a:gd name="T8" fmla="*/ 0 w 213"/>
                      <a:gd name="T9" fmla="*/ 1 h 9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13" h="96">
                        <a:moveTo>
                          <a:pt x="0" y="96"/>
                        </a:moveTo>
                        <a:lnTo>
                          <a:pt x="0" y="40"/>
                        </a:lnTo>
                        <a:lnTo>
                          <a:pt x="213" y="0"/>
                        </a:lnTo>
                        <a:lnTo>
                          <a:pt x="213" y="69"/>
                        </a:lnTo>
                        <a:lnTo>
                          <a:pt x="0" y="96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 w="2">
                    <a:solidFill>
                      <a:srgbClr val="60606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 sz="11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928" name="Freeform 33"/>
                  <p:cNvSpPr>
                    <a:spLocks/>
                  </p:cNvSpPr>
                  <p:nvPr/>
                </p:nvSpPr>
                <p:spPr bwMode="auto">
                  <a:xfrm>
                    <a:off x="5375" y="2311"/>
                    <a:ext cx="50" cy="34"/>
                  </a:xfrm>
                  <a:custGeom>
                    <a:avLst/>
                    <a:gdLst>
                      <a:gd name="T0" fmla="*/ 0 w 101"/>
                      <a:gd name="T1" fmla="*/ 0 h 68"/>
                      <a:gd name="T2" fmla="*/ 0 w 101"/>
                      <a:gd name="T3" fmla="*/ 1 h 68"/>
                      <a:gd name="T4" fmla="*/ 0 w 101"/>
                      <a:gd name="T5" fmla="*/ 1 h 68"/>
                      <a:gd name="T6" fmla="*/ 0 w 101"/>
                      <a:gd name="T7" fmla="*/ 1 h 68"/>
                      <a:gd name="T8" fmla="*/ 0 w 101"/>
                      <a:gd name="T9" fmla="*/ 0 h 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01" h="68">
                        <a:moveTo>
                          <a:pt x="0" y="0"/>
                        </a:moveTo>
                        <a:lnTo>
                          <a:pt x="0" y="68"/>
                        </a:lnTo>
                        <a:lnTo>
                          <a:pt x="101" y="68"/>
                        </a:lnTo>
                        <a:lnTo>
                          <a:pt x="101" y="1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 sz="11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3822" name="Group 38"/>
                <p:cNvGrpSpPr>
                  <a:grpSpLocks/>
                </p:cNvGrpSpPr>
                <p:nvPr/>
              </p:nvGrpSpPr>
              <p:grpSpPr bwMode="auto">
                <a:xfrm>
                  <a:off x="5405" y="2117"/>
                  <a:ext cx="174" cy="292"/>
                  <a:chOff x="5405" y="2117"/>
                  <a:chExt cx="174" cy="292"/>
                </a:xfrm>
              </p:grpSpPr>
              <p:sp>
                <p:nvSpPr>
                  <p:cNvPr id="3924" name="Freeform 35"/>
                  <p:cNvSpPr>
                    <a:spLocks/>
                  </p:cNvSpPr>
                  <p:nvPr/>
                </p:nvSpPr>
                <p:spPr bwMode="auto">
                  <a:xfrm>
                    <a:off x="5405" y="2117"/>
                    <a:ext cx="39" cy="275"/>
                  </a:xfrm>
                  <a:custGeom>
                    <a:avLst/>
                    <a:gdLst>
                      <a:gd name="T0" fmla="*/ 0 w 78"/>
                      <a:gd name="T1" fmla="*/ 1 h 550"/>
                      <a:gd name="T2" fmla="*/ 1 w 78"/>
                      <a:gd name="T3" fmla="*/ 0 h 550"/>
                      <a:gd name="T4" fmla="*/ 1 w 78"/>
                      <a:gd name="T5" fmla="*/ 0 h 550"/>
                      <a:gd name="T6" fmla="*/ 1 w 78"/>
                      <a:gd name="T7" fmla="*/ 1 h 550"/>
                      <a:gd name="T8" fmla="*/ 0 w 78"/>
                      <a:gd name="T9" fmla="*/ 1 h 55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78" h="550">
                        <a:moveTo>
                          <a:pt x="0" y="550"/>
                        </a:moveTo>
                        <a:lnTo>
                          <a:pt x="22" y="0"/>
                        </a:lnTo>
                        <a:lnTo>
                          <a:pt x="56" y="0"/>
                        </a:lnTo>
                        <a:lnTo>
                          <a:pt x="78" y="550"/>
                        </a:lnTo>
                        <a:lnTo>
                          <a:pt x="0" y="550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 sz="11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925" name="Freeform 36"/>
                  <p:cNvSpPr>
                    <a:spLocks/>
                  </p:cNvSpPr>
                  <p:nvPr/>
                </p:nvSpPr>
                <p:spPr bwMode="auto">
                  <a:xfrm>
                    <a:off x="5469" y="2123"/>
                    <a:ext cx="39" cy="273"/>
                  </a:xfrm>
                  <a:custGeom>
                    <a:avLst/>
                    <a:gdLst>
                      <a:gd name="T0" fmla="*/ 0 w 78"/>
                      <a:gd name="T1" fmla="*/ 1 h 544"/>
                      <a:gd name="T2" fmla="*/ 1 w 78"/>
                      <a:gd name="T3" fmla="*/ 0 h 544"/>
                      <a:gd name="T4" fmla="*/ 1 w 78"/>
                      <a:gd name="T5" fmla="*/ 0 h 544"/>
                      <a:gd name="T6" fmla="*/ 1 w 78"/>
                      <a:gd name="T7" fmla="*/ 1 h 544"/>
                      <a:gd name="T8" fmla="*/ 0 w 78"/>
                      <a:gd name="T9" fmla="*/ 1 h 5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78" h="544">
                        <a:moveTo>
                          <a:pt x="0" y="544"/>
                        </a:moveTo>
                        <a:lnTo>
                          <a:pt x="22" y="0"/>
                        </a:lnTo>
                        <a:lnTo>
                          <a:pt x="56" y="0"/>
                        </a:lnTo>
                        <a:lnTo>
                          <a:pt x="78" y="544"/>
                        </a:lnTo>
                        <a:lnTo>
                          <a:pt x="0" y="544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 sz="11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926" name="Freeform 37"/>
                  <p:cNvSpPr>
                    <a:spLocks/>
                  </p:cNvSpPr>
                  <p:nvPr/>
                </p:nvSpPr>
                <p:spPr bwMode="auto">
                  <a:xfrm>
                    <a:off x="5540" y="2134"/>
                    <a:ext cx="39" cy="275"/>
                  </a:xfrm>
                  <a:custGeom>
                    <a:avLst/>
                    <a:gdLst>
                      <a:gd name="T0" fmla="*/ 0 w 78"/>
                      <a:gd name="T1" fmla="*/ 1 h 550"/>
                      <a:gd name="T2" fmla="*/ 1 w 78"/>
                      <a:gd name="T3" fmla="*/ 0 h 550"/>
                      <a:gd name="T4" fmla="*/ 1 w 78"/>
                      <a:gd name="T5" fmla="*/ 0 h 550"/>
                      <a:gd name="T6" fmla="*/ 1 w 78"/>
                      <a:gd name="T7" fmla="*/ 1 h 550"/>
                      <a:gd name="T8" fmla="*/ 0 w 78"/>
                      <a:gd name="T9" fmla="*/ 1 h 55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78" h="550">
                        <a:moveTo>
                          <a:pt x="0" y="550"/>
                        </a:moveTo>
                        <a:lnTo>
                          <a:pt x="21" y="0"/>
                        </a:lnTo>
                        <a:lnTo>
                          <a:pt x="56" y="0"/>
                        </a:lnTo>
                        <a:lnTo>
                          <a:pt x="78" y="550"/>
                        </a:lnTo>
                        <a:lnTo>
                          <a:pt x="0" y="550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 sz="11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3823" name="Freeform 39"/>
                <p:cNvSpPr>
                  <a:spLocks/>
                </p:cNvSpPr>
                <p:nvPr/>
              </p:nvSpPr>
              <p:spPr bwMode="auto">
                <a:xfrm>
                  <a:off x="5031" y="2469"/>
                  <a:ext cx="702" cy="161"/>
                </a:xfrm>
                <a:custGeom>
                  <a:avLst/>
                  <a:gdLst>
                    <a:gd name="T0" fmla="*/ 1 w 1404"/>
                    <a:gd name="T1" fmla="*/ 1 h 322"/>
                    <a:gd name="T2" fmla="*/ 1 w 1404"/>
                    <a:gd name="T3" fmla="*/ 1 h 322"/>
                    <a:gd name="T4" fmla="*/ 1 w 1404"/>
                    <a:gd name="T5" fmla="*/ 1 h 322"/>
                    <a:gd name="T6" fmla="*/ 1 w 1404"/>
                    <a:gd name="T7" fmla="*/ 1 h 322"/>
                    <a:gd name="T8" fmla="*/ 1 w 1404"/>
                    <a:gd name="T9" fmla="*/ 1 h 322"/>
                    <a:gd name="T10" fmla="*/ 1 w 1404"/>
                    <a:gd name="T11" fmla="*/ 1 h 322"/>
                    <a:gd name="T12" fmla="*/ 1 w 1404"/>
                    <a:gd name="T13" fmla="*/ 1 h 322"/>
                    <a:gd name="T14" fmla="*/ 1 w 1404"/>
                    <a:gd name="T15" fmla="*/ 1 h 322"/>
                    <a:gd name="T16" fmla="*/ 1 w 1404"/>
                    <a:gd name="T17" fmla="*/ 1 h 322"/>
                    <a:gd name="T18" fmla="*/ 1 w 1404"/>
                    <a:gd name="T19" fmla="*/ 1 h 322"/>
                    <a:gd name="T20" fmla="*/ 1 w 1404"/>
                    <a:gd name="T21" fmla="*/ 1 h 322"/>
                    <a:gd name="T22" fmla="*/ 1 w 1404"/>
                    <a:gd name="T23" fmla="*/ 1 h 322"/>
                    <a:gd name="T24" fmla="*/ 1 w 1404"/>
                    <a:gd name="T25" fmla="*/ 1 h 322"/>
                    <a:gd name="T26" fmla="*/ 1 w 1404"/>
                    <a:gd name="T27" fmla="*/ 1 h 322"/>
                    <a:gd name="T28" fmla="*/ 1 w 1404"/>
                    <a:gd name="T29" fmla="*/ 1 h 322"/>
                    <a:gd name="T30" fmla="*/ 1 w 1404"/>
                    <a:gd name="T31" fmla="*/ 1 h 322"/>
                    <a:gd name="T32" fmla="*/ 1 w 1404"/>
                    <a:gd name="T33" fmla="*/ 1 h 322"/>
                    <a:gd name="T34" fmla="*/ 1 w 1404"/>
                    <a:gd name="T35" fmla="*/ 1 h 322"/>
                    <a:gd name="T36" fmla="*/ 1 w 1404"/>
                    <a:gd name="T37" fmla="*/ 1 h 322"/>
                    <a:gd name="T38" fmla="*/ 1 w 1404"/>
                    <a:gd name="T39" fmla="*/ 1 h 322"/>
                    <a:gd name="T40" fmla="*/ 1 w 1404"/>
                    <a:gd name="T41" fmla="*/ 1 h 322"/>
                    <a:gd name="T42" fmla="*/ 1 w 1404"/>
                    <a:gd name="T43" fmla="*/ 1 h 322"/>
                    <a:gd name="T44" fmla="*/ 1 w 1404"/>
                    <a:gd name="T45" fmla="*/ 1 h 322"/>
                    <a:gd name="T46" fmla="*/ 1 w 1404"/>
                    <a:gd name="T47" fmla="*/ 1 h 322"/>
                    <a:gd name="T48" fmla="*/ 1 w 1404"/>
                    <a:gd name="T49" fmla="*/ 1 h 322"/>
                    <a:gd name="T50" fmla="*/ 1 w 1404"/>
                    <a:gd name="T51" fmla="*/ 1 h 322"/>
                    <a:gd name="T52" fmla="*/ 1 w 1404"/>
                    <a:gd name="T53" fmla="*/ 1 h 322"/>
                    <a:gd name="T54" fmla="*/ 1 w 1404"/>
                    <a:gd name="T55" fmla="*/ 1 h 322"/>
                    <a:gd name="T56" fmla="*/ 1 w 1404"/>
                    <a:gd name="T57" fmla="*/ 1 h 322"/>
                    <a:gd name="T58" fmla="*/ 1 w 1404"/>
                    <a:gd name="T59" fmla="*/ 1 h 322"/>
                    <a:gd name="T60" fmla="*/ 1 w 1404"/>
                    <a:gd name="T61" fmla="*/ 1 h 322"/>
                    <a:gd name="T62" fmla="*/ 1 w 1404"/>
                    <a:gd name="T63" fmla="*/ 1 h 322"/>
                    <a:gd name="T64" fmla="*/ 1 w 1404"/>
                    <a:gd name="T65" fmla="*/ 1 h 322"/>
                    <a:gd name="T66" fmla="*/ 1 w 1404"/>
                    <a:gd name="T67" fmla="*/ 1 h 322"/>
                    <a:gd name="T68" fmla="*/ 1 w 1404"/>
                    <a:gd name="T69" fmla="*/ 0 h 32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1404" h="322">
                      <a:moveTo>
                        <a:pt x="55" y="20"/>
                      </a:moveTo>
                      <a:lnTo>
                        <a:pt x="9" y="22"/>
                      </a:lnTo>
                      <a:lnTo>
                        <a:pt x="0" y="54"/>
                      </a:lnTo>
                      <a:lnTo>
                        <a:pt x="19" y="84"/>
                      </a:lnTo>
                      <a:lnTo>
                        <a:pt x="33" y="110"/>
                      </a:lnTo>
                      <a:lnTo>
                        <a:pt x="73" y="115"/>
                      </a:lnTo>
                      <a:lnTo>
                        <a:pt x="111" y="108"/>
                      </a:lnTo>
                      <a:lnTo>
                        <a:pt x="159" y="110"/>
                      </a:lnTo>
                      <a:lnTo>
                        <a:pt x="181" y="113"/>
                      </a:lnTo>
                      <a:lnTo>
                        <a:pt x="225" y="137"/>
                      </a:lnTo>
                      <a:lnTo>
                        <a:pt x="250" y="155"/>
                      </a:lnTo>
                      <a:lnTo>
                        <a:pt x="273" y="181"/>
                      </a:lnTo>
                      <a:lnTo>
                        <a:pt x="298" y="210"/>
                      </a:lnTo>
                      <a:lnTo>
                        <a:pt x="318" y="234"/>
                      </a:lnTo>
                      <a:lnTo>
                        <a:pt x="374" y="257"/>
                      </a:lnTo>
                      <a:lnTo>
                        <a:pt x="405" y="262"/>
                      </a:lnTo>
                      <a:lnTo>
                        <a:pt x="419" y="264"/>
                      </a:lnTo>
                      <a:lnTo>
                        <a:pt x="426" y="264"/>
                      </a:lnTo>
                      <a:lnTo>
                        <a:pt x="430" y="264"/>
                      </a:lnTo>
                      <a:lnTo>
                        <a:pt x="435" y="264"/>
                      </a:lnTo>
                      <a:lnTo>
                        <a:pt x="440" y="264"/>
                      </a:lnTo>
                      <a:lnTo>
                        <a:pt x="446" y="264"/>
                      </a:lnTo>
                      <a:lnTo>
                        <a:pt x="462" y="264"/>
                      </a:lnTo>
                      <a:lnTo>
                        <a:pt x="501" y="264"/>
                      </a:lnTo>
                      <a:lnTo>
                        <a:pt x="530" y="264"/>
                      </a:lnTo>
                      <a:lnTo>
                        <a:pt x="535" y="264"/>
                      </a:lnTo>
                      <a:lnTo>
                        <a:pt x="540" y="264"/>
                      </a:lnTo>
                      <a:lnTo>
                        <a:pt x="544" y="264"/>
                      </a:lnTo>
                      <a:lnTo>
                        <a:pt x="549" y="264"/>
                      </a:lnTo>
                      <a:lnTo>
                        <a:pt x="554" y="264"/>
                      </a:lnTo>
                      <a:lnTo>
                        <a:pt x="557" y="266"/>
                      </a:lnTo>
                      <a:lnTo>
                        <a:pt x="561" y="266"/>
                      </a:lnTo>
                      <a:lnTo>
                        <a:pt x="566" y="266"/>
                      </a:lnTo>
                      <a:lnTo>
                        <a:pt x="571" y="266"/>
                      </a:lnTo>
                      <a:lnTo>
                        <a:pt x="575" y="270"/>
                      </a:lnTo>
                      <a:lnTo>
                        <a:pt x="625" y="280"/>
                      </a:lnTo>
                      <a:lnTo>
                        <a:pt x="644" y="287"/>
                      </a:lnTo>
                      <a:lnTo>
                        <a:pt x="669" y="304"/>
                      </a:lnTo>
                      <a:lnTo>
                        <a:pt x="681" y="314"/>
                      </a:lnTo>
                      <a:lnTo>
                        <a:pt x="767" y="322"/>
                      </a:lnTo>
                      <a:lnTo>
                        <a:pt x="802" y="309"/>
                      </a:lnTo>
                      <a:lnTo>
                        <a:pt x="825" y="287"/>
                      </a:lnTo>
                      <a:lnTo>
                        <a:pt x="862" y="266"/>
                      </a:lnTo>
                      <a:lnTo>
                        <a:pt x="886" y="264"/>
                      </a:lnTo>
                      <a:lnTo>
                        <a:pt x="917" y="259"/>
                      </a:lnTo>
                      <a:lnTo>
                        <a:pt x="962" y="199"/>
                      </a:lnTo>
                      <a:lnTo>
                        <a:pt x="1001" y="190"/>
                      </a:lnTo>
                      <a:lnTo>
                        <a:pt x="1015" y="190"/>
                      </a:lnTo>
                      <a:lnTo>
                        <a:pt x="1021" y="190"/>
                      </a:lnTo>
                      <a:lnTo>
                        <a:pt x="1028" y="194"/>
                      </a:lnTo>
                      <a:lnTo>
                        <a:pt x="1037" y="194"/>
                      </a:lnTo>
                      <a:lnTo>
                        <a:pt x="1045" y="194"/>
                      </a:lnTo>
                      <a:lnTo>
                        <a:pt x="1051" y="194"/>
                      </a:lnTo>
                      <a:lnTo>
                        <a:pt x="1057" y="196"/>
                      </a:lnTo>
                      <a:lnTo>
                        <a:pt x="1062" y="196"/>
                      </a:lnTo>
                      <a:lnTo>
                        <a:pt x="1067" y="199"/>
                      </a:lnTo>
                      <a:lnTo>
                        <a:pt x="1071" y="199"/>
                      </a:lnTo>
                      <a:lnTo>
                        <a:pt x="1076" y="201"/>
                      </a:lnTo>
                      <a:lnTo>
                        <a:pt x="1081" y="205"/>
                      </a:lnTo>
                      <a:lnTo>
                        <a:pt x="1107" y="210"/>
                      </a:lnTo>
                      <a:lnTo>
                        <a:pt x="1160" y="205"/>
                      </a:lnTo>
                      <a:lnTo>
                        <a:pt x="1193" y="167"/>
                      </a:lnTo>
                      <a:lnTo>
                        <a:pt x="1226" y="131"/>
                      </a:lnTo>
                      <a:lnTo>
                        <a:pt x="1251" y="115"/>
                      </a:lnTo>
                      <a:lnTo>
                        <a:pt x="1291" y="124"/>
                      </a:lnTo>
                      <a:lnTo>
                        <a:pt x="1327" y="108"/>
                      </a:lnTo>
                      <a:lnTo>
                        <a:pt x="1346" y="74"/>
                      </a:lnTo>
                      <a:lnTo>
                        <a:pt x="1404" y="54"/>
                      </a:lnTo>
                      <a:lnTo>
                        <a:pt x="1404" y="20"/>
                      </a:lnTo>
                      <a:lnTo>
                        <a:pt x="1368" y="0"/>
                      </a:lnTo>
                      <a:lnTo>
                        <a:pt x="55" y="20"/>
                      </a:lnTo>
                      <a:close/>
                    </a:path>
                  </a:pathLst>
                </a:custGeom>
                <a:solidFill>
                  <a:srgbClr val="006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824" name="Freeform 40"/>
                <p:cNvSpPr>
                  <a:spLocks/>
                </p:cNvSpPr>
                <p:nvPr/>
              </p:nvSpPr>
              <p:spPr bwMode="auto">
                <a:xfrm>
                  <a:off x="5619" y="2495"/>
                  <a:ext cx="55" cy="15"/>
                </a:xfrm>
                <a:custGeom>
                  <a:avLst/>
                  <a:gdLst>
                    <a:gd name="T0" fmla="*/ 0 w 109"/>
                    <a:gd name="T1" fmla="*/ 1 h 29"/>
                    <a:gd name="T2" fmla="*/ 1 w 109"/>
                    <a:gd name="T3" fmla="*/ 0 h 29"/>
                    <a:gd name="T4" fmla="*/ 1 w 109"/>
                    <a:gd name="T5" fmla="*/ 1 h 29"/>
                    <a:gd name="T6" fmla="*/ 1 w 109"/>
                    <a:gd name="T7" fmla="*/ 1 h 29"/>
                    <a:gd name="T8" fmla="*/ 0 w 109"/>
                    <a:gd name="T9" fmla="*/ 1 h 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9" h="29">
                      <a:moveTo>
                        <a:pt x="0" y="22"/>
                      </a:moveTo>
                      <a:lnTo>
                        <a:pt x="82" y="0"/>
                      </a:lnTo>
                      <a:lnTo>
                        <a:pt x="109" y="8"/>
                      </a:lnTo>
                      <a:lnTo>
                        <a:pt x="20" y="29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5B5B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825" name="Freeform 41"/>
                <p:cNvSpPr>
                  <a:spLocks/>
                </p:cNvSpPr>
                <p:nvPr/>
              </p:nvSpPr>
              <p:spPr bwMode="auto">
                <a:xfrm>
                  <a:off x="5619" y="2506"/>
                  <a:ext cx="10" cy="11"/>
                </a:xfrm>
                <a:custGeom>
                  <a:avLst/>
                  <a:gdLst>
                    <a:gd name="T0" fmla="*/ 0 w 20"/>
                    <a:gd name="T1" fmla="*/ 0 h 22"/>
                    <a:gd name="T2" fmla="*/ 1 w 20"/>
                    <a:gd name="T3" fmla="*/ 1 h 22"/>
                    <a:gd name="T4" fmla="*/ 1 w 20"/>
                    <a:gd name="T5" fmla="*/ 1 h 22"/>
                    <a:gd name="T6" fmla="*/ 0 w 20"/>
                    <a:gd name="T7" fmla="*/ 1 h 22"/>
                    <a:gd name="T8" fmla="*/ 0 w 20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" h="22">
                      <a:moveTo>
                        <a:pt x="0" y="0"/>
                      </a:moveTo>
                      <a:lnTo>
                        <a:pt x="20" y="7"/>
                      </a:lnTo>
                      <a:lnTo>
                        <a:pt x="20" y="22"/>
                      </a:lnTo>
                      <a:lnTo>
                        <a:pt x="0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C6C6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826" name="Freeform 42"/>
                <p:cNvSpPr>
                  <a:spLocks/>
                </p:cNvSpPr>
                <p:nvPr/>
              </p:nvSpPr>
              <p:spPr bwMode="auto">
                <a:xfrm>
                  <a:off x="5619" y="2433"/>
                  <a:ext cx="42" cy="7"/>
                </a:xfrm>
                <a:custGeom>
                  <a:avLst/>
                  <a:gdLst>
                    <a:gd name="T0" fmla="*/ 0 w 82"/>
                    <a:gd name="T1" fmla="*/ 1 h 13"/>
                    <a:gd name="T2" fmla="*/ 1 w 82"/>
                    <a:gd name="T3" fmla="*/ 0 h 13"/>
                    <a:gd name="T4" fmla="*/ 1 w 82"/>
                    <a:gd name="T5" fmla="*/ 1 h 13"/>
                    <a:gd name="T6" fmla="*/ 0 w 82"/>
                    <a:gd name="T7" fmla="*/ 1 h 13"/>
                    <a:gd name="T8" fmla="*/ 0 w 82"/>
                    <a:gd name="T9" fmla="*/ 1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2" h="13">
                      <a:moveTo>
                        <a:pt x="0" y="6"/>
                      </a:moveTo>
                      <a:lnTo>
                        <a:pt x="82" y="0"/>
                      </a:lnTo>
                      <a:lnTo>
                        <a:pt x="75" y="8"/>
                      </a:lnTo>
                      <a:lnTo>
                        <a:pt x="0" y="13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2F1D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827" name="Freeform 43"/>
                <p:cNvSpPr>
                  <a:spLocks/>
                </p:cNvSpPr>
                <p:nvPr/>
              </p:nvSpPr>
              <p:spPr bwMode="auto">
                <a:xfrm>
                  <a:off x="5619" y="2493"/>
                  <a:ext cx="42" cy="13"/>
                </a:xfrm>
                <a:custGeom>
                  <a:avLst/>
                  <a:gdLst>
                    <a:gd name="T0" fmla="*/ 0 w 82"/>
                    <a:gd name="T1" fmla="*/ 1 h 25"/>
                    <a:gd name="T2" fmla="*/ 1 w 82"/>
                    <a:gd name="T3" fmla="*/ 1 h 25"/>
                    <a:gd name="T4" fmla="*/ 1 w 82"/>
                    <a:gd name="T5" fmla="*/ 0 h 25"/>
                    <a:gd name="T6" fmla="*/ 0 w 82"/>
                    <a:gd name="T7" fmla="*/ 1 h 25"/>
                    <a:gd name="T8" fmla="*/ 0 w 82"/>
                    <a:gd name="T9" fmla="*/ 1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2" h="25">
                      <a:moveTo>
                        <a:pt x="0" y="25"/>
                      </a:moveTo>
                      <a:lnTo>
                        <a:pt x="82" y="3"/>
                      </a:lnTo>
                      <a:lnTo>
                        <a:pt x="75" y="0"/>
                      </a:lnTo>
                      <a:lnTo>
                        <a:pt x="0" y="20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563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3828" name="Group 96"/>
                <p:cNvGrpSpPr>
                  <a:grpSpLocks/>
                </p:cNvGrpSpPr>
                <p:nvPr/>
              </p:nvGrpSpPr>
              <p:grpSpPr bwMode="auto">
                <a:xfrm>
                  <a:off x="5057" y="2339"/>
                  <a:ext cx="337" cy="236"/>
                  <a:chOff x="5057" y="2339"/>
                  <a:chExt cx="337" cy="236"/>
                </a:xfrm>
              </p:grpSpPr>
              <p:sp>
                <p:nvSpPr>
                  <p:cNvPr id="3872" name="Freeform 44"/>
                  <p:cNvSpPr>
                    <a:spLocks/>
                  </p:cNvSpPr>
                  <p:nvPr/>
                </p:nvSpPr>
                <p:spPr bwMode="auto">
                  <a:xfrm>
                    <a:off x="5057" y="2339"/>
                    <a:ext cx="337" cy="236"/>
                  </a:xfrm>
                  <a:custGeom>
                    <a:avLst/>
                    <a:gdLst>
                      <a:gd name="T0" fmla="*/ 1 w 674"/>
                      <a:gd name="T1" fmla="*/ 0 h 472"/>
                      <a:gd name="T2" fmla="*/ 1 w 674"/>
                      <a:gd name="T3" fmla="*/ 1 h 472"/>
                      <a:gd name="T4" fmla="*/ 0 w 674"/>
                      <a:gd name="T5" fmla="*/ 1 h 472"/>
                      <a:gd name="T6" fmla="*/ 0 w 674"/>
                      <a:gd name="T7" fmla="*/ 1 h 472"/>
                      <a:gd name="T8" fmla="*/ 1 w 674"/>
                      <a:gd name="T9" fmla="*/ 0 h 4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74" h="472">
                        <a:moveTo>
                          <a:pt x="674" y="0"/>
                        </a:moveTo>
                        <a:lnTo>
                          <a:pt x="674" y="472"/>
                        </a:lnTo>
                        <a:lnTo>
                          <a:pt x="0" y="278"/>
                        </a:lnTo>
                        <a:lnTo>
                          <a:pt x="0" y="84"/>
                        </a:lnTo>
                        <a:lnTo>
                          <a:pt x="674" y="0"/>
                        </a:lnTo>
                        <a:close/>
                      </a:path>
                    </a:pathLst>
                  </a:custGeom>
                  <a:solidFill>
                    <a:srgbClr val="6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 sz="11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grpSp>
                <p:nvGrpSpPr>
                  <p:cNvPr id="3873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5066" y="2366"/>
                    <a:ext cx="305" cy="153"/>
                    <a:chOff x="5066" y="2366"/>
                    <a:chExt cx="305" cy="153"/>
                  </a:xfrm>
                </p:grpSpPr>
                <p:sp>
                  <p:nvSpPr>
                    <p:cNvPr id="3874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5066" y="2366"/>
                      <a:ext cx="305" cy="153"/>
                    </a:xfrm>
                    <a:custGeom>
                      <a:avLst/>
                      <a:gdLst>
                        <a:gd name="T0" fmla="*/ 0 w 612"/>
                        <a:gd name="T1" fmla="*/ 1 h 305"/>
                        <a:gd name="T2" fmla="*/ 0 w 612"/>
                        <a:gd name="T3" fmla="*/ 1 h 305"/>
                        <a:gd name="T4" fmla="*/ 0 w 612"/>
                        <a:gd name="T5" fmla="*/ 1 h 305"/>
                        <a:gd name="T6" fmla="*/ 0 w 612"/>
                        <a:gd name="T7" fmla="*/ 0 h 305"/>
                        <a:gd name="T8" fmla="*/ 0 w 612"/>
                        <a:gd name="T9" fmla="*/ 1 h 30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612" h="305">
                          <a:moveTo>
                            <a:pt x="0" y="50"/>
                          </a:moveTo>
                          <a:lnTo>
                            <a:pt x="0" y="183"/>
                          </a:lnTo>
                          <a:lnTo>
                            <a:pt x="612" y="305"/>
                          </a:lnTo>
                          <a:lnTo>
                            <a:pt x="612" y="0"/>
                          </a:lnTo>
                          <a:lnTo>
                            <a:pt x="0" y="50"/>
                          </a:lnTo>
                          <a:close/>
                        </a:path>
                      </a:pathLst>
                    </a:custGeom>
                    <a:solidFill>
                      <a:srgbClr val="4040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875" name="Line 4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066" y="2392"/>
                      <a:ext cx="305" cy="10"/>
                    </a:xfrm>
                    <a:prstGeom prst="line">
                      <a:avLst/>
                    </a:prstGeom>
                    <a:noFill/>
                    <a:ln w="2">
                      <a:solidFill>
                        <a:srgbClr val="40404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876" name="Line 47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5066" y="2413"/>
                      <a:ext cx="305" cy="4"/>
                    </a:xfrm>
                    <a:prstGeom prst="line">
                      <a:avLst/>
                    </a:prstGeom>
                    <a:noFill/>
                    <a:ln w="2">
                      <a:solidFill>
                        <a:srgbClr val="40404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877" name="Line 48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5066" y="2424"/>
                      <a:ext cx="305" cy="18"/>
                    </a:xfrm>
                    <a:prstGeom prst="line">
                      <a:avLst/>
                    </a:prstGeom>
                    <a:noFill/>
                    <a:ln w="2">
                      <a:solidFill>
                        <a:srgbClr val="40404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878" name="Line 49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5066" y="2436"/>
                      <a:ext cx="305" cy="31"/>
                    </a:xfrm>
                    <a:prstGeom prst="line">
                      <a:avLst/>
                    </a:prstGeom>
                    <a:noFill/>
                    <a:ln w="2">
                      <a:solidFill>
                        <a:srgbClr val="40404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879" name="Line 50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5066" y="2447"/>
                      <a:ext cx="305" cy="46"/>
                    </a:xfrm>
                    <a:prstGeom prst="line">
                      <a:avLst/>
                    </a:prstGeom>
                    <a:noFill/>
                    <a:ln w="2">
                      <a:solidFill>
                        <a:srgbClr val="40404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880" name="Line 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343" y="2369"/>
                      <a:ext cx="0" cy="143"/>
                    </a:xfrm>
                    <a:prstGeom prst="line">
                      <a:avLst/>
                    </a:prstGeom>
                    <a:noFill/>
                    <a:ln w="2">
                      <a:solidFill>
                        <a:srgbClr val="40404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881" name="Line 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318" y="2371"/>
                      <a:ext cx="0" cy="137"/>
                    </a:xfrm>
                    <a:prstGeom prst="line">
                      <a:avLst/>
                    </a:prstGeom>
                    <a:noFill/>
                    <a:ln w="2">
                      <a:solidFill>
                        <a:srgbClr val="40404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882" name="Line 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97" y="2372"/>
                      <a:ext cx="0" cy="132"/>
                    </a:xfrm>
                    <a:prstGeom prst="line">
                      <a:avLst/>
                    </a:prstGeom>
                    <a:noFill/>
                    <a:ln w="2">
                      <a:solidFill>
                        <a:srgbClr val="40404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883" name="Line 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76" y="2375"/>
                      <a:ext cx="0" cy="125"/>
                    </a:xfrm>
                    <a:prstGeom prst="line">
                      <a:avLst/>
                    </a:prstGeom>
                    <a:noFill/>
                    <a:ln w="2">
                      <a:solidFill>
                        <a:srgbClr val="40404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884" name="Line 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56" y="2376"/>
                      <a:ext cx="0" cy="120"/>
                    </a:xfrm>
                    <a:prstGeom prst="line">
                      <a:avLst/>
                    </a:prstGeom>
                    <a:noFill/>
                    <a:ln w="2">
                      <a:solidFill>
                        <a:srgbClr val="40404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885" name="Line 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40" y="2377"/>
                      <a:ext cx="0" cy="116"/>
                    </a:xfrm>
                    <a:prstGeom prst="line">
                      <a:avLst/>
                    </a:prstGeom>
                    <a:noFill/>
                    <a:ln w="2">
                      <a:solidFill>
                        <a:srgbClr val="40404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886" name="Line 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24" y="2378"/>
                      <a:ext cx="0" cy="111"/>
                    </a:xfrm>
                    <a:prstGeom prst="line">
                      <a:avLst/>
                    </a:prstGeom>
                    <a:noFill/>
                    <a:ln w="2">
                      <a:solidFill>
                        <a:srgbClr val="40404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887" name="Line 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10" y="2379"/>
                      <a:ext cx="0" cy="107"/>
                    </a:xfrm>
                    <a:prstGeom prst="line">
                      <a:avLst/>
                    </a:prstGeom>
                    <a:noFill/>
                    <a:ln w="2">
                      <a:solidFill>
                        <a:srgbClr val="40404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888" name="Line 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96" y="2380"/>
                      <a:ext cx="0" cy="104"/>
                    </a:xfrm>
                    <a:prstGeom prst="line">
                      <a:avLst/>
                    </a:prstGeom>
                    <a:noFill/>
                    <a:ln w="2">
                      <a:solidFill>
                        <a:srgbClr val="40404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889" name="Line 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82" y="2382"/>
                      <a:ext cx="0" cy="99"/>
                    </a:xfrm>
                    <a:prstGeom prst="line">
                      <a:avLst/>
                    </a:prstGeom>
                    <a:noFill/>
                    <a:ln w="2">
                      <a:solidFill>
                        <a:srgbClr val="40404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890" name="Line 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69" y="2383"/>
                      <a:ext cx="0" cy="95"/>
                    </a:xfrm>
                    <a:prstGeom prst="line">
                      <a:avLst/>
                    </a:prstGeom>
                    <a:noFill/>
                    <a:ln w="2">
                      <a:solidFill>
                        <a:srgbClr val="40404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891" name="Line 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55" y="2384"/>
                      <a:ext cx="0" cy="91"/>
                    </a:xfrm>
                    <a:prstGeom prst="line">
                      <a:avLst/>
                    </a:prstGeom>
                    <a:noFill/>
                    <a:ln w="2">
                      <a:solidFill>
                        <a:srgbClr val="40404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892" name="Line 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29" y="2386"/>
                      <a:ext cx="0" cy="84"/>
                    </a:xfrm>
                    <a:prstGeom prst="line">
                      <a:avLst/>
                    </a:prstGeom>
                    <a:noFill/>
                    <a:ln w="2">
                      <a:solidFill>
                        <a:srgbClr val="40404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893" name="Line 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19" y="2387"/>
                      <a:ext cx="0" cy="81"/>
                    </a:xfrm>
                    <a:prstGeom prst="line">
                      <a:avLst/>
                    </a:prstGeom>
                    <a:noFill/>
                    <a:ln w="2">
                      <a:solidFill>
                        <a:srgbClr val="40404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894" name="Line 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08" y="2387"/>
                      <a:ext cx="0" cy="79"/>
                    </a:xfrm>
                    <a:prstGeom prst="line">
                      <a:avLst/>
                    </a:prstGeom>
                    <a:noFill/>
                    <a:ln w="2">
                      <a:solidFill>
                        <a:srgbClr val="40404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895" name="Line 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98" y="2388"/>
                      <a:ext cx="0" cy="76"/>
                    </a:xfrm>
                    <a:prstGeom prst="line">
                      <a:avLst/>
                    </a:prstGeom>
                    <a:noFill/>
                    <a:ln w="2">
                      <a:solidFill>
                        <a:srgbClr val="40404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896" name="Line 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87" y="2389"/>
                      <a:ext cx="0" cy="73"/>
                    </a:xfrm>
                    <a:prstGeom prst="line">
                      <a:avLst/>
                    </a:prstGeom>
                    <a:noFill/>
                    <a:ln w="2">
                      <a:solidFill>
                        <a:srgbClr val="40404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897" name="Line 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77" y="2390"/>
                      <a:ext cx="0" cy="70"/>
                    </a:xfrm>
                    <a:prstGeom prst="line">
                      <a:avLst/>
                    </a:prstGeom>
                    <a:noFill/>
                    <a:ln w="2">
                      <a:solidFill>
                        <a:srgbClr val="40404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898" name="Freeform 69"/>
                    <p:cNvSpPr>
                      <a:spLocks/>
                    </p:cNvSpPr>
                    <p:nvPr/>
                  </p:nvSpPr>
                  <p:spPr bwMode="auto">
                    <a:xfrm>
                      <a:off x="5066" y="2366"/>
                      <a:ext cx="305" cy="153"/>
                    </a:xfrm>
                    <a:custGeom>
                      <a:avLst/>
                      <a:gdLst>
                        <a:gd name="T0" fmla="*/ 0 w 612"/>
                        <a:gd name="T1" fmla="*/ 1 h 305"/>
                        <a:gd name="T2" fmla="*/ 0 w 612"/>
                        <a:gd name="T3" fmla="*/ 1 h 305"/>
                        <a:gd name="T4" fmla="*/ 0 w 612"/>
                        <a:gd name="T5" fmla="*/ 1 h 305"/>
                        <a:gd name="T6" fmla="*/ 0 w 612"/>
                        <a:gd name="T7" fmla="*/ 0 h 305"/>
                        <a:gd name="T8" fmla="*/ 0 w 612"/>
                        <a:gd name="T9" fmla="*/ 1 h 30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612" h="305">
                          <a:moveTo>
                            <a:pt x="0" y="50"/>
                          </a:moveTo>
                          <a:lnTo>
                            <a:pt x="0" y="183"/>
                          </a:lnTo>
                          <a:lnTo>
                            <a:pt x="612" y="305"/>
                          </a:lnTo>
                          <a:lnTo>
                            <a:pt x="612" y="0"/>
                          </a:lnTo>
                          <a:lnTo>
                            <a:pt x="0" y="50"/>
                          </a:lnTo>
                          <a:close/>
                        </a:path>
                      </a:pathLst>
                    </a:custGeom>
                    <a:noFill/>
                    <a:ln w="2">
                      <a:solidFill>
                        <a:srgbClr val="20202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grpSp>
                  <p:nvGrpSpPr>
                    <p:cNvPr id="3899" name="Group 9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081" y="2385"/>
                      <a:ext cx="274" cy="89"/>
                      <a:chOff x="5081" y="2385"/>
                      <a:chExt cx="274" cy="89"/>
                    </a:xfrm>
                  </p:grpSpPr>
                  <p:sp>
                    <p:nvSpPr>
                      <p:cNvPr id="3901" name="Line 7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081" y="2413"/>
                        <a:ext cx="10" cy="10"/>
                      </a:xfrm>
                      <a:prstGeom prst="line">
                        <a:avLst/>
                      </a:prstGeom>
                      <a:noFill/>
                      <a:ln w="2">
                        <a:solidFill>
                          <a:srgbClr val="C0C0F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 sz="11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3902" name="Line 7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095" y="2399"/>
                        <a:ext cx="16" cy="18"/>
                      </a:xfrm>
                      <a:prstGeom prst="line">
                        <a:avLst/>
                      </a:prstGeom>
                      <a:noFill/>
                      <a:ln w="2">
                        <a:solidFill>
                          <a:srgbClr val="C0C0F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 sz="11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3903" name="Line 7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082" y="2428"/>
                        <a:ext cx="13" cy="13"/>
                      </a:xfrm>
                      <a:prstGeom prst="line">
                        <a:avLst/>
                      </a:prstGeom>
                      <a:noFill/>
                      <a:ln w="2">
                        <a:solidFill>
                          <a:srgbClr val="C0C0F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 sz="11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3904" name="Line 7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096" y="2422"/>
                        <a:ext cx="12" cy="12"/>
                      </a:xfrm>
                      <a:prstGeom prst="line">
                        <a:avLst/>
                      </a:prstGeom>
                      <a:noFill/>
                      <a:ln w="2">
                        <a:solidFill>
                          <a:srgbClr val="C0C0F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 sz="11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3905" name="Line 7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141" y="2392"/>
                        <a:ext cx="27" cy="27"/>
                      </a:xfrm>
                      <a:prstGeom prst="line">
                        <a:avLst/>
                      </a:prstGeom>
                      <a:noFill/>
                      <a:ln w="2">
                        <a:solidFill>
                          <a:srgbClr val="C0C0F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 sz="11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3906" name="Line 7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124" y="2413"/>
                        <a:ext cx="34" cy="36"/>
                      </a:xfrm>
                      <a:prstGeom prst="line">
                        <a:avLst/>
                      </a:prstGeom>
                      <a:noFill/>
                      <a:ln w="2">
                        <a:solidFill>
                          <a:srgbClr val="C0C0F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 sz="11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3907" name="Line 7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148" y="2404"/>
                        <a:ext cx="25" cy="27"/>
                      </a:xfrm>
                      <a:prstGeom prst="line">
                        <a:avLst/>
                      </a:prstGeom>
                      <a:noFill/>
                      <a:ln w="2">
                        <a:solidFill>
                          <a:srgbClr val="C0C0F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 sz="11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3908" name="Line 7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110" y="2424"/>
                        <a:ext cx="14" cy="15"/>
                      </a:xfrm>
                      <a:prstGeom prst="line">
                        <a:avLst/>
                      </a:prstGeom>
                      <a:noFill/>
                      <a:ln w="2">
                        <a:solidFill>
                          <a:srgbClr val="C0C0F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 sz="11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3909" name="Line 7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194" y="2385"/>
                        <a:ext cx="23" cy="21"/>
                      </a:xfrm>
                      <a:prstGeom prst="line">
                        <a:avLst/>
                      </a:prstGeom>
                      <a:noFill/>
                      <a:ln w="2">
                        <a:solidFill>
                          <a:srgbClr val="C0C0F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 sz="11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3910" name="Line 7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165" y="2425"/>
                        <a:ext cx="19" cy="22"/>
                      </a:xfrm>
                      <a:prstGeom prst="line">
                        <a:avLst/>
                      </a:prstGeom>
                      <a:noFill/>
                      <a:ln w="2">
                        <a:solidFill>
                          <a:srgbClr val="C0C0F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 sz="11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3911" name="Line 8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184" y="2404"/>
                        <a:ext cx="30" cy="30"/>
                      </a:xfrm>
                      <a:prstGeom prst="line">
                        <a:avLst/>
                      </a:prstGeom>
                      <a:noFill/>
                      <a:ln w="2">
                        <a:solidFill>
                          <a:srgbClr val="C0C0F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 sz="11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3912" name="Line 8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189" y="2441"/>
                        <a:ext cx="18" cy="17"/>
                      </a:xfrm>
                      <a:prstGeom prst="line">
                        <a:avLst/>
                      </a:prstGeom>
                      <a:noFill/>
                      <a:ln w="2">
                        <a:solidFill>
                          <a:srgbClr val="C0C0F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 sz="11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3913" name="Line 8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215" y="2412"/>
                        <a:ext cx="29" cy="30"/>
                      </a:xfrm>
                      <a:prstGeom prst="line">
                        <a:avLst/>
                      </a:prstGeom>
                      <a:noFill/>
                      <a:ln w="2">
                        <a:solidFill>
                          <a:srgbClr val="C0C0F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 sz="11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3914" name="Line 8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244" y="2391"/>
                        <a:ext cx="26" cy="29"/>
                      </a:xfrm>
                      <a:prstGeom prst="line">
                        <a:avLst/>
                      </a:prstGeom>
                      <a:noFill/>
                      <a:ln w="2">
                        <a:solidFill>
                          <a:srgbClr val="C0C0F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 sz="11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3915" name="Line 8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221" y="2401"/>
                        <a:ext cx="26" cy="27"/>
                      </a:xfrm>
                      <a:prstGeom prst="line">
                        <a:avLst/>
                      </a:prstGeom>
                      <a:noFill/>
                      <a:ln w="2">
                        <a:solidFill>
                          <a:srgbClr val="C0C0F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 sz="11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3916" name="Line 8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205" y="2438"/>
                        <a:ext cx="25" cy="24"/>
                      </a:xfrm>
                      <a:prstGeom prst="line">
                        <a:avLst/>
                      </a:prstGeom>
                      <a:noFill/>
                      <a:ln w="2">
                        <a:solidFill>
                          <a:srgbClr val="C0C0F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 sz="11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3917" name="Line 8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266" y="2386"/>
                        <a:ext cx="31" cy="34"/>
                      </a:xfrm>
                      <a:prstGeom prst="line">
                        <a:avLst/>
                      </a:prstGeom>
                      <a:noFill/>
                      <a:ln w="2">
                        <a:solidFill>
                          <a:srgbClr val="C0C0F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 sz="11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3918" name="Line 8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253" y="2409"/>
                        <a:ext cx="34" cy="40"/>
                      </a:xfrm>
                      <a:prstGeom prst="line">
                        <a:avLst/>
                      </a:prstGeom>
                      <a:noFill/>
                      <a:ln w="2">
                        <a:solidFill>
                          <a:srgbClr val="C0C0F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 sz="11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3919" name="Line 8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243" y="2441"/>
                        <a:ext cx="30" cy="33"/>
                      </a:xfrm>
                      <a:prstGeom prst="line">
                        <a:avLst/>
                      </a:prstGeom>
                      <a:noFill/>
                      <a:ln w="2">
                        <a:solidFill>
                          <a:srgbClr val="C0C0F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 sz="11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3920" name="Line 8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271" y="2422"/>
                        <a:ext cx="27" cy="28"/>
                      </a:xfrm>
                      <a:prstGeom prst="line">
                        <a:avLst/>
                      </a:prstGeom>
                      <a:noFill/>
                      <a:ln w="2">
                        <a:solidFill>
                          <a:srgbClr val="C0C0F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 sz="11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3921" name="Line 9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314" y="2401"/>
                        <a:ext cx="23" cy="26"/>
                      </a:xfrm>
                      <a:prstGeom prst="line">
                        <a:avLst/>
                      </a:prstGeom>
                      <a:noFill/>
                      <a:ln w="2">
                        <a:solidFill>
                          <a:srgbClr val="C0C0F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 sz="11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3922" name="Line 9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307" y="2448"/>
                        <a:ext cx="21" cy="22"/>
                      </a:xfrm>
                      <a:prstGeom prst="line">
                        <a:avLst/>
                      </a:prstGeom>
                      <a:noFill/>
                      <a:ln w="2">
                        <a:solidFill>
                          <a:srgbClr val="C0C0F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 sz="11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3923" name="Line 9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330" y="2425"/>
                        <a:ext cx="25" cy="29"/>
                      </a:xfrm>
                      <a:prstGeom prst="line">
                        <a:avLst/>
                      </a:prstGeom>
                      <a:noFill/>
                      <a:ln w="2">
                        <a:solidFill>
                          <a:srgbClr val="C0C0F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 sz="11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sp>
                  <p:nvSpPr>
                    <p:cNvPr id="3900" name="Line 9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43" y="2385"/>
                      <a:ext cx="0" cy="89"/>
                    </a:xfrm>
                    <a:prstGeom prst="line">
                      <a:avLst/>
                    </a:prstGeom>
                    <a:noFill/>
                    <a:ln w="2">
                      <a:solidFill>
                        <a:srgbClr val="40404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</p:grpSp>
            <p:grpSp>
              <p:nvGrpSpPr>
                <p:cNvPr id="3829" name="Group 139"/>
                <p:cNvGrpSpPr>
                  <a:grpSpLocks/>
                </p:cNvGrpSpPr>
                <p:nvPr/>
              </p:nvGrpSpPr>
              <p:grpSpPr bwMode="auto">
                <a:xfrm>
                  <a:off x="5394" y="2339"/>
                  <a:ext cx="336" cy="236"/>
                  <a:chOff x="5394" y="2339"/>
                  <a:chExt cx="336" cy="236"/>
                </a:xfrm>
              </p:grpSpPr>
              <p:sp>
                <p:nvSpPr>
                  <p:cNvPr id="3830" name="Freeform 97"/>
                  <p:cNvSpPr>
                    <a:spLocks/>
                  </p:cNvSpPr>
                  <p:nvPr/>
                </p:nvSpPr>
                <p:spPr bwMode="auto">
                  <a:xfrm>
                    <a:off x="5394" y="2339"/>
                    <a:ext cx="336" cy="236"/>
                  </a:xfrm>
                  <a:custGeom>
                    <a:avLst/>
                    <a:gdLst>
                      <a:gd name="T0" fmla="*/ 0 w 672"/>
                      <a:gd name="T1" fmla="*/ 0 h 472"/>
                      <a:gd name="T2" fmla="*/ 0 w 672"/>
                      <a:gd name="T3" fmla="*/ 1 h 472"/>
                      <a:gd name="T4" fmla="*/ 1 w 672"/>
                      <a:gd name="T5" fmla="*/ 1 h 472"/>
                      <a:gd name="T6" fmla="*/ 1 w 672"/>
                      <a:gd name="T7" fmla="*/ 1 h 472"/>
                      <a:gd name="T8" fmla="*/ 0 w 672"/>
                      <a:gd name="T9" fmla="*/ 0 h 4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72" h="472">
                        <a:moveTo>
                          <a:pt x="0" y="0"/>
                        </a:moveTo>
                        <a:lnTo>
                          <a:pt x="0" y="472"/>
                        </a:lnTo>
                        <a:lnTo>
                          <a:pt x="672" y="278"/>
                        </a:lnTo>
                        <a:lnTo>
                          <a:pt x="672" y="8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 sz="11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31" name="Freeform 98"/>
                  <p:cNvSpPr>
                    <a:spLocks/>
                  </p:cNvSpPr>
                  <p:nvPr/>
                </p:nvSpPr>
                <p:spPr bwMode="auto">
                  <a:xfrm>
                    <a:off x="5619" y="2433"/>
                    <a:ext cx="42" cy="73"/>
                  </a:xfrm>
                  <a:custGeom>
                    <a:avLst/>
                    <a:gdLst>
                      <a:gd name="T0" fmla="*/ 0 w 82"/>
                      <a:gd name="T1" fmla="*/ 1 h 146"/>
                      <a:gd name="T2" fmla="*/ 0 w 82"/>
                      <a:gd name="T3" fmla="*/ 1 h 146"/>
                      <a:gd name="T4" fmla="*/ 1 w 82"/>
                      <a:gd name="T5" fmla="*/ 0 h 146"/>
                      <a:gd name="T6" fmla="*/ 1 w 82"/>
                      <a:gd name="T7" fmla="*/ 1 h 146"/>
                      <a:gd name="T8" fmla="*/ 0 w 82"/>
                      <a:gd name="T9" fmla="*/ 1 h 14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82" h="146">
                        <a:moveTo>
                          <a:pt x="0" y="146"/>
                        </a:moveTo>
                        <a:lnTo>
                          <a:pt x="0" y="6"/>
                        </a:lnTo>
                        <a:lnTo>
                          <a:pt x="82" y="0"/>
                        </a:lnTo>
                        <a:lnTo>
                          <a:pt x="82" y="124"/>
                        </a:lnTo>
                        <a:lnTo>
                          <a:pt x="0" y="146"/>
                        </a:lnTo>
                        <a:close/>
                      </a:path>
                    </a:pathLst>
                  </a:custGeom>
                  <a:solidFill>
                    <a:srgbClr val="472C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 sz="11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grpSp>
                <p:nvGrpSpPr>
                  <p:cNvPr id="3832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5675" y="2396"/>
                    <a:ext cx="19" cy="50"/>
                    <a:chOff x="5675" y="2396"/>
                    <a:chExt cx="19" cy="50"/>
                  </a:xfrm>
                </p:grpSpPr>
                <p:sp>
                  <p:nvSpPr>
                    <p:cNvPr id="3864" name="Freeform 99"/>
                    <p:cNvSpPr>
                      <a:spLocks/>
                    </p:cNvSpPr>
                    <p:nvPr/>
                  </p:nvSpPr>
                  <p:spPr bwMode="auto">
                    <a:xfrm>
                      <a:off x="5675" y="2396"/>
                      <a:ext cx="19" cy="50"/>
                    </a:xfrm>
                    <a:custGeom>
                      <a:avLst/>
                      <a:gdLst>
                        <a:gd name="T0" fmla="*/ 0 w 39"/>
                        <a:gd name="T1" fmla="*/ 0 h 99"/>
                        <a:gd name="T2" fmla="*/ 0 w 39"/>
                        <a:gd name="T3" fmla="*/ 1 h 99"/>
                        <a:gd name="T4" fmla="*/ 0 w 39"/>
                        <a:gd name="T5" fmla="*/ 1 h 99"/>
                        <a:gd name="T6" fmla="*/ 0 w 39"/>
                        <a:gd name="T7" fmla="*/ 1 h 99"/>
                        <a:gd name="T8" fmla="*/ 0 w 39"/>
                        <a:gd name="T9" fmla="*/ 0 h 9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39" h="99">
                          <a:moveTo>
                            <a:pt x="0" y="0"/>
                          </a:moveTo>
                          <a:lnTo>
                            <a:pt x="39" y="3"/>
                          </a:lnTo>
                          <a:lnTo>
                            <a:pt x="39" y="95"/>
                          </a:lnTo>
                          <a:lnTo>
                            <a:pt x="0" y="9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4D556B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865" name="Line 10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680" y="2417"/>
                      <a:ext cx="6" cy="9"/>
                    </a:xfrm>
                    <a:prstGeom prst="line">
                      <a:avLst/>
                    </a:prstGeom>
                    <a:noFill/>
                    <a:ln w="1">
                      <a:solidFill>
                        <a:srgbClr val="7485A4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866" name="Line 10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679" y="2424"/>
                      <a:ext cx="7" cy="11"/>
                    </a:xfrm>
                    <a:prstGeom prst="line">
                      <a:avLst/>
                    </a:prstGeom>
                    <a:noFill/>
                    <a:ln w="1">
                      <a:solidFill>
                        <a:srgbClr val="7485A4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867" name="Line 10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686" y="2416"/>
                      <a:ext cx="5" cy="6"/>
                    </a:xfrm>
                    <a:prstGeom prst="line">
                      <a:avLst/>
                    </a:prstGeom>
                    <a:noFill/>
                    <a:ln w="1">
                      <a:solidFill>
                        <a:srgbClr val="7485A4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868" name="Line 1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675" y="2413"/>
                      <a:ext cx="19" cy="0"/>
                    </a:xfrm>
                    <a:prstGeom prst="line">
                      <a:avLst/>
                    </a:prstGeom>
                    <a:noFill/>
                    <a:ln w="2">
                      <a:solidFill>
                        <a:srgbClr val="272B36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869" name="Line 1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675" y="2429"/>
                      <a:ext cx="19" cy="0"/>
                    </a:xfrm>
                    <a:prstGeom prst="line">
                      <a:avLst/>
                    </a:prstGeom>
                    <a:noFill/>
                    <a:ln w="2">
                      <a:solidFill>
                        <a:srgbClr val="272B36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870" name="Line 1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685" y="2397"/>
                      <a:ext cx="0" cy="48"/>
                    </a:xfrm>
                    <a:prstGeom prst="line">
                      <a:avLst/>
                    </a:prstGeom>
                    <a:noFill/>
                    <a:ln w="2">
                      <a:solidFill>
                        <a:srgbClr val="272B36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871" name="Freeform 106"/>
                    <p:cNvSpPr>
                      <a:spLocks/>
                    </p:cNvSpPr>
                    <p:nvPr/>
                  </p:nvSpPr>
                  <p:spPr bwMode="auto">
                    <a:xfrm>
                      <a:off x="5675" y="2396"/>
                      <a:ext cx="19" cy="50"/>
                    </a:xfrm>
                    <a:custGeom>
                      <a:avLst/>
                      <a:gdLst>
                        <a:gd name="T0" fmla="*/ 0 w 39"/>
                        <a:gd name="T1" fmla="*/ 0 h 99"/>
                        <a:gd name="T2" fmla="*/ 0 w 39"/>
                        <a:gd name="T3" fmla="*/ 1 h 99"/>
                        <a:gd name="T4" fmla="*/ 0 w 39"/>
                        <a:gd name="T5" fmla="*/ 1 h 99"/>
                        <a:gd name="T6" fmla="*/ 0 w 39"/>
                        <a:gd name="T7" fmla="*/ 1 h 99"/>
                        <a:gd name="T8" fmla="*/ 0 w 39"/>
                        <a:gd name="T9" fmla="*/ 0 h 9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39" h="99">
                          <a:moveTo>
                            <a:pt x="0" y="0"/>
                          </a:moveTo>
                          <a:lnTo>
                            <a:pt x="39" y="3"/>
                          </a:lnTo>
                          <a:lnTo>
                            <a:pt x="39" y="95"/>
                          </a:lnTo>
                          <a:lnTo>
                            <a:pt x="0" y="9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2">
                      <a:solidFill>
                        <a:srgbClr val="212121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  <p:grpSp>
                <p:nvGrpSpPr>
                  <p:cNvPr id="3833" name="Group 138"/>
                  <p:cNvGrpSpPr>
                    <a:grpSpLocks/>
                  </p:cNvGrpSpPr>
                  <p:nvPr/>
                </p:nvGrpSpPr>
                <p:grpSpPr bwMode="auto">
                  <a:xfrm>
                    <a:off x="5412" y="2366"/>
                    <a:ext cx="184" cy="153"/>
                    <a:chOff x="5412" y="2366"/>
                    <a:chExt cx="184" cy="153"/>
                  </a:xfrm>
                </p:grpSpPr>
                <p:sp>
                  <p:nvSpPr>
                    <p:cNvPr id="3834" name="Freeform 108"/>
                    <p:cNvSpPr>
                      <a:spLocks/>
                    </p:cNvSpPr>
                    <p:nvPr/>
                  </p:nvSpPr>
                  <p:spPr bwMode="auto">
                    <a:xfrm>
                      <a:off x="5412" y="2366"/>
                      <a:ext cx="184" cy="153"/>
                    </a:xfrm>
                    <a:custGeom>
                      <a:avLst/>
                      <a:gdLst>
                        <a:gd name="T0" fmla="*/ 1 w 368"/>
                        <a:gd name="T1" fmla="*/ 1 h 305"/>
                        <a:gd name="T2" fmla="*/ 1 w 368"/>
                        <a:gd name="T3" fmla="*/ 1 h 305"/>
                        <a:gd name="T4" fmla="*/ 0 w 368"/>
                        <a:gd name="T5" fmla="*/ 1 h 305"/>
                        <a:gd name="T6" fmla="*/ 0 w 368"/>
                        <a:gd name="T7" fmla="*/ 0 h 305"/>
                        <a:gd name="T8" fmla="*/ 1 w 368"/>
                        <a:gd name="T9" fmla="*/ 1 h 30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368" h="305">
                          <a:moveTo>
                            <a:pt x="368" y="23"/>
                          </a:moveTo>
                          <a:lnTo>
                            <a:pt x="368" y="230"/>
                          </a:lnTo>
                          <a:lnTo>
                            <a:pt x="0" y="305"/>
                          </a:lnTo>
                          <a:lnTo>
                            <a:pt x="0" y="0"/>
                          </a:lnTo>
                          <a:lnTo>
                            <a:pt x="368" y="23"/>
                          </a:lnTo>
                          <a:close/>
                        </a:path>
                      </a:pathLst>
                    </a:custGeom>
                    <a:solidFill>
                      <a:srgbClr val="4040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835" name="Line 1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487" y="2371"/>
                      <a:ext cx="0" cy="133"/>
                    </a:xfrm>
                    <a:prstGeom prst="line">
                      <a:avLst/>
                    </a:prstGeom>
                    <a:noFill/>
                    <a:ln w="2">
                      <a:solidFill>
                        <a:srgbClr val="303543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836" name="Line 1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507" y="2373"/>
                      <a:ext cx="0" cy="128"/>
                    </a:xfrm>
                    <a:prstGeom prst="line">
                      <a:avLst/>
                    </a:prstGeom>
                    <a:noFill/>
                    <a:ln w="2">
                      <a:solidFill>
                        <a:srgbClr val="303543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837" name="Line 1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527" y="2375"/>
                      <a:ext cx="0" cy="121"/>
                    </a:xfrm>
                    <a:prstGeom prst="line">
                      <a:avLst/>
                    </a:prstGeom>
                    <a:noFill/>
                    <a:ln w="2">
                      <a:solidFill>
                        <a:srgbClr val="303543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838" name="Freeform 112"/>
                    <p:cNvSpPr>
                      <a:spLocks/>
                    </p:cNvSpPr>
                    <p:nvPr/>
                  </p:nvSpPr>
                  <p:spPr bwMode="auto">
                    <a:xfrm>
                      <a:off x="5415" y="2366"/>
                      <a:ext cx="181" cy="153"/>
                    </a:xfrm>
                    <a:custGeom>
                      <a:avLst/>
                      <a:gdLst>
                        <a:gd name="T0" fmla="*/ 0 w 362"/>
                        <a:gd name="T1" fmla="*/ 0 h 305"/>
                        <a:gd name="T2" fmla="*/ 0 w 362"/>
                        <a:gd name="T3" fmla="*/ 1 h 305"/>
                        <a:gd name="T4" fmla="*/ 1 w 362"/>
                        <a:gd name="T5" fmla="*/ 1 h 305"/>
                        <a:gd name="T6" fmla="*/ 1 w 362"/>
                        <a:gd name="T7" fmla="*/ 1 h 305"/>
                        <a:gd name="T8" fmla="*/ 0 w 362"/>
                        <a:gd name="T9" fmla="*/ 0 h 30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362" h="305">
                          <a:moveTo>
                            <a:pt x="0" y="0"/>
                          </a:moveTo>
                          <a:lnTo>
                            <a:pt x="0" y="305"/>
                          </a:lnTo>
                          <a:lnTo>
                            <a:pt x="362" y="230"/>
                          </a:lnTo>
                          <a:lnTo>
                            <a:pt x="362" y="2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2">
                      <a:solidFill>
                        <a:srgbClr val="212121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839" name="Line 1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441" y="2369"/>
                      <a:ext cx="0" cy="143"/>
                    </a:xfrm>
                    <a:prstGeom prst="line">
                      <a:avLst/>
                    </a:prstGeom>
                    <a:noFill/>
                    <a:ln w="2">
                      <a:solidFill>
                        <a:srgbClr val="40404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840" name="Line 1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487" y="2372"/>
                      <a:ext cx="0" cy="132"/>
                    </a:xfrm>
                    <a:prstGeom prst="line">
                      <a:avLst/>
                    </a:prstGeom>
                    <a:noFill/>
                    <a:ln w="2">
                      <a:solidFill>
                        <a:srgbClr val="40404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841" name="Line 1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508" y="2375"/>
                      <a:ext cx="0" cy="125"/>
                    </a:xfrm>
                    <a:prstGeom prst="line">
                      <a:avLst/>
                    </a:prstGeom>
                    <a:noFill/>
                    <a:ln w="2">
                      <a:solidFill>
                        <a:srgbClr val="40404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842" name="Line 1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544" y="2377"/>
                      <a:ext cx="0" cy="116"/>
                    </a:xfrm>
                    <a:prstGeom prst="line">
                      <a:avLst/>
                    </a:prstGeom>
                    <a:noFill/>
                    <a:ln w="2">
                      <a:solidFill>
                        <a:srgbClr val="40404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843" name="Line 1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559" y="2378"/>
                      <a:ext cx="0" cy="111"/>
                    </a:xfrm>
                    <a:prstGeom prst="line">
                      <a:avLst/>
                    </a:prstGeom>
                    <a:noFill/>
                    <a:ln w="2">
                      <a:solidFill>
                        <a:srgbClr val="40404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844" name="Line 1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573" y="2379"/>
                      <a:ext cx="0" cy="107"/>
                    </a:xfrm>
                    <a:prstGeom prst="line">
                      <a:avLst/>
                    </a:prstGeom>
                    <a:noFill/>
                    <a:ln w="2">
                      <a:solidFill>
                        <a:srgbClr val="40404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845" name="Line 1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588" y="2380"/>
                      <a:ext cx="0" cy="104"/>
                    </a:xfrm>
                    <a:prstGeom prst="line">
                      <a:avLst/>
                    </a:prstGeom>
                    <a:noFill/>
                    <a:ln w="2">
                      <a:solidFill>
                        <a:srgbClr val="40404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grpSp>
                  <p:nvGrpSpPr>
                    <p:cNvPr id="3846" name="Group 1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429" y="2385"/>
                      <a:ext cx="166" cy="100"/>
                      <a:chOff x="5429" y="2385"/>
                      <a:chExt cx="166" cy="100"/>
                    </a:xfrm>
                  </p:grpSpPr>
                  <p:sp>
                    <p:nvSpPr>
                      <p:cNvPr id="3853" name="Line 120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5567" y="2385"/>
                        <a:ext cx="23" cy="21"/>
                      </a:xfrm>
                      <a:prstGeom prst="line">
                        <a:avLst/>
                      </a:prstGeom>
                      <a:noFill/>
                      <a:ln w="2">
                        <a:solidFill>
                          <a:srgbClr val="E0E0E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 sz="11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3854" name="Line 121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5577" y="2441"/>
                        <a:ext cx="18" cy="17"/>
                      </a:xfrm>
                      <a:prstGeom prst="line">
                        <a:avLst/>
                      </a:prstGeom>
                      <a:noFill/>
                      <a:ln w="2">
                        <a:solidFill>
                          <a:srgbClr val="E0E0E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 sz="11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3855" name="Line 122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5540" y="2412"/>
                        <a:ext cx="29" cy="30"/>
                      </a:xfrm>
                      <a:prstGeom prst="line">
                        <a:avLst/>
                      </a:prstGeom>
                      <a:noFill/>
                      <a:ln w="2">
                        <a:solidFill>
                          <a:srgbClr val="E0E0E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 sz="11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3856" name="Line 123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5431" y="2392"/>
                        <a:ext cx="26" cy="29"/>
                      </a:xfrm>
                      <a:prstGeom prst="line">
                        <a:avLst/>
                      </a:prstGeom>
                      <a:noFill/>
                      <a:ln w="2">
                        <a:solidFill>
                          <a:srgbClr val="E0E0E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 sz="11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3857" name="Line 124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5537" y="2401"/>
                        <a:ext cx="26" cy="27"/>
                      </a:xfrm>
                      <a:prstGeom prst="line">
                        <a:avLst/>
                      </a:prstGeom>
                      <a:noFill/>
                      <a:ln w="2">
                        <a:solidFill>
                          <a:srgbClr val="E0E0E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 sz="11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3858" name="Line 125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5553" y="2438"/>
                        <a:ext cx="25" cy="24"/>
                      </a:xfrm>
                      <a:prstGeom prst="line">
                        <a:avLst/>
                      </a:prstGeom>
                      <a:noFill/>
                      <a:ln w="2">
                        <a:solidFill>
                          <a:srgbClr val="E0E0E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 sz="11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3859" name="Line 126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5488" y="2386"/>
                        <a:ext cx="30" cy="34"/>
                      </a:xfrm>
                      <a:prstGeom prst="line">
                        <a:avLst/>
                      </a:prstGeom>
                      <a:noFill/>
                      <a:ln w="2">
                        <a:solidFill>
                          <a:srgbClr val="E0E0E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 sz="11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3860" name="Line 127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5497" y="2409"/>
                        <a:ext cx="34" cy="40"/>
                      </a:xfrm>
                      <a:prstGeom prst="line">
                        <a:avLst/>
                      </a:prstGeom>
                      <a:noFill/>
                      <a:ln w="2">
                        <a:solidFill>
                          <a:srgbClr val="E0E0E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 sz="11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3861" name="Line 128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5462" y="2407"/>
                        <a:ext cx="30" cy="33"/>
                      </a:xfrm>
                      <a:prstGeom prst="line">
                        <a:avLst/>
                      </a:prstGeom>
                      <a:noFill/>
                      <a:ln w="2">
                        <a:solidFill>
                          <a:srgbClr val="E0E0E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 sz="11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3862" name="Line 129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5475" y="2457"/>
                        <a:ext cx="27" cy="28"/>
                      </a:xfrm>
                      <a:prstGeom prst="line">
                        <a:avLst/>
                      </a:prstGeom>
                      <a:noFill/>
                      <a:ln w="2">
                        <a:solidFill>
                          <a:srgbClr val="E0E0E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 sz="11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3863" name="Line 130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5429" y="2425"/>
                        <a:ext cx="24" cy="29"/>
                      </a:xfrm>
                      <a:prstGeom prst="line">
                        <a:avLst/>
                      </a:prstGeom>
                      <a:noFill/>
                      <a:ln w="2">
                        <a:solidFill>
                          <a:srgbClr val="E0E0E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 sz="11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sp>
                  <p:nvSpPr>
                    <p:cNvPr id="3847" name="Line 1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463" y="2374"/>
                      <a:ext cx="0" cy="131"/>
                    </a:xfrm>
                    <a:prstGeom prst="line">
                      <a:avLst/>
                    </a:prstGeom>
                    <a:noFill/>
                    <a:ln w="2">
                      <a:solidFill>
                        <a:srgbClr val="40404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848" name="Line 1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415" y="2389"/>
                      <a:ext cx="179" cy="7"/>
                    </a:xfrm>
                    <a:prstGeom prst="line">
                      <a:avLst/>
                    </a:prstGeom>
                    <a:noFill/>
                    <a:ln w="2">
                      <a:solidFill>
                        <a:srgbClr val="40404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849" name="Line 13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416" y="2414"/>
                      <a:ext cx="179" cy="1"/>
                    </a:xfrm>
                    <a:prstGeom prst="line">
                      <a:avLst/>
                    </a:prstGeom>
                    <a:noFill/>
                    <a:ln w="2">
                      <a:solidFill>
                        <a:srgbClr val="40404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850" name="Line 13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417" y="2434"/>
                      <a:ext cx="177" cy="10"/>
                    </a:xfrm>
                    <a:prstGeom prst="line">
                      <a:avLst/>
                    </a:prstGeom>
                    <a:noFill/>
                    <a:ln w="2">
                      <a:solidFill>
                        <a:srgbClr val="40404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851" name="Line 13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416" y="2467"/>
                      <a:ext cx="180" cy="26"/>
                    </a:xfrm>
                    <a:prstGeom prst="line">
                      <a:avLst/>
                    </a:prstGeom>
                    <a:noFill/>
                    <a:ln w="2">
                      <a:solidFill>
                        <a:srgbClr val="40404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3852" name="Line 13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417" y="2450"/>
                      <a:ext cx="179" cy="19"/>
                    </a:xfrm>
                    <a:prstGeom prst="line">
                      <a:avLst/>
                    </a:prstGeom>
                    <a:noFill/>
                    <a:ln w="2">
                      <a:solidFill>
                        <a:srgbClr val="40404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</p:grpSp>
          </p:grpSp>
        </p:grpSp>
        <p:grpSp>
          <p:nvGrpSpPr>
            <p:cNvPr id="3655" name="组合 3654"/>
            <p:cNvGrpSpPr/>
            <p:nvPr/>
          </p:nvGrpSpPr>
          <p:grpSpPr>
            <a:xfrm>
              <a:off x="9444937" y="3561261"/>
              <a:ext cx="1499766" cy="574185"/>
              <a:chOff x="8816384" y="1898415"/>
              <a:chExt cx="1499766" cy="574185"/>
            </a:xfrm>
          </p:grpSpPr>
          <p:sp>
            <p:nvSpPr>
              <p:cNvPr id="3665" name="矩形 3664"/>
              <p:cNvSpPr>
                <a:spLocks/>
              </p:cNvSpPr>
              <p:nvPr/>
            </p:nvSpPr>
            <p:spPr bwMode="auto">
              <a:xfrm>
                <a:off x="8816384" y="1898415"/>
                <a:ext cx="1499766" cy="574185"/>
              </a:xfrm>
              <a:prstGeom prst="rect">
                <a:avLst/>
              </a:prstGeom>
              <a:solidFill>
                <a:srgbClr val="31859C"/>
              </a:solidFill>
              <a:ln w="31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36000" rIns="36000" bIns="18000" rtlCol="0" anchor="b" anchorCtr="0"/>
              <a:lstStyle/>
              <a:p>
                <a:pPr algn="r" eaLnBrk="0" hangingPunct="0"/>
                <a:r>
                  <a:rPr lang="zh-CN" altLang="en-US" sz="1000" dirty="0">
                    <a:solidFill>
                      <a:schemeClr val="bg1">
                        <a:lumMod val="9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北</a:t>
                </a:r>
                <a:r>
                  <a:rPr lang="zh-CN" altLang="en-US" sz="1000" dirty="0" smtClean="0">
                    <a:solidFill>
                      <a:schemeClr val="bg1">
                        <a:lumMod val="9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场</a:t>
                </a:r>
                <a:r>
                  <a:rPr lang="en-US" altLang="zh-CN" sz="1000" dirty="0" smtClean="0">
                    <a:solidFill>
                      <a:schemeClr val="bg1">
                        <a:lumMod val="9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r>
                  <a:rPr lang="zh-CN" altLang="en-US" sz="1000" dirty="0" smtClean="0">
                    <a:solidFill>
                      <a:schemeClr val="bg1">
                        <a:lumMod val="9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号库</a:t>
                </a:r>
                <a:endParaRPr lang="en-US" altLang="zh-CN" sz="1000" dirty="0" smtClean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r" eaLnBrk="0" hangingPunct="0"/>
                <a:r>
                  <a:rPr lang="en-US" altLang="zh-CN" sz="1000" dirty="0" smtClean="0">
                    <a:solidFill>
                      <a:schemeClr val="bg1">
                        <a:lumMod val="9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LILA2</a:t>
                </a:r>
                <a:endParaRPr lang="en-US" altLang="zh-CN" sz="600" dirty="0" smtClean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3666" name="Group 12"/>
              <p:cNvGrpSpPr>
                <a:grpSpLocks noChangeAspect="1"/>
              </p:cNvGrpSpPr>
              <p:nvPr/>
            </p:nvGrpSpPr>
            <p:grpSpPr bwMode="auto">
              <a:xfrm>
                <a:off x="8890898" y="1926920"/>
                <a:ext cx="877912" cy="377599"/>
                <a:chOff x="1347" y="1824"/>
                <a:chExt cx="506" cy="342"/>
              </a:xfrm>
            </p:grpSpPr>
            <p:sp>
              <p:nvSpPr>
                <p:cNvPr id="3667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788" y="1963"/>
                  <a:ext cx="0" cy="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668" name="Freeform 14"/>
                <p:cNvSpPr>
                  <a:spLocks/>
                </p:cNvSpPr>
                <p:nvPr/>
              </p:nvSpPr>
              <p:spPr bwMode="auto">
                <a:xfrm>
                  <a:off x="1788" y="1969"/>
                  <a:ext cx="17" cy="17"/>
                </a:xfrm>
                <a:custGeom>
                  <a:avLst/>
                  <a:gdLst>
                    <a:gd name="T0" fmla="*/ 5 w 17"/>
                    <a:gd name="T1" fmla="*/ 16 h 17"/>
                    <a:gd name="T2" fmla="*/ 0 w 17"/>
                    <a:gd name="T3" fmla="*/ 16 h 17"/>
                    <a:gd name="T4" fmla="*/ 0 w 17"/>
                    <a:gd name="T5" fmla="*/ 10 h 17"/>
                    <a:gd name="T6" fmla="*/ 0 w 17"/>
                    <a:gd name="T7" fmla="*/ 5 h 17"/>
                    <a:gd name="T8" fmla="*/ 5 w 17"/>
                    <a:gd name="T9" fmla="*/ 0 h 17"/>
                    <a:gd name="T10" fmla="*/ 10 w 17"/>
                    <a:gd name="T11" fmla="*/ 0 h 17"/>
                    <a:gd name="T12" fmla="*/ 16 w 17"/>
                    <a:gd name="T13" fmla="*/ 0 h 17"/>
                    <a:gd name="T14" fmla="*/ 16 w 17"/>
                    <a:gd name="T15" fmla="*/ 5 h 17"/>
                    <a:gd name="T16" fmla="*/ 16 w 17"/>
                    <a:gd name="T17" fmla="*/ 10 h 17"/>
                    <a:gd name="T18" fmla="*/ 10 w 17"/>
                    <a:gd name="T19" fmla="*/ 16 h 17"/>
                    <a:gd name="T20" fmla="*/ 5 w 17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7" h="17">
                      <a:moveTo>
                        <a:pt x="5" y="16"/>
                      </a:moveTo>
                      <a:lnTo>
                        <a:pt x="0" y="16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6" y="0"/>
                      </a:lnTo>
                      <a:lnTo>
                        <a:pt x="16" y="5"/>
                      </a:lnTo>
                      <a:lnTo>
                        <a:pt x="16" y="10"/>
                      </a:lnTo>
                      <a:lnTo>
                        <a:pt x="10" y="16"/>
                      </a:lnTo>
                      <a:lnTo>
                        <a:pt x="5" y="16"/>
                      </a:lnTo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669" name="Freeform 15"/>
                <p:cNvSpPr>
                  <a:spLocks/>
                </p:cNvSpPr>
                <p:nvPr/>
              </p:nvSpPr>
              <p:spPr bwMode="auto">
                <a:xfrm>
                  <a:off x="1789" y="1969"/>
                  <a:ext cx="17" cy="17"/>
                </a:xfrm>
                <a:custGeom>
                  <a:avLst/>
                  <a:gdLst>
                    <a:gd name="T0" fmla="*/ 16 w 17"/>
                    <a:gd name="T1" fmla="*/ 10 h 17"/>
                    <a:gd name="T2" fmla="*/ 16 w 17"/>
                    <a:gd name="T3" fmla="*/ 5 h 17"/>
                    <a:gd name="T4" fmla="*/ 16 w 17"/>
                    <a:gd name="T5" fmla="*/ 0 h 17"/>
                    <a:gd name="T6" fmla="*/ 8 w 17"/>
                    <a:gd name="T7" fmla="*/ 0 h 17"/>
                    <a:gd name="T8" fmla="*/ 0 w 17"/>
                    <a:gd name="T9" fmla="*/ 5 h 17"/>
                    <a:gd name="T10" fmla="*/ 0 w 17"/>
                    <a:gd name="T11" fmla="*/ 10 h 17"/>
                    <a:gd name="T12" fmla="*/ 0 w 17"/>
                    <a:gd name="T13" fmla="*/ 16 h 17"/>
                    <a:gd name="T14" fmla="*/ 8 w 17"/>
                    <a:gd name="T15" fmla="*/ 16 h 17"/>
                    <a:gd name="T16" fmla="*/ 16 w 17"/>
                    <a:gd name="T17" fmla="*/ 1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7" h="17">
                      <a:moveTo>
                        <a:pt x="16" y="10"/>
                      </a:moveTo>
                      <a:lnTo>
                        <a:pt x="16" y="5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8" y="16"/>
                      </a:lnTo>
                      <a:lnTo>
                        <a:pt x="16" y="10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670" name="Freeform 16"/>
                <p:cNvSpPr>
                  <a:spLocks/>
                </p:cNvSpPr>
                <p:nvPr/>
              </p:nvSpPr>
              <p:spPr bwMode="auto">
                <a:xfrm>
                  <a:off x="1760" y="1942"/>
                  <a:ext cx="19" cy="32"/>
                </a:xfrm>
                <a:custGeom>
                  <a:avLst/>
                  <a:gdLst>
                    <a:gd name="T0" fmla="*/ 18 w 19"/>
                    <a:gd name="T1" fmla="*/ 10 h 32"/>
                    <a:gd name="T2" fmla="*/ 0 w 19"/>
                    <a:gd name="T3" fmla="*/ 0 h 32"/>
                    <a:gd name="T4" fmla="*/ 0 w 19"/>
                    <a:gd name="T5" fmla="*/ 21 h 32"/>
                    <a:gd name="T6" fmla="*/ 18 w 19"/>
                    <a:gd name="T7" fmla="*/ 31 h 32"/>
                    <a:gd name="T8" fmla="*/ 18 w 19"/>
                    <a:gd name="T9" fmla="*/ 10 h 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" h="32">
                      <a:moveTo>
                        <a:pt x="18" y="10"/>
                      </a:moveTo>
                      <a:lnTo>
                        <a:pt x="0" y="0"/>
                      </a:lnTo>
                      <a:lnTo>
                        <a:pt x="0" y="21"/>
                      </a:lnTo>
                      <a:lnTo>
                        <a:pt x="18" y="31"/>
                      </a:lnTo>
                      <a:lnTo>
                        <a:pt x="18" y="10"/>
                      </a:lnTo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671" name="Freeform 17"/>
                <p:cNvSpPr>
                  <a:spLocks/>
                </p:cNvSpPr>
                <p:nvPr/>
              </p:nvSpPr>
              <p:spPr bwMode="auto">
                <a:xfrm>
                  <a:off x="1829" y="1937"/>
                  <a:ext cx="17" cy="17"/>
                </a:xfrm>
                <a:custGeom>
                  <a:avLst/>
                  <a:gdLst>
                    <a:gd name="T0" fmla="*/ 6 w 17"/>
                    <a:gd name="T1" fmla="*/ 16 h 17"/>
                    <a:gd name="T2" fmla="*/ 2 w 17"/>
                    <a:gd name="T3" fmla="*/ 14 h 17"/>
                    <a:gd name="T4" fmla="*/ 2 w 17"/>
                    <a:gd name="T5" fmla="*/ 12 h 17"/>
                    <a:gd name="T6" fmla="*/ 0 w 17"/>
                    <a:gd name="T7" fmla="*/ 10 h 17"/>
                    <a:gd name="T8" fmla="*/ 2 w 17"/>
                    <a:gd name="T9" fmla="*/ 4 h 17"/>
                    <a:gd name="T10" fmla="*/ 4 w 17"/>
                    <a:gd name="T11" fmla="*/ 2 h 17"/>
                    <a:gd name="T12" fmla="*/ 6 w 17"/>
                    <a:gd name="T13" fmla="*/ 0 h 17"/>
                    <a:gd name="T14" fmla="*/ 8 w 17"/>
                    <a:gd name="T15" fmla="*/ 0 h 17"/>
                    <a:gd name="T16" fmla="*/ 10 w 17"/>
                    <a:gd name="T17" fmla="*/ 0 h 17"/>
                    <a:gd name="T18" fmla="*/ 14 w 17"/>
                    <a:gd name="T19" fmla="*/ 2 h 17"/>
                    <a:gd name="T20" fmla="*/ 16 w 17"/>
                    <a:gd name="T21" fmla="*/ 4 h 17"/>
                    <a:gd name="T22" fmla="*/ 16 w 17"/>
                    <a:gd name="T23" fmla="*/ 6 h 17"/>
                    <a:gd name="T24" fmla="*/ 14 w 17"/>
                    <a:gd name="T25" fmla="*/ 12 h 17"/>
                    <a:gd name="T26" fmla="*/ 12 w 17"/>
                    <a:gd name="T27" fmla="*/ 14 h 17"/>
                    <a:gd name="T28" fmla="*/ 10 w 17"/>
                    <a:gd name="T29" fmla="*/ 16 h 17"/>
                    <a:gd name="T30" fmla="*/ 8 w 17"/>
                    <a:gd name="T31" fmla="*/ 16 h 17"/>
                    <a:gd name="T32" fmla="*/ 6 w 17"/>
                    <a:gd name="T33" fmla="*/ 16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7" h="17">
                      <a:moveTo>
                        <a:pt x="6" y="16"/>
                      </a:moveTo>
                      <a:lnTo>
                        <a:pt x="2" y="14"/>
                      </a:lnTo>
                      <a:lnTo>
                        <a:pt x="2" y="12"/>
                      </a:lnTo>
                      <a:lnTo>
                        <a:pt x="0" y="10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4" y="2"/>
                      </a:lnTo>
                      <a:lnTo>
                        <a:pt x="16" y="4"/>
                      </a:lnTo>
                      <a:lnTo>
                        <a:pt x="16" y="6"/>
                      </a:lnTo>
                      <a:lnTo>
                        <a:pt x="14" y="12"/>
                      </a:lnTo>
                      <a:lnTo>
                        <a:pt x="12" y="14"/>
                      </a:lnTo>
                      <a:lnTo>
                        <a:pt x="10" y="16"/>
                      </a:lnTo>
                      <a:lnTo>
                        <a:pt x="8" y="16"/>
                      </a:lnTo>
                      <a:lnTo>
                        <a:pt x="6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672" name="Freeform 18"/>
                <p:cNvSpPr>
                  <a:spLocks/>
                </p:cNvSpPr>
                <p:nvPr/>
              </p:nvSpPr>
              <p:spPr bwMode="auto">
                <a:xfrm>
                  <a:off x="1831" y="1938"/>
                  <a:ext cx="17" cy="17"/>
                </a:xfrm>
                <a:custGeom>
                  <a:avLst/>
                  <a:gdLst>
                    <a:gd name="T0" fmla="*/ 13 w 17"/>
                    <a:gd name="T1" fmla="*/ 11 h 17"/>
                    <a:gd name="T2" fmla="*/ 16 w 17"/>
                    <a:gd name="T3" fmla="*/ 4 h 17"/>
                    <a:gd name="T4" fmla="*/ 16 w 17"/>
                    <a:gd name="T5" fmla="*/ 2 h 17"/>
                    <a:gd name="T6" fmla="*/ 13 w 17"/>
                    <a:gd name="T7" fmla="*/ 0 h 17"/>
                    <a:gd name="T8" fmla="*/ 10 w 17"/>
                    <a:gd name="T9" fmla="*/ 0 h 17"/>
                    <a:gd name="T10" fmla="*/ 8 w 17"/>
                    <a:gd name="T11" fmla="*/ 0 h 17"/>
                    <a:gd name="T12" fmla="*/ 5 w 17"/>
                    <a:gd name="T13" fmla="*/ 2 h 17"/>
                    <a:gd name="T14" fmla="*/ 2 w 17"/>
                    <a:gd name="T15" fmla="*/ 4 h 17"/>
                    <a:gd name="T16" fmla="*/ 0 w 17"/>
                    <a:gd name="T17" fmla="*/ 11 h 17"/>
                    <a:gd name="T18" fmla="*/ 0 w 17"/>
                    <a:gd name="T19" fmla="*/ 16 h 17"/>
                    <a:gd name="T20" fmla="*/ 2 w 17"/>
                    <a:gd name="T21" fmla="*/ 16 h 17"/>
                    <a:gd name="T22" fmla="*/ 5 w 17"/>
                    <a:gd name="T23" fmla="*/ 16 h 17"/>
                    <a:gd name="T24" fmla="*/ 8 w 17"/>
                    <a:gd name="T25" fmla="*/ 16 h 17"/>
                    <a:gd name="T26" fmla="*/ 10 w 17"/>
                    <a:gd name="T27" fmla="*/ 13 h 17"/>
                    <a:gd name="T28" fmla="*/ 13 w 17"/>
                    <a:gd name="T29" fmla="*/ 11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7" h="17">
                      <a:moveTo>
                        <a:pt x="13" y="11"/>
                      </a:moveTo>
                      <a:lnTo>
                        <a:pt x="16" y="4"/>
                      </a:lnTo>
                      <a:lnTo>
                        <a:pt x="16" y="2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5" y="2"/>
                      </a:lnTo>
                      <a:lnTo>
                        <a:pt x="2" y="4"/>
                      </a:lnTo>
                      <a:lnTo>
                        <a:pt x="0" y="11"/>
                      </a:lnTo>
                      <a:lnTo>
                        <a:pt x="0" y="16"/>
                      </a:lnTo>
                      <a:lnTo>
                        <a:pt x="2" y="16"/>
                      </a:lnTo>
                      <a:lnTo>
                        <a:pt x="5" y="16"/>
                      </a:lnTo>
                      <a:lnTo>
                        <a:pt x="8" y="16"/>
                      </a:lnTo>
                      <a:lnTo>
                        <a:pt x="10" y="13"/>
                      </a:lnTo>
                      <a:lnTo>
                        <a:pt x="1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673" name="Freeform 19"/>
                <p:cNvSpPr>
                  <a:spLocks/>
                </p:cNvSpPr>
                <p:nvPr/>
              </p:nvSpPr>
              <p:spPr bwMode="auto">
                <a:xfrm>
                  <a:off x="1833" y="1940"/>
                  <a:ext cx="17" cy="17"/>
                </a:xfrm>
                <a:custGeom>
                  <a:avLst/>
                  <a:gdLst>
                    <a:gd name="T0" fmla="*/ 10 w 17"/>
                    <a:gd name="T1" fmla="*/ 8 h 17"/>
                    <a:gd name="T2" fmla="*/ 16 w 17"/>
                    <a:gd name="T3" fmla="*/ 4 h 17"/>
                    <a:gd name="T4" fmla="*/ 10 w 17"/>
                    <a:gd name="T5" fmla="*/ 0 h 17"/>
                    <a:gd name="T6" fmla="*/ 5 w 17"/>
                    <a:gd name="T7" fmla="*/ 0 h 17"/>
                    <a:gd name="T8" fmla="*/ 0 w 17"/>
                    <a:gd name="T9" fmla="*/ 4 h 17"/>
                    <a:gd name="T10" fmla="*/ 0 w 17"/>
                    <a:gd name="T11" fmla="*/ 12 h 17"/>
                    <a:gd name="T12" fmla="*/ 0 w 17"/>
                    <a:gd name="T13" fmla="*/ 16 h 17"/>
                    <a:gd name="T14" fmla="*/ 5 w 17"/>
                    <a:gd name="T15" fmla="*/ 12 h 17"/>
                    <a:gd name="T16" fmla="*/ 10 w 17"/>
                    <a:gd name="T17" fmla="*/ 8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7" h="17">
                      <a:moveTo>
                        <a:pt x="10" y="8"/>
                      </a:moveTo>
                      <a:lnTo>
                        <a:pt x="16" y="4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0" y="4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5" y="12"/>
                      </a:lnTo>
                      <a:lnTo>
                        <a:pt x="10" y="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674" name="Freeform 20"/>
                <p:cNvSpPr>
                  <a:spLocks/>
                </p:cNvSpPr>
                <p:nvPr/>
              </p:nvSpPr>
              <p:spPr bwMode="auto">
                <a:xfrm>
                  <a:off x="1822" y="1941"/>
                  <a:ext cx="17" cy="17"/>
                </a:xfrm>
                <a:custGeom>
                  <a:avLst/>
                  <a:gdLst>
                    <a:gd name="T0" fmla="*/ 6 w 17"/>
                    <a:gd name="T1" fmla="*/ 14 h 17"/>
                    <a:gd name="T2" fmla="*/ 2 w 17"/>
                    <a:gd name="T3" fmla="*/ 12 h 17"/>
                    <a:gd name="T4" fmla="*/ 2 w 17"/>
                    <a:gd name="T5" fmla="*/ 10 h 17"/>
                    <a:gd name="T6" fmla="*/ 0 w 17"/>
                    <a:gd name="T7" fmla="*/ 8 h 17"/>
                    <a:gd name="T8" fmla="*/ 2 w 17"/>
                    <a:gd name="T9" fmla="*/ 3 h 17"/>
                    <a:gd name="T10" fmla="*/ 4 w 17"/>
                    <a:gd name="T11" fmla="*/ 1 h 17"/>
                    <a:gd name="T12" fmla="*/ 6 w 17"/>
                    <a:gd name="T13" fmla="*/ 0 h 17"/>
                    <a:gd name="T14" fmla="*/ 8 w 17"/>
                    <a:gd name="T15" fmla="*/ 0 h 17"/>
                    <a:gd name="T16" fmla="*/ 10 w 17"/>
                    <a:gd name="T17" fmla="*/ 0 h 17"/>
                    <a:gd name="T18" fmla="*/ 14 w 17"/>
                    <a:gd name="T19" fmla="*/ 1 h 17"/>
                    <a:gd name="T20" fmla="*/ 16 w 17"/>
                    <a:gd name="T21" fmla="*/ 3 h 17"/>
                    <a:gd name="T22" fmla="*/ 16 w 17"/>
                    <a:gd name="T23" fmla="*/ 5 h 17"/>
                    <a:gd name="T24" fmla="*/ 14 w 17"/>
                    <a:gd name="T25" fmla="*/ 10 h 17"/>
                    <a:gd name="T26" fmla="*/ 12 w 17"/>
                    <a:gd name="T27" fmla="*/ 12 h 17"/>
                    <a:gd name="T28" fmla="*/ 10 w 17"/>
                    <a:gd name="T29" fmla="*/ 14 h 17"/>
                    <a:gd name="T30" fmla="*/ 8 w 17"/>
                    <a:gd name="T31" fmla="*/ 16 h 17"/>
                    <a:gd name="T32" fmla="*/ 6 w 17"/>
                    <a:gd name="T33" fmla="*/ 14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7" h="17">
                      <a:moveTo>
                        <a:pt x="6" y="14"/>
                      </a:moveTo>
                      <a:lnTo>
                        <a:pt x="2" y="12"/>
                      </a:lnTo>
                      <a:lnTo>
                        <a:pt x="2" y="10"/>
                      </a:lnTo>
                      <a:lnTo>
                        <a:pt x="0" y="8"/>
                      </a:lnTo>
                      <a:lnTo>
                        <a:pt x="2" y="3"/>
                      </a:lnTo>
                      <a:lnTo>
                        <a:pt x="4" y="1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4" y="1"/>
                      </a:lnTo>
                      <a:lnTo>
                        <a:pt x="16" y="3"/>
                      </a:lnTo>
                      <a:lnTo>
                        <a:pt x="16" y="5"/>
                      </a:lnTo>
                      <a:lnTo>
                        <a:pt x="14" y="10"/>
                      </a:lnTo>
                      <a:lnTo>
                        <a:pt x="12" y="12"/>
                      </a:lnTo>
                      <a:lnTo>
                        <a:pt x="10" y="14"/>
                      </a:lnTo>
                      <a:lnTo>
                        <a:pt x="8" y="16"/>
                      </a:lnTo>
                      <a:lnTo>
                        <a:pt x="6" y="14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675" name="Freeform 21"/>
                <p:cNvSpPr>
                  <a:spLocks/>
                </p:cNvSpPr>
                <p:nvPr/>
              </p:nvSpPr>
              <p:spPr bwMode="auto">
                <a:xfrm>
                  <a:off x="1824" y="1942"/>
                  <a:ext cx="17" cy="17"/>
                </a:xfrm>
                <a:custGeom>
                  <a:avLst/>
                  <a:gdLst>
                    <a:gd name="T0" fmla="*/ 13 w 17"/>
                    <a:gd name="T1" fmla="*/ 10 h 17"/>
                    <a:gd name="T2" fmla="*/ 16 w 17"/>
                    <a:gd name="T3" fmla="*/ 4 h 17"/>
                    <a:gd name="T4" fmla="*/ 16 w 17"/>
                    <a:gd name="T5" fmla="*/ 2 h 17"/>
                    <a:gd name="T6" fmla="*/ 13 w 17"/>
                    <a:gd name="T7" fmla="*/ 0 h 17"/>
                    <a:gd name="T8" fmla="*/ 10 w 17"/>
                    <a:gd name="T9" fmla="*/ 0 h 17"/>
                    <a:gd name="T10" fmla="*/ 8 w 17"/>
                    <a:gd name="T11" fmla="*/ 0 h 17"/>
                    <a:gd name="T12" fmla="*/ 5 w 17"/>
                    <a:gd name="T13" fmla="*/ 2 h 17"/>
                    <a:gd name="T14" fmla="*/ 2 w 17"/>
                    <a:gd name="T15" fmla="*/ 4 h 17"/>
                    <a:gd name="T16" fmla="*/ 0 w 17"/>
                    <a:gd name="T17" fmla="*/ 10 h 17"/>
                    <a:gd name="T18" fmla="*/ 2 w 17"/>
                    <a:gd name="T19" fmla="*/ 14 h 17"/>
                    <a:gd name="T20" fmla="*/ 5 w 17"/>
                    <a:gd name="T21" fmla="*/ 16 h 17"/>
                    <a:gd name="T22" fmla="*/ 8 w 17"/>
                    <a:gd name="T23" fmla="*/ 14 h 17"/>
                    <a:gd name="T24" fmla="*/ 10 w 17"/>
                    <a:gd name="T25" fmla="*/ 12 h 17"/>
                    <a:gd name="T26" fmla="*/ 13 w 17"/>
                    <a:gd name="T27" fmla="*/ 10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7" h="17">
                      <a:moveTo>
                        <a:pt x="13" y="10"/>
                      </a:moveTo>
                      <a:lnTo>
                        <a:pt x="16" y="4"/>
                      </a:lnTo>
                      <a:lnTo>
                        <a:pt x="16" y="2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5" y="2"/>
                      </a:lnTo>
                      <a:lnTo>
                        <a:pt x="2" y="4"/>
                      </a:lnTo>
                      <a:lnTo>
                        <a:pt x="0" y="10"/>
                      </a:lnTo>
                      <a:lnTo>
                        <a:pt x="2" y="14"/>
                      </a:lnTo>
                      <a:lnTo>
                        <a:pt x="5" y="16"/>
                      </a:lnTo>
                      <a:lnTo>
                        <a:pt x="8" y="14"/>
                      </a:lnTo>
                      <a:lnTo>
                        <a:pt x="10" y="12"/>
                      </a:lnTo>
                      <a:lnTo>
                        <a:pt x="13" y="10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676" name="Freeform 22"/>
                <p:cNvSpPr>
                  <a:spLocks/>
                </p:cNvSpPr>
                <p:nvPr/>
              </p:nvSpPr>
              <p:spPr bwMode="auto">
                <a:xfrm>
                  <a:off x="1826" y="1944"/>
                  <a:ext cx="17" cy="17"/>
                </a:xfrm>
                <a:custGeom>
                  <a:avLst/>
                  <a:gdLst>
                    <a:gd name="T0" fmla="*/ 10 w 17"/>
                    <a:gd name="T1" fmla="*/ 8 h 17"/>
                    <a:gd name="T2" fmla="*/ 16 w 17"/>
                    <a:gd name="T3" fmla="*/ 4 h 17"/>
                    <a:gd name="T4" fmla="*/ 10 w 17"/>
                    <a:gd name="T5" fmla="*/ 0 h 17"/>
                    <a:gd name="T6" fmla="*/ 5 w 17"/>
                    <a:gd name="T7" fmla="*/ 0 h 17"/>
                    <a:gd name="T8" fmla="*/ 0 w 17"/>
                    <a:gd name="T9" fmla="*/ 4 h 17"/>
                    <a:gd name="T10" fmla="*/ 0 w 17"/>
                    <a:gd name="T11" fmla="*/ 12 h 17"/>
                    <a:gd name="T12" fmla="*/ 0 w 17"/>
                    <a:gd name="T13" fmla="*/ 16 h 17"/>
                    <a:gd name="T14" fmla="*/ 5 w 17"/>
                    <a:gd name="T15" fmla="*/ 16 h 17"/>
                    <a:gd name="T16" fmla="*/ 10 w 17"/>
                    <a:gd name="T17" fmla="*/ 8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7" h="17">
                      <a:moveTo>
                        <a:pt x="10" y="8"/>
                      </a:moveTo>
                      <a:lnTo>
                        <a:pt x="16" y="4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0" y="4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5" y="16"/>
                      </a:lnTo>
                      <a:lnTo>
                        <a:pt x="10" y="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677" name="Freeform 23"/>
                <p:cNvSpPr>
                  <a:spLocks/>
                </p:cNvSpPr>
                <p:nvPr/>
              </p:nvSpPr>
              <p:spPr bwMode="auto">
                <a:xfrm>
                  <a:off x="1833" y="1939"/>
                  <a:ext cx="17" cy="17"/>
                </a:xfrm>
                <a:custGeom>
                  <a:avLst/>
                  <a:gdLst>
                    <a:gd name="T0" fmla="*/ 4 w 17"/>
                    <a:gd name="T1" fmla="*/ 16 h 17"/>
                    <a:gd name="T2" fmla="*/ 0 w 17"/>
                    <a:gd name="T3" fmla="*/ 14 h 17"/>
                    <a:gd name="T4" fmla="*/ 0 w 17"/>
                    <a:gd name="T5" fmla="*/ 12 h 17"/>
                    <a:gd name="T6" fmla="*/ 0 w 17"/>
                    <a:gd name="T7" fmla="*/ 10 h 17"/>
                    <a:gd name="T8" fmla="*/ 0 w 17"/>
                    <a:gd name="T9" fmla="*/ 4 h 17"/>
                    <a:gd name="T10" fmla="*/ 2 w 17"/>
                    <a:gd name="T11" fmla="*/ 2 h 17"/>
                    <a:gd name="T12" fmla="*/ 6 w 17"/>
                    <a:gd name="T13" fmla="*/ 0 h 17"/>
                    <a:gd name="T14" fmla="*/ 9 w 17"/>
                    <a:gd name="T15" fmla="*/ 0 h 17"/>
                    <a:gd name="T16" fmla="*/ 11 w 17"/>
                    <a:gd name="T17" fmla="*/ 0 h 17"/>
                    <a:gd name="T18" fmla="*/ 16 w 17"/>
                    <a:gd name="T19" fmla="*/ 2 h 17"/>
                    <a:gd name="T20" fmla="*/ 16 w 17"/>
                    <a:gd name="T21" fmla="*/ 4 h 17"/>
                    <a:gd name="T22" fmla="*/ 16 w 17"/>
                    <a:gd name="T23" fmla="*/ 6 h 17"/>
                    <a:gd name="T24" fmla="*/ 16 w 17"/>
                    <a:gd name="T25" fmla="*/ 12 h 17"/>
                    <a:gd name="T26" fmla="*/ 13 w 17"/>
                    <a:gd name="T27" fmla="*/ 14 h 17"/>
                    <a:gd name="T28" fmla="*/ 9 w 17"/>
                    <a:gd name="T29" fmla="*/ 16 h 17"/>
                    <a:gd name="T30" fmla="*/ 6 w 17"/>
                    <a:gd name="T31" fmla="*/ 16 h 17"/>
                    <a:gd name="T32" fmla="*/ 4 w 17"/>
                    <a:gd name="T33" fmla="*/ 16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7" h="17">
                      <a:moveTo>
                        <a:pt x="4" y="16"/>
                      </a:move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6" y="2"/>
                      </a:lnTo>
                      <a:lnTo>
                        <a:pt x="16" y="4"/>
                      </a:lnTo>
                      <a:lnTo>
                        <a:pt x="16" y="6"/>
                      </a:lnTo>
                      <a:lnTo>
                        <a:pt x="16" y="12"/>
                      </a:lnTo>
                      <a:lnTo>
                        <a:pt x="13" y="14"/>
                      </a:lnTo>
                      <a:lnTo>
                        <a:pt x="9" y="16"/>
                      </a:lnTo>
                      <a:lnTo>
                        <a:pt x="6" y="16"/>
                      </a:lnTo>
                      <a:lnTo>
                        <a:pt x="4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678" name="Freeform 24"/>
                <p:cNvSpPr>
                  <a:spLocks/>
                </p:cNvSpPr>
                <p:nvPr/>
              </p:nvSpPr>
              <p:spPr bwMode="auto">
                <a:xfrm>
                  <a:off x="1834" y="1940"/>
                  <a:ext cx="17" cy="17"/>
                </a:xfrm>
                <a:custGeom>
                  <a:avLst/>
                  <a:gdLst>
                    <a:gd name="T0" fmla="*/ 16 w 17"/>
                    <a:gd name="T1" fmla="*/ 11 h 17"/>
                    <a:gd name="T2" fmla="*/ 16 w 17"/>
                    <a:gd name="T3" fmla="*/ 4 h 17"/>
                    <a:gd name="T4" fmla="*/ 16 w 17"/>
                    <a:gd name="T5" fmla="*/ 2 h 17"/>
                    <a:gd name="T6" fmla="*/ 16 w 17"/>
                    <a:gd name="T7" fmla="*/ 0 h 17"/>
                    <a:gd name="T8" fmla="*/ 13 w 17"/>
                    <a:gd name="T9" fmla="*/ 0 h 17"/>
                    <a:gd name="T10" fmla="*/ 8 w 17"/>
                    <a:gd name="T11" fmla="*/ 0 h 17"/>
                    <a:gd name="T12" fmla="*/ 5 w 17"/>
                    <a:gd name="T13" fmla="*/ 2 h 17"/>
                    <a:gd name="T14" fmla="*/ 2 w 17"/>
                    <a:gd name="T15" fmla="*/ 4 h 17"/>
                    <a:gd name="T16" fmla="*/ 0 w 17"/>
                    <a:gd name="T17" fmla="*/ 11 h 17"/>
                    <a:gd name="T18" fmla="*/ 2 w 17"/>
                    <a:gd name="T19" fmla="*/ 13 h 17"/>
                    <a:gd name="T20" fmla="*/ 2 w 17"/>
                    <a:gd name="T21" fmla="*/ 16 h 17"/>
                    <a:gd name="T22" fmla="*/ 5 w 17"/>
                    <a:gd name="T23" fmla="*/ 16 h 17"/>
                    <a:gd name="T24" fmla="*/ 8 w 17"/>
                    <a:gd name="T25" fmla="*/ 16 h 17"/>
                    <a:gd name="T26" fmla="*/ 13 w 17"/>
                    <a:gd name="T27" fmla="*/ 13 h 17"/>
                    <a:gd name="T28" fmla="*/ 16 w 17"/>
                    <a:gd name="T29" fmla="*/ 11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7" h="17">
                      <a:moveTo>
                        <a:pt x="16" y="11"/>
                      </a:moveTo>
                      <a:lnTo>
                        <a:pt x="16" y="4"/>
                      </a:lnTo>
                      <a:lnTo>
                        <a:pt x="16" y="2"/>
                      </a:lnTo>
                      <a:lnTo>
                        <a:pt x="16" y="0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5" y="2"/>
                      </a:lnTo>
                      <a:lnTo>
                        <a:pt x="2" y="4"/>
                      </a:lnTo>
                      <a:lnTo>
                        <a:pt x="0" y="11"/>
                      </a:lnTo>
                      <a:lnTo>
                        <a:pt x="2" y="13"/>
                      </a:lnTo>
                      <a:lnTo>
                        <a:pt x="2" y="16"/>
                      </a:lnTo>
                      <a:lnTo>
                        <a:pt x="5" y="16"/>
                      </a:lnTo>
                      <a:lnTo>
                        <a:pt x="8" y="16"/>
                      </a:lnTo>
                      <a:lnTo>
                        <a:pt x="13" y="13"/>
                      </a:lnTo>
                      <a:lnTo>
                        <a:pt x="16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679" name="Freeform 25"/>
                <p:cNvSpPr>
                  <a:spLocks/>
                </p:cNvSpPr>
                <p:nvPr/>
              </p:nvSpPr>
              <p:spPr bwMode="auto">
                <a:xfrm>
                  <a:off x="1836" y="1942"/>
                  <a:ext cx="17" cy="17"/>
                </a:xfrm>
                <a:custGeom>
                  <a:avLst/>
                  <a:gdLst>
                    <a:gd name="T0" fmla="*/ 16 w 17"/>
                    <a:gd name="T1" fmla="*/ 10 h 17"/>
                    <a:gd name="T2" fmla="*/ 16 w 17"/>
                    <a:gd name="T3" fmla="*/ 5 h 17"/>
                    <a:gd name="T4" fmla="*/ 16 w 17"/>
                    <a:gd name="T5" fmla="*/ 0 h 17"/>
                    <a:gd name="T6" fmla="*/ 5 w 17"/>
                    <a:gd name="T7" fmla="*/ 0 h 17"/>
                    <a:gd name="T8" fmla="*/ 0 w 17"/>
                    <a:gd name="T9" fmla="*/ 5 h 17"/>
                    <a:gd name="T10" fmla="*/ 0 w 17"/>
                    <a:gd name="T11" fmla="*/ 10 h 17"/>
                    <a:gd name="T12" fmla="*/ 0 w 17"/>
                    <a:gd name="T13" fmla="*/ 16 h 17"/>
                    <a:gd name="T14" fmla="*/ 5 w 17"/>
                    <a:gd name="T15" fmla="*/ 16 h 17"/>
                    <a:gd name="T16" fmla="*/ 16 w 17"/>
                    <a:gd name="T17" fmla="*/ 1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7" h="17">
                      <a:moveTo>
                        <a:pt x="16" y="10"/>
                      </a:moveTo>
                      <a:lnTo>
                        <a:pt x="16" y="5"/>
                      </a:lnTo>
                      <a:lnTo>
                        <a:pt x="16" y="0"/>
                      </a:lnTo>
                      <a:lnTo>
                        <a:pt x="5" y="0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5" y="16"/>
                      </a:lnTo>
                      <a:lnTo>
                        <a:pt x="16" y="10"/>
                      </a:lnTo>
                    </a:path>
                  </a:pathLst>
                </a:custGeom>
                <a:solidFill>
                  <a:srgbClr val="B3B3B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680" name="Freeform 26"/>
                <p:cNvSpPr>
                  <a:spLocks/>
                </p:cNvSpPr>
                <p:nvPr/>
              </p:nvSpPr>
              <p:spPr bwMode="auto">
                <a:xfrm>
                  <a:off x="1826" y="1943"/>
                  <a:ext cx="17" cy="17"/>
                </a:xfrm>
                <a:custGeom>
                  <a:avLst/>
                  <a:gdLst>
                    <a:gd name="T0" fmla="*/ 4 w 17"/>
                    <a:gd name="T1" fmla="*/ 16 h 17"/>
                    <a:gd name="T2" fmla="*/ 0 w 17"/>
                    <a:gd name="T3" fmla="*/ 14 h 17"/>
                    <a:gd name="T4" fmla="*/ 0 w 17"/>
                    <a:gd name="T5" fmla="*/ 12 h 17"/>
                    <a:gd name="T6" fmla="*/ 0 w 17"/>
                    <a:gd name="T7" fmla="*/ 10 h 17"/>
                    <a:gd name="T8" fmla="*/ 0 w 17"/>
                    <a:gd name="T9" fmla="*/ 4 h 17"/>
                    <a:gd name="T10" fmla="*/ 2 w 17"/>
                    <a:gd name="T11" fmla="*/ 2 h 17"/>
                    <a:gd name="T12" fmla="*/ 6 w 17"/>
                    <a:gd name="T13" fmla="*/ 0 h 17"/>
                    <a:gd name="T14" fmla="*/ 9 w 17"/>
                    <a:gd name="T15" fmla="*/ 0 h 17"/>
                    <a:gd name="T16" fmla="*/ 11 w 17"/>
                    <a:gd name="T17" fmla="*/ 0 h 17"/>
                    <a:gd name="T18" fmla="*/ 16 w 17"/>
                    <a:gd name="T19" fmla="*/ 2 h 17"/>
                    <a:gd name="T20" fmla="*/ 16 w 17"/>
                    <a:gd name="T21" fmla="*/ 4 h 17"/>
                    <a:gd name="T22" fmla="*/ 16 w 17"/>
                    <a:gd name="T23" fmla="*/ 6 h 17"/>
                    <a:gd name="T24" fmla="*/ 16 w 17"/>
                    <a:gd name="T25" fmla="*/ 12 h 17"/>
                    <a:gd name="T26" fmla="*/ 13 w 17"/>
                    <a:gd name="T27" fmla="*/ 14 h 17"/>
                    <a:gd name="T28" fmla="*/ 9 w 17"/>
                    <a:gd name="T29" fmla="*/ 16 h 17"/>
                    <a:gd name="T30" fmla="*/ 6 w 17"/>
                    <a:gd name="T31" fmla="*/ 16 h 17"/>
                    <a:gd name="T32" fmla="*/ 4 w 17"/>
                    <a:gd name="T33" fmla="*/ 16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7" h="17">
                      <a:moveTo>
                        <a:pt x="4" y="16"/>
                      </a:move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6" y="2"/>
                      </a:lnTo>
                      <a:lnTo>
                        <a:pt x="16" y="4"/>
                      </a:lnTo>
                      <a:lnTo>
                        <a:pt x="16" y="6"/>
                      </a:lnTo>
                      <a:lnTo>
                        <a:pt x="16" y="12"/>
                      </a:lnTo>
                      <a:lnTo>
                        <a:pt x="13" y="14"/>
                      </a:lnTo>
                      <a:lnTo>
                        <a:pt x="9" y="16"/>
                      </a:lnTo>
                      <a:lnTo>
                        <a:pt x="6" y="16"/>
                      </a:lnTo>
                      <a:lnTo>
                        <a:pt x="4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681" name="Freeform 27"/>
                <p:cNvSpPr>
                  <a:spLocks/>
                </p:cNvSpPr>
                <p:nvPr/>
              </p:nvSpPr>
              <p:spPr bwMode="auto">
                <a:xfrm>
                  <a:off x="1827" y="1944"/>
                  <a:ext cx="17" cy="17"/>
                </a:xfrm>
                <a:custGeom>
                  <a:avLst/>
                  <a:gdLst>
                    <a:gd name="T0" fmla="*/ 16 w 17"/>
                    <a:gd name="T1" fmla="*/ 11 h 17"/>
                    <a:gd name="T2" fmla="*/ 16 w 17"/>
                    <a:gd name="T3" fmla="*/ 4 h 17"/>
                    <a:gd name="T4" fmla="*/ 16 w 17"/>
                    <a:gd name="T5" fmla="*/ 2 h 17"/>
                    <a:gd name="T6" fmla="*/ 16 w 17"/>
                    <a:gd name="T7" fmla="*/ 0 h 17"/>
                    <a:gd name="T8" fmla="*/ 13 w 17"/>
                    <a:gd name="T9" fmla="*/ 0 h 17"/>
                    <a:gd name="T10" fmla="*/ 8 w 17"/>
                    <a:gd name="T11" fmla="*/ 0 h 17"/>
                    <a:gd name="T12" fmla="*/ 5 w 17"/>
                    <a:gd name="T13" fmla="*/ 2 h 17"/>
                    <a:gd name="T14" fmla="*/ 2 w 17"/>
                    <a:gd name="T15" fmla="*/ 4 h 17"/>
                    <a:gd name="T16" fmla="*/ 0 w 17"/>
                    <a:gd name="T17" fmla="*/ 11 h 17"/>
                    <a:gd name="T18" fmla="*/ 2 w 17"/>
                    <a:gd name="T19" fmla="*/ 13 h 17"/>
                    <a:gd name="T20" fmla="*/ 2 w 17"/>
                    <a:gd name="T21" fmla="*/ 16 h 17"/>
                    <a:gd name="T22" fmla="*/ 5 w 17"/>
                    <a:gd name="T23" fmla="*/ 16 h 17"/>
                    <a:gd name="T24" fmla="*/ 8 w 17"/>
                    <a:gd name="T25" fmla="*/ 16 h 17"/>
                    <a:gd name="T26" fmla="*/ 13 w 17"/>
                    <a:gd name="T27" fmla="*/ 13 h 17"/>
                    <a:gd name="T28" fmla="*/ 16 w 17"/>
                    <a:gd name="T29" fmla="*/ 11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7" h="17">
                      <a:moveTo>
                        <a:pt x="16" y="11"/>
                      </a:moveTo>
                      <a:lnTo>
                        <a:pt x="16" y="4"/>
                      </a:lnTo>
                      <a:lnTo>
                        <a:pt x="16" y="2"/>
                      </a:lnTo>
                      <a:lnTo>
                        <a:pt x="16" y="0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5" y="2"/>
                      </a:lnTo>
                      <a:lnTo>
                        <a:pt x="2" y="4"/>
                      </a:lnTo>
                      <a:lnTo>
                        <a:pt x="0" y="11"/>
                      </a:lnTo>
                      <a:lnTo>
                        <a:pt x="2" y="13"/>
                      </a:lnTo>
                      <a:lnTo>
                        <a:pt x="2" y="16"/>
                      </a:lnTo>
                      <a:lnTo>
                        <a:pt x="5" y="16"/>
                      </a:lnTo>
                      <a:lnTo>
                        <a:pt x="8" y="16"/>
                      </a:lnTo>
                      <a:lnTo>
                        <a:pt x="13" y="13"/>
                      </a:lnTo>
                      <a:lnTo>
                        <a:pt x="16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682" name="Freeform 28"/>
                <p:cNvSpPr>
                  <a:spLocks/>
                </p:cNvSpPr>
                <p:nvPr/>
              </p:nvSpPr>
              <p:spPr bwMode="auto">
                <a:xfrm>
                  <a:off x="1829" y="1946"/>
                  <a:ext cx="17" cy="17"/>
                </a:xfrm>
                <a:custGeom>
                  <a:avLst/>
                  <a:gdLst>
                    <a:gd name="T0" fmla="*/ 16 w 17"/>
                    <a:gd name="T1" fmla="*/ 10 h 17"/>
                    <a:gd name="T2" fmla="*/ 16 w 17"/>
                    <a:gd name="T3" fmla="*/ 5 h 17"/>
                    <a:gd name="T4" fmla="*/ 16 w 17"/>
                    <a:gd name="T5" fmla="*/ 0 h 17"/>
                    <a:gd name="T6" fmla="*/ 5 w 17"/>
                    <a:gd name="T7" fmla="*/ 0 h 17"/>
                    <a:gd name="T8" fmla="*/ 0 w 17"/>
                    <a:gd name="T9" fmla="*/ 5 h 17"/>
                    <a:gd name="T10" fmla="*/ 0 w 17"/>
                    <a:gd name="T11" fmla="*/ 10 h 17"/>
                    <a:gd name="T12" fmla="*/ 0 w 17"/>
                    <a:gd name="T13" fmla="*/ 16 h 17"/>
                    <a:gd name="T14" fmla="*/ 5 w 17"/>
                    <a:gd name="T15" fmla="*/ 16 h 17"/>
                    <a:gd name="T16" fmla="*/ 16 w 17"/>
                    <a:gd name="T17" fmla="*/ 1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7" h="17">
                      <a:moveTo>
                        <a:pt x="16" y="10"/>
                      </a:moveTo>
                      <a:lnTo>
                        <a:pt x="16" y="5"/>
                      </a:lnTo>
                      <a:lnTo>
                        <a:pt x="16" y="0"/>
                      </a:lnTo>
                      <a:lnTo>
                        <a:pt x="5" y="0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5" y="16"/>
                      </a:lnTo>
                      <a:lnTo>
                        <a:pt x="16" y="10"/>
                      </a:lnTo>
                    </a:path>
                  </a:pathLst>
                </a:custGeom>
                <a:solidFill>
                  <a:srgbClr val="B3B3B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683" name="Freeform 29"/>
                <p:cNvSpPr>
                  <a:spLocks/>
                </p:cNvSpPr>
                <p:nvPr/>
              </p:nvSpPr>
              <p:spPr bwMode="auto">
                <a:xfrm>
                  <a:off x="1760" y="1902"/>
                  <a:ext cx="89" cy="51"/>
                </a:xfrm>
                <a:custGeom>
                  <a:avLst/>
                  <a:gdLst>
                    <a:gd name="T0" fmla="*/ 88 w 89"/>
                    <a:gd name="T1" fmla="*/ 10 h 51"/>
                    <a:gd name="T2" fmla="*/ 70 w 89"/>
                    <a:gd name="T3" fmla="*/ 0 h 51"/>
                    <a:gd name="T4" fmla="*/ 0 w 89"/>
                    <a:gd name="T5" fmla="*/ 40 h 51"/>
                    <a:gd name="T6" fmla="*/ 18 w 89"/>
                    <a:gd name="T7" fmla="*/ 50 h 51"/>
                    <a:gd name="T8" fmla="*/ 88 w 89"/>
                    <a:gd name="T9" fmla="*/ 10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9" h="51">
                      <a:moveTo>
                        <a:pt x="88" y="10"/>
                      </a:moveTo>
                      <a:lnTo>
                        <a:pt x="70" y="0"/>
                      </a:lnTo>
                      <a:lnTo>
                        <a:pt x="0" y="40"/>
                      </a:lnTo>
                      <a:lnTo>
                        <a:pt x="18" y="50"/>
                      </a:lnTo>
                      <a:lnTo>
                        <a:pt x="88" y="10"/>
                      </a:lnTo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684" name="Freeform 30"/>
                <p:cNvSpPr>
                  <a:spLocks/>
                </p:cNvSpPr>
                <p:nvPr/>
              </p:nvSpPr>
              <p:spPr bwMode="auto">
                <a:xfrm>
                  <a:off x="1778" y="1912"/>
                  <a:ext cx="71" cy="62"/>
                </a:xfrm>
                <a:custGeom>
                  <a:avLst/>
                  <a:gdLst>
                    <a:gd name="T0" fmla="*/ 70 w 71"/>
                    <a:gd name="T1" fmla="*/ 0 h 62"/>
                    <a:gd name="T2" fmla="*/ 0 w 71"/>
                    <a:gd name="T3" fmla="*/ 40 h 62"/>
                    <a:gd name="T4" fmla="*/ 0 w 71"/>
                    <a:gd name="T5" fmla="*/ 61 h 62"/>
                    <a:gd name="T6" fmla="*/ 70 w 71"/>
                    <a:gd name="T7" fmla="*/ 21 h 62"/>
                    <a:gd name="T8" fmla="*/ 70 w 71"/>
                    <a:gd name="T9" fmla="*/ 0 h 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1" h="62">
                      <a:moveTo>
                        <a:pt x="70" y="0"/>
                      </a:moveTo>
                      <a:lnTo>
                        <a:pt x="0" y="40"/>
                      </a:lnTo>
                      <a:lnTo>
                        <a:pt x="0" y="61"/>
                      </a:lnTo>
                      <a:lnTo>
                        <a:pt x="70" y="21"/>
                      </a:lnTo>
                      <a:lnTo>
                        <a:pt x="70" y="0"/>
                      </a:lnTo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685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1727" y="1927"/>
                  <a:ext cx="0" cy="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686" name="Freeform 32"/>
                <p:cNvSpPr>
                  <a:spLocks/>
                </p:cNvSpPr>
                <p:nvPr/>
              </p:nvSpPr>
              <p:spPr bwMode="auto">
                <a:xfrm>
                  <a:off x="1726" y="1933"/>
                  <a:ext cx="17" cy="17"/>
                </a:xfrm>
                <a:custGeom>
                  <a:avLst/>
                  <a:gdLst>
                    <a:gd name="T0" fmla="*/ 5 w 17"/>
                    <a:gd name="T1" fmla="*/ 16 h 17"/>
                    <a:gd name="T2" fmla="*/ 0 w 17"/>
                    <a:gd name="T3" fmla="*/ 16 h 17"/>
                    <a:gd name="T4" fmla="*/ 0 w 17"/>
                    <a:gd name="T5" fmla="*/ 10 h 17"/>
                    <a:gd name="T6" fmla="*/ 0 w 17"/>
                    <a:gd name="T7" fmla="*/ 5 h 17"/>
                    <a:gd name="T8" fmla="*/ 5 w 17"/>
                    <a:gd name="T9" fmla="*/ 0 h 17"/>
                    <a:gd name="T10" fmla="*/ 10 w 17"/>
                    <a:gd name="T11" fmla="*/ 0 h 17"/>
                    <a:gd name="T12" fmla="*/ 16 w 17"/>
                    <a:gd name="T13" fmla="*/ 0 h 17"/>
                    <a:gd name="T14" fmla="*/ 16 w 17"/>
                    <a:gd name="T15" fmla="*/ 5 h 17"/>
                    <a:gd name="T16" fmla="*/ 16 w 17"/>
                    <a:gd name="T17" fmla="*/ 10 h 17"/>
                    <a:gd name="T18" fmla="*/ 10 w 17"/>
                    <a:gd name="T19" fmla="*/ 16 h 17"/>
                    <a:gd name="T20" fmla="*/ 5 w 17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7" h="17">
                      <a:moveTo>
                        <a:pt x="5" y="16"/>
                      </a:moveTo>
                      <a:lnTo>
                        <a:pt x="0" y="16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6" y="0"/>
                      </a:lnTo>
                      <a:lnTo>
                        <a:pt x="16" y="5"/>
                      </a:lnTo>
                      <a:lnTo>
                        <a:pt x="16" y="10"/>
                      </a:lnTo>
                      <a:lnTo>
                        <a:pt x="10" y="16"/>
                      </a:lnTo>
                      <a:lnTo>
                        <a:pt x="5" y="16"/>
                      </a:lnTo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687" name="Freeform 33"/>
                <p:cNvSpPr>
                  <a:spLocks/>
                </p:cNvSpPr>
                <p:nvPr/>
              </p:nvSpPr>
              <p:spPr bwMode="auto">
                <a:xfrm>
                  <a:off x="1727" y="1933"/>
                  <a:ext cx="17" cy="17"/>
                </a:xfrm>
                <a:custGeom>
                  <a:avLst/>
                  <a:gdLst>
                    <a:gd name="T0" fmla="*/ 16 w 17"/>
                    <a:gd name="T1" fmla="*/ 10 h 17"/>
                    <a:gd name="T2" fmla="*/ 16 w 17"/>
                    <a:gd name="T3" fmla="*/ 5 h 17"/>
                    <a:gd name="T4" fmla="*/ 16 w 17"/>
                    <a:gd name="T5" fmla="*/ 0 h 17"/>
                    <a:gd name="T6" fmla="*/ 8 w 17"/>
                    <a:gd name="T7" fmla="*/ 0 h 17"/>
                    <a:gd name="T8" fmla="*/ 0 w 17"/>
                    <a:gd name="T9" fmla="*/ 5 h 17"/>
                    <a:gd name="T10" fmla="*/ 0 w 17"/>
                    <a:gd name="T11" fmla="*/ 10 h 17"/>
                    <a:gd name="T12" fmla="*/ 0 w 17"/>
                    <a:gd name="T13" fmla="*/ 16 h 17"/>
                    <a:gd name="T14" fmla="*/ 8 w 17"/>
                    <a:gd name="T15" fmla="*/ 16 h 17"/>
                    <a:gd name="T16" fmla="*/ 16 w 17"/>
                    <a:gd name="T17" fmla="*/ 1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7" h="17">
                      <a:moveTo>
                        <a:pt x="16" y="10"/>
                      </a:moveTo>
                      <a:lnTo>
                        <a:pt x="16" y="5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8" y="16"/>
                      </a:lnTo>
                      <a:lnTo>
                        <a:pt x="16" y="10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688" name="Freeform 34"/>
                <p:cNvSpPr>
                  <a:spLocks/>
                </p:cNvSpPr>
                <p:nvPr/>
              </p:nvSpPr>
              <p:spPr bwMode="auto">
                <a:xfrm>
                  <a:off x="1698" y="1906"/>
                  <a:ext cx="19" cy="32"/>
                </a:xfrm>
                <a:custGeom>
                  <a:avLst/>
                  <a:gdLst>
                    <a:gd name="T0" fmla="*/ 18 w 19"/>
                    <a:gd name="T1" fmla="*/ 10 h 32"/>
                    <a:gd name="T2" fmla="*/ 0 w 19"/>
                    <a:gd name="T3" fmla="*/ 0 h 32"/>
                    <a:gd name="T4" fmla="*/ 0 w 19"/>
                    <a:gd name="T5" fmla="*/ 21 h 32"/>
                    <a:gd name="T6" fmla="*/ 18 w 19"/>
                    <a:gd name="T7" fmla="*/ 31 h 32"/>
                    <a:gd name="T8" fmla="*/ 18 w 19"/>
                    <a:gd name="T9" fmla="*/ 10 h 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" h="32">
                      <a:moveTo>
                        <a:pt x="18" y="10"/>
                      </a:moveTo>
                      <a:lnTo>
                        <a:pt x="0" y="0"/>
                      </a:lnTo>
                      <a:lnTo>
                        <a:pt x="0" y="21"/>
                      </a:lnTo>
                      <a:lnTo>
                        <a:pt x="18" y="31"/>
                      </a:lnTo>
                      <a:lnTo>
                        <a:pt x="18" y="10"/>
                      </a:lnTo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689" name="Freeform 35"/>
                <p:cNvSpPr>
                  <a:spLocks/>
                </p:cNvSpPr>
                <p:nvPr/>
              </p:nvSpPr>
              <p:spPr bwMode="auto">
                <a:xfrm>
                  <a:off x="1768" y="1901"/>
                  <a:ext cx="17" cy="17"/>
                </a:xfrm>
                <a:custGeom>
                  <a:avLst/>
                  <a:gdLst>
                    <a:gd name="T0" fmla="*/ 4 w 17"/>
                    <a:gd name="T1" fmla="*/ 16 h 17"/>
                    <a:gd name="T2" fmla="*/ 0 w 17"/>
                    <a:gd name="T3" fmla="*/ 14 h 17"/>
                    <a:gd name="T4" fmla="*/ 0 w 17"/>
                    <a:gd name="T5" fmla="*/ 12 h 17"/>
                    <a:gd name="T6" fmla="*/ 0 w 17"/>
                    <a:gd name="T7" fmla="*/ 10 h 17"/>
                    <a:gd name="T8" fmla="*/ 0 w 17"/>
                    <a:gd name="T9" fmla="*/ 4 h 17"/>
                    <a:gd name="T10" fmla="*/ 2 w 17"/>
                    <a:gd name="T11" fmla="*/ 2 h 17"/>
                    <a:gd name="T12" fmla="*/ 6 w 17"/>
                    <a:gd name="T13" fmla="*/ 0 h 17"/>
                    <a:gd name="T14" fmla="*/ 9 w 17"/>
                    <a:gd name="T15" fmla="*/ 0 h 17"/>
                    <a:gd name="T16" fmla="*/ 11 w 17"/>
                    <a:gd name="T17" fmla="*/ 0 h 17"/>
                    <a:gd name="T18" fmla="*/ 16 w 17"/>
                    <a:gd name="T19" fmla="*/ 2 h 17"/>
                    <a:gd name="T20" fmla="*/ 16 w 17"/>
                    <a:gd name="T21" fmla="*/ 4 h 17"/>
                    <a:gd name="T22" fmla="*/ 16 w 17"/>
                    <a:gd name="T23" fmla="*/ 6 h 17"/>
                    <a:gd name="T24" fmla="*/ 16 w 17"/>
                    <a:gd name="T25" fmla="*/ 12 h 17"/>
                    <a:gd name="T26" fmla="*/ 13 w 17"/>
                    <a:gd name="T27" fmla="*/ 14 h 17"/>
                    <a:gd name="T28" fmla="*/ 9 w 17"/>
                    <a:gd name="T29" fmla="*/ 16 h 17"/>
                    <a:gd name="T30" fmla="*/ 6 w 17"/>
                    <a:gd name="T31" fmla="*/ 16 h 17"/>
                    <a:gd name="T32" fmla="*/ 4 w 17"/>
                    <a:gd name="T33" fmla="*/ 16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7" h="17">
                      <a:moveTo>
                        <a:pt x="4" y="16"/>
                      </a:move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6" y="2"/>
                      </a:lnTo>
                      <a:lnTo>
                        <a:pt x="16" y="4"/>
                      </a:lnTo>
                      <a:lnTo>
                        <a:pt x="16" y="6"/>
                      </a:lnTo>
                      <a:lnTo>
                        <a:pt x="16" y="12"/>
                      </a:lnTo>
                      <a:lnTo>
                        <a:pt x="13" y="14"/>
                      </a:lnTo>
                      <a:lnTo>
                        <a:pt x="9" y="16"/>
                      </a:lnTo>
                      <a:lnTo>
                        <a:pt x="6" y="16"/>
                      </a:lnTo>
                      <a:lnTo>
                        <a:pt x="4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690" name="Freeform 36"/>
                <p:cNvSpPr>
                  <a:spLocks/>
                </p:cNvSpPr>
                <p:nvPr/>
              </p:nvSpPr>
              <p:spPr bwMode="auto">
                <a:xfrm>
                  <a:off x="1769" y="1902"/>
                  <a:ext cx="17" cy="17"/>
                </a:xfrm>
                <a:custGeom>
                  <a:avLst/>
                  <a:gdLst>
                    <a:gd name="T0" fmla="*/ 16 w 17"/>
                    <a:gd name="T1" fmla="*/ 11 h 17"/>
                    <a:gd name="T2" fmla="*/ 16 w 17"/>
                    <a:gd name="T3" fmla="*/ 4 h 17"/>
                    <a:gd name="T4" fmla="*/ 16 w 17"/>
                    <a:gd name="T5" fmla="*/ 2 h 17"/>
                    <a:gd name="T6" fmla="*/ 16 w 17"/>
                    <a:gd name="T7" fmla="*/ 0 h 17"/>
                    <a:gd name="T8" fmla="*/ 13 w 17"/>
                    <a:gd name="T9" fmla="*/ 0 h 17"/>
                    <a:gd name="T10" fmla="*/ 8 w 17"/>
                    <a:gd name="T11" fmla="*/ 0 h 17"/>
                    <a:gd name="T12" fmla="*/ 5 w 17"/>
                    <a:gd name="T13" fmla="*/ 2 h 17"/>
                    <a:gd name="T14" fmla="*/ 2 w 17"/>
                    <a:gd name="T15" fmla="*/ 4 h 17"/>
                    <a:gd name="T16" fmla="*/ 0 w 17"/>
                    <a:gd name="T17" fmla="*/ 11 h 17"/>
                    <a:gd name="T18" fmla="*/ 2 w 17"/>
                    <a:gd name="T19" fmla="*/ 16 h 17"/>
                    <a:gd name="T20" fmla="*/ 5 w 17"/>
                    <a:gd name="T21" fmla="*/ 16 h 17"/>
                    <a:gd name="T22" fmla="*/ 8 w 17"/>
                    <a:gd name="T23" fmla="*/ 16 h 17"/>
                    <a:gd name="T24" fmla="*/ 13 w 17"/>
                    <a:gd name="T25" fmla="*/ 13 h 17"/>
                    <a:gd name="T26" fmla="*/ 16 w 17"/>
                    <a:gd name="T27" fmla="*/ 11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7" h="17">
                      <a:moveTo>
                        <a:pt x="16" y="11"/>
                      </a:moveTo>
                      <a:lnTo>
                        <a:pt x="16" y="4"/>
                      </a:lnTo>
                      <a:lnTo>
                        <a:pt x="16" y="2"/>
                      </a:lnTo>
                      <a:lnTo>
                        <a:pt x="16" y="0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5" y="2"/>
                      </a:lnTo>
                      <a:lnTo>
                        <a:pt x="2" y="4"/>
                      </a:lnTo>
                      <a:lnTo>
                        <a:pt x="0" y="11"/>
                      </a:lnTo>
                      <a:lnTo>
                        <a:pt x="2" y="16"/>
                      </a:lnTo>
                      <a:lnTo>
                        <a:pt x="5" y="16"/>
                      </a:lnTo>
                      <a:lnTo>
                        <a:pt x="8" y="16"/>
                      </a:lnTo>
                      <a:lnTo>
                        <a:pt x="13" y="13"/>
                      </a:lnTo>
                      <a:lnTo>
                        <a:pt x="16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691" name="Freeform 37"/>
                <p:cNvSpPr>
                  <a:spLocks/>
                </p:cNvSpPr>
                <p:nvPr/>
              </p:nvSpPr>
              <p:spPr bwMode="auto">
                <a:xfrm>
                  <a:off x="1771" y="1904"/>
                  <a:ext cx="17" cy="17"/>
                </a:xfrm>
                <a:custGeom>
                  <a:avLst/>
                  <a:gdLst>
                    <a:gd name="T0" fmla="*/ 16 w 17"/>
                    <a:gd name="T1" fmla="*/ 8 h 17"/>
                    <a:gd name="T2" fmla="*/ 16 w 17"/>
                    <a:gd name="T3" fmla="*/ 4 h 17"/>
                    <a:gd name="T4" fmla="*/ 16 w 17"/>
                    <a:gd name="T5" fmla="*/ 0 h 17"/>
                    <a:gd name="T6" fmla="*/ 5 w 17"/>
                    <a:gd name="T7" fmla="*/ 0 h 17"/>
                    <a:gd name="T8" fmla="*/ 0 w 17"/>
                    <a:gd name="T9" fmla="*/ 4 h 17"/>
                    <a:gd name="T10" fmla="*/ 0 w 17"/>
                    <a:gd name="T11" fmla="*/ 12 h 17"/>
                    <a:gd name="T12" fmla="*/ 0 w 17"/>
                    <a:gd name="T13" fmla="*/ 16 h 17"/>
                    <a:gd name="T14" fmla="*/ 5 w 17"/>
                    <a:gd name="T15" fmla="*/ 12 h 17"/>
                    <a:gd name="T16" fmla="*/ 16 w 17"/>
                    <a:gd name="T17" fmla="*/ 8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7" h="17">
                      <a:moveTo>
                        <a:pt x="16" y="8"/>
                      </a:moveTo>
                      <a:lnTo>
                        <a:pt x="16" y="4"/>
                      </a:lnTo>
                      <a:lnTo>
                        <a:pt x="16" y="0"/>
                      </a:lnTo>
                      <a:lnTo>
                        <a:pt x="5" y="0"/>
                      </a:lnTo>
                      <a:lnTo>
                        <a:pt x="0" y="4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5" y="12"/>
                      </a:lnTo>
                      <a:lnTo>
                        <a:pt x="16" y="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692" name="Freeform 38"/>
                <p:cNvSpPr>
                  <a:spLocks/>
                </p:cNvSpPr>
                <p:nvPr/>
              </p:nvSpPr>
              <p:spPr bwMode="auto">
                <a:xfrm>
                  <a:off x="1761" y="1905"/>
                  <a:ext cx="17" cy="17"/>
                </a:xfrm>
                <a:custGeom>
                  <a:avLst/>
                  <a:gdLst>
                    <a:gd name="T0" fmla="*/ 4 w 17"/>
                    <a:gd name="T1" fmla="*/ 14 h 17"/>
                    <a:gd name="T2" fmla="*/ 0 w 17"/>
                    <a:gd name="T3" fmla="*/ 12 h 17"/>
                    <a:gd name="T4" fmla="*/ 0 w 17"/>
                    <a:gd name="T5" fmla="*/ 10 h 17"/>
                    <a:gd name="T6" fmla="*/ 0 w 17"/>
                    <a:gd name="T7" fmla="*/ 8 h 17"/>
                    <a:gd name="T8" fmla="*/ 0 w 17"/>
                    <a:gd name="T9" fmla="*/ 3 h 17"/>
                    <a:gd name="T10" fmla="*/ 2 w 17"/>
                    <a:gd name="T11" fmla="*/ 1 h 17"/>
                    <a:gd name="T12" fmla="*/ 6 w 17"/>
                    <a:gd name="T13" fmla="*/ 0 h 17"/>
                    <a:gd name="T14" fmla="*/ 9 w 17"/>
                    <a:gd name="T15" fmla="*/ 0 h 17"/>
                    <a:gd name="T16" fmla="*/ 11 w 17"/>
                    <a:gd name="T17" fmla="*/ 0 h 17"/>
                    <a:gd name="T18" fmla="*/ 16 w 17"/>
                    <a:gd name="T19" fmla="*/ 1 h 17"/>
                    <a:gd name="T20" fmla="*/ 16 w 17"/>
                    <a:gd name="T21" fmla="*/ 3 h 17"/>
                    <a:gd name="T22" fmla="*/ 16 w 17"/>
                    <a:gd name="T23" fmla="*/ 5 h 17"/>
                    <a:gd name="T24" fmla="*/ 16 w 17"/>
                    <a:gd name="T25" fmla="*/ 10 h 17"/>
                    <a:gd name="T26" fmla="*/ 13 w 17"/>
                    <a:gd name="T27" fmla="*/ 12 h 17"/>
                    <a:gd name="T28" fmla="*/ 9 w 17"/>
                    <a:gd name="T29" fmla="*/ 14 h 17"/>
                    <a:gd name="T30" fmla="*/ 6 w 17"/>
                    <a:gd name="T31" fmla="*/ 16 h 17"/>
                    <a:gd name="T32" fmla="*/ 4 w 17"/>
                    <a:gd name="T33" fmla="*/ 14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7" h="17">
                      <a:moveTo>
                        <a:pt x="4" y="14"/>
                      </a:move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3"/>
                      </a:lnTo>
                      <a:lnTo>
                        <a:pt x="2" y="1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6" y="1"/>
                      </a:lnTo>
                      <a:lnTo>
                        <a:pt x="16" y="3"/>
                      </a:lnTo>
                      <a:lnTo>
                        <a:pt x="16" y="5"/>
                      </a:lnTo>
                      <a:lnTo>
                        <a:pt x="16" y="10"/>
                      </a:lnTo>
                      <a:lnTo>
                        <a:pt x="13" y="12"/>
                      </a:lnTo>
                      <a:lnTo>
                        <a:pt x="9" y="14"/>
                      </a:lnTo>
                      <a:lnTo>
                        <a:pt x="6" y="16"/>
                      </a:lnTo>
                      <a:lnTo>
                        <a:pt x="4" y="14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693" name="Freeform 39"/>
                <p:cNvSpPr>
                  <a:spLocks/>
                </p:cNvSpPr>
                <p:nvPr/>
              </p:nvSpPr>
              <p:spPr bwMode="auto">
                <a:xfrm>
                  <a:off x="1762" y="1906"/>
                  <a:ext cx="17" cy="17"/>
                </a:xfrm>
                <a:custGeom>
                  <a:avLst/>
                  <a:gdLst>
                    <a:gd name="T0" fmla="*/ 16 w 17"/>
                    <a:gd name="T1" fmla="*/ 10 h 17"/>
                    <a:gd name="T2" fmla="*/ 16 w 17"/>
                    <a:gd name="T3" fmla="*/ 4 h 17"/>
                    <a:gd name="T4" fmla="*/ 16 w 17"/>
                    <a:gd name="T5" fmla="*/ 2 h 17"/>
                    <a:gd name="T6" fmla="*/ 16 w 17"/>
                    <a:gd name="T7" fmla="*/ 0 h 17"/>
                    <a:gd name="T8" fmla="*/ 13 w 17"/>
                    <a:gd name="T9" fmla="*/ 0 h 17"/>
                    <a:gd name="T10" fmla="*/ 8 w 17"/>
                    <a:gd name="T11" fmla="*/ 0 h 17"/>
                    <a:gd name="T12" fmla="*/ 5 w 17"/>
                    <a:gd name="T13" fmla="*/ 2 h 17"/>
                    <a:gd name="T14" fmla="*/ 2 w 17"/>
                    <a:gd name="T15" fmla="*/ 6 h 17"/>
                    <a:gd name="T16" fmla="*/ 0 w 17"/>
                    <a:gd name="T17" fmla="*/ 10 h 17"/>
                    <a:gd name="T18" fmla="*/ 2 w 17"/>
                    <a:gd name="T19" fmla="*/ 14 h 17"/>
                    <a:gd name="T20" fmla="*/ 5 w 17"/>
                    <a:gd name="T21" fmla="*/ 16 h 17"/>
                    <a:gd name="T22" fmla="*/ 8 w 17"/>
                    <a:gd name="T23" fmla="*/ 14 h 17"/>
                    <a:gd name="T24" fmla="*/ 13 w 17"/>
                    <a:gd name="T25" fmla="*/ 12 h 17"/>
                    <a:gd name="T26" fmla="*/ 16 w 17"/>
                    <a:gd name="T27" fmla="*/ 10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7" h="17">
                      <a:moveTo>
                        <a:pt x="16" y="10"/>
                      </a:moveTo>
                      <a:lnTo>
                        <a:pt x="16" y="4"/>
                      </a:lnTo>
                      <a:lnTo>
                        <a:pt x="16" y="2"/>
                      </a:lnTo>
                      <a:lnTo>
                        <a:pt x="16" y="0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5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2" y="14"/>
                      </a:lnTo>
                      <a:lnTo>
                        <a:pt x="5" y="16"/>
                      </a:lnTo>
                      <a:lnTo>
                        <a:pt x="8" y="14"/>
                      </a:lnTo>
                      <a:lnTo>
                        <a:pt x="13" y="12"/>
                      </a:lnTo>
                      <a:lnTo>
                        <a:pt x="16" y="10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694" name="Freeform 40"/>
                <p:cNvSpPr>
                  <a:spLocks/>
                </p:cNvSpPr>
                <p:nvPr/>
              </p:nvSpPr>
              <p:spPr bwMode="auto">
                <a:xfrm>
                  <a:off x="1764" y="1908"/>
                  <a:ext cx="17" cy="17"/>
                </a:xfrm>
                <a:custGeom>
                  <a:avLst/>
                  <a:gdLst>
                    <a:gd name="T0" fmla="*/ 16 w 17"/>
                    <a:gd name="T1" fmla="*/ 8 h 17"/>
                    <a:gd name="T2" fmla="*/ 16 w 17"/>
                    <a:gd name="T3" fmla="*/ 4 h 17"/>
                    <a:gd name="T4" fmla="*/ 16 w 17"/>
                    <a:gd name="T5" fmla="*/ 0 h 17"/>
                    <a:gd name="T6" fmla="*/ 5 w 17"/>
                    <a:gd name="T7" fmla="*/ 0 h 17"/>
                    <a:gd name="T8" fmla="*/ 0 w 17"/>
                    <a:gd name="T9" fmla="*/ 4 h 17"/>
                    <a:gd name="T10" fmla="*/ 0 w 17"/>
                    <a:gd name="T11" fmla="*/ 12 h 17"/>
                    <a:gd name="T12" fmla="*/ 0 w 17"/>
                    <a:gd name="T13" fmla="*/ 16 h 17"/>
                    <a:gd name="T14" fmla="*/ 5 w 17"/>
                    <a:gd name="T15" fmla="*/ 16 h 17"/>
                    <a:gd name="T16" fmla="*/ 16 w 17"/>
                    <a:gd name="T17" fmla="*/ 8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7" h="17">
                      <a:moveTo>
                        <a:pt x="16" y="8"/>
                      </a:moveTo>
                      <a:lnTo>
                        <a:pt x="16" y="4"/>
                      </a:lnTo>
                      <a:lnTo>
                        <a:pt x="16" y="0"/>
                      </a:lnTo>
                      <a:lnTo>
                        <a:pt x="5" y="0"/>
                      </a:lnTo>
                      <a:lnTo>
                        <a:pt x="0" y="4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5" y="16"/>
                      </a:lnTo>
                      <a:lnTo>
                        <a:pt x="16" y="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695" name="Freeform 41"/>
                <p:cNvSpPr>
                  <a:spLocks/>
                </p:cNvSpPr>
                <p:nvPr/>
              </p:nvSpPr>
              <p:spPr bwMode="auto">
                <a:xfrm>
                  <a:off x="1771" y="1903"/>
                  <a:ext cx="17" cy="17"/>
                </a:xfrm>
                <a:custGeom>
                  <a:avLst/>
                  <a:gdLst>
                    <a:gd name="T0" fmla="*/ 4 w 17"/>
                    <a:gd name="T1" fmla="*/ 16 h 17"/>
                    <a:gd name="T2" fmla="*/ 2 w 17"/>
                    <a:gd name="T3" fmla="*/ 14 h 17"/>
                    <a:gd name="T4" fmla="*/ 0 w 17"/>
                    <a:gd name="T5" fmla="*/ 12 h 17"/>
                    <a:gd name="T6" fmla="*/ 0 w 17"/>
                    <a:gd name="T7" fmla="*/ 10 h 17"/>
                    <a:gd name="T8" fmla="*/ 2 w 17"/>
                    <a:gd name="T9" fmla="*/ 4 h 17"/>
                    <a:gd name="T10" fmla="*/ 4 w 17"/>
                    <a:gd name="T11" fmla="*/ 2 h 17"/>
                    <a:gd name="T12" fmla="*/ 6 w 17"/>
                    <a:gd name="T13" fmla="*/ 0 h 17"/>
                    <a:gd name="T14" fmla="*/ 8 w 17"/>
                    <a:gd name="T15" fmla="*/ 0 h 17"/>
                    <a:gd name="T16" fmla="*/ 10 w 17"/>
                    <a:gd name="T17" fmla="*/ 0 h 17"/>
                    <a:gd name="T18" fmla="*/ 14 w 17"/>
                    <a:gd name="T19" fmla="*/ 2 h 17"/>
                    <a:gd name="T20" fmla="*/ 14 w 17"/>
                    <a:gd name="T21" fmla="*/ 4 h 17"/>
                    <a:gd name="T22" fmla="*/ 16 w 17"/>
                    <a:gd name="T23" fmla="*/ 6 h 17"/>
                    <a:gd name="T24" fmla="*/ 14 w 17"/>
                    <a:gd name="T25" fmla="*/ 12 h 17"/>
                    <a:gd name="T26" fmla="*/ 12 w 17"/>
                    <a:gd name="T27" fmla="*/ 14 h 17"/>
                    <a:gd name="T28" fmla="*/ 10 w 17"/>
                    <a:gd name="T29" fmla="*/ 16 h 17"/>
                    <a:gd name="T30" fmla="*/ 6 w 17"/>
                    <a:gd name="T31" fmla="*/ 16 h 17"/>
                    <a:gd name="T32" fmla="*/ 4 w 17"/>
                    <a:gd name="T33" fmla="*/ 16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7" h="17">
                      <a:moveTo>
                        <a:pt x="4" y="16"/>
                      </a:moveTo>
                      <a:lnTo>
                        <a:pt x="2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4" y="2"/>
                      </a:lnTo>
                      <a:lnTo>
                        <a:pt x="14" y="4"/>
                      </a:lnTo>
                      <a:lnTo>
                        <a:pt x="16" y="6"/>
                      </a:lnTo>
                      <a:lnTo>
                        <a:pt x="14" y="12"/>
                      </a:lnTo>
                      <a:lnTo>
                        <a:pt x="12" y="14"/>
                      </a:lnTo>
                      <a:lnTo>
                        <a:pt x="10" y="16"/>
                      </a:lnTo>
                      <a:lnTo>
                        <a:pt x="6" y="16"/>
                      </a:lnTo>
                      <a:lnTo>
                        <a:pt x="4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696" name="Freeform 42"/>
                <p:cNvSpPr>
                  <a:spLocks/>
                </p:cNvSpPr>
                <p:nvPr/>
              </p:nvSpPr>
              <p:spPr bwMode="auto">
                <a:xfrm>
                  <a:off x="1773" y="1904"/>
                  <a:ext cx="17" cy="17"/>
                </a:xfrm>
                <a:custGeom>
                  <a:avLst/>
                  <a:gdLst>
                    <a:gd name="T0" fmla="*/ 13 w 17"/>
                    <a:gd name="T1" fmla="*/ 11 h 17"/>
                    <a:gd name="T2" fmla="*/ 16 w 17"/>
                    <a:gd name="T3" fmla="*/ 4 h 17"/>
                    <a:gd name="T4" fmla="*/ 13 w 17"/>
                    <a:gd name="T5" fmla="*/ 2 h 17"/>
                    <a:gd name="T6" fmla="*/ 13 w 17"/>
                    <a:gd name="T7" fmla="*/ 0 h 17"/>
                    <a:gd name="T8" fmla="*/ 10 w 17"/>
                    <a:gd name="T9" fmla="*/ 0 h 17"/>
                    <a:gd name="T10" fmla="*/ 8 w 17"/>
                    <a:gd name="T11" fmla="*/ 0 h 17"/>
                    <a:gd name="T12" fmla="*/ 2 w 17"/>
                    <a:gd name="T13" fmla="*/ 2 h 17"/>
                    <a:gd name="T14" fmla="*/ 2 w 17"/>
                    <a:gd name="T15" fmla="*/ 4 h 17"/>
                    <a:gd name="T16" fmla="*/ 0 w 17"/>
                    <a:gd name="T17" fmla="*/ 11 h 17"/>
                    <a:gd name="T18" fmla="*/ 0 w 17"/>
                    <a:gd name="T19" fmla="*/ 13 h 17"/>
                    <a:gd name="T20" fmla="*/ 2 w 17"/>
                    <a:gd name="T21" fmla="*/ 16 h 17"/>
                    <a:gd name="T22" fmla="*/ 8 w 17"/>
                    <a:gd name="T23" fmla="*/ 16 h 17"/>
                    <a:gd name="T24" fmla="*/ 10 w 17"/>
                    <a:gd name="T25" fmla="*/ 13 h 17"/>
                    <a:gd name="T26" fmla="*/ 13 w 17"/>
                    <a:gd name="T27" fmla="*/ 11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7" h="17">
                      <a:moveTo>
                        <a:pt x="13" y="11"/>
                      </a:moveTo>
                      <a:lnTo>
                        <a:pt x="16" y="4"/>
                      </a:lnTo>
                      <a:lnTo>
                        <a:pt x="13" y="2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2" y="16"/>
                      </a:lnTo>
                      <a:lnTo>
                        <a:pt x="8" y="16"/>
                      </a:lnTo>
                      <a:lnTo>
                        <a:pt x="10" y="13"/>
                      </a:lnTo>
                      <a:lnTo>
                        <a:pt x="1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697" name="Freeform 43"/>
                <p:cNvSpPr>
                  <a:spLocks/>
                </p:cNvSpPr>
                <p:nvPr/>
              </p:nvSpPr>
              <p:spPr bwMode="auto">
                <a:xfrm>
                  <a:off x="1774" y="1906"/>
                  <a:ext cx="17" cy="17"/>
                </a:xfrm>
                <a:custGeom>
                  <a:avLst/>
                  <a:gdLst>
                    <a:gd name="T0" fmla="*/ 16 w 17"/>
                    <a:gd name="T1" fmla="*/ 10 h 17"/>
                    <a:gd name="T2" fmla="*/ 16 w 17"/>
                    <a:gd name="T3" fmla="*/ 5 h 17"/>
                    <a:gd name="T4" fmla="*/ 16 w 17"/>
                    <a:gd name="T5" fmla="*/ 0 h 17"/>
                    <a:gd name="T6" fmla="*/ 10 w 17"/>
                    <a:gd name="T7" fmla="*/ 0 h 17"/>
                    <a:gd name="T8" fmla="*/ 5 w 17"/>
                    <a:gd name="T9" fmla="*/ 5 h 17"/>
                    <a:gd name="T10" fmla="*/ 0 w 17"/>
                    <a:gd name="T11" fmla="*/ 10 h 17"/>
                    <a:gd name="T12" fmla="*/ 5 w 17"/>
                    <a:gd name="T13" fmla="*/ 16 h 17"/>
                    <a:gd name="T14" fmla="*/ 10 w 17"/>
                    <a:gd name="T15" fmla="*/ 16 h 17"/>
                    <a:gd name="T16" fmla="*/ 16 w 17"/>
                    <a:gd name="T17" fmla="*/ 1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7" h="17">
                      <a:moveTo>
                        <a:pt x="16" y="10"/>
                      </a:moveTo>
                      <a:lnTo>
                        <a:pt x="16" y="5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5" y="5"/>
                      </a:lnTo>
                      <a:lnTo>
                        <a:pt x="0" y="10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6" y="10"/>
                      </a:lnTo>
                    </a:path>
                  </a:pathLst>
                </a:custGeom>
                <a:solidFill>
                  <a:srgbClr val="B3B3B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698" name="Freeform 44"/>
                <p:cNvSpPr>
                  <a:spLocks/>
                </p:cNvSpPr>
                <p:nvPr/>
              </p:nvSpPr>
              <p:spPr bwMode="auto">
                <a:xfrm>
                  <a:off x="1764" y="1907"/>
                  <a:ext cx="17" cy="17"/>
                </a:xfrm>
                <a:custGeom>
                  <a:avLst/>
                  <a:gdLst>
                    <a:gd name="T0" fmla="*/ 6 w 17"/>
                    <a:gd name="T1" fmla="*/ 16 h 17"/>
                    <a:gd name="T2" fmla="*/ 2 w 17"/>
                    <a:gd name="T3" fmla="*/ 14 h 17"/>
                    <a:gd name="T4" fmla="*/ 0 w 17"/>
                    <a:gd name="T5" fmla="*/ 12 h 17"/>
                    <a:gd name="T6" fmla="*/ 0 w 17"/>
                    <a:gd name="T7" fmla="*/ 10 h 17"/>
                    <a:gd name="T8" fmla="*/ 2 w 17"/>
                    <a:gd name="T9" fmla="*/ 4 h 17"/>
                    <a:gd name="T10" fmla="*/ 4 w 17"/>
                    <a:gd name="T11" fmla="*/ 2 h 17"/>
                    <a:gd name="T12" fmla="*/ 6 w 17"/>
                    <a:gd name="T13" fmla="*/ 0 h 17"/>
                    <a:gd name="T14" fmla="*/ 8 w 17"/>
                    <a:gd name="T15" fmla="*/ 0 h 17"/>
                    <a:gd name="T16" fmla="*/ 10 w 17"/>
                    <a:gd name="T17" fmla="*/ 0 h 17"/>
                    <a:gd name="T18" fmla="*/ 14 w 17"/>
                    <a:gd name="T19" fmla="*/ 2 h 17"/>
                    <a:gd name="T20" fmla="*/ 14 w 17"/>
                    <a:gd name="T21" fmla="*/ 4 h 17"/>
                    <a:gd name="T22" fmla="*/ 16 w 17"/>
                    <a:gd name="T23" fmla="*/ 6 h 17"/>
                    <a:gd name="T24" fmla="*/ 14 w 17"/>
                    <a:gd name="T25" fmla="*/ 12 h 17"/>
                    <a:gd name="T26" fmla="*/ 12 w 17"/>
                    <a:gd name="T27" fmla="*/ 14 h 17"/>
                    <a:gd name="T28" fmla="*/ 10 w 17"/>
                    <a:gd name="T29" fmla="*/ 16 h 17"/>
                    <a:gd name="T30" fmla="*/ 6 w 17"/>
                    <a:gd name="T31" fmla="*/ 16 h 1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17" h="17">
                      <a:moveTo>
                        <a:pt x="6" y="16"/>
                      </a:moveTo>
                      <a:lnTo>
                        <a:pt x="2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4" y="2"/>
                      </a:lnTo>
                      <a:lnTo>
                        <a:pt x="14" y="4"/>
                      </a:lnTo>
                      <a:lnTo>
                        <a:pt x="16" y="6"/>
                      </a:lnTo>
                      <a:lnTo>
                        <a:pt x="14" y="12"/>
                      </a:lnTo>
                      <a:lnTo>
                        <a:pt x="12" y="14"/>
                      </a:lnTo>
                      <a:lnTo>
                        <a:pt x="10" y="16"/>
                      </a:lnTo>
                      <a:lnTo>
                        <a:pt x="6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699" name="Freeform 45"/>
                <p:cNvSpPr>
                  <a:spLocks/>
                </p:cNvSpPr>
                <p:nvPr/>
              </p:nvSpPr>
              <p:spPr bwMode="auto">
                <a:xfrm>
                  <a:off x="1766" y="1908"/>
                  <a:ext cx="17" cy="17"/>
                </a:xfrm>
                <a:custGeom>
                  <a:avLst/>
                  <a:gdLst>
                    <a:gd name="T0" fmla="*/ 13 w 17"/>
                    <a:gd name="T1" fmla="*/ 11 h 17"/>
                    <a:gd name="T2" fmla="*/ 16 w 17"/>
                    <a:gd name="T3" fmla="*/ 4 h 17"/>
                    <a:gd name="T4" fmla="*/ 13 w 17"/>
                    <a:gd name="T5" fmla="*/ 2 h 17"/>
                    <a:gd name="T6" fmla="*/ 13 w 17"/>
                    <a:gd name="T7" fmla="*/ 0 h 17"/>
                    <a:gd name="T8" fmla="*/ 10 w 17"/>
                    <a:gd name="T9" fmla="*/ 0 h 17"/>
                    <a:gd name="T10" fmla="*/ 8 w 17"/>
                    <a:gd name="T11" fmla="*/ 0 h 17"/>
                    <a:gd name="T12" fmla="*/ 5 w 17"/>
                    <a:gd name="T13" fmla="*/ 2 h 17"/>
                    <a:gd name="T14" fmla="*/ 2 w 17"/>
                    <a:gd name="T15" fmla="*/ 4 h 17"/>
                    <a:gd name="T16" fmla="*/ 0 w 17"/>
                    <a:gd name="T17" fmla="*/ 11 h 17"/>
                    <a:gd name="T18" fmla="*/ 0 w 17"/>
                    <a:gd name="T19" fmla="*/ 13 h 17"/>
                    <a:gd name="T20" fmla="*/ 2 w 17"/>
                    <a:gd name="T21" fmla="*/ 16 h 17"/>
                    <a:gd name="T22" fmla="*/ 8 w 17"/>
                    <a:gd name="T23" fmla="*/ 16 h 17"/>
                    <a:gd name="T24" fmla="*/ 10 w 17"/>
                    <a:gd name="T25" fmla="*/ 13 h 17"/>
                    <a:gd name="T26" fmla="*/ 13 w 17"/>
                    <a:gd name="T27" fmla="*/ 11 h 1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7" h="17">
                      <a:moveTo>
                        <a:pt x="13" y="11"/>
                      </a:moveTo>
                      <a:lnTo>
                        <a:pt x="16" y="4"/>
                      </a:lnTo>
                      <a:lnTo>
                        <a:pt x="13" y="2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5" y="2"/>
                      </a:lnTo>
                      <a:lnTo>
                        <a:pt x="2" y="4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2" y="16"/>
                      </a:lnTo>
                      <a:lnTo>
                        <a:pt x="8" y="16"/>
                      </a:lnTo>
                      <a:lnTo>
                        <a:pt x="10" y="13"/>
                      </a:lnTo>
                      <a:lnTo>
                        <a:pt x="1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00" name="Freeform 46"/>
                <p:cNvSpPr>
                  <a:spLocks/>
                </p:cNvSpPr>
                <p:nvPr/>
              </p:nvSpPr>
              <p:spPr bwMode="auto">
                <a:xfrm>
                  <a:off x="1767" y="1910"/>
                  <a:ext cx="17" cy="17"/>
                </a:xfrm>
                <a:custGeom>
                  <a:avLst/>
                  <a:gdLst>
                    <a:gd name="T0" fmla="*/ 16 w 17"/>
                    <a:gd name="T1" fmla="*/ 10 h 17"/>
                    <a:gd name="T2" fmla="*/ 16 w 17"/>
                    <a:gd name="T3" fmla="*/ 5 h 17"/>
                    <a:gd name="T4" fmla="*/ 16 w 17"/>
                    <a:gd name="T5" fmla="*/ 0 h 17"/>
                    <a:gd name="T6" fmla="*/ 10 w 17"/>
                    <a:gd name="T7" fmla="*/ 0 h 17"/>
                    <a:gd name="T8" fmla="*/ 5 w 17"/>
                    <a:gd name="T9" fmla="*/ 5 h 17"/>
                    <a:gd name="T10" fmla="*/ 0 w 17"/>
                    <a:gd name="T11" fmla="*/ 10 h 17"/>
                    <a:gd name="T12" fmla="*/ 5 w 17"/>
                    <a:gd name="T13" fmla="*/ 16 h 17"/>
                    <a:gd name="T14" fmla="*/ 10 w 17"/>
                    <a:gd name="T15" fmla="*/ 16 h 17"/>
                    <a:gd name="T16" fmla="*/ 16 w 17"/>
                    <a:gd name="T17" fmla="*/ 1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7" h="17">
                      <a:moveTo>
                        <a:pt x="16" y="10"/>
                      </a:moveTo>
                      <a:lnTo>
                        <a:pt x="16" y="5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5" y="5"/>
                      </a:lnTo>
                      <a:lnTo>
                        <a:pt x="0" y="10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6" y="10"/>
                      </a:lnTo>
                    </a:path>
                  </a:pathLst>
                </a:custGeom>
                <a:solidFill>
                  <a:srgbClr val="B3B3B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01" name="Freeform 47"/>
                <p:cNvSpPr>
                  <a:spLocks/>
                </p:cNvSpPr>
                <p:nvPr/>
              </p:nvSpPr>
              <p:spPr bwMode="auto">
                <a:xfrm>
                  <a:off x="1698" y="1866"/>
                  <a:ext cx="89" cy="51"/>
                </a:xfrm>
                <a:custGeom>
                  <a:avLst/>
                  <a:gdLst>
                    <a:gd name="T0" fmla="*/ 88 w 89"/>
                    <a:gd name="T1" fmla="*/ 10 h 51"/>
                    <a:gd name="T2" fmla="*/ 70 w 89"/>
                    <a:gd name="T3" fmla="*/ 0 h 51"/>
                    <a:gd name="T4" fmla="*/ 0 w 89"/>
                    <a:gd name="T5" fmla="*/ 40 h 51"/>
                    <a:gd name="T6" fmla="*/ 18 w 89"/>
                    <a:gd name="T7" fmla="*/ 50 h 51"/>
                    <a:gd name="T8" fmla="*/ 88 w 89"/>
                    <a:gd name="T9" fmla="*/ 10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9" h="51">
                      <a:moveTo>
                        <a:pt x="88" y="10"/>
                      </a:moveTo>
                      <a:lnTo>
                        <a:pt x="70" y="0"/>
                      </a:lnTo>
                      <a:lnTo>
                        <a:pt x="0" y="40"/>
                      </a:lnTo>
                      <a:lnTo>
                        <a:pt x="18" y="50"/>
                      </a:lnTo>
                      <a:lnTo>
                        <a:pt x="88" y="10"/>
                      </a:lnTo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02" name="Freeform 48"/>
                <p:cNvSpPr>
                  <a:spLocks/>
                </p:cNvSpPr>
                <p:nvPr/>
              </p:nvSpPr>
              <p:spPr bwMode="auto">
                <a:xfrm>
                  <a:off x="1716" y="1876"/>
                  <a:ext cx="71" cy="62"/>
                </a:xfrm>
                <a:custGeom>
                  <a:avLst/>
                  <a:gdLst>
                    <a:gd name="T0" fmla="*/ 70 w 71"/>
                    <a:gd name="T1" fmla="*/ 0 h 62"/>
                    <a:gd name="T2" fmla="*/ 0 w 71"/>
                    <a:gd name="T3" fmla="*/ 40 h 62"/>
                    <a:gd name="T4" fmla="*/ 0 w 71"/>
                    <a:gd name="T5" fmla="*/ 61 h 62"/>
                    <a:gd name="T6" fmla="*/ 70 w 71"/>
                    <a:gd name="T7" fmla="*/ 21 h 62"/>
                    <a:gd name="T8" fmla="*/ 70 w 71"/>
                    <a:gd name="T9" fmla="*/ 0 h 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1" h="62">
                      <a:moveTo>
                        <a:pt x="70" y="0"/>
                      </a:moveTo>
                      <a:lnTo>
                        <a:pt x="0" y="40"/>
                      </a:lnTo>
                      <a:lnTo>
                        <a:pt x="0" y="61"/>
                      </a:lnTo>
                      <a:lnTo>
                        <a:pt x="70" y="21"/>
                      </a:lnTo>
                      <a:lnTo>
                        <a:pt x="70" y="0"/>
                      </a:lnTo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03" name="Freeform 49"/>
                <p:cNvSpPr>
                  <a:spLocks/>
                </p:cNvSpPr>
                <p:nvPr/>
              </p:nvSpPr>
              <p:spPr bwMode="auto">
                <a:xfrm>
                  <a:off x="1400" y="1921"/>
                  <a:ext cx="212" cy="184"/>
                </a:xfrm>
                <a:custGeom>
                  <a:avLst/>
                  <a:gdLst>
                    <a:gd name="T0" fmla="*/ 0 w 212"/>
                    <a:gd name="T1" fmla="*/ 61 h 184"/>
                    <a:gd name="T2" fmla="*/ 0 w 212"/>
                    <a:gd name="T3" fmla="*/ 0 h 184"/>
                    <a:gd name="T4" fmla="*/ 211 w 212"/>
                    <a:gd name="T5" fmla="*/ 121 h 184"/>
                    <a:gd name="T6" fmla="*/ 211 w 212"/>
                    <a:gd name="T7" fmla="*/ 183 h 184"/>
                    <a:gd name="T8" fmla="*/ 0 w 212"/>
                    <a:gd name="T9" fmla="*/ 61 h 1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12" h="184">
                      <a:moveTo>
                        <a:pt x="0" y="61"/>
                      </a:moveTo>
                      <a:lnTo>
                        <a:pt x="0" y="0"/>
                      </a:lnTo>
                      <a:lnTo>
                        <a:pt x="211" y="121"/>
                      </a:lnTo>
                      <a:lnTo>
                        <a:pt x="211" y="183"/>
                      </a:lnTo>
                      <a:lnTo>
                        <a:pt x="0" y="61"/>
                      </a:lnTo>
                    </a:path>
                  </a:pathLst>
                </a:custGeom>
                <a:solidFill>
                  <a:srgbClr val="FF996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04" name="Freeform 50"/>
                <p:cNvSpPr>
                  <a:spLocks/>
                </p:cNvSpPr>
                <p:nvPr/>
              </p:nvSpPr>
              <p:spPr bwMode="auto">
                <a:xfrm>
                  <a:off x="1484" y="1824"/>
                  <a:ext cx="297" cy="147"/>
                </a:xfrm>
                <a:custGeom>
                  <a:avLst/>
                  <a:gdLst>
                    <a:gd name="T0" fmla="*/ 85 w 297"/>
                    <a:gd name="T1" fmla="*/ 0 h 147"/>
                    <a:gd name="T2" fmla="*/ 296 w 297"/>
                    <a:gd name="T3" fmla="*/ 121 h 147"/>
                    <a:gd name="T4" fmla="*/ 211 w 297"/>
                    <a:gd name="T5" fmla="*/ 146 h 147"/>
                    <a:gd name="T6" fmla="*/ 0 w 297"/>
                    <a:gd name="T7" fmla="*/ 24 h 147"/>
                    <a:gd name="T8" fmla="*/ 85 w 297"/>
                    <a:gd name="T9" fmla="*/ 0 h 1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7" h="147">
                      <a:moveTo>
                        <a:pt x="85" y="0"/>
                      </a:moveTo>
                      <a:lnTo>
                        <a:pt x="296" y="121"/>
                      </a:lnTo>
                      <a:lnTo>
                        <a:pt x="211" y="146"/>
                      </a:lnTo>
                      <a:lnTo>
                        <a:pt x="0" y="24"/>
                      </a:lnTo>
                      <a:lnTo>
                        <a:pt x="85" y="0"/>
                      </a:lnTo>
                    </a:path>
                  </a:pathLst>
                </a:custGeom>
                <a:solidFill>
                  <a:srgbClr val="FF996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05" name="Freeform 51"/>
                <p:cNvSpPr>
                  <a:spLocks/>
                </p:cNvSpPr>
                <p:nvPr/>
              </p:nvSpPr>
              <p:spPr bwMode="auto">
                <a:xfrm>
                  <a:off x="1400" y="1848"/>
                  <a:ext cx="296" cy="195"/>
                </a:xfrm>
                <a:custGeom>
                  <a:avLst/>
                  <a:gdLst>
                    <a:gd name="T0" fmla="*/ 84 w 296"/>
                    <a:gd name="T1" fmla="*/ 0 h 195"/>
                    <a:gd name="T2" fmla="*/ 0 w 296"/>
                    <a:gd name="T3" fmla="*/ 73 h 195"/>
                    <a:gd name="T4" fmla="*/ 211 w 296"/>
                    <a:gd name="T5" fmla="*/ 194 h 195"/>
                    <a:gd name="T6" fmla="*/ 295 w 296"/>
                    <a:gd name="T7" fmla="*/ 122 h 195"/>
                    <a:gd name="T8" fmla="*/ 84 w 296"/>
                    <a:gd name="T9" fmla="*/ 0 h 19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6" h="195">
                      <a:moveTo>
                        <a:pt x="84" y="0"/>
                      </a:moveTo>
                      <a:lnTo>
                        <a:pt x="0" y="73"/>
                      </a:lnTo>
                      <a:lnTo>
                        <a:pt x="211" y="194"/>
                      </a:lnTo>
                      <a:lnTo>
                        <a:pt x="295" y="122"/>
                      </a:lnTo>
                      <a:lnTo>
                        <a:pt x="84" y="0"/>
                      </a:lnTo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06" name="Freeform 52"/>
                <p:cNvSpPr>
                  <a:spLocks/>
                </p:cNvSpPr>
                <p:nvPr/>
              </p:nvSpPr>
              <p:spPr bwMode="auto">
                <a:xfrm>
                  <a:off x="1409" y="1945"/>
                  <a:ext cx="17" cy="37"/>
                </a:xfrm>
                <a:custGeom>
                  <a:avLst/>
                  <a:gdLst>
                    <a:gd name="T0" fmla="*/ 0 w 17"/>
                    <a:gd name="T1" fmla="*/ 0 h 37"/>
                    <a:gd name="T2" fmla="*/ 16 w 17"/>
                    <a:gd name="T3" fmla="*/ 3 h 37"/>
                    <a:gd name="T4" fmla="*/ 16 w 17"/>
                    <a:gd name="T5" fmla="*/ 33 h 37"/>
                    <a:gd name="T6" fmla="*/ 0 w 17"/>
                    <a:gd name="T7" fmla="*/ 36 h 37"/>
                    <a:gd name="T8" fmla="*/ 0 w 17"/>
                    <a:gd name="T9" fmla="*/ 0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" h="37">
                      <a:moveTo>
                        <a:pt x="0" y="0"/>
                      </a:moveTo>
                      <a:lnTo>
                        <a:pt x="16" y="3"/>
                      </a:lnTo>
                      <a:lnTo>
                        <a:pt x="16" y="33"/>
                      </a:lnTo>
                      <a:lnTo>
                        <a:pt x="0" y="3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66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07" name="Freeform 53"/>
                <p:cNvSpPr>
                  <a:spLocks/>
                </p:cNvSpPr>
                <p:nvPr/>
              </p:nvSpPr>
              <p:spPr bwMode="auto">
                <a:xfrm>
                  <a:off x="1409" y="1978"/>
                  <a:ext cx="28" cy="19"/>
                </a:xfrm>
                <a:custGeom>
                  <a:avLst/>
                  <a:gdLst>
                    <a:gd name="T0" fmla="*/ 5 w 28"/>
                    <a:gd name="T1" fmla="*/ 0 h 19"/>
                    <a:gd name="T2" fmla="*/ 27 w 28"/>
                    <a:gd name="T3" fmla="*/ 12 h 19"/>
                    <a:gd name="T4" fmla="*/ 27 w 28"/>
                    <a:gd name="T5" fmla="*/ 18 h 19"/>
                    <a:gd name="T6" fmla="*/ 0 w 28"/>
                    <a:gd name="T7" fmla="*/ 3 h 19"/>
                    <a:gd name="T8" fmla="*/ 5 w 28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8" h="19">
                      <a:moveTo>
                        <a:pt x="5" y="0"/>
                      </a:moveTo>
                      <a:lnTo>
                        <a:pt x="27" y="12"/>
                      </a:lnTo>
                      <a:lnTo>
                        <a:pt x="27" y="18"/>
                      </a:lnTo>
                      <a:lnTo>
                        <a:pt x="0" y="3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08" name="Freeform 54"/>
                <p:cNvSpPr>
                  <a:spLocks/>
                </p:cNvSpPr>
                <p:nvPr/>
              </p:nvSpPr>
              <p:spPr bwMode="auto">
                <a:xfrm>
                  <a:off x="1414" y="1948"/>
                  <a:ext cx="23" cy="43"/>
                </a:xfrm>
                <a:custGeom>
                  <a:avLst/>
                  <a:gdLst>
                    <a:gd name="T0" fmla="*/ 0 w 23"/>
                    <a:gd name="T1" fmla="*/ 30 h 43"/>
                    <a:gd name="T2" fmla="*/ 0 w 23"/>
                    <a:gd name="T3" fmla="*/ 0 h 43"/>
                    <a:gd name="T4" fmla="*/ 22 w 23"/>
                    <a:gd name="T5" fmla="*/ 12 h 43"/>
                    <a:gd name="T6" fmla="*/ 22 w 23"/>
                    <a:gd name="T7" fmla="*/ 42 h 43"/>
                    <a:gd name="T8" fmla="*/ 0 w 23"/>
                    <a:gd name="T9" fmla="*/ 30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3" h="43">
                      <a:moveTo>
                        <a:pt x="0" y="30"/>
                      </a:moveTo>
                      <a:lnTo>
                        <a:pt x="0" y="0"/>
                      </a:lnTo>
                      <a:lnTo>
                        <a:pt x="22" y="12"/>
                      </a:lnTo>
                      <a:lnTo>
                        <a:pt x="22" y="42"/>
                      </a:lnTo>
                      <a:lnTo>
                        <a:pt x="0" y="3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09" name="Freeform 55"/>
                <p:cNvSpPr>
                  <a:spLocks/>
                </p:cNvSpPr>
                <p:nvPr/>
              </p:nvSpPr>
              <p:spPr bwMode="auto">
                <a:xfrm>
                  <a:off x="1611" y="1945"/>
                  <a:ext cx="170" cy="160"/>
                </a:xfrm>
                <a:custGeom>
                  <a:avLst/>
                  <a:gdLst>
                    <a:gd name="T0" fmla="*/ 0 w 170"/>
                    <a:gd name="T1" fmla="*/ 159 h 160"/>
                    <a:gd name="T2" fmla="*/ 169 w 170"/>
                    <a:gd name="T3" fmla="*/ 61 h 160"/>
                    <a:gd name="T4" fmla="*/ 169 w 170"/>
                    <a:gd name="T5" fmla="*/ 0 h 160"/>
                    <a:gd name="T6" fmla="*/ 84 w 170"/>
                    <a:gd name="T7" fmla="*/ 25 h 160"/>
                    <a:gd name="T8" fmla="*/ 0 w 170"/>
                    <a:gd name="T9" fmla="*/ 97 h 160"/>
                    <a:gd name="T10" fmla="*/ 0 w 170"/>
                    <a:gd name="T11" fmla="*/ 159 h 1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70" h="160">
                      <a:moveTo>
                        <a:pt x="0" y="159"/>
                      </a:moveTo>
                      <a:lnTo>
                        <a:pt x="169" y="61"/>
                      </a:lnTo>
                      <a:lnTo>
                        <a:pt x="169" y="0"/>
                      </a:lnTo>
                      <a:lnTo>
                        <a:pt x="84" y="25"/>
                      </a:lnTo>
                      <a:lnTo>
                        <a:pt x="0" y="97"/>
                      </a:lnTo>
                      <a:lnTo>
                        <a:pt x="0" y="159"/>
                      </a:lnTo>
                    </a:path>
                  </a:pathLst>
                </a:custGeom>
                <a:solidFill>
                  <a:srgbClr val="FF66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10" name="Freeform 56"/>
                <p:cNvSpPr>
                  <a:spLocks/>
                </p:cNvSpPr>
                <p:nvPr/>
              </p:nvSpPr>
              <p:spPr bwMode="auto">
                <a:xfrm>
                  <a:off x="1457" y="1973"/>
                  <a:ext cx="17" cy="37"/>
                </a:xfrm>
                <a:custGeom>
                  <a:avLst/>
                  <a:gdLst>
                    <a:gd name="T0" fmla="*/ 0 w 17"/>
                    <a:gd name="T1" fmla="*/ 0 h 37"/>
                    <a:gd name="T2" fmla="*/ 16 w 17"/>
                    <a:gd name="T3" fmla="*/ 3 h 37"/>
                    <a:gd name="T4" fmla="*/ 16 w 17"/>
                    <a:gd name="T5" fmla="*/ 33 h 37"/>
                    <a:gd name="T6" fmla="*/ 0 w 17"/>
                    <a:gd name="T7" fmla="*/ 36 h 37"/>
                    <a:gd name="T8" fmla="*/ 0 w 17"/>
                    <a:gd name="T9" fmla="*/ 0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" h="37">
                      <a:moveTo>
                        <a:pt x="0" y="0"/>
                      </a:moveTo>
                      <a:lnTo>
                        <a:pt x="16" y="3"/>
                      </a:lnTo>
                      <a:lnTo>
                        <a:pt x="16" y="33"/>
                      </a:lnTo>
                      <a:lnTo>
                        <a:pt x="0" y="3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66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11" name="Freeform 57"/>
                <p:cNvSpPr>
                  <a:spLocks/>
                </p:cNvSpPr>
                <p:nvPr/>
              </p:nvSpPr>
              <p:spPr bwMode="auto">
                <a:xfrm>
                  <a:off x="1457" y="2006"/>
                  <a:ext cx="28" cy="19"/>
                </a:xfrm>
                <a:custGeom>
                  <a:avLst/>
                  <a:gdLst>
                    <a:gd name="T0" fmla="*/ 5 w 28"/>
                    <a:gd name="T1" fmla="*/ 0 h 19"/>
                    <a:gd name="T2" fmla="*/ 27 w 28"/>
                    <a:gd name="T3" fmla="*/ 12 h 19"/>
                    <a:gd name="T4" fmla="*/ 27 w 28"/>
                    <a:gd name="T5" fmla="*/ 18 h 19"/>
                    <a:gd name="T6" fmla="*/ 0 w 28"/>
                    <a:gd name="T7" fmla="*/ 3 h 19"/>
                    <a:gd name="T8" fmla="*/ 5 w 28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8" h="19">
                      <a:moveTo>
                        <a:pt x="5" y="0"/>
                      </a:moveTo>
                      <a:lnTo>
                        <a:pt x="27" y="12"/>
                      </a:lnTo>
                      <a:lnTo>
                        <a:pt x="27" y="18"/>
                      </a:lnTo>
                      <a:lnTo>
                        <a:pt x="0" y="3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12" name="Freeform 58"/>
                <p:cNvSpPr>
                  <a:spLocks/>
                </p:cNvSpPr>
                <p:nvPr/>
              </p:nvSpPr>
              <p:spPr bwMode="auto">
                <a:xfrm>
                  <a:off x="1462" y="1976"/>
                  <a:ext cx="23" cy="43"/>
                </a:xfrm>
                <a:custGeom>
                  <a:avLst/>
                  <a:gdLst>
                    <a:gd name="T0" fmla="*/ 0 w 23"/>
                    <a:gd name="T1" fmla="*/ 30 h 43"/>
                    <a:gd name="T2" fmla="*/ 0 w 23"/>
                    <a:gd name="T3" fmla="*/ 0 h 43"/>
                    <a:gd name="T4" fmla="*/ 22 w 23"/>
                    <a:gd name="T5" fmla="*/ 12 h 43"/>
                    <a:gd name="T6" fmla="*/ 22 w 23"/>
                    <a:gd name="T7" fmla="*/ 42 h 43"/>
                    <a:gd name="T8" fmla="*/ 0 w 23"/>
                    <a:gd name="T9" fmla="*/ 30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3" h="43">
                      <a:moveTo>
                        <a:pt x="0" y="30"/>
                      </a:moveTo>
                      <a:lnTo>
                        <a:pt x="0" y="0"/>
                      </a:lnTo>
                      <a:lnTo>
                        <a:pt x="22" y="12"/>
                      </a:lnTo>
                      <a:lnTo>
                        <a:pt x="22" y="42"/>
                      </a:lnTo>
                      <a:lnTo>
                        <a:pt x="0" y="3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13" name="Freeform 59"/>
                <p:cNvSpPr>
                  <a:spLocks/>
                </p:cNvSpPr>
                <p:nvPr/>
              </p:nvSpPr>
              <p:spPr bwMode="auto">
                <a:xfrm>
                  <a:off x="1505" y="2001"/>
                  <a:ext cx="17" cy="37"/>
                </a:xfrm>
                <a:custGeom>
                  <a:avLst/>
                  <a:gdLst>
                    <a:gd name="T0" fmla="*/ 0 w 17"/>
                    <a:gd name="T1" fmla="*/ 0 h 37"/>
                    <a:gd name="T2" fmla="*/ 16 w 17"/>
                    <a:gd name="T3" fmla="*/ 3 h 37"/>
                    <a:gd name="T4" fmla="*/ 16 w 17"/>
                    <a:gd name="T5" fmla="*/ 33 h 37"/>
                    <a:gd name="T6" fmla="*/ 0 w 17"/>
                    <a:gd name="T7" fmla="*/ 36 h 37"/>
                    <a:gd name="T8" fmla="*/ 0 w 17"/>
                    <a:gd name="T9" fmla="*/ 0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" h="37">
                      <a:moveTo>
                        <a:pt x="0" y="0"/>
                      </a:moveTo>
                      <a:lnTo>
                        <a:pt x="16" y="3"/>
                      </a:lnTo>
                      <a:lnTo>
                        <a:pt x="16" y="33"/>
                      </a:lnTo>
                      <a:lnTo>
                        <a:pt x="0" y="3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66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14" name="Freeform 60"/>
                <p:cNvSpPr>
                  <a:spLocks/>
                </p:cNvSpPr>
                <p:nvPr/>
              </p:nvSpPr>
              <p:spPr bwMode="auto">
                <a:xfrm>
                  <a:off x="1505" y="2034"/>
                  <a:ext cx="29" cy="19"/>
                </a:xfrm>
                <a:custGeom>
                  <a:avLst/>
                  <a:gdLst>
                    <a:gd name="T0" fmla="*/ 6 w 29"/>
                    <a:gd name="T1" fmla="*/ 0 h 19"/>
                    <a:gd name="T2" fmla="*/ 28 w 29"/>
                    <a:gd name="T3" fmla="*/ 12 h 19"/>
                    <a:gd name="T4" fmla="*/ 28 w 29"/>
                    <a:gd name="T5" fmla="*/ 18 h 19"/>
                    <a:gd name="T6" fmla="*/ 0 w 29"/>
                    <a:gd name="T7" fmla="*/ 3 h 19"/>
                    <a:gd name="T8" fmla="*/ 6 w 29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" h="19">
                      <a:moveTo>
                        <a:pt x="6" y="0"/>
                      </a:moveTo>
                      <a:lnTo>
                        <a:pt x="28" y="12"/>
                      </a:lnTo>
                      <a:lnTo>
                        <a:pt x="28" y="18"/>
                      </a:lnTo>
                      <a:lnTo>
                        <a:pt x="0" y="3"/>
                      </a:lnTo>
                      <a:lnTo>
                        <a:pt x="6" y="0"/>
                      </a:lnTo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15" name="Freeform 61"/>
                <p:cNvSpPr>
                  <a:spLocks/>
                </p:cNvSpPr>
                <p:nvPr/>
              </p:nvSpPr>
              <p:spPr bwMode="auto">
                <a:xfrm>
                  <a:off x="1511" y="2004"/>
                  <a:ext cx="23" cy="43"/>
                </a:xfrm>
                <a:custGeom>
                  <a:avLst/>
                  <a:gdLst>
                    <a:gd name="T0" fmla="*/ 0 w 23"/>
                    <a:gd name="T1" fmla="*/ 30 h 43"/>
                    <a:gd name="T2" fmla="*/ 0 w 23"/>
                    <a:gd name="T3" fmla="*/ 0 h 43"/>
                    <a:gd name="T4" fmla="*/ 22 w 23"/>
                    <a:gd name="T5" fmla="*/ 12 h 43"/>
                    <a:gd name="T6" fmla="*/ 22 w 23"/>
                    <a:gd name="T7" fmla="*/ 42 h 43"/>
                    <a:gd name="T8" fmla="*/ 0 w 23"/>
                    <a:gd name="T9" fmla="*/ 30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3" h="43">
                      <a:moveTo>
                        <a:pt x="0" y="30"/>
                      </a:moveTo>
                      <a:lnTo>
                        <a:pt x="0" y="0"/>
                      </a:lnTo>
                      <a:lnTo>
                        <a:pt x="22" y="12"/>
                      </a:lnTo>
                      <a:lnTo>
                        <a:pt x="22" y="42"/>
                      </a:lnTo>
                      <a:lnTo>
                        <a:pt x="0" y="3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16" name="Freeform 62"/>
                <p:cNvSpPr>
                  <a:spLocks/>
                </p:cNvSpPr>
                <p:nvPr/>
              </p:nvSpPr>
              <p:spPr bwMode="auto">
                <a:xfrm>
                  <a:off x="1568" y="2037"/>
                  <a:ext cx="17" cy="37"/>
                </a:xfrm>
                <a:custGeom>
                  <a:avLst/>
                  <a:gdLst>
                    <a:gd name="T0" fmla="*/ 0 w 17"/>
                    <a:gd name="T1" fmla="*/ 0 h 37"/>
                    <a:gd name="T2" fmla="*/ 16 w 17"/>
                    <a:gd name="T3" fmla="*/ 3 h 37"/>
                    <a:gd name="T4" fmla="*/ 16 w 17"/>
                    <a:gd name="T5" fmla="*/ 33 h 37"/>
                    <a:gd name="T6" fmla="*/ 0 w 17"/>
                    <a:gd name="T7" fmla="*/ 36 h 37"/>
                    <a:gd name="T8" fmla="*/ 0 w 17"/>
                    <a:gd name="T9" fmla="*/ 0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" h="37">
                      <a:moveTo>
                        <a:pt x="0" y="0"/>
                      </a:moveTo>
                      <a:lnTo>
                        <a:pt x="16" y="3"/>
                      </a:lnTo>
                      <a:lnTo>
                        <a:pt x="16" y="33"/>
                      </a:lnTo>
                      <a:lnTo>
                        <a:pt x="0" y="3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66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17" name="Freeform 63"/>
                <p:cNvSpPr>
                  <a:spLocks/>
                </p:cNvSpPr>
                <p:nvPr/>
              </p:nvSpPr>
              <p:spPr bwMode="auto">
                <a:xfrm>
                  <a:off x="1568" y="2070"/>
                  <a:ext cx="28" cy="19"/>
                </a:xfrm>
                <a:custGeom>
                  <a:avLst/>
                  <a:gdLst>
                    <a:gd name="T0" fmla="*/ 5 w 28"/>
                    <a:gd name="T1" fmla="*/ 0 h 19"/>
                    <a:gd name="T2" fmla="*/ 27 w 28"/>
                    <a:gd name="T3" fmla="*/ 12 h 19"/>
                    <a:gd name="T4" fmla="*/ 27 w 28"/>
                    <a:gd name="T5" fmla="*/ 18 h 19"/>
                    <a:gd name="T6" fmla="*/ 0 w 28"/>
                    <a:gd name="T7" fmla="*/ 3 h 19"/>
                    <a:gd name="T8" fmla="*/ 5 w 28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8" h="19">
                      <a:moveTo>
                        <a:pt x="5" y="0"/>
                      </a:moveTo>
                      <a:lnTo>
                        <a:pt x="27" y="12"/>
                      </a:lnTo>
                      <a:lnTo>
                        <a:pt x="27" y="18"/>
                      </a:lnTo>
                      <a:lnTo>
                        <a:pt x="0" y="3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FFCC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18" name="Freeform 64"/>
                <p:cNvSpPr>
                  <a:spLocks/>
                </p:cNvSpPr>
                <p:nvPr/>
              </p:nvSpPr>
              <p:spPr bwMode="auto">
                <a:xfrm>
                  <a:off x="1573" y="2040"/>
                  <a:ext cx="23" cy="43"/>
                </a:xfrm>
                <a:custGeom>
                  <a:avLst/>
                  <a:gdLst>
                    <a:gd name="T0" fmla="*/ 0 w 23"/>
                    <a:gd name="T1" fmla="*/ 30 h 43"/>
                    <a:gd name="T2" fmla="*/ 0 w 23"/>
                    <a:gd name="T3" fmla="*/ 0 h 43"/>
                    <a:gd name="T4" fmla="*/ 22 w 23"/>
                    <a:gd name="T5" fmla="*/ 12 h 43"/>
                    <a:gd name="T6" fmla="*/ 22 w 23"/>
                    <a:gd name="T7" fmla="*/ 42 h 43"/>
                    <a:gd name="T8" fmla="*/ 0 w 23"/>
                    <a:gd name="T9" fmla="*/ 30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3" h="43">
                      <a:moveTo>
                        <a:pt x="0" y="30"/>
                      </a:moveTo>
                      <a:lnTo>
                        <a:pt x="0" y="0"/>
                      </a:lnTo>
                      <a:lnTo>
                        <a:pt x="22" y="12"/>
                      </a:lnTo>
                      <a:lnTo>
                        <a:pt x="22" y="42"/>
                      </a:lnTo>
                      <a:lnTo>
                        <a:pt x="0" y="3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19" name="Freeform 65"/>
                <p:cNvSpPr>
                  <a:spLocks/>
                </p:cNvSpPr>
                <p:nvPr/>
              </p:nvSpPr>
              <p:spPr bwMode="auto">
                <a:xfrm>
                  <a:off x="1447" y="1882"/>
                  <a:ext cx="55" cy="41"/>
                </a:xfrm>
                <a:custGeom>
                  <a:avLst/>
                  <a:gdLst>
                    <a:gd name="T0" fmla="*/ 33 w 55"/>
                    <a:gd name="T1" fmla="*/ 0 h 41"/>
                    <a:gd name="T2" fmla="*/ 54 w 55"/>
                    <a:gd name="T3" fmla="*/ 11 h 41"/>
                    <a:gd name="T4" fmla="*/ 21 w 55"/>
                    <a:gd name="T5" fmla="*/ 40 h 41"/>
                    <a:gd name="T6" fmla="*/ 0 w 55"/>
                    <a:gd name="T7" fmla="*/ 28 h 41"/>
                    <a:gd name="T8" fmla="*/ 33 w 55"/>
                    <a:gd name="T9" fmla="*/ 0 h 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5" h="41">
                      <a:moveTo>
                        <a:pt x="33" y="0"/>
                      </a:moveTo>
                      <a:lnTo>
                        <a:pt x="54" y="11"/>
                      </a:lnTo>
                      <a:lnTo>
                        <a:pt x="21" y="40"/>
                      </a:lnTo>
                      <a:lnTo>
                        <a:pt x="0" y="28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CEE1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20" name="Freeform 66"/>
                <p:cNvSpPr>
                  <a:spLocks/>
                </p:cNvSpPr>
                <p:nvPr/>
              </p:nvSpPr>
              <p:spPr bwMode="auto">
                <a:xfrm>
                  <a:off x="1511" y="1918"/>
                  <a:ext cx="54" cy="42"/>
                </a:xfrm>
                <a:custGeom>
                  <a:avLst/>
                  <a:gdLst>
                    <a:gd name="T0" fmla="*/ 33 w 54"/>
                    <a:gd name="T1" fmla="*/ 0 h 42"/>
                    <a:gd name="T2" fmla="*/ 53 w 54"/>
                    <a:gd name="T3" fmla="*/ 12 h 42"/>
                    <a:gd name="T4" fmla="*/ 20 w 54"/>
                    <a:gd name="T5" fmla="*/ 41 h 42"/>
                    <a:gd name="T6" fmla="*/ 0 w 54"/>
                    <a:gd name="T7" fmla="*/ 29 h 42"/>
                    <a:gd name="T8" fmla="*/ 33 w 54"/>
                    <a:gd name="T9" fmla="*/ 0 h 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4" h="42">
                      <a:moveTo>
                        <a:pt x="33" y="0"/>
                      </a:moveTo>
                      <a:lnTo>
                        <a:pt x="53" y="12"/>
                      </a:lnTo>
                      <a:lnTo>
                        <a:pt x="20" y="41"/>
                      </a:lnTo>
                      <a:lnTo>
                        <a:pt x="0" y="29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CEE1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21" name="Freeform 67"/>
                <p:cNvSpPr>
                  <a:spLocks/>
                </p:cNvSpPr>
                <p:nvPr/>
              </p:nvSpPr>
              <p:spPr bwMode="auto">
                <a:xfrm>
                  <a:off x="1586" y="1962"/>
                  <a:ext cx="55" cy="41"/>
                </a:xfrm>
                <a:custGeom>
                  <a:avLst/>
                  <a:gdLst>
                    <a:gd name="T0" fmla="*/ 33 w 55"/>
                    <a:gd name="T1" fmla="*/ 0 h 41"/>
                    <a:gd name="T2" fmla="*/ 54 w 55"/>
                    <a:gd name="T3" fmla="*/ 12 h 41"/>
                    <a:gd name="T4" fmla="*/ 20 w 55"/>
                    <a:gd name="T5" fmla="*/ 40 h 41"/>
                    <a:gd name="T6" fmla="*/ 0 w 55"/>
                    <a:gd name="T7" fmla="*/ 28 h 41"/>
                    <a:gd name="T8" fmla="*/ 33 w 55"/>
                    <a:gd name="T9" fmla="*/ 0 h 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5" h="41">
                      <a:moveTo>
                        <a:pt x="33" y="0"/>
                      </a:moveTo>
                      <a:lnTo>
                        <a:pt x="54" y="12"/>
                      </a:lnTo>
                      <a:lnTo>
                        <a:pt x="20" y="40"/>
                      </a:lnTo>
                      <a:lnTo>
                        <a:pt x="0" y="28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CEE1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22" name="Freeform 68"/>
                <p:cNvSpPr>
                  <a:spLocks/>
                </p:cNvSpPr>
                <p:nvPr/>
              </p:nvSpPr>
              <p:spPr bwMode="auto">
                <a:xfrm>
                  <a:off x="1595" y="1880"/>
                  <a:ext cx="61" cy="25"/>
                </a:xfrm>
                <a:custGeom>
                  <a:avLst/>
                  <a:gdLst>
                    <a:gd name="T0" fmla="*/ 39 w 61"/>
                    <a:gd name="T1" fmla="*/ 0 h 25"/>
                    <a:gd name="T2" fmla="*/ 60 w 61"/>
                    <a:gd name="T3" fmla="*/ 12 h 25"/>
                    <a:gd name="T4" fmla="*/ 21 w 61"/>
                    <a:gd name="T5" fmla="*/ 24 h 25"/>
                    <a:gd name="T6" fmla="*/ 0 w 61"/>
                    <a:gd name="T7" fmla="*/ 12 h 25"/>
                    <a:gd name="T8" fmla="*/ 39 w 61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1" h="25">
                      <a:moveTo>
                        <a:pt x="39" y="0"/>
                      </a:moveTo>
                      <a:lnTo>
                        <a:pt x="60" y="12"/>
                      </a:lnTo>
                      <a:lnTo>
                        <a:pt x="21" y="24"/>
                      </a:lnTo>
                      <a:lnTo>
                        <a:pt x="0" y="12"/>
                      </a:lnTo>
                      <a:lnTo>
                        <a:pt x="39" y="0"/>
                      </a:lnTo>
                    </a:path>
                  </a:pathLst>
                </a:custGeom>
                <a:solidFill>
                  <a:srgbClr val="9DB9D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23" name="Freeform 69"/>
                <p:cNvSpPr>
                  <a:spLocks/>
                </p:cNvSpPr>
                <p:nvPr/>
              </p:nvSpPr>
              <p:spPr bwMode="auto">
                <a:xfrm>
                  <a:off x="1530" y="1843"/>
                  <a:ext cx="61" cy="24"/>
                </a:xfrm>
                <a:custGeom>
                  <a:avLst/>
                  <a:gdLst>
                    <a:gd name="T0" fmla="*/ 39 w 61"/>
                    <a:gd name="T1" fmla="*/ 0 h 24"/>
                    <a:gd name="T2" fmla="*/ 60 w 61"/>
                    <a:gd name="T3" fmla="*/ 12 h 24"/>
                    <a:gd name="T4" fmla="*/ 21 w 61"/>
                    <a:gd name="T5" fmla="*/ 23 h 24"/>
                    <a:gd name="T6" fmla="*/ 0 w 61"/>
                    <a:gd name="T7" fmla="*/ 11 h 24"/>
                    <a:gd name="T8" fmla="*/ 39 w 61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1" h="24">
                      <a:moveTo>
                        <a:pt x="39" y="0"/>
                      </a:moveTo>
                      <a:lnTo>
                        <a:pt x="60" y="12"/>
                      </a:lnTo>
                      <a:lnTo>
                        <a:pt x="21" y="23"/>
                      </a:lnTo>
                      <a:lnTo>
                        <a:pt x="0" y="11"/>
                      </a:lnTo>
                      <a:lnTo>
                        <a:pt x="39" y="0"/>
                      </a:lnTo>
                    </a:path>
                  </a:pathLst>
                </a:custGeom>
                <a:solidFill>
                  <a:srgbClr val="9DB9D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24" name="Freeform 70"/>
                <p:cNvSpPr>
                  <a:spLocks/>
                </p:cNvSpPr>
                <p:nvPr/>
              </p:nvSpPr>
              <p:spPr bwMode="auto">
                <a:xfrm>
                  <a:off x="1668" y="1922"/>
                  <a:ext cx="60" cy="24"/>
                </a:xfrm>
                <a:custGeom>
                  <a:avLst/>
                  <a:gdLst>
                    <a:gd name="T0" fmla="*/ 38 w 60"/>
                    <a:gd name="T1" fmla="*/ 0 h 24"/>
                    <a:gd name="T2" fmla="*/ 59 w 60"/>
                    <a:gd name="T3" fmla="*/ 12 h 24"/>
                    <a:gd name="T4" fmla="*/ 20 w 60"/>
                    <a:gd name="T5" fmla="*/ 23 h 24"/>
                    <a:gd name="T6" fmla="*/ 0 w 60"/>
                    <a:gd name="T7" fmla="*/ 12 h 24"/>
                    <a:gd name="T8" fmla="*/ 38 w 60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0" h="24">
                      <a:moveTo>
                        <a:pt x="38" y="0"/>
                      </a:moveTo>
                      <a:lnTo>
                        <a:pt x="59" y="12"/>
                      </a:lnTo>
                      <a:lnTo>
                        <a:pt x="20" y="23"/>
                      </a:lnTo>
                      <a:lnTo>
                        <a:pt x="0" y="12"/>
                      </a:lnTo>
                      <a:lnTo>
                        <a:pt x="38" y="0"/>
                      </a:lnTo>
                    </a:path>
                  </a:pathLst>
                </a:custGeom>
                <a:solidFill>
                  <a:srgbClr val="9DB9D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25" name="Line 71"/>
                <p:cNvSpPr>
                  <a:spLocks noChangeShapeType="1"/>
                </p:cNvSpPr>
                <p:nvPr/>
              </p:nvSpPr>
              <p:spPr bwMode="auto">
                <a:xfrm flipV="1">
                  <a:off x="1472" y="2074"/>
                  <a:ext cx="0" cy="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26" name="Freeform 72"/>
                <p:cNvSpPr>
                  <a:spLocks/>
                </p:cNvSpPr>
                <p:nvPr/>
              </p:nvSpPr>
              <p:spPr bwMode="auto">
                <a:xfrm>
                  <a:off x="1471" y="2080"/>
                  <a:ext cx="17" cy="17"/>
                </a:xfrm>
                <a:custGeom>
                  <a:avLst/>
                  <a:gdLst>
                    <a:gd name="T0" fmla="*/ 8 w 17"/>
                    <a:gd name="T1" fmla="*/ 16 h 17"/>
                    <a:gd name="T2" fmla="*/ 4 w 17"/>
                    <a:gd name="T3" fmla="*/ 16 h 17"/>
                    <a:gd name="T4" fmla="*/ 0 w 17"/>
                    <a:gd name="T5" fmla="*/ 10 h 17"/>
                    <a:gd name="T6" fmla="*/ 4 w 17"/>
                    <a:gd name="T7" fmla="*/ 5 h 17"/>
                    <a:gd name="T8" fmla="*/ 8 w 17"/>
                    <a:gd name="T9" fmla="*/ 0 h 17"/>
                    <a:gd name="T10" fmla="*/ 12 w 17"/>
                    <a:gd name="T11" fmla="*/ 0 h 17"/>
                    <a:gd name="T12" fmla="*/ 16 w 17"/>
                    <a:gd name="T13" fmla="*/ 5 h 17"/>
                    <a:gd name="T14" fmla="*/ 12 w 17"/>
                    <a:gd name="T15" fmla="*/ 10 h 17"/>
                    <a:gd name="T16" fmla="*/ 8 w 17"/>
                    <a:gd name="T17" fmla="*/ 16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7" h="17">
                      <a:moveTo>
                        <a:pt x="8" y="16"/>
                      </a:moveTo>
                      <a:lnTo>
                        <a:pt x="4" y="16"/>
                      </a:lnTo>
                      <a:lnTo>
                        <a:pt x="0" y="10"/>
                      </a:lnTo>
                      <a:lnTo>
                        <a:pt x="4" y="5"/>
                      </a:lnTo>
                      <a:lnTo>
                        <a:pt x="8" y="0"/>
                      </a:lnTo>
                      <a:lnTo>
                        <a:pt x="12" y="0"/>
                      </a:lnTo>
                      <a:lnTo>
                        <a:pt x="16" y="5"/>
                      </a:lnTo>
                      <a:lnTo>
                        <a:pt x="12" y="10"/>
                      </a:lnTo>
                      <a:lnTo>
                        <a:pt x="8" y="16"/>
                      </a:lnTo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27" name="Freeform 73"/>
                <p:cNvSpPr>
                  <a:spLocks/>
                </p:cNvSpPr>
                <p:nvPr/>
              </p:nvSpPr>
              <p:spPr bwMode="auto">
                <a:xfrm>
                  <a:off x="1472" y="2080"/>
                  <a:ext cx="17" cy="17"/>
                </a:xfrm>
                <a:custGeom>
                  <a:avLst/>
                  <a:gdLst>
                    <a:gd name="T0" fmla="*/ 10 w 17"/>
                    <a:gd name="T1" fmla="*/ 10 h 17"/>
                    <a:gd name="T2" fmla="*/ 16 w 17"/>
                    <a:gd name="T3" fmla="*/ 5 h 17"/>
                    <a:gd name="T4" fmla="*/ 10 w 17"/>
                    <a:gd name="T5" fmla="*/ 0 h 17"/>
                    <a:gd name="T6" fmla="*/ 5 w 17"/>
                    <a:gd name="T7" fmla="*/ 0 h 17"/>
                    <a:gd name="T8" fmla="*/ 5 w 17"/>
                    <a:gd name="T9" fmla="*/ 5 h 17"/>
                    <a:gd name="T10" fmla="*/ 0 w 17"/>
                    <a:gd name="T11" fmla="*/ 10 h 17"/>
                    <a:gd name="T12" fmla="*/ 5 w 17"/>
                    <a:gd name="T13" fmla="*/ 16 h 17"/>
                    <a:gd name="T14" fmla="*/ 10 w 17"/>
                    <a:gd name="T15" fmla="*/ 1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7" h="17">
                      <a:moveTo>
                        <a:pt x="10" y="10"/>
                      </a:moveTo>
                      <a:lnTo>
                        <a:pt x="16" y="5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0" y="10"/>
                      </a:lnTo>
                      <a:lnTo>
                        <a:pt x="5" y="16"/>
                      </a:lnTo>
                      <a:lnTo>
                        <a:pt x="10" y="10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28" name="Freeform 74"/>
                <p:cNvSpPr>
                  <a:spLocks/>
                </p:cNvSpPr>
                <p:nvPr/>
              </p:nvSpPr>
              <p:spPr bwMode="auto">
                <a:xfrm>
                  <a:off x="1443" y="2053"/>
                  <a:ext cx="19" cy="32"/>
                </a:xfrm>
                <a:custGeom>
                  <a:avLst/>
                  <a:gdLst>
                    <a:gd name="T0" fmla="*/ 18 w 19"/>
                    <a:gd name="T1" fmla="*/ 10 h 32"/>
                    <a:gd name="T2" fmla="*/ 0 w 19"/>
                    <a:gd name="T3" fmla="*/ 0 h 32"/>
                    <a:gd name="T4" fmla="*/ 0 w 19"/>
                    <a:gd name="T5" fmla="*/ 21 h 32"/>
                    <a:gd name="T6" fmla="*/ 18 w 19"/>
                    <a:gd name="T7" fmla="*/ 31 h 32"/>
                    <a:gd name="T8" fmla="*/ 18 w 19"/>
                    <a:gd name="T9" fmla="*/ 10 h 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" h="32">
                      <a:moveTo>
                        <a:pt x="18" y="10"/>
                      </a:moveTo>
                      <a:lnTo>
                        <a:pt x="0" y="0"/>
                      </a:lnTo>
                      <a:lnTo>
                        <a:pt x="0" y="21"/>
                      </a:lnTo>
                      <a:lnTo>
                        <a:pt x="18" y="31"/>
                      </a:lnTo>
                      <a:lnTo>
                        <a:pt x="18" y="10"/>
                      </a:lnTo>
                    </a:path>
                  </a:pathLst>
                </a:custGeom>
                <a:solidFill>
                  <a:srgbClr val="B3B3B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29" name="Freeform 75"/>
                <p:cNvSpPr>
                  <a:spLocks/>
                </p:cNvSpPr>
                <p:nvPr/>
              </p:nvSpPr>
              <p:spPr bwMode="auto">
                <a:xfrm>
                  <a:off x="1513" y="2048"/>
                  <a:ext cx="17" cy="17"/>
                </a:xfrm>
                <a:custGeom>
                  <a:avLst/>
                  <a:gdLst>
                    <a:gd name="T0" fmla="*/ 6 w 17"/>
                    <a:gd name="T1" fmla="*/ 14 h 17"/>
                    <a:gd name="T2" fmla="*/ 2 w 17"/>
                    <a:gd name="T3" fmla="*/ 12 h 17"/>
                    <a:gd name="T4" fmla="*/ 0 w 17"/>
                    <a:gd name="T5" fmla="*/ 10 h 17"/>
                    <a:gd name="T6" fmla="*/ 0 w 17"/>
                    <a:gd name="T7" fmla="*/ 8 h 17"/>
                    <a:gd name="T8" fmla="*/ 2 w 17"/>
                    <a:gd name="T9" fmla="*/ 3 h 17"/>
                    <a:gd name="T10" fmla="*/ 4 w 17"/>
                    <a:gd name="T11" fmla="*/ 1 h 17"/>
                    <a:gd name="T12" fmla="*/ 6 w 17"/>
                    <a:gd name="T13" fmla="*/ 0 h 17"/>
                    <a:gd name="T14" fmla="*/ 8 w 17"/>
                    <a:gd name="T15" fmla="*/ 0 h 17"/>
                    <a:gd name="T16" fmla="*/ 10 w 17"/>
                    <a:gd name="T17" fmla="*/ 0 h 17"/>
                    <a:gd name="T18" fmla="*/ 14 w 17"/>
                    <a:gd name="T19" fmla="*/ 1 h 17"/>
                    <a:gd name="T20" fmla="*/ 16 w 17"/>
                    <a:gd name="T21" fmla="*/ 3 h 17"/>
                    <a:gd name="T22" fmla="*/ 16 w 17"/>
                    <a:gd name="T23" fmla="*/ 5 h 17"/>
                    <a:gd name="T24" fmla="*/ 14 w 17"/>
                    <a:gd name="T25" fmla="*/ 10 h 17"/>
                    <a:gd name="T26" fmla="*/ 12 w 17"/>
                    <a:gd name="T27" fmla="*/ 12 h 17"/>
                    <a:gd name="T28" fmla="*/ 10 w 17"/>
                    <a:gd name="T29" fmla="*/ 14 h 17"/>
                    <a:gd name="T30" fmla="*/ 8 w 17"/>
                    <a:gd name="T31" fmla="*/ 16 h 17"/>
                    <a:gd name="T32" fmla="*/ 6 w 17"/>
                    <a:gd name="T33" fmla="*/ 14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7" h="17">
                      <a:moveTo>
                        <a:pt x="6" y="14"/>
                      </a:moveTo>
                      <a:lnTo>
                        <a:pt x="2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2" y="3"/>
                      </a:lnTo>
                      <a:lnTo>
                        <a:pt x="4" y="1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4" y="1"/>
                      </a:lnTo>
                      <a:lnTo>
                        <a:pt x="16" y="3"/>
                      </a:lnTo>
                      <a:lnTo>
                        <a:pt x="16" y="5"/>
                      </a:lnTo>
                      <a:lnTo>
                        <a:pt x="14" y="10"/>
                      </a:lnTo>
                      <a:lnTo>
                        <a:pt x="12" y="12"/>
                      </a:lnTo>
                      <a:lnTo>
                        <a:pt x="10" y="14"/>
                      </a:lnTo>
                      <a:lnTo>
                        <a:pt x="8" y="16"/>
                      </a:lnTo>
                      <a:lnTo>
                        <a:pt x="6" y="14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30" name="Freeform 76"/>
                <p:cNvSpPr>
                  <a:spLocks/>
                </p:cNvSpPr>
                <p:nvPr/>
              </p:nvSpPr>
              <p:spPr bwMode="auto">
                <a:xfrm>
                  <a:off x="1515" y="2049"/>
                  <a:ext cx="17" cy="17"/>
                </a:xfrm>
                <a:custGeom>
                  <a:avLst/>
                  <a:gdLst>
                    <a:gd name="T0" fmla="*/ 13 w 17"/>
                    <a:gd name="T1" fmla="*/ 10 h 17"/>
                    <a:gd name="T2" fmla="*/ 16 w 17"/>
                    <a:gd name="T3" fmla="*/ 4 h 17"/>
                    <a:gd name="T4" fmla="*/ 16 w 17"/>
                    <a:gd name="T5" fmla="*/ 2 h 17"/>
                    <a:gd name="T6" fmla="*/ 13 w 17"/>
                    <a:gd name="T7" fmla="*/ 0 h 17"/>
                    <a:gd name="T8" fmla="*/ 10 w 17"/>
                    <a:gd name="T9" fmla="*/ 0 h 17"/>
                    <a:gd name="T10" fmla="*/ 8 w 17"/>
                    <a:gd name="T11" fmla="*/ 0 h 17"/>
                    <a:gd name="T12" fmla="*/ 5 w 17"/>
                    <a:gd name="T13" fmla="*/ 2 h 17"/>
                    <a:gd name="T14" fmla="*/ 2 w 17"/>
                    <a:gd name="T15" fmla="*/ 4 h 17"/>
                    <a:gd name="T16" fmla="*/ 0 w 17"/>
                    <a:gd name="T17" fmla="*/ 10 h 17"/>
                    <a:gd name="T18" fmla="*/ 0 w 17"/>
                    <a:gd name="T19" fmla="*/ 14 h 17"/>
                    <a:gd name="T20" fmla="*/ 2 w 17"/>
                    <a:gd name="T21" fmla="*/ 14 h 17"/>
                    <a:gd name="T22" fmla="*/ 5 w 17"/>
                    <a:gd name="T23" fmla="*/ 16 h 17"/>
                    <a:gd name="T24" fmla="*/ 8 w 17"/>
                    <a:gd name="T25" fmla="*/ 14 h 17"/>
                    <a:gd name="T26" fmla="*/ 10 w 17"/>
                    <a:gd name="T27" fmla="*/ 12 h 17"/>
                    <a:gd name="T28" fmla="*/ 13 w 17"/>
                    <a:gd name="T29" fmla="*/ 10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7" h="17">
                      <a:moveTo>
                        <a:pt x="13" y="10"/>
                      </a:moveTo>
                      <a:lnTo>
                        <a:pt x="16" y="4"/>
                      </a:lnTo>
                      <a:lnTo>
                        <a:pt x="16" y="2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5" y="2"/>
                      </a:lnTo>
                      <a:lnTo>
                        <a:pt x="2" y="4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2" y="14"/>
                      </a:lnTo>
                      <a:lnTo>
                        <a:pt x="5" y="16"/>
                      </a:lnTo>
                      <a:lnTo>
                        <a:pt x="8" y="14"/>
                      </a:lnTo>
                      <a:lnTo>
                        <a:pt x="10" y="12"/>
                      </a:lnTo>
                      <a:lnTo>
                        <a:pt x="13" y="10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31" name="Freeform 77"/>
                <p:cNvSpPr>
                  <a:spLocks/>
                </p:cNvSpPr>
                <p:nvPr/>
              </p:nvSpPr>
              <p:spPr bwMode="auto">
                <a:xfrm>
                  <a:off x="1516" y="2051"/>
                  <a:ext cx="17" cy="17"/>
                </a:xfrm>
                <a:custGeom>
                  <a:avLst/>
                  <a:gdLst>
                    <a:gd name="T0" fmla="*/ 16 w 17"/>
                    <a:gd name="T1" fmla="*/ 8 h 17"/>
                    <a:gd name="T2" fmla="*/ 16 w 17"/>
                    <a:gd name="T3" fmla="*/ 4 h 17"/>
                    <a:gd name="T4" fmla="*/ 16 w 17"/>
                    <a:gd name="T5" fmla="*/ 0 h 17"/>
                    <a:gd name="T6" fmla="*/ 10 w 17"/>
                    <a:gd name="T7" fmla="*/ 0 h 17"/>
                    <a:gd name="T8" fmla="*/ 5 w 17"/>
                    <a:gd name="T9" fmla="*/ 4 h 17"/>
                    <a:gd name="T10" fmla="*/ 0 w 17"/>
                    <a:gd name="T11" fmla="*/ 12 h 17"/>
                    <a:gd name="T12" fmla="*/ 5 w 17"/>
                    <a:gd name="T13" fmla="*/ 16 h 17"/>
                    <a:gd name="T14" fmla="*/ 10 w 17"/>
                    <a:gd name="T15" fmla="*/ 16 h 17"/>
                    <a:gd name="T16" fmla="*/ 16 w 17"/>
                    <a:gd name="T17" fmla="*/ 8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7" h="17">
                      <a:moveTo>
                        <a:pt x="16" y="8"/>
                      </a:moveTo>
                      <a:lnTo>
                        <a:pt x="16" y="4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5" y="4"/>
                      </a:lnTo>
                      <a:lnTo>
                        <a:pt x="0" y="12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6" y="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32" name="Freeform 78"/>
                <p:cNvSpPr>
                  <a:spLocks/>
                </p:cNvSpPr>
                <p:nvPr/>
              </p:nvSpPr>
              <p:spPr bwMode="auto">
                <a:xfrm>
                  <a:off x="1506" y="2052"/>
                  <a:ext cx="17" cy="17"/>
                </a:xfrm>
                <a:custGeom>
                  <a:avLst/>
                  <a:gdLst>
                    <a:gd name="T0" fmla="*/ 6 w 17"/>
                    <a:gd name="T1" fmla="*/ 14 h 17"/>
                    <a:gd name="T2" fmla="*/ 2 w 17"/>
                    <a:gd name="T3" fmla="*/ 12 h 17"/>
                    <a:gd name="T4" fmla="*/ 0 w 17"/>
                    <a:gd name="T5" fmla="*/ 12 h 17"/>
                    <a:gd name="T6" fmla="*/ 0 w 17"/>
                    <a:gd name="T7" fmla="*/ 8 h 17"/>
                    <a:gd name="T8" fmla="*/ 2 w 17"/>
                    <a:gd name="T9" fmla="*/ 3 h 17"/>
                    <a:gd name="T10" fmla="*/ 4 w 17"/>
                    <a:gd name="T11" fmla="*/ 1 h 17"/>
                    <a:gd name="T12" fmla="*/ 6 w 17"/>
                    <a:gd name="T13" fmla="*/ 0 h 17"/>
                    <a:gd name="T14" fmla="*/ 8 w 17"/>
                    <a:gd name="T15" fmla="*/ 0 h 17"/>
                    <a:gd name="T16" fmla="*/ 10 w 17"/>
                    <a:gd name="T17" fmla="*/ 0 h 17"/>
                    <a:gd name="T18" fmla="*/ 14 w 17"/>
                    <a:gd name="T19" fmla="*/ 1 h 17"/>
                    <a:gd name="T20" fmla="*/ 16 w 17"/>
                    <a:gd name="T21" fmla="*/ 3 h 17"/>
                    <a:gd name="T22" fmla="*/ 16 w 17"/>
                    <a:gd name="T23" fmla="*/ 5 h 17"/>
                    <a:gd name="T24" fmla="*/ 14 w 17"/>
                    <a:gd name="T25" fmla="*/ 10 h 17"/>
                    <a:gd name="T26" fmla="*/ 12 w 17"/>
                    <a:gd name="T27" fmla="*/ 12 h 17"/>
                    <a:gd name="T28" fmla="*/ 10 w 17"/>
                    <a:gd name="T29" fmla="*/ 14 h 17"/>
                    <a:gd name="T30" fmla="*/ 8 w 17"/>
                    <a:gd name="T31" fmla="*/ 16 h 17"/>
                    <a:gd name="T32" fmla="*/ 6 w 17"/>
                    <a:gd name="T33" fmla="*/ 14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7" h="17">
                      <a:moveTo>
                        <a:pt x="6" y="14"/>
                      </a:moveTo>
                      <a:lnTo>
                        <a:pt x="2" y="12"/>
                      </a:lnTo>
                      <a:lnTo>
                        <a:pt x="0" y="12"/>
                      </a:lnTo>
                      <a:lnTo>
                        <a:pt x="0" y="8"/>
                      </a:lnTo>
                      <a:lnTo>
                        <a:pt x="2" y="3"/>
                      </a:lnTo>
                      <a:lnTo>
                        <a:pt x="4" y="1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4" y="1"/>
                      </a:lnTo>
                      <a:lnTo>
                        <a:pt x="16" y="3"/>
                      </a:lnTo>
                      <a:lnTo>
                        <a:pt x="16" y="5"/>
                      </a:lnTo>
                      <a:lnTo>
                        <a:pt x="14" y="10"/>
                      </a:lnTo>
                      <a:lnTo>
                        <a:pt x="12" y="12"/>
                      </a:lnTo>
                      <a:lnTo>
                        <a:pt x="10" y="14"/>
                      </a:lnTo>
                      <a:lnTo>
                        <a:pt x="8" y="16"/>
                      </a:lnTo>
                      <a:lnTo>
                        <a:pt x="6" y="14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33" name="Freeform 79"/>
                <p:cNvSpPr>
                  <a:spLocks/>
                </p:cNvSpPr>
                <p:nvPr/>
              </p:nvSpPr>
              <p:spPr bwMode="auto">
                <a:xfrm>
                  <a:off x="1508" y="2053"/>
                  <a:ext cx="17" cy="17"/>
                </a:xfrm>
                <a:custGeom>
                  <a:avLst/>
                  <a:gdLst>
                    <a:gd name="T0" fmla="*/ 13 w 17"/>
                    <a:gd name="T1" fmla="*/ 10 h 17"/>
                    <a:gd name="T2" fmla="*/ 16 w 17"/>
                    <a:gd name="T3" fmla="*/ 4 h 17"/>
                    <a:gd name="T4" fmla="*/ 16 w 17"/>
                    <a:gd name="T5" fmla="*/ 2 h 17"/>
                    <a:gd name="T6" fmla="*/ 13 w 17"/>
                    <a:gd name="T7" fmla="*/ 0 h 17"/>
                    <a:gd name="T8" fmla="*/ 10 w 17"/>
                    <a:gd name="T9" fmla="*/ 0 h 17"/>
                    <a:gd name="T10" fmla="*/ 8 w 17"/>
                    <a:gd name="T11" fmla="*/ 0 h 17"/>
                    <a:gd name="T12" fmla="*/ 5 w 17"/>
                    <a:gd name="T13" fmla="*/ 2 h 17"/>
                    <a:gd name="T14" fmla="*/ 2 w 17"/>
                    <a:gd name="T15" fmla="*/ 6 h 17"/>
                    <a:gd name="T16" fmla="*/ 0 w 17"/>
                    <a:gd name="T17" fmla="*/ 10 h 17"/>
                    <a:gd name="T18" fmla="*/ 0 w 17"/>
                    <a:gd name="T19" fmla="*/ 14 h 17"/>
                    <a:gd name="T20" fmla="*/ 2 w 17"/>
                    <a:gd name="T21" fmla="*/ 14 h 17"/>
                    <a:gd name="T22" fmla="*/ 5 w 17"/>
                    <a:gd name="T23" fmla="*/ 16 h 17"/>
                    <a:gd name="T24" fmla="*/ 8 w 17"/>
                    <a:gd name="T25" fmla="*/ 14 h 17"/>
                    <a:gd name="T26" fmla="*/ 10 w 17"/>
                    <a:gd name="T27" fmla="*/ 12 h 17"/>
                    <a:gd name="T28" fmla="*/ 13 w 17"/>
                    <a:gd name="T29" fmla="*/ 10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7" h="17">
                      <a:moveTo>
                        <a:pt x="13" y="10"/>
                      </a:moveTo>
                      <a:lnTo>
                        <a:pt x="16" y="4"/>
                      </a:lnTo>
                      <a:lnTo>
                        <a:pt x="16" y="2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5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2" y="14"/>
                      </a:lnTo>
                      <a:lnTo>
                        <a:pt x="5" y="16"/>
                      </a:lnTo>
                      <a:lnTo>
                        <a:pt x="8" y="14"/>
                      </a:lnTo>
                      <a:lnTo>
                        <a:pt x="10" y="12"/>
                      </a:lnTo>
                      <a:lnTo>
                        <a:pt x="13" y="10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34" name="Freeform 80"/>
                <p:cNvSpPr>
                  <a:spLocks/>
                </p:cNvSpPr>
                <p:nvPr/>
              </p:nvSpPr>
              <p:spPr bwMode="auto">
                <a:xfrm>
                  <a:off x="1509" y="2055"/>
                  <a:ext cx="17" cy="17"/>
                </a:xfrm>
                <a:custGeom>
                  <a:avLst/>
                  <a:gdLst>
                    <a:gd name="T0" fmla="*/ 16 w 17"/>
                    <a:gd name="T1" fmla="*/ 8 h 17"/>
                    <a:gd name="T2" fmla="*/ 16 w 17"/>
                    <a:gd name="T3" fmla="*/ 4 h 17"/>
                    <a:gd name="T4" fmla="*/ 16 w 17"/>
                    <a:gd name="T5" fmla="*/ 0 h 17"/>
                    <a:gd name="T6" fmla="*/ 10 w 17"/>
                    <a:gd name="T7" fmla="*/ 0 h 17"/>
                    <a:gd name="T8" fmla="*/ 5 w 17"/>
                    <a:gd name="T9" fmla="*/ 4 h 17"/>
                    <a:gd name="T10" fmla="*/ 0 w 17"/>
                    <a:gd name="T11" fmla="*/ 12 h 17"/>
                    <a:gd name="T12" fmla="*/ 5 w 17"/>
                    <a:gd name="T13" fmla="*/ 16 h 17"/>
                    <a:gd name="T14" fmla="*/ 10 w 17"/>
                    <a:gd name="T15" fmla="*/ 16 h 17"/>
                    <a:gd name="T16" fmla="*/ 16 w 17"/>
                    <a:gd name="T17" fmla="*/ 8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7" h="17">
                      <a:moveTo>
                        <a:pt x="16" y="8"/>
                      </a:moveTo>
                      <a:lnTo>
                        <a:pt x="16" y="4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5" y="4"/>
                      </a:lnTo>
                      <a:lnTo>
                        <a:pt x="0" y="12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6" y="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35" name="Freeform 81"/>
                <p:cNvSpPr>
                  <a:spLocks/>
                </p:cNvSpPr>
                <p:nvPr/>
              </p:nvSpPr>
              <p:spPr bwMode="auto">
                <a:xfrm>
                  <a:off x="1516" y="2050"/>
                  <a:ext cx="17" cy="17"/>
                </a:xfrm>
                <a:custGeom>
                  <a:avLst/>
                  <a:gdLst>
                    <a:gd name="T0" fmla="*/ 6 w 17"/>
                    <a:gd name="T1" fmla="*/ 16 h 17"/>
                    <a:gd name="T2" fmla="*/ 2 w 17"/>
                    <a:gd name="T3" fmla="*/ 14 h 17"/>
                    <a:gd name="T4" fmla="*/ 0 w 17"/>
                    <a:gd name="T5" fmla="*/ 12 h 17"/>
                    <a:gd name="T6" fmla="*/ 0 w 17"/>
                    <a:gd name="T7" fmla="*/ 10 h 17"/>
                    <a:gd name="T8" fmla="*/ 2 w 17"/>
                    <a:gd name="T9" fmla="*/ 4 h 17"/>
                    <a:gd name="T10" fmla="*/ 4 w 17"/>
                    <a:gd name="T11" fmla="*/ 2 h 17"/>
                    <a:gd name="T12" fmla="*/ 6 w 17"/>
                    <a:gd name="T13" fmla="*/ 0 h 17"/>
                    <a:gd name="T14" fmla="*/ 8 w 17"/>
                    <a:gd name="T15" fmla="*/ 0 h 17"/>
                    <a:gd name="T16" fmla="*/ 10 w 17"/>
                    <a:gd name="T17" fmla="*/ 0 h 17"/>
                    <a:gd name="T18" fmla="*/ 14 w 17"/>
                    <a:gd name="T19" fmla="*/ 2 h 17"/>
                    <a:gd name="T20" fmla="*/ 16 w 17"/>
                    <a:gd name="T21" fmla="*/ 4 h 17"/>
                    <a:gd name="T22" fmla="*/ 16 w 17"/>
                    <a:gd name="T23" fmla="*/ 6 h 17"/>
                    <a:gd name="T24" fmla="*/ 14 w 17"/>
                    <a:gd name="T25" fmla="*/ 12 h 17"/>
                    <a:gd name="T26" fmla="*/ 12 w 17"/>
                    <a:gd name="T27" fmla="*/ 14 h 17"/>
                    <a:gd name="T28" fmla="*/ 10 w 17"/>
                    <a:gd name="T29" fmla="*/ 16 h 17"/>
                    <a:gd name="T30" fmla="*/ 8 w 17"/>
                    <a:gd name="T31" fmla="*/ 16 h 17"/>
                    <a:gd name="T32" fmla="*/ 6 w 17"/>
                    <a:gd name="T33" fmla="*/ 16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7" h="17">
                      <a:moveTo>
                        <a:pt x="6" y="16"/>
                      </a:moveTo>
                      <a:lnTo>
                        <a:pt x="2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4" y="2"/>
                      </a:lnTo>
                      <a:lnTo>
                        <a:pt x="16" y="4"/>
                      </a:lnTo>
                      <a:lnTo>
                        <a:pt x="16" y="6"/>
                      </a:lnTo>
                      <a:lnTo>
                        <a:pt x="14" y="12"/>
                      </a:lnTo>
                      <a:lnTo>
                        <a:pt x="12" y="14"/>
                      </a:lnTo>
                      <a:lnTo>
                        <a:pt x="10" y="16"/>
                      </a:lnTo>
                      <a:lnTo>
                        <a:pt x="8" y="16"/>
                      </a:lnTo>
                      <a:lnTo>
                        <a:pt x="6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36" name="Freeform 82"/>
                <p:cNvSpPr>
                  <a:spLocks/>
                </p:cNvSpPr>
                <p:nvPr/>
              </p:nvSpPr>
              <p:spPr bwMode="auto">
                <a:xfrm>
                  <a:off x="1518" y="2051"/>
                  <a:ext cx="17" cy="17"/>
                </a:xfrm>
                <a:custGeom>
                  <a:avLst/>
                  <a:gdLst>
                    <a:gd name="T0" fmla="*/ 13 w 17"/>
                    <a:gd name="T1" fmla="*/ 11 h 17"/>
                    <a:gd name="T2" fmla="*/ 16 w 17"/>
                    <a:gd name="T3" fmla="*/ 4 h 17"/>
                    <a:gd name="T4" fmla="*/ 16 w 17"/>
                    <a:gd name="T5" fmla="*/ 2 h 17"/>
                    <a:gd name="T6" fmla="*/ 13 w 17"/>
                    <a:gd name="T7" fmla="*/ 0 h 17"/>
                    <a:gd name="T8" fmla="*/ 10 w 17"/>
                    <a:gd name="T9" fmla="*/ 0 h 17"/>
                    <a:gd name="T10" fmla="*/ 8 w 17"/>
                    <a:gd name="T11" fmla="*/ 0 h 17"/>
                    <a:gd name="T12" fmla="*/ 5 w 17"/>
                    <a:gd name="T13" fmla="*/ 2 h 17"/>
                    <a:gd name="T14" fmla="*/ 2 w 17"/>
                    <a:gd name="T15" fmla="*/ 4 h 17"/>
                    <a:gd name="T16" fmla="*/ 0 w 17"/>
                    <a:gd name="T17" fmla="*/ 11 h 17"/>
                    <a:gd name="T18" fmla="*/ 0 w 17"/>
                    <a:gd name="T19" fmla="*/ 13 h 17"/>
                    <a:gd name="T20" fmla="*/ 2 w 17"/>
                    <a:gd name="T21" fmla="*/ 16 h 17"/>
                    <a:gd name="T22" fmla="*/ 5 w 17"/>
                    <a:gd name="T23" fmla="*/ 16 h 17"/>
                    <a:gd name="T24" fmla="*/ 8 w 17"/>
                    <a:gd name="T25" fmla="*/ 16 h 17"/>
                    <a:gd name="T26" fmla="*/ 10 w 17"/>
                    <a:gd name="T27" fmla="*/ 13 h 17"/>
                    <a:gd name="T28" fmla="*/ 13 w 17"/>
                    <a:gd name="T29" fmla="*/ 11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7" h="17">
                      <a:moveTo>
                        <a:pt x="13" y="11"/>
                      </a:moveTo>
                      <a:lnTo>
                        <a:pt x="16" y="4"/>
                      </a:lnTo>
                      <a:lnTo>
                        <a:pt x="16" y="2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5" y="2"/>
                      </a:lnTo>
                      <a:lnTo>
                        <a:pt x="2" y="4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2" y="16"/>
                      </a:lnTo>
                      <a:lnTo>
                        <a:pt x="5" y="16"/>
                      </a:lnTo>
                      <a:lnTo>
                        <a:pt x="8" y="16"/>
                      </a:lnTo>
                      <a:lnTo>
                        <a:pt x="10" y="13"/>
                      </a:lnTo>
                      <a:lnTo>
                        <a:pt x="1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37" name="Freeform 83"/>
                <p:cNvSpPr>
                  <a:spLocks/>
                </p:cNvSpPr>
                <p:nvPr/>
              </p:nvSpPr>
              <p:spPr bwMode="auto">
                <a:xfrm>
                  <a:off x="1519" y="2053"/>
                  <a:ext cx="17" cy="17"/>
                </a:xfrm>
                <a:custGeom>
                  <a:avLst/>
                  <a:gdLst>
                    <a:gd name="T0" fmla="*/ 12 w 17"/>
                    <a:gd name="T1" fmla="*/ 10 h 17"/>
                    <a:gd name="T2" fmla="*/ 16 w 17"/>
                    <a:gd name="T3" fmla="*/ 5 h 17"/>
                    <a:gd name="T4" fmla="*/ 12 w 17"/>
                    <a:gd name="T5" fmla="*/ 0 h 17"/>
                    <a:gd name="T6" fmla="*/ 8 w 17"/>
                    <a:gd name="T7" fmla="*/ 0 h 17"/>
                    <a:gd name="T8" fmla="*/ 4 w 17"/>
                    <a:gd name="T9" fmla="*/ 5 h 17"/>
                    <a:gd name="T10" fmla="*/ 0 w 17"/>
                    <a:gd name="T11" fmla="*/ 10 h 17"/>
                    <a:gd name="T12" fmla="*/ 4 w 17"/>
                    <a:gd name="T13" fmla="*/ 16 h 17"/>
                    <a:gd name="T14" fmla="*/ 8 w 17"/>
                    <a:gd name="T15" fmla="*/ 16 h 17"/>
                    <a:gd name="T16" fmla="*/ 12 w 17"/>
                    <a:gd name="T17" fmla="*/ 1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7" h="17">
                      <a:moveTo>
                        <a:pt x="12" y="10"/>
                      </a:moveTo>
                      <a:lnTo>
                        <a:pt x="16" y="5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4" y="5"/>
                      </a:lnTo>
                      <a:lnTo>
                        <a:pt x="0" y="10"/>
                      </a:lnTo>
                      <a:lnTo>
                        <a:pt x="4" y="16"/>
                      </a:lnTo>
                      <a:lnTo>
                        <a:pt x="8" y="16"/>
                      </a:lnTo>
                      <a:lnTo>
                        <a:pt x="12" y="10"/>
                      </a:lnTo>
                    </a:path>
                  </a:pathLst>
                </a:custGeom>
                <a:solidFill>
                  <a:srgbClr val="B3B3B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38" name="Freeform 84"/>
                <p:cNvSpPr>
                  <a:spLocks/>
                </p:cNvSpPr>
                <p:nvPr/>
              </p:nvSpPr>
              <p:spPr bwMode="auto">
                <a:xfrm>
                  <a:off x="1509" y="2054"/>
                  <a:ext cx="17" cy="17"/>
                </a:xfrm>
                <a:custGeom>
                  <a:avLst/>
                  <a:gdLst>
                    <a:gd name="T0" fmla="*/ 6 w 17"/>
                    <a:gd name="T1" fmla="*/ 16 h 17"/>
                    <a:gd name="T2" fmla="*/ 2 w 17"/>
                    <a:gd name="T3" fmla="*/ 14 h 17"/>
                    <a:gd name="T4" fmla="*/ 0 w 17"/>
                    <a:gd name="T5" fmla="*/ 12 h 17"/>
                    <a:gd name="T6" fmla="*/ 0 w 17"/>
                    <a:gd name="T7" fmla="*/ 10 h 17"/>
                    <a:gd name="T8" fmla="*/ 2 w 17"/>
                    <a:gd name="T9" fmla="*/ 4 h 17"/>
                    <a:gd name="T10" fmla="*/ 4 w 17"/>
                    <a:gd name="T11" fmla="*/ 2 h 17"/>
                    <a:gd name="T12" fmla="*/ 6 w 17"/>
                    <a:gd name="T13" fmla="*/ 0 h 17"/>
                    <a:gd name="T14" fmla="*/ 8 w 17"/>
                    <a:gd name="T15" fmla="*/ 0 h 17"/>
                    <a:gd name="T16" fmla="*/ 10 w 17"/>
                    <a:gd name="T17" fmla="*/ 0 h 17"/>
                    <a:gd name="T18" fmla="*/ 14 w 17"/>
                    <a:gd name="T19" fmla="*/ 2 h 17"/>
                    <a:gd name="T20" fmla="*/ 16 w 17"/>
                    <a:gd name="T21" fmla="*/ 4 h 17"/>
                    <a:gd name="T22" fmla="*/ 16 w 17"/>
                    <a:gd name="T23" fmla="*/ 6 h 17"/>
                    <a:gd name="T24" fmla="*/ 14 w 17"/>
                    <a:gd name="T25" fmla="*/ 12 h 17"/>
                    <a:gd name="T26" fmla="*/ 12 w 17"/>
                    <a:gd name="T27" fmla="*/ 14 h 17"/>
                    <a:gd name="T28" fmla="*/ 10 w 17"/>
                    <a:gd name="T29" fmla="*/ 16 h 17"/>
                    <a:gd name="T30" fmla="*/ 8 w 17"/>
                    <a:gd name="T31" fmla="*/ 16 h 17"/>
                    <a:gd name="T32" fmla="*/ 6 w 17"/>
                    <a:gd name="T33" fmla="*/ 16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7" h="17">
                      <a:moveTo>
                        <a:pt x="6" y="16"/>
                      </a:moveTo>
                      <a:lnTo>
                        <a:pt x="2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4" y="2"/>
                      </a:lnTo>
                      <a:lnTo>
                        <a:pt x="16" y="4"/>
                      </a:lnTo>
                      <a:lnTo>
                        <a:pt x="16" y="6"/>
                      </a:lnTo>
                      <a:lnTo>
                        <a:pt x="14" y="12"/>
                      </a:lnTo>
                      <a:lnTo>
                        <a:pt x="12" y="14"/>
                      </a:lnTo>
                      <a:lnTo>
                        <a:pt x="10" y="16"/>
                      </a:lnTo>
                      <a:lnTo>
                        <a:pt x="8" y="16"/>
                      </a:lnTo>
                      <a:lnTo>
                        <a:pt x="6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39" name="Freeform 85"/>
                <p:cNvSpPr>
                  <a:spLocks/>
                </p:cNvSpPr>
                <p:nvPr/>
              </p:nvSpPr>
              <p:spPr bwMode="auto">
                <a:xfrm>
                  <a:off x="1511" y="2055"/>
                  <a:ext cx="17" cy="17"/>
                </a:xfrm>
                <a:custGeom>
                  <a:avLst/>
                  <a:gdLst>
                    <a:gd name="T0" fmla="*/ 13 w 17"/>
                    <a:gd name="T1" fmla="*/ 11 h 17"/>
                    <a:gd name="T2" fmla="*/ 16 w 17"/>
                    <a:gd name="T3" fmla="*/ 4 h 17"/>
                    <a:gd name="T4" fmla="*/ 16 w 17"/>
                    <a:gd name="T5" fmla="*/ 2 h 17"/>
                    <a:gd name="T6" fmla="*/ 13 w 17"/>
                    <a:gd name="T7" fmla="*/ 0 h 17"/>
                    <a:gd name="T8" fmla="*/ 10 w 17"/>
                    <a:gd name="T9" fmla="*/ 0 h 17"/>
                    <a:gd name="T10" fmla="*/ 8 w 17"/>
                    <a:gd name="T11" fmla="*/ 0 h 17"/>
                    <a:gd name="T12" fmla="*/ 5 w 17"/>
                    <a:gd name="T13" fmla="*/ 2 h 17"/>
                    <a:gd name="T14" fmla="*/ 2 w 17"/>
                    <a:gd name="T15" fmla="*/ 4 h 17"/>
                    <a:gd name="T16" fmla="*/ 0 w 17"/>
                    <a:gd name="T17" fmla="*/ 11 h 17"/>
                    <a:gd name="T18" fmla="*/ 0 w 17"/>
                    <a:gd name="T19" fmla="*/ 13 h 17"/>
                    <a:gd name="T20" fmla="*/ 2 w 17"/>
                    <a:gd name="T21" fmla="*/ 16 h 17"/>
                    <a:gd name="T22" fmla="*/ 5 w 17"/>
                    <a:gd name="T23" fmla="*/ 16 h 17"/>
                    <a:gd name="T24" fmla="*/ 8 w 17"/>
                    <a:gd name="T25" fmla="*/ 16 h 17"/>
                    <a:gd name="T26" fmla="*/ 10 w 17"/>
                    <a:gd name="T27" fmla="*/ 13 h 17"/>
                    <a:gd name="T28" fmla="*/ 13 w 17"/>
                    <a:gd name="T29" fmla="*/ 11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7" h="17">
                      <a:moveTo>
                        <a:pt x="13" y="11"/>
                      </a:moveTo>
                      <a:lnTo>
                        <a:pt x="16" y="4"/>
                      </a:lnTo>
                      <a:lnTo>
                        <a:pt x="16" y="2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5" y="2"/>
                      </a:lnTo>
                      <a:lnTo>
                        <a:pt x="2" y="4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2" y="16"/>
                      </a:lnTo>
                      <a:lnTo>
                        <a:pt x="5" y="16"/>
                      </a:lnTo>
                      <a:lnTo>
                        <a:pt x="8" y="16"/>
                      </a:lnTo>
                      <a:lnTo>
                        <a:pt x="10" y="13"/>
                      </a:lnTo>
                      <a:lnTo>
                        <a:pt x="13" y="11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40" name="Freeform 86"/>
                <p:cNvSpPr>
                  <a:spLocks/>
                </p:cNvSpPr>
                <p:nvPr/>
              </p:nvSpPr>
              <p:spPr bwMode="auto">
                <a:xfrm>
                  <a:off x="1512" y="2057"/>
                  <a:ext cx="17" cy="17"/>
                </a:xfrm>
                <a:custGeom>
                  <a:avLst/>
                  <a:gdLst>
                    <a:gd name="T0" fmla="*/ 12 w 17"/>
                    <a:gd name="T1" fmla="*/ 10 h 17"/>
                    <a:gd name="T2" fmla="*/ 16 w 17"/>
                    <a:gd name="T3" fmla="*/ 5 h 17"/>
                    <a:gd name="T4" fmla="*/ 12 w 17"/>
                    <a:gd name="T5" fmla="*/ 0 h 17"/>
                    <a:gd name="T6" fmla="*/ 8 w 17"/>
                    <a:gd name="T7" fmla="*/ 0 h 17"/>
                    <a:gd name="T8" fmla="*/ 4 w 17"/>
                    <a:gd name="T9" fmla="*/ 5 h 17"/>
                    <a:gd name="T10" fmla="*/ 0 w 17"/>
                    <a:gd name="T11" fmla="*/ 16 h 17"/>
                    <a:gd name="T12" fmla="*/ 4 w 17"/>
                    <a:gd name="T13" fmla="*/ 16 h 17"/>
                    <a:gd name="T14" fmla="*/ 8 w 17"/>
                    <a:gd name="T15" fmla="*/ 16 h 17"/>
                    <a:gd name="T16" fmla="*/ 12 w 17"/>
                    <a:gd name="T17" fmla="*/ 1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7" h="17">
                      <a:moveTo>
                        <a:pt x="12" y="10"/>
                      </a:moveTo>
                      <a:lnTo>
                        <a:pt x="16" y="5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4" y="5"/>
                      </a:lnTo>
                      <a:lnTo>
                        <a:pt x="0" y="16"/>
                      </a:lnTo>
                      <a:lnTo>
                        <a:pt x="4" y="16"/>
                      </a:lnTo>
                      <a:lnTo>
                        <a:pt x="8" y="16"/>
                      </a:lnTo>
                      <a:lnTo>
                        <a:pt x="12" y="10"/>
                      </a:lnTo>
                    </a:path>
                  </a:pathLst>
                </a:custGeom>
                <a:solidFill>
                  <a:srgbClr val="B3B3B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41" name="Freeform 87"/>
                <p:cNvSpPr>
                  <a:spLocks/>
                </p:cNvSpPr>
                <p:nvPr/>
              </p:nvSpPr>
              <p:spPr bwMode="auto">
                <a:xfrm>
                  <a:off x="1443" y="2013"/>
                  <a:ext cx="89" cy="51"/>
                </a:xfrm>
                <a:custGeom>
                  <a:avLst/>
                  <a:gdLst>
                    <a:gd name="T0" fmla="*/ 88 w 89"/>
                    <a:gd name="T1" fmla="*/ 10 h 51"/>
                    <a:gd name="T2" fmla="*/ 70 w 89"/>
                    <a:gd name="T3" fmla="*/ 0 h 51"/>
                    <a:gd name="T4" fmla="*/ 0 w 89"/>
                    <a:gd name="T5" fmla="*/ 40 h 51"/>
                    <a:gd name="T6" fmla="*/ 18 w 89"/>
                    <a:gd name="T7" fmla="*/ 50 h 51"/>
                    <a:gd name="T8" fmla="*/ 88 w 89"/>
                    <a:gd name="T9" fmla="*/ 10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9" h="51">
                      <a:moveTo>
                        <a:pt x="88" y="10"/>
                      </a:moveTo>
                      <a:lnTo>
                        <a:pt x="70" y="0"/>
                      </a:lnTo>
                      <a:lnTo>
                        <a:pt x="0" y="40"/>
                      </a:lnTo>
                      <a:lnTo>
                        <a:pt x="18" y="50"/>
                      </a:lnTo>
                      <a:lnTo>
                        <a:pt x="88" y="10"/>
                      </a:lnTo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42" name="Freeform 88"/>
                <p:cNvSpPr>
                  <a:spLocks/>
                </p:cNvSpPr>
                <p:nvPr/>
              </p:nvSpPr>
              <p:spPr bwMode="auto">
                <a:xfrm>
                  <a:off x="1461" y="2023"/>
                  <a:ext cx="71" cy="62"/>
                </a:xfrm>
                <a:custGeom>
                  <a:avLst/>
                  <a:gdLst>
                    <a:gd name="T0" fmla="*/ 70 w 71"/>
                    <a:gd name="T1" fmla="*/ 0 h 62"/>
                    <a:gd name="T2" fmla="*/ 0 w 71"/>
                    <a:gd name="T3" fmla="*/ 40 h 62"/>
                    <a:gd name="T4" fmla="*/ 0 w 71"/>
                    <a:gd name="T5" fmla="*/ 61 h 62"/>
                    <a:gd name="T6" fmla="*/ 70 w 71"/>
                    <a:gd name="T7" fmla="*/ 21 h 62"/>
                    <a:gd name="T8" fmla="*/ 70 w 71"/>
                    <a:gd name="T9" fmla="*/ 0 h 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1" h="62">
                      <a:moveTo>
                        <a:pt x="70" y="0"/>
                      </a:moveTo>
                      <a:lnTo>
                        <a:pt x="0" y="40"/>
                      </a:lnTo>
                      <a:lnTo>
                        <a:pt x="0" y="61"/>
                      </a:lnTo>
                      <a:lnTo>
                        <a:pt x="70" y="21"/>
                      </a:lnTo>
                      <a:lnTo>
                        <a:pt x="70" y="0"/>
                      </a:lnTo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43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1376" y="2018"/>
                  <a:ext cx="0" cy="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44" name="Freeform 90"/>
                <p:cNvSpPr>
                  <a:spLocks/>
                </p:cNvSpPr>
                <p:nvPr/>
              </p:nvSpPr>
              <p:spPr bwMode="auto">
                <a:xfrm>
                  <a:off x="1375" y="2024"/>
                  <a:ext cx="17" cy="17"/>
                </a:xfrm>
                <a:custGeom>
                  <a:avLst/>
                  <a:gdLst>
                    <a:gd name="T0" fmla="*/ 5 w 17"/>
                    <a:gd name="T1" fmla="*/ 16 h 17"/>
                    <a:gd name="T2" fmla="*/ 0 w 17"/>
                    <a:gd name="T3" fmla="*/ 12 h 17"/>
                    <a:gd name="T4" fmla="*/ 0 w 17"/>
                    <a:gd name="T5" fmla="*/ 8 h 17"/>
                    <a:gd name="T6" fmla="*/ 0 w 17"/>
                    <a:gd name="T7" fmla="*/ 4 h 17"/>
                    <a:gd name="T8" fmla="*/ 5 w 17"/>
                    <a:gd name="T9" fmla="*/ 0 h 17"/>
                    <a:gd name="T10" fmla="*/ 10 w 17"/>
                    <a:gd name="T11" fmla="*/ 0 h 17"/>
                    <a:gd name="T12" fmla="*/ 16 w 17"/>
                    <a:gd name="T13" fmla="*/ 0 h 17"/>
                    <a:gd name="T14" fmla="*/ 16 w 17"/>
                    <a:gd name="T15" fmla="*/ 4 h 17"/>
                    <a:gd name="T16" fmla="*/ 16 w 17"/>
                    <a:gd name="T17" fmla="*/ 12 h 17"/>
                    <a:gd name="T18" fmla="*/ 10 w 17"/>
                    <a:gd name="T19" fmla="*/ 12 h 17"/>
                    <a:gd name="T20" fmla="*/ 5 w 17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7" h="17">
                      <a:moveTo>
                        <a:pt x="5" y="16"/>
                      </a:moveTo>
                      <a:lnTo>
                        <a:pt x="0" y="12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16" y="0"/>
                      </a:lnTo>
                      <a:lnTo>
                        <a:pt x="16" y="4"/>
                      </a:lnTo>
                      <a:lnTo>
                        <a:pt x="16" y="12"/>
                      </a:lnTo>
                      <a:lnTo>
                        <a:pt x="10" y="12"/>
                      </a:lnTo>
                      <a:lnTo>
                        <a:pt x="5" y="16"/>
                      </a:lnTo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45" name="Freeform 91"/>
                <p:cNvSpPr>
                  <a:spLocks/>
                </p:cNvSpPr>
                <p:nvPr/>
              </p:nvSpPr>
              <p:spPr bwMode="auto">
                <a:xfrm>
                  <a:off x="1376" y="2024"/>
                  <a:ext cx="17" cy="17"/>
                </a:xfrm>
                <a:custGeom>
                  <a:avLst/>
                  <a:gdLst>
                    <a:gd name="T0" fmla="*/ 16 w 17"/>
                    <a:gd name="T1" fmla="*/ 12 h 17"/>
                    <a:gd name="T2" fmla="*/ 16 w 17"/>
                    <a:gd name="T3" fmla="*/ 4 h 17"/>
                    <a:gd name="T4" fmla="*/ 16 w 17"/>
                    <a:gd name="T5" fmla="*/ 0 h 17"/>
                    <a:gd name="T6" fmla="*/ 8 w 17"/>
                    <a:gd name="T7" fmla="*/ 4 h 17"/>
                    <a:gd name="T8" fmla="*/ 0 w 17"/>
                    <a:gd name="T9" fmla="*/ 8 h 17"/>
                    <a:gd name="T10" fmla="*/ 0 w 17"/>
                    <a:gd name="T11" fmla="*/ 12 h 17"/>
                    <a:gd name="T12" fmla="*/ 0 w 17"/>
                    <a:gd name="T13" fmla="*/ 16 h 17"/>
                    <a:gd name="T14" fmla="*/ 8 w 17"/>
                    <a:gd name="T15" fmla="*/ 12 h 17"/>
                    <a:gd name="T16" fmla="*/ 16 w 17"/>
                    <a:gd name="T17" fmla="*/ 12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7" h="17">
                      <a:moveTo>
                        <a:pt x="16" y="12"/>
                      </a:moveTo>
                      <a:lnTo>
                        <a:pt x="16" y="4"/>
                      </a:lnTo>
                      <a:lnTo>
                        <a:pt x="16" y="0"/>
                      </a:lnTo>
                      <a:lnTo>
                        <a:pt x="8" y="4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8" y="12"/>
                      </a:lnTo>
                      <a:lnTo>
                        <a:pt x="16" y="12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46" name="Freeform 92"/>
                <p:cNvSpPr>
                  <a:spLocks/>
                </p:cNvSpPr>
                <p:nvPr/>
              </p:nvSpPr>
              <p:spPr bwMode="auto">
                <a:xfrm>
                  <a:off x="1347" y="1997"/>
                  <a:ext cx="19" cy="32"/>
                </a:xfrm>
                <a:custGeom>
                  <a:avLst/>
                  <a:gdLst>
                    <a:gd name="T0" fmla="*/ 18 w 19"/>
                    <a:gd name="T1" fmla="*/ 11 h 32"/>
                    <a:gd name="T2" fmla="*/ 0 w 19"/>
                    <a:gd name="T3" fmla="*/ 0 h 32"/>
                    <a:gd name="T4" fmla="*/ 0 w 19"/>
                    <a:gd name="T5" fmla="*/ 21 h 32"/>
                    <a:gd name="T6" fmla="*/ 18 w 19"/>
                    <a:gd name="T7" fmla="*/ 31 h 32"/>
                    <a:gd name="T8" fmla="*/ 18 w 19"/>
                    <a:gd name="T9" fmla="*/ 11 h 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" h="32">
                      <a:moveTo>
                        <a:pt x="18" y="11"/>
                      </a:moveTo>
                      <a:lnTo>
                        <a:pt x="0" y="0"/>
                      </a:lnTo>
                      <a:lnTo>
                        <a:pt x="0" y="21"/>
                      </a:lnTo>
                      <a:lnTo>
                        <a:pt x="18" y="31"/>
                      </a:lnTo>
                      <a:lnTo>
                        <a:pt x="18" y="11"/>
                      </a:lnTo>
                    </a:path>
                  </a:pathLst>
                </a:custGeom>
                <a:solidFill>
                  <a:srgbClr val="B3B3B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47" name="Freeform 93"/>
                <p:cNvSpPr>
                  <a:spLocks/>
                </p:cNvSpPr>
                <p:nvPr/>
              </p:nvSpPr>
              <p:spPr bwMode="auto">
                <a:xfrm>
                  <a:off x="1417" y="1992"/>
                  <a:ext cx="17" cy="17"/>
                </a:xfrm>
                <a:custGeom>
                  <a:avLst/>
                  <a:gdLst>
                    <a:gd name="T0" fmla="*/ 4 w 17"/>
                    <a:gd name="T1" fmla="*/ 16 h 17"/>
                    <a:gd name="T2" fmla="*/ 0 w 17"/>
                    <a:gd name="T3" fmla="*/ 14 h 17"/>
                    <a:gd name="T4" fmla="*/ 0 w 17"/>
                    <a:gd name="T5" fmla="*/ 12 h 17"/>
                    <a:gd name="T6" fmla="*/ 0 w 17"/>
                    <a:gd name="T7" fmla="*/ 10 h 17"/>
                    <a:gd name="T8" fmla="*/ 0 w 17"/>
                    <a:gd name="T9" fmla="*/ 5 h 17"/>
                    <a:gd name="T10" fmla="*/ 2 w 17"/>
                    <a:gd name="T11" fmla="*/ 1 h 17"/>
                    <a:gd name="T12" fmla="*/ 6 w 17"/>
                    <a:gd name="T13" fmla="*/ 1 h 17"/>
                    <a:gd name="T14" fmla="*/ 9 w 17"/>
                    <a:gd name="T15" fmla="*/ 0 h 17"/>
                    <a:gd name="T16" fmla="*/ 11 w 17"/>
                    <a:gd name="T17" fmla="*/ 0 h 17"/>
                    <a:gd name="T18" fmla="*/ 16 w 17"/>
                    <a:gd name="T19" fmla="*/ 1 h 17"/>
                    <a:gd name="T20" fmla="*/ 16 w 17"/>
                    <a:gd name="T21" fmla="*/ 3 h 17"/>
                    <a:gd name="T22" fmla="*/ 16 w 17"/>
                    <a:gd name="T23" fmla="*/ 5 h 17"/>
                    <a:gd name="T24" fmla="*/ 16 w 17"/>
                    <a:gd name="T25" fmla="*/ 10 h 17"/>
                    <a:gd name="T26" fmla="*/ 13 w 17"/>
                    <a:gd name="T27" fmla="*/ 14 h 17"/>
                    <a:gd name="T28" fmla="*/ 9 w 17"/>
                    <a:gd name="T29" fmla="*/ 14 h 17"/>
                    <a:gd name="T30" fmla="*/ 6 w 17"/>
                    <a:gd name="T31" fmla="*/ 16 h 17"/>
                    <a:gd name="T32" fmla="*/ 4 w 17"/>
                    <a:gd name="T33" fmla="*/ 16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7" h="17">
                      <a:moveTo>
                        <a:pt x="4" y="16"/>
                      </a:move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2" y="1"/>
                      </a:lnTo>
                      <a:lnTo>
                        <a:pt x="6" y="1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6" y="1"/>
                      </a:lnTo>
                      <a:lnTo>
                        <a:pt x="16" y="3"/>
                      </a:lnTo>
                      <a:lnTo>
                        <a:pt x="16" y="5"/>
                      </a:lnTo>
                      <a:lnTo>
                        <a:pt x="16" y="10"/>
                      </a:lnTo>
                      <a:lnTo>
                        <a:pt x="13" y="14"/>
                      </a:lnTo>
                      <a:lnTo>
                        <a:pt x="9" y="14"/>
                      </a:lnTo>
                      <a:lnTo>
                        <a:pt x="6" y="16"/>
                      </a:lnTo>
                      <a:lnTo>
                        <a:pt x="4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48" name="Freeform 94"/>
                <p:cNvSpPr>
                  <a:spLocks/>
                </p:cNvSpPr>
                <p:nvPr/>
              </p:nvSpPr>
              <p:spPr bwMode="auto">
                <a:xfrm>
                  <a:off x="1418" y="1993"/>
                  <a:ext cx="17" cy="17"/>
                </a:xfrm>
                <a:custGeom>
                  <a:avLst/>
                  <a:gdLst>
                    <a:gd name="T0" fmla="*/ 16 w 17"/>
                    <a:gd name="T1" fmla="*/ 10 h 17"/>
                    <a:gd name="T2" fmla="*/ 16 w 17"/>
                    <a:gd name="T3" fmla="*/ 4 h 17"/>
                    <a:gd name="T4" fmla="*/ 16 w 17"/>
                    <a:gd name="T5" fmla="*/ 2 h 17"/>
                    <a:gd name="T6" fmla="*/ 16 w 17"/>
                    <a:gd name="T7" fmla="*/ 0 h 17"/>
                    <a:gd name="T8" fmla="*/ 13 w 17"/>
                    <a:gd name="T9" fmla="*/ 0 h 17"/>
                    <a:gd name="T10" fmla="*/ 8 w 17"/>
                    <a:gd name="T11" fmla="*/ 2 h 17"/>
                    <a:gd name="T12" fmla="*/ 5 w 17"/>
                    <a:gd name="T13" fmla="*/ 4 h 17"/>
                    <a:gd name="T14" fmla="*/ 2 w 17"/>
                    <a:gd name="T15" fmla="*/ 6 h 17"/>
                    <a:gd name="T16" fmla="*/ 0 w 17"/>
                    <a:gd name="T17" fmla="*/ 12 h 17"/>
                    <a:gd name="T18" fmla="*/ 2 w 17"/>
                    <a:gd name="T19" fmla="*/ 14 h 17"/>
                    <a:gd name="T20" fmla="*/ 2 w 17"/>
                    <a:gd name="T21" fmla="*/ 16 h 17"/>
                    <a:gd name="T22" fmla="*/ 5 w 17"/>
                    <a:gd name="T23" fmla="*/ 16 h 17"/>
                    <a:gd name="T24" fmla="*/ 8 w 17"/>
                    <a:gd name="T25" fmla="*/ 14 h 17"/>
                    <a:gd name="T26" fmla="*/ 13 w 17"/>
                    <a:gd name="T27" fmla="*/ 14 h 17"/>
                    <a:gd name="T28" fmla="*/ 16 w 17"/>
                    <a:gd name="T29" fmla="*/ 10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7" h="17">
                      <a:moveTo>
                        <a:pt x="16" y="10"/>
                      </a:moveTo>
                      <a:lnTo>
                        <a:pt x="16" y="4"/>
                      </a:lnTo>
                      <a:lnTo>
                        <a:pt x="16" y="2"/>
                      </a:lnTo>
                      <a:lnTo>
                        <a:pt x="16" y="0"/>
                      </a:lnTo>
                      <a:lnTo>
                        <a:pt x="13" y="0"/>
                      </a:lnTo>
                      <a:lnTo>
                        <a:pt x="8" y="2"/>
                      </a:lnTo>
                      <a:lnTo>
                        <a:pt x="5" y="4"/>
                      </a:lnTo>
                      <a:lnTo>
                        <a:pt x="2" y="6"/>
                      </a:lnTo>
                      <a:lnTo>
                        <a:pt x="0" y="12"/>
                      </a:lnTo>
                      <a:lnTo>
                        <a:pt x="2" y="14"/>
                      </a:lnTo>
                      <a:lnTo>
                        <a:pt x="2" y="16"/>
                      </a:lnTo>
                      <a:lnTo>
                        <a:pt x="5" y="16"/>
                      </a:lnTo>
                      <a:lnTo>
                        <a:pt x="8" y="14"/>
                      </a:lnTo>
                      <a:lnTo>
                        <a:pt x="13" y="14"/>
                      </a:lnTo>
                      <a:lnTo>
                        <a:pt x="16" y="10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49" name="Freeform 95"/>
                <p:cNvSpPr>
                  <a:spLocks/>
                </p:cNvSpPr>
                <p:nvPr/>
              </p:nvSpPr>
              <p:spPr bwMode="auto">
                <a:xfrm>
                  <a:off x="1420" y="1995"/>
                  <a:ext cx="17" cy="17"/>
                </a:xfrm>
                <a:custGeom>
                  <a:avLst/>
                  <a:gdLst>
                    <a:gd name="T0" fmla="*/ 16 w 17"/>
                    <a:gd name="T1" fmla="*/ 12 h 17"/>
                    <a:gd name="T2" fmla="*/ 16 w 17"/>
                    <a:gd name="T3" fmla="*/ 4 h 17"/>
                    <a:gd name="T4" fmla="*/ 16 w 17"/>
                    <a:gd name="T5" fmla="*/ 0 h 17"/>
                    <a:gd name="T6" fmla="*/ 5 w 17"/>
                    <a:gd name="T7" fmla="*/ 0 h 17"/>
                    <a:gd name="T8" fmla="*/ 0 w 17"/>
                    <a:gd name="T9" fmla="*/ 8 h 17"/>
                    <a:gd name="T10" fmla="*/ 0 w 17"/>
                    <a:gd name="T11" fmla="*/ 12 h 17"/>
                    <a:gd name="T12" fmla="*/ 0 w 17"/>
                    <a:gd name="T13" fmla="*/ 16 h 17"/>
                    <a:gd name="T14" fmla="*/ 5 w 17"/>
                    <a:gd name="T15" fmla="*/ 16 h 17"/>
                    <a:gd name="T16" fmla="*/ 16 w 17"/>
                    <a:gd name="T17" fmla="*/ 12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7" h="17">
                      <a:moveTo>
                        <a:pt x="16" y="12"/>
                      </a:moveTo>
                      <a:lnTo>
                        <a:pt x="16" y="4"/>
                      </a:lnTo>
                      <a:lnTo>
                        <a:pt x="16" y="0"/>
                      </a:lnTo>
                      <a:lnTo>
                        <a:pt x="5" y="0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5" y="16"/>
                      </a:lnTo>
                      <a:lnTo>
                        <a:pt x="16" y="12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50" name="Freeform 96"/>
                <p:cNvSpPr>
                  <a:spLocks/>
                </p:cNvSpPr>
                <p:nvPr/>
              </p:nvSpPr>
              <p:spPr bwMode="auto">
                <a:xfrm>
                  <a:off x="1410" y="1996"/>
                  <a:ext cx="17" cy="17"/>
                </a:xfrm>
                <a:custGeom>
                  <a:avLst/>
                  <a:gdLst>
                    <a:gd name="T0" fmla="*/ 4 w 17"/>
                    <a:gd name="T1" fmla="*/ 16 h 17"/>
                    <a:gd name="T2" fmla="*/ 0 w 17"/>
                    <a:gd name="T3" fmla="*/ 14 h 17"/>
                    <a:gd name="T4" fmla="*/ 0 w 17"/>
                    <a:gd name="T5" fmla="*/ 12 h 17"/>
                    <a:gd name="T6" fmla="*/ 0 w 17"/>
                    <a:gd name="T7" fmla="*/ 10 h 17"/>
                    <a:gd name="T8" fmla="*/ 0 w 17"/>
                    <a:gd name="T9" fmla="*/ 5 h 17"/>
                    <a:gd name="T10" fmla="*/ 2 w 17"/>
                    <a:gd name="T11" fmla="*/ 1 h 17"/>
                    <a:gd name="T12" fmla="*/ 6 w 17"/>
                    <a:gd name="T13" fmla="*/ 1 h 17"/>
                    <a:gd name="T14" fmla="*/ 9 w 17"/>
                    <a:gd name="T15" fmla="*/ 0 h 17"/>
                    <a:gd name="T16" fmla="*/ 11 w 17"/>
                    <a:gd name="T17" fmla="*/ 0 h 17"/>
                    <a:gd name="T18" fmla="*/ 16 w 17"/>
                    <a:gd name="T19" fmla="*/ 1 h 17"/>
                    <a:gd name="T20" fmla="*/ 16 w 17"/>
                    <a:gd name="T21" fmla="*/ 3 h 17"/>
                    <a:gd name="T22" fmla="*/ 16 w 17"/>
                    <a:gd name="T23" fmla="*/ 5 h 17"/>
                    <a:gd name="T24" fmla="*/ 16 w 17"/>
                    <a:gd name="T25" fmla="*/ 10 h 17"/>
                    <a:gd name="T26" fmla="*/ 13 w 17"/>
                    <a:gd name="T27" fmla="*/ 14 h 17"/>
                    <a:gd name="T28" fmla="*/ 9 w 17"/>
                    <a:gd name="T29" fmla="*/ 16 h 17"/>
                    <a:gd name="T30" fmla="*/ 6 w 17"/>
                    <a:gd name="T31" fmla="*/ 16 h 17"/>
                    <a:gd name="T32" fmla="*/ 4 w 17"/>
                    <a:gd name="T33" fmla="*/ 16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7" h="17">
                      <a:moveTo>
                        <a:pt x="4" y="16"/>
                      </a:move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2" y="1"/>
                      </a:lnTo>
                      <a:lnTo>
                        <a:pt x="6" y="1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6" y="1"/>
                      </a:lnTo>
                      <a:lnTo>
                        <a:pt x="16" y="3"/>
                      </a:lnTo>
                      <a:lnTo>
                        <a:pt x="16" y="5"/>
                      </a:lnTo>
                      <a:lnTo>
                        <a:pt x="16" y="10"/>
                      </a:lnTo>
                      <a:lnTo>
                        <a:pt x="13" y="14"/>
                      </a:lnTo>
                      <a:lnTo>
                        <a:pt x="9" y="16"/>
                      </a:lnTo>
                      <a:lnTo>
                        <a:pt x="6" y="16"/>
                      </a:lnTo>
                      <a:lnTo>
                        <a:pt x="4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51" name="Freeform 97"/>
                <p:cNvSpPr>
                  <a:spLocks/>
                </p:cNvSpPr>
                <p:nvPr/>
              </p:nvSpPr>
              <p:spPr bwMode="auto">
                <a:xfrm>
                  <a:off x="1412" y="1997"/>
                  <a:ext cx="17" cy="17"/>
                </a:xfrm>
                <a:custGeom>
                  <a:avLst/>
                  <a:gdLst>
                    <a:gd name="T0" fmla="*/ 16 w 17"/>
                    <a:gd name="T1" fmla="*/ 10 h 17"/>
                    <a:gd name="T2" fmla="*/ 16 w 17"/>
                    <a:gd name="T3" fmla="*/ 4 h 17"/>
                    <a:gd name="T4" fmla="*/ 16 w 17"/>
                    <a:gd name="T5" fmla="*/ 2 h 17"/>
                    <a:gd name="T6" fmla="*/ 16 w 17"/>
                    <a:gd name="T7" fmla="*/ 0 h 17"/>
                    <a:gd name="T8" fmla="*/ 12 w 17"/>
                    <a:gd name="T9" fmla="*/ 0 h 17"/>
                    <a:gd name="T10" fmla="*/ 6 w 17"/>
                    <a:gd name="T11" fmla="*/ 2 h 17"/>
                    <a:gd name="T12" fmla="*/ 3 w 17"/>
                    <a:gd name="T13" fmla="*/ 4 h 17"/>
                    <a:gd name="T14" fmla="*/ 0 w 17"/>
                    <a:gd name="T15" fmla="*/ 6 h 17"/>
                    <a:gd name="T16" fmla="*/ 0 w 17"/>
                    <a:gd name="T17" fmla="*/ 12 h 17"/>
                    <a:gd name="T18" fmla="*/ 0 w 17"/>
                    <a:gd name="T19" fmla="*/ 14 h 17"/>
                    <a:gd name="T20" fmla="*/ 0 w 17"/>
                    <a:gd name="T21" fmla="*/ 16 h 17"/>
                    <a:gd name="T22" fmla="*/ 3 w 17"/>
                    <a:gd name="T23" fmla="*/ 16 h 17"/>
                    <a:gd name="T24" fmla="*/ 6 w 17"/>
                    <a:gd name="T25" fmla="*/ 16 h 17"/>
                    <a:gd name="T26" fmla="*/ 12 w 17"/>
                    <a:gd name="T27" fmla="*/ 14 h 17"/>
                    <a:gd name="T28" fmla="*/ 16 w 17"/>
                    <a:gd name="T29" fmla="*/ 10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7" h="17">
                      <a:moveTo>
                        <a:pt x="16" y="10"/>
                      </a:moveTo>
                      <a:lnTo>
                        <a:pt x="16" y="4"/>
                      </a:lnTo>
                      <a:lnTo>
                        <a:pt x="16" y="2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6" y="2"/>
                      </a:lnTo>
                      <a:lnTo>
                        <a:pt x="3" y="4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3" y="16"/>
                      </a:lnTo>
                      <a:lnTo>
                        <a:pt x="6" y="16"/>
                      </a:lnTo>
                      <a:lnTo>
                        <a:pt x="12" y="14"/>
                      </a:lnTo>
                      <a:lnTo>
                        <a:pt x="16" y="10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52" name="Freeform 98"/>
                <p:cNvSpPr>
                  <a:spLocks/>
                </p:cNvSpPr>
                <p:nvPr/>
              </p:nvSpPr>
              <p:spPr bwMode="auto">
                <a:xfrm>
                  <a:off x="1413" y="1999"/>
                  <a:ext cx="17" cy="17"/>
                </a:xfrm>
                <a:custGeom>
                  <a:avLst/>
                  <a:gdLst>
                    <a:gd name="T0" fmla="*/ 16 w 17"/>
                    <a:gd name="T1" fmla="*/ 12 h 17"/>
                    <a:gd name="T2" fmla="*/ 16 w 17"/>
                    <a:gd name="T3" fmla="*/ 4 h 17"/>
                    <a:gd name="T4" fmla="*/ 16 w 17"/>
                    <a:gd name="T5" fmla="*/ 0 h 17"/>
                    <a:gd name="T6" fmla="*/ 5 w 17"/>
                    <a:gd name="T7" fmla="*/ 0 h 17"/>
                    <a:gd name="T8" fmla="*/ 0 w 17"/>
                    <a:gd name="T9" fmla="*/ 8 h 17"/>
                    <a:gd name="T10" fmla="*/ 0 w 17"/>
                    <a:gd name="T11" fmla="*/ 12 h 17"/>
                    <a:gd name="T12" fmla="*/ 0 w 17"/>
                    <a:gd name="T13" fmla="*/ 16 h 17"/>
                    <a:gd name="T14" fmla="*/ 5 w 17"/>
                    <a:gd name="T15" fmla="*/ 16 h 17"/>
                    <a:gd name="T16" fmla="*/ 16 w 17"/>
                    <a:gd name="T17" fmla="*/ 12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7" h="17">
                      <a:moveTo>
                        <a:pt x="16" y="12"/>
                      </a:moveTo>
                      <a:lnTo>
                        <a:pt x="16" y="4"/>
                      </a:lnTo>
                      <a:lnTo>
                        <a:pt x="16" y="0"/>
                      </a:lnTo>
                      <a:lnTo>
                        <a:pt x="5" y="0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5" y="16"/>
                      </a:lnTo>
                      <a:lnTo>
                        <a:pt x="16" y="12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53" name="Freeform 99"/>
                <p:cNvSpPr>
                  <a:spLocks/>
                </p:cNvSpPr>
                <p:nvPr/>
              </p:nvSpPr>
              <p:spPr bwMode="auto">
                <a:xfrm>
                  <a:off x="1420" y="1994"/>
                  <a:ext cx="17" cy="17"/>
                </a:xfrm>
                <a:custGeom>
                  <a:avLst/>
                  <a:gdLst>
                    <a:gd name="T0" fmla="*/ 6 w 17"/>
                    <a:gd name="T1" fmla="*/ 16 h 17"/>
                    <a:gd name="T2" fmla="*/ 2 w 17"/>
                    <a:gd name="T3" fmla="*/ 12 h 17"/>
                    <a:gd name="T4" fmla="*/ 0 w 17"/>
                    <a:gd name="T5" fmla="*/ 12 h 17"/>
                    <a:gd name="T6" fmla="*/ 0 w 17"/>
                    <a:gd name="T7" fmla="*/ 10 h 17"/>
                    <a:gd name="T8" fmla="*/ 2 w 17"/>
                    <a:gd name="T9" fmla="*/ 5 h 17"/>
                    <a:gd name="T10" fmla="*/ 4 w 17"/>
                    <a:gd name="T11" fmla="*/ 1 h 17"/>
                    <a:gd name="T12" fmla="*/ 6 w 17"/>
                    <a:gd name="T13" fmla="*/ 0 h 17"/>
                    <a:gd name="T14" fmla="*/ 8 w 17"/>
                    <a:gd name="T15" fmla="*/ 0 h 17"/>
                    <a:gd name="T16" fmla="*/ 10 w 17"/>
                    <a:gd name="T17" fmla="*/ 0 h 17"/>
                    <a:gd name="T18" fmla="*/ 14 w 17"/>
                    <a:gd name="T19" fmla="*/ 1 h 17"/>
                    <a:gd name="T20" fmla="*/ 14 w 17"/>
                    <a:gd name="T21" fmla="*/ 3 h 17"/>
                    <a:gd name="T22" fmla="*/ 16 w 17"/>
                    <a:gd name="T23" fmla="*/ 5 h 17"/>
                    <a:gd name="T24" fmla="*/ 14 w 17"/>
                    <a:gd name="T25" fmla="*/ 10 h 17"/>
                    <a:gd name="T26" fmla="*/ 12 w 17"/>
                    <a:gd name="T27" fmla="*/ 12 h 17"/>
                    <a:gd name="T28" fmla="*/ 10 w 17"/>
                    <a:gd name="T29" fmla="*/ 14 h 17"/>
                    <a:gd name="T30" fmla="*/ 8 w 17"/>
                    <a:gd name="T31" fmla="*/ 16 h 17"/>
                    <a:gd name="T32" fmla="*/ 6 w 17"/>
                    <a:gd name="T33" fmla="*/ 16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7" h="17">
                      <a:moveTo>
                        <a:pt x="6" y="16"/>
                      </a:moveTo>
                      <a:lnTo>
                        <a:pt x="2" y="12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2" y="5"/>
                      </a:lnTo>
                      <a:lnTo>
                        <a:pt x="4" y="1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4" y="1"/>
                      </a:lnTo>
                      <a:lnTo>
                        <a:pt x="14" y="3"/>
                      </a:lnTo>
                      <a:lnTo>
                        <a:pt x="16" y="5"/>
                      </a:lnTo>
                      <a:lnTo>
                        <a:pt x="14" y="10"/>
                      </a:lnTo>
                      <a:lnTo>
                        <a:pt x="12" y="12"/>
                      </a:lnTo>
                      <a:lnTo>
                        <a:pt x="10" y="14"/>
                      </a:lnTo>
                      <a:lnTo>
                        <a:pt x="8" y="16"/>
                      </a:lnTo>
                      <a:lnTo>
                        <a:pt x="6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54" name="Freeform 100"/>
                <p:cNvSpPr>
                  <a:spLocks/>
                </p:cNvSpPr>
                <p:nvPr/>
              </p:nvSpPr>
              <p:spPr bwMode="auto">
                <a:xfrm>
                  <a:off x="1422" y="1995"/>
                  <a:ext cx="17" cy="17"/>
                </a:xfrm>
                <a:custGeom>
                  <a:avLst/>
                  <a:gdLst>
                    <a:gd name="T0" fmla="*/ 13 w 17"/>
                    <a:gd name="T1" fmla="*/ 10 h 17"/>
                    <a:gd name="T2" fmla="*/ 16 w 17"/>
                    <a:gd name="T3" fmla="*/ 4 h 17"/>
                    <a:gd name="T4" fmla="*/ 13 w 17"/>
                    <a:gd name="T5" fmla="*/ 2 h 17"/>
                    <a:gd name="T6" fmla="*/ 13 w 17"/>
                    <a:gd name="T7" fmla="*/ 0 h 17"/>
                    <a:gd name="T8" fmla="*/ 10 w 17"/>
                    <a:gd name="T9" fmla="*/ 0 h 17"/>
                    <a:gd name="T10" fmla="*/ 8 w 17"/>
                    <a:gd name="T11" fmla="*/ 0 h 17"/>
                    <a:gd name="T12" fmla="*/ 5 w 17"/>
                    <a:gd name="T13" fmla="*/ 2 h 17"/>
                    <a:gd name="T14" fmla="*/ 2 w 17"/>
                    <a:gd name="T15" fmla="*/ 6 h 17"/>
                    <a:gd name="T16" fmla="*/ 0 w 17"/>
                    <a:gd name="T17" fmla="*/ 12 h 17"/>
                    <a:gd name="T18" fmla="*/ 0 w 17"/>
                    <a:gd name="T19" fmla="*/ 14 h 17"/>
                    <a:gd name="T20" fmla="*/ 2 w 17"/>
                    <a:gd name="T21" fmla="*/ 16 h 17"/>
                    <a:gd name="T22" fmla="*/ 5 w 17"/>
                    <a:gd name="T23" fmla="*/ 16 h 17"/>
                    <a:gd name="T24" fmla="*/ 8 w 17"/>
                    <a:gd name="T25" fmla="*/ 14 h 17"/>
                    <a:gd name="T26" fmla="*/ 10 w 17"/>
                    <a:gd name="T27" fmla="*/ 12 h 17"/>
                    <a:gd name="T28" fmla="*/ 13 w 17"/>
                    <a:gd name="T29" fmla="*/ 10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7" h="17">
                      <a:moveTo>
                        <a:pt x="13" y="10"/>
                      </a:moveTo>
                      <a:lnTo>
                        <a:pt x="16" y="4"/>
                      </a:lnTo>
                      <a:lnTo>
                        <a:pt x="13" y="2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5" y="2"/>
                      </a:lnTo>
                      <a:lnTo>
                        <a:pt x="2" y="6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2" y="16"/>
                      </a:lnTo>
                      <a:lnTo>
                        <a:pt x="5" y="16"/>
                      </a:lnTo>
                      <a:lnTo>
                        <a:pt x="8" y="14"/>
                      </a:lnTo>
                      <a:lnTo>
                        <a:pt x="10" y="12"/>
                      </a:lnTo>
                      <a:lnTo>
                        <a:pt x="13" y="10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55" name="Freeform 101"/>
                <p:cNvSpPr>
                  <a:spLocks/>
                </p:cNvSpPr>
                <p:nvPr/>
              </p:nvSpPr>
              <p:spPr bwMode="auto">
                <a:xfrm>
                  <a:off x="1423" y="1997"/>
                  <a:ext cx="17" cy="17"/>
                </a:xfrm>
                <a:custGeom>
                  <a:avLst/>
                  <a:gdLst>
                    <a:gd name="T0" fmla="*/ 16 w 17"/>
                    <a:gd name="T1" fmla="*/ 12 h 17"/>
                    <a:gd name="T2" fmla="*/ 16 w 17"/>
                    <a:gd name="T3" fmla="*/ 4 h 17"/>
                    <a:gd name="T4" fmla="*/ 16 w 17"/>
                    <a:gd name="T5" fmla="*/ 0 h 17"/>
                    <a:gd name="T6" fmla="*/ 10 w 17"/>
                    <a:gd name="T7" fmla="*/ 0 h 17"/>
                    <a:gd name="T8" fmla="*/ 5 w 17"/>
                    <a:gd name="T9" fmla="*/ 4 h 17"/>
                    <a:gd name="T10" fmla="*/ 0 w 17"/>
                    <a:gd name="T11" fmla="*/ 12 h 17"/>
                    <a:gd name="T12" fmla="*/ 5 w 17"/>
                    <a:gd name="T13" fmla="*/ 16 h 17"/>
                    <a:gd name="T14" fmla="*/ 10 w 17"/>
                    <a:gd name="T15" fmla="*/ 16 h 17"/>
                    <a:gd name="T16" fmla="*/ 16 w 17"/>
                    <a:gd name="T17" fmla="*/ 12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7" h="17">
                      <a:moveTo>
                        <a:pt x="16" y="12"/>
                      </a:moveTo>
                      <a:lnTo>
                        <a:pt x="16" y="4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5" y="4"/>
                      </a:lnTo>
                      <a:lnTo>
                        <a:pt x="0" y="12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6" y="12"/>
                      </a:lnTo>
                    </a:path>
                  </a:pathLst>
                </a:custGeom>
                <a:solidFill>
                  <a:srgbClr val="B3B3B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56" name="Freeform 102"/>
                <p:cNvSpPr>
                  <a:spLocks/>
                </p:cNvSpPr>
                <p:nvPr/>
              </p:nvSpPr>
              <p:spPr bwMode="auto">
                <a:xfrm>
                  <a:off x="1413" y="1998"/>
                  <a:ext cx="17" cy="17"/>
                </a:xfrm>
                <a:custGeom>
                  <a:avLst/>
                  <a:gdLst>
                    <a:gd name="T0" fmla="*/ 6 w 17"/>
                    <a:gd name="T1" fmla="*/ 16 h 17"/>
                    <a:gd name="T2" fmla="*/ 2 w 17"/>
                    <a:gd name="T3" fmla="*/ 12 h 17"/>
                    <a:gd name="T4" fmla="*/ 0 w 17"/>
                    <a:gd name="T5" fmla="*/ 12 h 17"/>
                    <a:gd name="T6" fmla="*/ 0 w 17"/>
                    <a:gd name="T7" fmla="*/ 10 h 17"/>
                    <a:gd name="T8" fmla="*/ 2 w 17"/>
                    <a:gd name="T9" fmla="*/ 5 h 17"/>
                    <a:gd name="T10" fmla="*/ 4 w 17"/>
                    <a:gd name="T11" fmla="*/ 1 h 17"/>
                    <a:gd name="T12" fmla="*/ 6 w 17"/>
                    <a:gd name="T13" fmla="*/ 0 h 17"/>
                    <a:gd name="T14" fmla="*/ 8 w 17"/>
                    <a:gd name="T15" fmla="*/ 0 h 17"/>
                    <a:gd name="T16" fmla="*/ 10 w 17"/>
                    <a:gd name="T17" fmla="*/ 0 h 17"/>
                    <a:gd name="T18" fmla="*/ 14 w 17"/>
                    <a:gd name="T19" fmla="*/ 1 h 17"/>
                    <a:gd name="T20" fmla="*/ 14 w 17"/>
                    <a:gd name="T21" fmla="*/ 3 h 17"/>
                    <a:gd name="T22" fmla="*/ 16 w 17"/>
                    <a:gd name="T23" fmla="*/ 5 h 17"/>
                    <a:gd name="T24" fmla="*/ 14 w 17"/>
                    <a:gd name="T25" fmla="*/ 10 h 17"/>
                    <a:gd name="T26" fmla="*/ 12 w 17"/>
                    <a:gd name="T27" fmla="*/ 12 h 17"/>
                    <a:gd name="T28" fmla="*/ 10 w 17"/>
                    <a:gd name="T29" fmla="*/ 14 h 17"/>
                    <a:gd name="T30" fmla="*/ 8 w 17"/>
                    <a:gd name="T31" fmla="*/ 16 h 17"/>
                    <a:gd name="T32" fmla="*/ 6 w 17"/>
                    <a:gd name="T33" fmla="*/ 16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7" h="17">
                      <a:moveTo>
                        <a:pt x="6" y="16"/>
                      </a:moveTo>
                      <a:lnTo>
                        <a:pt x="2" y="12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2" y="5"/>
                      </a:lnTo>
                      <a:lnTo>
                        <a:pt x="4" y="1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4" y="1"/>
                      </a:lnTo>
                      <a:lnTo>
                        <a:pt x="14" y="3"/>
                      </a:lnTo>
                      <a:lnTo>
                        <a:pt x="16" y="5"/>
                      </a:lnTo>
                      <a:lnTo>
                        <a:pt x="14" y="10"/>
                      </a:lnTo>
                      <a:lnTo>
                        <a:pt x="12" y="12"/>
                      </a:lnTo>
                      <a:lnTo>
                        <a:pt x="10" y="14"/>
                      </a:lnTo>
                      <a:lnTo>
                        <a:pt x="8" y="16"/>
                      </a:lnTo>
                      <a:lnTo>
                        <a:pt x="6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57" name="Freeform 103"/>
                <p:cNvSpPr>
                  <a:spLocks/>
                </p:cNvSpPr>
                <p:nvPr/>
              </p:nvSpPr>
              <p:spPr bwMode="auto">
                <a:xfrm>
                  <a:off x="1415" y="1999"/>
                  <a:ext cx="17" cy="17"/>
                </a:xfrm>
                <a:custGeom>
                  <a:avLst/>
                  <a:gdLst>
                    <a:gd name="T0" fmla="*/ 13 w 17"/>
                    <a:gd name="T1" fmla="*/ 10 h 17"/>
                    <a:gd name="T2" fmla="*/ 16 w 17"/>
                    <a:gd name="T3" fmla="*/ 4 h 17"/>
                    <a:gd name="T4" fmla="*/ 13 w 17"/>
                    <a:gd name="T5" fmla="*/ 2 h 17"/>
                    <a:gd name="T6" fmla="*/ 13 w 17"/>
                    <a:gd name="T7" fmla="*/ 0 h 17"/>
                    <a:gd name="T8" fmla="*/ 10 w 17"/>
                    <a:gd name="T9" fmla="*/ 0 h 17"/>
                    <a:gd name="T10" fmla="*/ 8 w 17"/>
                    <a:gd name="T11" fmla="*/ 2 h 17"/>
                    <a:gd name="T12" fmla="*/ 5 w 17"/>
                    <a:gd name="T13" fmla="*/ 2 h 17"/>
                    <a:gd name="T14" fmla="*/ 2 w 17"/>
                    <a:gd name="T15" fmla="*/ 6 h 17"/>
                    <a:gd name="T16" fmla="*/ 0 w 17"/>
                    <a:gd name="T17" fmla="*/ 12 h 17"/>
                    <a:gd name="T18" fmla="*/ 0 w 17"/>
                    <a:gd name="T19" fmla="*/ 14 h 17"/>
                    <a:gd name="T20" fmla="*/ 2 w 17"/>
                    <a:gd name="T21" fmla="*/ 16 h 17"/>
                    <a:gd name="T22" fmla="*/ 5 w 17"/>
                    <a:gd name="T23" fmla="*/ 16 h 17"/>
                    <a:gd name="T24" fmla="*/ 8 w 17"/>
                    <a:gd name="T25" fmla="*/ 14 h 17"/>
                    <a:gd name="T26" fmla="*/ 10 w 17"/>
                    <a:gd name="T27" fmla="*/ 12 h 17"/>
                    <a:gd name="T28" fmla="*/ 13 w 17"/>
                    <a:gd name="T29" fmla="*/ 10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7" h="17">
                      <a:moveTo>
                        <a:pt x="13" y="10"/>
                      </a:moveTo>
                      <a:lnTo>
                        <a:pt x="16" y="4"/>
                      </a:lnTo>
                      <a:lnTo>
                        <a:pt x="13" y="2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2"/>
                      </a:lnTo>
                      <a:lnTo>
                        <a:pt x="5" y="2"/>
                      </a:lnTo>
                      <a:lnTo>
                        <a:pt x="2" y="6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2" y="16"/>
                      </a:lnTo>
                      <a:lnTo>
                        <a:pt x="5" y="16"/>
                      </a:lnTo>
                      <a:lnTo>
                        <a:pt x="8" y="14"/>
                      </a:lnTo>
                      <a:lnTo>
                        <a:pt x="10" y="12"/>
                      </a:lnTo>
                      <a:lnTo>
                        <a:pt x="13" y="10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58" name="Freeform 104"/>
                <p:cNvSpPr>
                  <a:spLocks/>
                </p:cNvSpPr>
                <p:nvPr/>
              </p:nvSpPr>
              <p:spPr bwMode="auto">
                <a:xfrm>
                  <a:off x="1416" y="2001"/>
                  <a:ext cx="17" cy="17"/>
                </a:xfrm>
                <a:custGeom>
                  <a:avLst/>
                  <a:gdLst>
                    <a:gd name="T0" fmla="*/ 16 w 17"/>
                    <a:gd name="T1" fmla="*/ 12 h 17"/>
                    <a:gd name="T2" fmla="*/ 16 w 17"/>
                    <a:gd name="T3" fmla="*/ 4 h 17"/>
                    <a:gd name="T4" fmla="*/ 16 w 17"/>
                    <a:gd name="T5" fmla="*/ 0 h 17"/>
                    <a:gd name="T6" fmla="*/ 10 w 17"/>
                    <a:gd name="T7" fmla="*/ 0 h 17"/>
                    <a:gd name="T8" fmla="*/ 5 w 17"/>
                    <a:gd name="T9" fmla="*/ 4 h 17"/>
                    <a:gd name="T10" fmla="*/ 0 w 17"/>
                    <a:gd name="T11" fmla="*/ 12 h 17"/>
                    <a:gd name="T12" fmla="*/ 5 w 17"/>
                    <a:gd name="T13" fmla="*/ 16 h 17"/>
                    <a:gd name="T14" fmla="*/ 10 w 17"/>
                    <a:gd name="T15" fmla="*/ 16 h 17"/>
                    <a:gd name="T16" fmla="*/ 16 w 17"/>
                    <a:gd name="T17" fmla="*/ 12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7" h="17">
                      <a:moveTo>
                        <a:pt x="16" y="12"/>
                      </a:moveTo>
                      <a:lnTo>
                        <a:pt x="16" y="4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5" y="4"/>
                      </a:lnTo>
                      <a:lnTo>
                        <a:pt x="0" y="12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6" y="12"/>
                      </a:lnTo>
                    </a:path>
                  </a:pathLst>
                </a:custGeom>
                <a:solidFill>
                  <a:srgbClr val="B3B3B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59" name="Freeform 105"/>
                <p:cNvSpPr>
                  <a:spLocks/>
                </p:cNvSpPr>
                <p:nvPr/>
              </p:nvSpPr>
              <p:spPr bwMode="auto">
                <a:xfrm>
                  <a:off x="1347" y="1957"/>
                  <a:ext cx="89" cy="52"/>
                </a:xfrm>
                <a:custGeom>
                  <a:avLst/>
                  <a:gdLst>
                    <a:gd name="T0" fmla="*/ 88 w 89"/>
                    <a:gd name="T1" fmla="*/ 10 h 52"/>
                    <a:gd name="T2" fmla="*/ 70 w 89"/>
                    <a:gd name="T3" fmla="*/ 0 h 52"/>
                    <a:gd name="T4" fmla="*/ 0 w 89"/>
                    <a:gd name="T5" fmla="*/ 40 h 52"/>
                    <a:gd name="T6" fmla="*/ 18 w 89"/>
                    <a:gd name="T7" fmla="*/ 51 h 52"/>
                    <a:gd name="T8" fmla="*/ 88 w 89"/>
                    <a:gd name="T9" fmla="*/ 10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9" h="52">
                      <a:moveTo>
                        <a:pt x="88" y="10"/>
                      </a:moveTo>
                      <a:lnTo>
                        <a:pt x="70" y="0"/>
                      </a:lnTo>
                      <a:lnTo>
                        <a:pt x="0" y="40"/>
                      </a:lnTo>
                      <a:lnTo>
                        <a:pt x="18" y="51"/>
                      </a:lnTo>
                      <a:lnTo>
                        <a:pt x="88" y="10"/>
                      </a:lnTo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60" name="Freeform 106"/>
                <p:cNvSpPr>
                  <a:spLocks/>
                </p:cNvSpPr>
                <p:nvPr/>
              </p:nvSpPr>
              <p:spPr bwMode="auto">
                <a:xfrm>
                  <a:off x="1365" y="1967"/>
                  <a:ext cx="71" cy="62"/>
                </a:xfrm>
                <a:custGeom>
                  <a:avLst/>
                  <a:gdLst>
                    <a:gd name="T0" fmla="*/ 70 w 71"/>
                    <a:gd name="T1" fmla="*/ 0 h 62"/>
                    <a:gd name="T2" fmla="*/ 0 w 71"/>
                    <a:gd name="T3" fmla="*/ 41 h 62"/>
                    <a:gd name="T4" fmla="*/ 0 w 71"/>
                    <a:gd name="T5" fmla="*/ 61 h 62"/>
                    <a:gd name="T6" fmla="*/ 70 w 71"/>
                    <a:gd name="T7" fmla="*/ 21 h 62"/>
                    <a:gd name="T8" fmla="*/ 70 w 71"/>
                    <a:gd name="T9" fmla="*/ 0 h 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1" h="62">
                      <a:moveTo>
                        <a:pt x="70" y="0"/>
                      </a:moveTo>
                      <a:lnTo>
                        <a:pt x="0" y="41"/>
                      </a:lnTo>
                      <a:lnTo>
                        <a:pt x="0" y="61"/>
                      </a:lnTo>
                      <a:lnTo>
                        <a:pt x="70" y="21"/>
                      </a:lnTo>
                      <a:lnTo>
                        <a:pt x="70" y="0"/>
                      </a:lnTo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61" name="Line 107"/>
                <p:cNvSpPr>
                  <a:spLocks noChangeShapeType="1"/>
                </p:cNvSpPr>
                <p:nvPr/>
              </p:nvSpPr>
              <p:spPr bwMode="auto">
                <a:xfrm flipV="1">
                  <a:off x="1530" y="2114"/>
                  <a:ext cx="0" cy="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62" name="Freeform 108"/>
                <p:cNvSpPr>
                  <a:spLocks/>
                </p:cNvSpPr>
                <p:nvPr/>
              </p:nvSpPr>
              <p:spPr bwMode="auto">
                <a:xfrm>
                  <a:off x="1529" y="2120"/>
                  <a:ext cx="17" cy="17"/>
                </a:xfrm>
                <a:custGeom>
                  <a:avLst/>
                  <a:gdLst>
                    <a:gd name="T0" fmla="*/ 4 w 17"/>
                    <a:gd name="T1" fmla="*/ 16 h 17"/>
                    <a:gd name="T2" fmla="*/ 0 w 17"/>
                    <a:gd name="T3" fmla="*/ 12 h 17"/>
                    <a:gd name="T4" fmla="*/ 0 w 17"/>
                    <a:gd name="T5" fmla="*/ 8 h 17"/>
                    <a:gd name="T6" fmla="*/ 0 w 17"/>
                    <a:gd name="T7" fmla="*/ 4 h 17"/>
                    <a:gd name="T8" fmla="*/ 4 w 17"/>
                    <a:gd name="T9" fmla="*/ 0 h 17"/>
                    <a:gd name="T10" fmla="*/ 8 w 17"/>
                    <a:gd name="T11" fmla="*/ 0 h 17"/>
                    <a:gd name="T12" fmla="*/ 12 w 17"/>
                    <a:gd name="T13" fmla="*/ 0 h 17"/>
                    <a:gd name="T14" fmla="*/ 16 w 17"/>
                    <a:gd name="T15" fmla="*/ 4 h 17"/>
                    <a:gd name="T16" fmla="*/ 12 w 17"/>
                    <a:gd name="T17" fmla="*/ 8 h 17"/>
                    <a:gd name="T18" fmla="*/ 8 w 17"/>
                    <a:gd name="T19" fmla="*/ 12 h 17"/>
                    <a:gd name="T20" fmla="*/ 4 w 17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7" h="17">
                      <a:moveTo>
                        <a:pt x="4" y="16"/>
                      </a:moveTo>
                      <a:lnTo>
                        <a:pt x="0" y="12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2" y="0"/>
                      </a:lnTo>
                      <a:lnTo>
                        <a:pt x="16" y="4"/>
                      </a:lnTo>
                      <a:lnTo>
                        <a:pt x="12" y="8"/>
                      </a:lnTo>
                      <a:lnTo>
                        <a:pt x="8" y="12"/>
                      </a:lnTo>
                      <a:lnTo>
                        <a:pt x="4" y="16"/>
                      </a:lnTo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63" name="Freeform 109"/>
                <p:cNvSpPr>
                  <a:spLocks/>
                </p:cNvSpPr>
                <p:nvPr/>
              </p:nvSpPr>
              <p:spPr bwMode="auto">
                <a:xfrm>
                  <a:off x="1530" y="2120"/>
                  <a:ext cx="17" cy="17"/>
                </a:xfrm>
                <a:custGeom>
                  <a:avLst/>
                  <a:gdLst>
                    <a:gd name="T0" fmla="*/ 10 w 17"/>
                    <a:gd name="T1" fmla="*/ 8 h 17"/>
                    <a:gd name="T2" fmla="*/ 16 w 17"/>
                    <a:gd name="T3" fmla="*/ 4 h 17"/>
                    <a:gd name="T4" fmla="*/ 10 w 17"/>
                    <a:gd name="T5" fmla="*/ 0 h 17"/>
                    <a:gd name="T6" fmla="*/ 5 w 17"/>
                    <a:gd name="T7" fmla="*/ 0 h 17"/>
                    <a:gd name="T8" fmla="*/ 0 w 17"/>
                    <a:gd name="T9" fmla="*/ 4 h 17"/>
                    <a:gd name="T10" fmla="*/ 0 w 17"/>
                    <a:gd name="T11" fmla="*/ 12 h 17"/>
                    <a:gd name="T12" fmla="*/ 0 w 17"/>
                    <a:gd name="T13" fmla="*/ 16 h 17"/>
                    <a:gd name="T14" fmla="*/ 5 w 17"/>
                    <a:gd name="T15" fmla="*/ 12 h 17"/>
                    <a:gd name="T16" fmla="*/ 10 w 17"/>
                    <a:gd name="T17" fmla="*/ 8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7" h="17">
                      <a:moveTo>
                        <a:pt x="10" y="8"/>
                      </a:moveTo>
                      <a:lnTo>
                        <a:pt x="16" y="4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0" y="4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5" y="12"/>
                      </a:lnTo>
                      <a:lnTo>
                        <a:pt x="10" y="8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64" name="Freeform 110"/>
                <p:cNvSpPr>
                  <a:spLocks/>
                </p:cNvSpPr>
                <p:nvPr/>
              </p:nvSpPr>
              <p:spPr bwMode="auto">
                <a:xfrm>
                  <a:off x="1515" y="2119"/>
                  <a:ext cx="17" cy="17"/>
                </a:xfrm>
                <a:custGeom>
                  <a:avLst/>
                  <a:gdLst>
                    <a:gd name="T0" fmla="*/ 5 w 17"/>
                    <a:gd name="T1" fmla="*/ 14 h 17"/>
                    <a:gd name="T2" fmla="*/ 1 w 17"/>
                    <a:gd name="T3" fmla="*/ 12 h 17"/>
                    <a:gd name="T4" fmla="*/ 1 w 17"/>
                    <a:gd name="T5" fmla="*/ 11 h 17"/>
                    <a:gd name="T6" fmla="*/ 0 w 17"/>
                    <a:gd name="T7" fmla="*/ 9 h 17"/>
                    <a:gd name="T8" fmla="*/ 1 w 17"/>
                    <a:gd name="T9" fmla="*/ 8 h 17"/>
                    <a:gd name="T10" fmla="*/ 1 w 17"/>
                    <a:gd name="T11" fmla="*/ 4 h 17"/>
                    <a:gd name="T12" fmla="*/ 3 w 17"/>
                    <a:gd name="T13" fmla="*/ 3 h 17"/>
                    <a:gd name="T14" fmla="*/ 5 w 17"/>
                    <a:gd name="T15" fmla="*/ 1 h 17"/>
                    <a:gd name="T16" fmla="*/ 8 w 17"/>
                    <a:gd name="T17" fmla="*/ 0 h 17"/>
                    <a:gd name="T18" fmla="*/ 10 w 17"/>
                    <a:gd name="T19" fmla="*/ 0 h 17"/>
                    <a:gd name="T20" fmla="*/ 14 w 17"/>
                    <a:gd name="T21" fmla="*/ 3 h 17"/>
                    <a:gd name="T22" fmla="*/ 16 w 17"/>
                    <a:gd name="T23" fmla="*/ 6 h 17"/>
                    <a:gd name="T24" fmla="*/ 14 w 17"/>
                    <a:gd name="T25" fmla="*/ 8 h 17"/>
                    <a:gd name="T26" fmla="*/ 14 w 17"/>
                    <a:gd name="T27" fmla="*/ 11 h 17"/>
                    <a:gd name="T28" fmla="*/ 12 w 17"/>
                    <a:gd name="T29" fmla="*/ 12 h 17"/>
                    <a:gd name="T30" fmla="*/ 8 w 17"/>
                    <a:gd name="T31" fmla="*/ 14 h 17"/>
                    <a:gd name="T32" fmla="*/ 7 w 17"/>
                    <a:gd name="T33" fmla="*/ 16 h 17"/>
                    <a:gd name="T34" fmla="*/ 5 w 17"/>
                    <a:gd name="T35" fmla="*/ 14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7" h="17">
                      <a:moveTo>
                        <a:pt x="5" y="14"/>
                      </a:moveTo>
                      <a:lnTo>
                        <a:pt x="1" y="12"/>
                      </a:lnTo>
                      <a:lnTo>
                        <a:pt x="1" y="11"/>
                      </a:lnTo>
                      <a:lnTo>
                        <a:pt x="0" y="9"/>
                      </a:lnTo>
                      <a:lnTo>
                        <a:pt x="1" y="8"/>
                      </a:lnTo>
                      <a:lnTo>
                        <a:pt x="1" y="4"/>
                      </a:lnTo>
                      <a:lnTo>
                        <a:pt x="3" y="3"/>
                      </a:lnTo>
                      <a:lnTo>
                        <a:pt x="5" y="1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4" y="3"/>
                      </a:lnTo>
                      <a:lnTo>
                        <a:pt x="16" y="6"/>
                      </a:lnTo>
                      <a:lnTo>
                        <a:pt x="14" y="8"/>
                      </a:lnTo>
                      <a:lnTo>
                        <a:pt x="14" y="11"/>
                      </a:lnTo>
                      <a:lnTo>
                        <a:pt x="12" y="12"/>
                      </a:lnTo>
                      <a:lnTo>
                        <a:pt x="8" y="14"/>
                      </a:lnTo>
                      <a:lnTo>
                        <a:pt x="7" y="16"/>
                      </a:lnTo>
                      <a:lnTo>
                        <a:pt x="5" y="14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65" name="Freeform 111"/>
                <p:cNvSpPr>
                  <a:spLocks/>
                </p:cNvSpPr>
                <p:nvPr/>
              </p:nvSpPr>
              <p:spPr bwMode="auto">
                <a:xfrm>
                  <a:off x="1517" y="2120"/>
                  <a:ext cx="17" cy="17"/>
                </a:xfrm>
                <a:custGeom>
                  <a:avLst/>
                  <a:gdLst>
                    <a:gd name="T0" fmla="*/ 13 w 17"/>
                    <a:gd name="T1" fmla="*/ 10 h 17"/>
                    <a:gd name="T2" fmla="*/ 13 w 17"/>
                    <a:gd name="T3" fmla="*/ 7 h 17"/>
                    <a:gd name="T4" fmla="*/ 16 w 17"/>
                    <a:gd name="T5" fmla="*/ 5 h 17"/>
                    <a:gd name="T6" fmla="*/ 13 w 17"/>
                    <a:gd name="T7" fmla="*/ 1 h 17"/>
                    <a:gd name="T8" fmla="*/ 11 w 17"/>
                    <a:gd name="T9" fmla="*/ 0 h 17"/>
                    <a:gd name="T10" fmla="*/ 9 w 17"/>
                    <a:gd name="T11" fmla="*/ 1 h 17"/>
                    <a:gd name="T12" fmla="*/ 4 w 17"/>
                    <a:gd name="T13" fmla="*/ 3 h 17"/>
                    <a:gd name="T14" fmla="*/ 2 w 17"/>
                    <a:gd name="T15" fmla="*/ 5 h 17"/>
                    <a:gd name="T16" fmla="*/ 2 w 17"/>
                    <a:gd name="T17" fmla="*/ 8 h 17"/>
                    <a:gd name="T18" fmla="*/ 0 w 17"/>
                    <a:gd name="T19" fmla="*/ 10 h 17"/>
                    <a:gd name="T20" fmla="*/ 2 w 17"/>
                    <a:gd name="T21" fmla="*/ 14 h 17"/>
                    <a:gd name="T22" fmla="*/ 4 w 17"/>
                    <a:gd name="T23" fmla="*/ 16 h 17"/>
                    <a:gd name="T24" fmla="*/ 6 w 17"/>
                    <a:gd name="T25" fmla="*/ 14 h 17"/>
                    <a:gd name="T26" fmla="*/ 11 w 17"/>
                    <a:gd name="T27" fmla="*/ 12 h 17"/>
                    <a:gd name="T28" fmla="*/ 13 w 17"/>
                    <a:gd name="T29" fmla="*/ 10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7" h="17">
                      <a:moveTo>
                        <a:pt x="13" y="10"/>
                      </a:moveTo>
                      <a:lnTo>
                        <a:pt x="13" y="7"/>
                      </a:lnTo>
                      <a:lnTo>
                        <a:pt x="16" y="5"/>
                      </a:lnTo>
                      <a:lnTo>
                        <a:pt x="13" y="1"/>
                      </a:lnTo>
                      <a:lnTo>
                        <a:pt x="11" y="0"/>
                      </a:lnTo>
                      <a:lnTo>
                        <a:pt x="9" y="1"/>
                      </a:lnTo>
                      <a:lnTo>
                        <a:pt x="4" y="3"/>
                      </a:lnTo>
                      <a:lnTo>
                        <a:pt x="2" y="5"/>
                      </a:lnTo>
                      <a:lnTo>
                        <a:pt x="2" y="8"/>
                      </a:lnTo>
                      <a:lnTo>
                        <a:pt x="0" y="10"/>
                      </a:lnTo>
                      <a:lnTo>
                        <a:pt x="2" y="14"/>
                      </a:lnTo>
                      <a:lnTo>
                        <a:pt x="4" y="16"/>
                      </a:lnTo>
                      <a:lnTo>
                        <a:pt x="6" y="14"/>
                      </a:lnTo>
                      <a:lnTo>
                        <a:pt x="11" y="12"/>
                      </a:lnTo>
                      <a:lnTo>
                        <a:pt x="13" y="10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66" name="Freeform 112"/>
                <p:cNvSpPr>
                  <a:spLocks/>
                </p:cNvSpPr>
                <p:nvPr/>
              </p:nvSpPr>
              <p:spPr bwMode="auto">
                <a:xfrm>
                  <a:off x="1519" y="2123"/>
                  <a:ext cx="17" cy="17"/>
                </a:xfrm>
                <a:custGeom>
                  <a:avLst/>
                  <a:gdLst>
                    <a:gd name="T0" fmla="*/ 16 w 17"/>
                    <a:gd name="T1" fmla="*/ 8 h 17"/>
                    <a:gd name="T2" fmla="*/ 16 w 17"/>
                    <a:gd name="T3" fmla="*/ 4 h 17"/>
                    <a:gd name="T4" fmla="*/ 16 w 17"/>
                    <a:gd name="T5" fmla="*/ 0 h 17"/>
                    <a:gd name="T6" fmla="*/ 10 w 17"/>
                    <a:gd name="T7" fmla="*/ 0 h 17"/>
                    <a:gd name="T8" fmla="*/ 0 w 17"/>
                    <a:gd name="T9" fmla="*/ 4 h 17"/>
                    <a:gd name="T10" fmla="*/ 0 w 17"/>
                    <a:gd name="T11" fmla="*/ 12 h 17"/>
                    <a:gd name="T12" fmla="*/ 0 w 17"/>
                    <a:gd name="T13" fmla="*/ 16 h 17"/>
                    <a:gd name="T14" fmla="*/ 10 w 17"/>
                    <a:gd name="T15" fmla="*/ 16 h 17"/>
                    <a:gd name="T16" fmla="*/ 16 w 17"/>
                    <a:gd name="T17" fmla="*/ 8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7" h="17">
                      <a:moveTo>
                        <a:pt x="16" y="8"/>
                      </a:moveTo>
                      <a:lnTo>
                        <a:pt x="16" y="4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0" y="4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10" y="16"/>
                      </a:lnTo>
                      <a:lnTo>
                        <a:pt x="16" y="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67" name="Freeform 113"/>
                <p:cNvSpPr>
                  <a:spLocks/>
                </p:cNvSpPr>
                <p:nvPr/>
              </p:nvSpPr>
              <p:spPr bwMode="auto">
                <a:xfrm>
                  <a:off x="1508" y="2124"/>
                  <a:ext cx="17" cy="17"/>
                </a:xfrm>
                <a:custGeom>
                  <a:avLst/>
                  <a:gdLst>
                    <a:gd name="T0" fmla="*/ 6 w 17"/>
                    <a:gd name="T1" fmla="*/ 16 h 17"/>
                    <a:gd name="T2" fmla="*/ 2 w 17"/>
                    <a:gd name="T3" fmla="*/ 14 h 17"/>
                    <a:gd name="T4" fmla="*/ 0 w 17"/>
                    <a:gd name="T5" fmla="*/ 12 h 17"/>
                    <a:gd name="T6" fmla="*/ 0 w 17"/>
                    <a:gd name="T7" fmla="*/ 10 h 17"/>
                    <a:gd name="T8" fmla="*/ 0 w 17"/>
                    <a:gd name="T9" fmla="*/ 7 h 17"/>
                    <a:gd name="T10" fmla="*/ 2 w 17"/>
                    <a:gd name="T11" fmla="*/ 3 h 17"/>
                    <a:gd name="T12" fmla="*/ 4 w 17"/>
                    <a:gd name="T13" fmla="*/ 1 h 17"/>
                    <a:gd name="T14" fmla="*/ 6 w 17"/>
                    <a:gd name="T15" fmla="*/ 0 h 17"/>
                    <a:gd name="T16" fmla="*/ 8 w 17"/>
                    <a:gd name="T17" fmla="*/ 0 h 17"/>
                    <a:gd name="T18" fmla="*/ 10 w 17"/>
                    <a:gd name="T19" fmla="*/ 0 h 17"/>
                    <a:gd name="T20" fmla="*/ 14 w 17"/>
                    <a:gd name="T21" fmla="*/ 1 h 17"/>
                    <a:gd name="T22" fmla="*/ 16 w 17"/>
                    <a:gd name="T23" fmla="*/ 3 h 17"/>
                    <a:gd name="T24" fmla="*/ 16 w 17"/>
                    <a:gd name="T25" fmla="*/ 5 h 17"/>
                    <a:gd name="T26" fmla="*/ 16 w 17"/>
                    <a:gd name="T27" fmla="*/ 8 h 17"/>
                    <a:gd name="T28" fmla="*/ 14 w 17"/>
                    <a:gd name="T29" fmla="*/ 10 h 17"/>
                    <a:gd name="T30" fmla="*/ 12 w 17"/>
                    <a:gd name="T31" fmla="*/ 14 h 17"/>
                    <a:gd name="T32" fmla="*/ 10 w 17"/>
                    <a:gd name="T33" fmla="*/ 16 h 17"/>
                    <a:gd name="T34" fmla="*/ 8 w 17"/>
                    <a:gd name="T35" fmla="*/ 16 h 17"/>
                    <a:gd name="T36" fmla="*/ 6 w 17"/>
                    <a:gd name="T37" fmla="*/ 16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7" h="17">
                      <a:moveTo>
                        <a:pt x="6" y="16"/>
                      </a:moveTo>
                      <a:lnTo>
                        <a:pt x="2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2" y="3"/>
                      </a:lnTo>
                      <a:lnTo>
                        <a:pt x="4" y="1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4" y="1"/>
                      </a:lnTo>
                      <a:lnTo>
                        <a:pt x="16" y="3"/>
                      </a:lnTo>
                      <a:lnTo>
                        <a:pt x="16" y="5"/>
                      </a:lnTo>
                      <a:lnTo>
                        <a:pt x="16" y="8"/>
                      </a:lnTo>
                      <a:lnTo>
                        <a:pt x="14" y="10"/>
                      </a:lnTo>
                      <a:lnTo>
                        <a:pt x="12" y="14"/>
                      </a:lnTo>
                      <a:lnTo>
                        <a:pt x="10" y="16"/>
                      </a:lnTo>
                      <a:lnTo>
                        <a:pt x="8" y="16"/>
                      </a:lnTo>
                      <a:lnTo>
                        <a:pt x="6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68" name="Freeform 114"/>
                <p:cNvSpPr>
                  <a:spLocks/>
                </p:cNvSpPr>
                <p:nvPr/>
              </p:nvSpPr>
              <p:spPr bwMode="auto">
                <a:xfrm>
                  <a:off x="1510" y="2125"/>
                  <a:ext cx="17" cy="17"/>
                </a:xfrm>
                <a:custGeom>
                  <a:avLst/>
                  <a:gdLst>
                    <a:gd name="T0" fmla="*/ 13 w 17"/>
                    <a:gd name="T1" fmla="*/ 10 h 17"/>
                    <a:gd name="T2" fmla="*/ 16 w 17"/>
                    <a:gd name="T3" fmla="*/ 8 h 17"/>
                    <a:gd name="T4" fmla="*/ 16 w 17"/>
                    <a:gd name="T5" fmla="*/ 4 h 17"/>
                    <a:gd name="T6" fmla="*/ 16 w 17"/>
                    <a:gd name="T7" fmla="*/ 2 h 17"/>
                    <a:gd name="T8" fmla="*/ 13 w 17"/>
                    <a:gd name="T9" fmla="*/ 0 h 17"/>
                    <a:gd name="T10" fmla="*/ 10 w 17"/>
                    <a:gd name="T11" fmla="*/ 0 h 17"/>
                    <a:gd name="T12" fmla="*/ 8 w 17"/>
                    <a:gd name="T13" fmla="*/ 0 h 17"/>
                    <a:gd name="T14" fmla="*/ 5 w 17"/>
                    <a:gd name="T15" fmla="*/ 2 h 17"/>
                    <a:gd name="T16" fmla="*/ 2 w 17"/>
                    <a:gd name="T17" fmla="*/ 6 h 17"/>
                    <a:gd name="T18" fmla="*/ 0 w 17"/>
                    <a:gd name="T19" fmla="*/ 8 h 17"/>
                    <a:gd name="T20" fmla="*/ 0 w 17"/>
                    <a:gd name="T21" fmla="*/ 12 h 17"/>
                    <a:gd name="T22" fmla="*/ 0 w 17"/>
                    <a:gd name="T23" fmla="*/ 14 h 17"/>
                    <a:gd name="T24" fmla="*/ 2 w 17"/>
                    <a:gd name="T25" fmla="*/ 16 h 17"/>
                    <a:gd name="T26" fmla="*/ 5 w 17"/>
                    <a:gd name="T27" fmla="*/ 16 h 17"/>
                    <a:gd name="T28" fmla="*/ 8 w 17"/>
                    <a:gd name="T29" fmla="*/ 16 h 17"/>
                    <a:gd name="T30" fmla="*/ 10 w 17"/>
                    <a:gd name="T31" fmla="*/ 14 h 17"/>
                    <a:gd name="T32" fmla="*/ 13 w 17"/>
                    <a:gd name="T33" fmla="*/ 10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7" h="17">
                      <a:moveTo>
                        <a:pt x="13" y="10"/>
                      </a:moveTo>
                      <a:lnTo>
                        <a:pt x="16" y="8"/>
                      </a:lnTo>
                      <a:lnTo>
                        <a:pt x="16" y="4"/>
                      </a:lnTo>
                      <a:lnTo>
                        <a:pt x="16" y="2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5" y="2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2" y="16"/>
                      </a:lnTo>
                      <a:lnTo>
                        <a:pt x="5" y="16"/>
                      </a:lnTo>
                      <a:lnTo>
                        <a:pt x="8" y="16"/>
                      </a:lnTo>
                      <a:lnTo>
                        <a:pt x="10" y="14"/>
                      </a:lnTo>
                      <a:lnTo>
                        <a:pt x="13" y="10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69" name="Freeform 115"/>
                <p:cNvSpPr>
                  <a:spLocks/>
                </p:cNvSpPr>
                <p:nvPr/>
              </p:nvSpPr>
              <p:spPr bwMode="auto">
                <a:xfrm>
                  <a:off x="1511" y="2127"/>
                  <a:ext cx="17" cy="17"/>
                </a:xfrm>
                <a:custGeom>
                  <a:avLst/>
                  <a:gdLst>
                    <a:gd name="T0" fmla="*/ 12 w 17"/>
                    <a:gd name="T1" fmla="*/ 12 h 17"/>
                    <a:gd name="T2" fmla="*/ 16 w 17"/>
                    <a:gd name="T3" fmla="*/ 4 h 17"/>
                    <a:gd name="T4" fmla="*/ 12 w 17"/>
                    <a:gd name="T5" fmla="*/ 0 h 17"/>
                    <a:gd name="T6" fmla="*/ 8 w 17"/>
                    <a:gd name="T7" fmla="*/ 0 h 17"/>
                    <a:gd name="T8" fmla="*/ 4 w 17"/>
                    <a:gd name="T9" fmla="*/ 4 h 17"/>
                    <a:gd name="T10" fmla="*/ 0 w 17"/>
                    <a:gd name="T11" fmla="*/ 12 h 17"/>
                    <a:gd name="T12" fmla="*/ 4 w 17"/>
                    <a:gd name="T13" fmla="*/ 16 h 17"/>
                    <a:gd name="T14" fmla="*/ 8 w 17"/>
                    <a:gd name="T15" fmla="*/ 16 h 17"/>
                    <a:gd name="T16" fmla="*/ 12 w 17"/>
                    <a:gd name="T17" fmla="*/ 12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7" h="17">
                      <a:moveTo>
                        <a:pt x="12" y="12"/>
                      </a:moveTo>
                      <a:lnTo>
                        <a:pt x="16" y="4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4" y="4"/>
                      </a:lnTo>
                      <a:lnTo>
                        <a:pt x="0" y="12"/>
                      </a:lnTo>
                      <a:lnTo>
                        <a:pt x="4" y="16"/>
                      </a:lnTo>
                      <a:lnTo>
                        <a:pt x="8" y="16"/>
                      </a:lnTo>
                      <a:lnTo>
                        <a:pt x="12" y="12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70" name="Freeform 116"/>
                <p:cNvSpPr>
                  <a:spLocks/>
                </p:cNvSpPr>
                <p:nvPr/>
              </p:nvSpPr>
              <p:spPr bwMode="auto">
                <a:xfrm>
                  <a:off x="1519" y="2121"/>
                  <a:ext cx="17" cy="17"/>
                </a:xfrm>
                <a:custGeom>
                  <a:avLst/>
                  <a:gdLst>
                    <a:gd name="T0" fmla="*/ 6 w 17"/>
                    <a:gd name="T1" fmla="*/ 14 h 17"/>
                    <a:gd name="T2" fmla="*/ 2 w 17"/>
                    <a:gd name="T3" fmla="*/ 12 h 17"/>
                    <a:gd name="T4" fmla="*/ 0 w 17"/>
                    <a:gd name="T5" fmla="*/ 11 h 17"/>
                    <a:gd name="T6" fmla="*/ 0 w 17"/>
                    <a:gd name="T7" fmla="*/ 9 h 17"/>
                    <a:gd name="T8" fmla="*/ 0 w 17"/>
                    <a:gd name="T9" fmla="*/ 8 h 17"/>
                    <a:gd name="T10" fmla="*/ 2 w 17"/>
                    <a:gd name="T11" fmla="*/ 4 h 17"/>
                    <a:gd name="T12" fmla="*/ 4 w 17"/>
                    <a:gd name="T13" fmla="*/ 3 h 17"/>
                    <a:gd name="T14" fmla="*/ 6 w 17"/>
                    <a:gd name="T15" fmla="*/ 1 h 17"/>
                    <a:gd name="T16" fmla="*/ 8 w 17"/>
                    <a:gd name="T17" fmla="*/ 0 h 17"/>
                    <a:gd name="T18" fmla="*/ 10 w 17"/>
                    <a:gd name="T19" fmla="*/ 0 h 17"/>
                    <a:gd name="T20" fmla="*/ 14 w 17"/>
                    <a:gd name="T21" fmla="*/ 3 h 17"/>
                    <a:gd name="T22" fmla="*/ 16 w 17"/>
                    <a:gd name="T23" fmla="*/ 3 h 17"/>
                    <a:gd name="T24" fmla="*/ 16 w 17"/>
                    <a:gd name="T25" fmla="*/ 6 h 17"/>
                    <a:gd name="T26" fmla="*/ 16 w 17"/>
                    <a:gd name="T27" fmla="*/ 8 h 17"/>
                    <a:gd name="T28" fmla="*/ 14 w 17"/>
                    <a:gd name="T29" fmla="*/ 11 h 17"/>
                    <a:gd name="T30" fmla="*/ 12 w 17"/>
                    <a:gd name="T31" fmla="*/ 12 h 17"/>
                    <a:gd name="T32" fmla="*/ 10 w 17"/>
                    <a:gd name="T33" fmla="*/ 14 h 17"/>
                    <a:gd name="T34" fmla="*/ 8 w 17"/>
                    <a:gd name="T35" fmla="*/ 16 h 17"/>
                    <a:gd name="T36" fmla="*/ 6 w 17"/>
                    <a:gd name="T37" fmla="*/ 14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7" h="17">
                      <a:moveTo>
                        <a:pt x="6" y="14"/>
                      </a:moveTo>
                      <a:lnTo>
                        <a:pt x="2" y="12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2" y="4"/>
                      </a:lnTo>
                      <a:lnTo>
                        <a:pt x="4" y="3"/>
                      </a:lnTo>
                      <a:lnTo>
                        <a:pt x="6" y="1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4" y="3"/>
                      </a:lnTo>
                      <a:lnTo>
                        <a:pt x="16" y="3"/>
                      </a:lnTo>
                      <a:lnTo>
                        <a:pt x="16" y="6"/>
                      </a:lnTo>
                      <a:lnTo>
                        <a:pt x="16" y="8"/>
                      </a:lnTo>
                      <a:lnTo>
                        <a:pt x="14" y="11"/>
                      </a:lnTo>
                      <a:lnTo>
                        <a:pt x="12" y="12"/>
                      </a:lnTo>
                      <a:lnTo>
                        <a:pt x="10" y="14"/>
                      </a:lnTo>
                      <a:lnTo>
                        <a:pt x="8" y="16"/>
                      </a:lnTo>
                      <a:lnTo>
                        <a:pt x="6" y="14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71" name="Freeform 117"/>
                <p:cNvSpPr>
                  <a:spLocks/>
                </p:cNvSpPr>
                <p:nvPr/>
              </p:nvSpPr>
              <p:spPr bwMode="auto">
                <a:xfrm>
                  <a:off x="1521" y="2122"/>
                  <a:ext cx="17" cy="17"/>
                </a:xfrm>
                <a:custGeom>
                  <a:avLst/>
                  <a:gdLst>
                    <a:gd name="T0" fmla="*/ 13 w 17"/>
                    <a:gd name="T1" fmla="*/ 10 h 17"/>
                    <a:gd name="T2" fmla="*/ 16 w 17"/>
                    <a:gd name="T3" fmla="*/ 7 h 17"/>
                    <a:gd name="T4" fmla="*/ 16 w 17"/>
                    <a:gd name="T5" fmla="*/ 5 h 17"/>
                    <a:gd name="T6" fmla="*/ 16 w 17"/>
                    <a:gd name="T7" fmla="*/ 1 h 17"/>
                    <a:gd name="T8" fmla="*/ 13 w 17"/>
                    <a:gd name="T9" fmla="*/ 1 h 17"/>
                    <a:gd name="T10" fmla="*/ 10 w 17"/>
                    <a:gd name="T11" fmla="*/ 0 h 17"/>
                    <a:gd name="T12" fmla="*/ 8 w 17"/>
                    <a:gd name="T13" fmla="*/ 1 h 17"/>
                    <a:gd name="T14" fmla="*/ 5 w 17"/>
                    <a:gd name="T15" fmla="*/ 3 h 17"/>
                    <a:gd name="T16" fmla="*/ 2 w 17"/>
                    <a:gd name="T17" fmla="*/ 5 h 17"/>
                    <a:gd name="T18" fmla="*/ 0 w 17"/>
                    <a:gd name="T19" fmla="*/ 8 h 17"/>
                    <a:gd name="T20" fmla="*/ 0 w 17"/>
                    <a:gd name="T21" fmla="*/ 10 h 17"/>
                    <a:gd name="T22" fmla="*/ 0 w 17"/>
                    <a:gd name="T23" fmla="*/ 14 h 17"/>
                    <a:gd name="T24" fmla="*/ 2 w 17"/>
                    <a:gd name="T25" fmla="*/ 14 h 17"/>
                    <a:gd name="T26" fmla="*/ 5 w 17"/>
                    <a:gd name="T27" fmla="*/ 16 h 17"/>
                    <a:gd name="T28" fmla="*/ 8 w 17"/>
                    <a:gd name="T29" fmla="*/ 14 h 17"/>
                    <a:gd name="T30" fmla="*/ 10 w 17"/>
                    <a:gd name="T31" fmla="*/ 12 h 17"/>
                    <a:gd name="T32" fmla="*/ 13 w 17"/>
                    <a:gd name="T33" fmla="*/ 10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7" h="17">
                      <a:moveTo>
                        <a:pt x="13" y="10"/>
                      </a:moveTo>
                      <a:lnTo>
                        <a:pt x="16" y="7"/>
                      </a:lnTo>
                      <a:lnTo>
                        <a:pt x="16" y="5"/>
                      </a:lnTo>
                      <a:lnTo>
                        <a:pt x="16" y="1"/>
                      </a:lnTo>
                      <a:lnTo>
                        <a:pt x="13" y="1"/>
                      </a:lnTo>
                      <a:lnTo>
                        <a:pt x="10" y="0"/>
                      </a:lnTo>
                      <a:lnTo>
                        <a:pt x="8" y="1"/>
                      </a:lnTo>
                      <a:lnTo>
                        <a:pt x="5" y="3"/>
                      </a:lnTo>
                      <a:lnTo>
                        <a:pt x="2" y="5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2" y="14"/>
                      </a:lnTo>
                      <a:lnTo>
                        <a:pt x="5" y="16"/>
                      </a:lnTo>
                      <a:lnTo>
                        <a:pt x="8" y="14"/>
                      </a:lnTo>
                      <a:lnTo>
                        <a:pt x="10" y="12"/>
                      </a:lnTo>
                      <a:lnTo>
                        <a:pt x="13" y="10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72" name="Freeform 118"/>
                <p:cNvSpPr>
                  <a:spLocks/>
                </p:cNvSpPr>
                <p:nvPr/>
              </p:nvSpPr>
              <p:spPr bwMode="auto">
                <a:xfrm>
                  <a:off x="1522" y="2125"/>
                  <a:ext cx="17" cy="17"/>
                </a:xfrm>
                <a:custGeom>
                  <a:avLst/>
                  <a:gdLst>
                    <a:gd name="T0" fmla="*/ 12 w 17"/>
                    <a:gd name="T1" fmla="*/ 8 h 17"/>
                    <a:gd name="T2" fmla="*/ 16 w 17"/>
                    <a:gd name="T3" fmla="*/ 4 h 17"/>
                    <a:gd name="T4" fmla="*/ 12 w 17"/>
                    <a:gd name="T5" fmla="*/ 0 h 17"/>
                    <a:gd name="T6" fmla="*/ 8 w 17"/>
                    <a:gd name="T7" fmla="*/ 0 h 17"/>
                    <a:gd name="T8" fmla="*/ 4 w 17"/>
                    <a:gd name="T9" fmla="*/ 4 h 17"/>
                    <a:gd name="T10" fmla="*/ 0 w 17"/>
                    <a:gd name="T11" fmla="*/ 12 h 17"/>
                    <a:gd name="T12" fmla="*/ 4 w 17"/>
                    <a:gd name="T13" fmla="*/ 16 h 17"/>
                    <a:gd name="T14" fmla="*/ 8 w 17"/>
                    <a:gd name="T15" fmla="*/ 12 h 17"/>
                    <a:gd name="T16" fmla="*/ 12 w 17"/>
                    <a:gd name="T17" fmla="*/ 8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7" h="17">
                      <a:moveTo>
                        <a:pt x="12" y="8"/>
                      </a:moveTo>
                      <a:lnTo>
                        <a:pt x="16" y="4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4" y="4"/>
                      </a:lnTo>
                      <a:lnTo>
                        <a:pt x="0" y="12"/>
                      </a:lnTo>
                      <a:lnTo>
                        <a:pt x="4" y="16"/>
                      </a:lnTo>
                      <a:lnTo>
                        <a:pt x="8" y="12"/>
                      </a:lnTo>
                      <a:lnTo>
                        <a:pt x="12" y="8"/>
                      </a:lnTo>
                    </a:path>
                  </a:pathLst>
                </a:custGeom>
                <a:solidFill>
                  <a:srgbClr val="33845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73" name="Freeform 119"/>
                <p:cNvSpPr>
                  <a:spLocks/>
                </p:cNvSpPr>
                <p:nvPr/>
              </p:nvSpPr>
              <p:spPr bwMode="auto">
                <a:xfrm>
                  <a:off x="1511" y="2126"/>
                  <a:ext cx="17" cy="17"/>
                </a:xfrm>
                <a:custGeom>
                  <a:avLst/>
                  <a:gdLst>
                    <a:gd name="T0" fmla="*/ 5 w 17"/>
                    <a:gd name="T1" fmla="*/ 16 h 17"/>
                    <a:gd name="T2" fmla="*/ 1 w 17"/>
                    <a:gd name="T3" fmla="*/ 14 h 17"/>
                    <a:gd name="T4" fmla="*/ 0 w 17"/>
                    <a:gd name="T5" fmla="*/ 12 h 17"/>
                    <a:gd name="T6" fmla="*/ 0 w 17"/>
                    <a:gd name="T7" fmla="*/ 10 h 17"/>
                    <a:gd name="T8" fmla="*/ 0 w 17"/>
                    <a:gd name="T9" fmla="*/ 7 h 17"/>
                    <a:gd name="T10" fmla="*/ 1 w 17"/>
                    <a:gd name="T11" fmla="*/ 3 h 17"/>
                    <a:gd name="T12" fmla="*/ 3 w 17"/>
                    <a:gd name="T13" fmla="*/ 1 h 17"/>
                    <a:gd name="T14" fmla="*/ 5 w 17"/>
                    <a:gd name="T15" fmla="*/ 0 h 17"/>
                    <a:gd name="T16" fmla="*/ 8 w 17"/>
                    <a:gd name="T17" fmla="*/ 0 h 17"/>
                    <a:gd name="T18" fmla="*/ 10 w 17"/>
                    <a:gd name="T19" fmla="*/ 0 h 17"/>
                    <a:gd name="T20" fmla="*/ 14 w 17"/>
                    <a:gd name="T21" fmla="*/ 1 h 17"/>
                    <a:gd name="T22" fmla="*/ 14 w 17"/>
                    <a:gd name="T23" fmla="*/ 3 h 17"/>
                    <a:gd name="T24" fmla="*/ 16 w 17"/>
                    <a:gd name="T25" fmla="*/ 5 h 17"/>
                    <a:gd name="T26" fmla="*/ 14 w 17"/>
                    <a:gd name="T27" fmla="*/ 8 h 17"/>
                    <a:gd name="T28" fmla="*/ 14 w 17"/>
                    <a:gd name="T29" fmla="*/ 10 h 17"/>
                    <a:gd name="T30" fmla="*/ 12 w 17"/>
                    <a:gd name="T31" fmla="*/ 14 h 17"/>
                    <a:gd name="T32" fmla="*/ 8 w 17"/>
                    <a:gd name="T33" fmla="*/ 16 h 17"/>
                    <a:gd name="T34" fmla="*/ 7 w 17"/>
                    <a:gd name="T35" fmla="*/ 16 h 17"/>
                    <a:gd name="T36" fmla="*/ 5 w 17"/>
                    <a:gd name="T37" fmla="*/ 16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7" h="17">
                      <a:moveTo>
                        <a:pt x="5" y="16"/>
                      </a:moveTo>
                      <a:lnTo>
                        <a:pt x="1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1" y="3"/>
                      </a:lnTo>
                      <a:lnTo>
                        <a:pt x="3" y="1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4" y="1"/>
                      </a:lnTo>
                      <a:lnTo>
                        <a:pt x="14" y="3"/>
                      </a:lnTo>
                      <a:lnTo>
                        <a:pt x="16" y="5"/>
                      </a:lnTo>
                      <a:lnTo>
                        <a:pt x="14" y="8"/>
                      </a:lnTo>
                      <a:lnTo>
                        <a:pt x="14" y="10"/>
                      </a:lnTo>
                      <a:lnTo>
                        <a:pt x="12" y="14"/>
                      </a:lnTo>
                      <a:lnTo>
                        <a:pt x="8" y="16"/>
                      </a:lnTo>
                      <a:lnTo>
                        <a:pt x="7" y="16"/>
                      </a:lnTo>
                      <a:lnTo>
                        <a:pt x="5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74" name="Freeform 120"/>
                <p:cNvSpPr>
                  <a:spLocks/>
                </p:cNvSpPr>
                <p:nvPr/>
              </p:nvSpPr>
              <p:spPr bwMode="auto">
                <a:xfrm>
                  <a:off x="1513" y="2127"/>
                  <a:ext cx="17" cy="17"/>
                </a:xfrm>
                <a:custGeom>
                  <a:avLst/>
                  <a:gdLst>
                    <a:gd name="T0" fmla="*/ 13 w 17"/>
                    <a:gd name="T1" fmla="*/ 10 h 17"/>
                    <a:gd name="T2" fmla="*/ 13 w 17"/>
                    <a:gd name="T3" fmla="*/ 8 h 17"/>
                    <a:gd name="T4" fmla="*/ 16 w 17"/>
                    <a:gd name="T5" fmla="*/ 4 h 17"/>
                    <a:gd name="T6" fmla="*/ 13 w 17"/>
                    <a:gd name="T7" fmla="*/ 2 h 17"/>
                    <a:gd name="T8" fmla="*/ 13 w 17"/>
                    <a:gd name="T9" fmla="*/ 0 h 17"/>
                    <a:gd name="T10" fmla="*/ 11 w 17"/>
                    <a:gd name="T11" fmla="*/ 0 h 17"/>
                    <a:gd name="T12" fmla="*/ 6 w 17"/>
                    <a:gd name="T13" fmla="*/ 0 h 17"/>
                    <a:gd name="T14" fmla="*/ 4 w 17"/>
                    <a:gd name="T15" fmla="*/ 2 h 17"/>
                    <a:gd name="T16" fmla="*/ 2 w 17"/>
                    <a:gd name="T17" fmla="*/ 6 h 17"/>
                    <a:gd name="T18" fmla="*/ 0 w 17"/>
                    <a:gd name="T19" fmla="*/ 8 h 17"/>
                    <a:gd name="T20" fmla="*/ 0 w 17"/>
                    <a:gd name="T21" fmla="*/ 12 h 17"/>
                    <a:gd name="T22" fmla="*/ 0 w 17"/>
                    <a:gd name="T23" fmla="*/ 14 h 17"/>
                    <a:gd name="T24" fmla="*/ 2 w 17"/>
                    <a:gd name="T25" fmla="*/ 16 h 17"/>
                    <a:gd name="T26" fmla="*/ 4 w 17"/>
                    <a:gd name="T27" fmla="*/ 16 h 17"/>
                    <a:gd name="T28" fmla="*/ 6 w 17"/>
                    <a:gd name="T29" fmla="*/ 16 h 17"/>
                    <a:gd name="T30" fmla="*/ 11 w 17"/>
                    <a:gd name="T31" fmla="*/ 14 h 17"/>
                    <a:gd name="T32" fmla="*/ 13 w 17"/>
                    <a:gd name="T33" fmla="*/ 10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7" h="17">
                      <a:moveTo>
                        <a:pt x="13" y="10"/>
                      </a:moveTo>
                      <a:lnTo>
                        <a:pt x="13" y="8"/>
                      </a:lnTo>
                      <a:lnTo>
                        <a:pt x="16" y="4"/>
                      </a:lnTo>
                      <a:lnTo>
                        <a:pt x="13" y="2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6" y="0"/>
                      </a:lnTo>
                      <a:lnTo>
                        <a:pt x="4" y="2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2" y="16"/>
                      </a:lnTo>
                      <a:lnTo>
                        <a:pt x="4" y="16"/>
                      </a:lnTo>
                      <a:lnTo>
                        <a:pt x="6" y="16"/>
                      </a:lnTo>
                      <a:lnTo>
                        <a:pt x="11" y="14"/>
                      </a:lnTo>
                      <a:lnTo>
                        <a:pt x="13" y="10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75" name="Freeform 121"/>
                <p:cNvSpPr>
                  <a:spLocks/>
                </p:cNvSpPr>
                <p:nvPr/>
              </p:nvSpPr>
              <p:spPr bwMode="auto">
                <a:xfrm>
                  <a:off x="1515" y="2129"/>
                  <a:ext cx="17" cy="17"/>
                </a:xfrm>
                <a:custGeom>
                  <a:avLst/>
                  <a:gdLst>
                    <a:gd name="T0" fmla="*/ 16 w 17"/>
                    <a:gd name="T1" fmla="*/ 12 h 17"/>
                    <a:gd name="T2" fmla="*/ 16 w 17"/>
                    <a:gd name="T3" fmla="*/ 4 h 17"/>
                    <a:gd name="T4" fmla="*/ 16 w 17"/>
                    <a:gd name="T5" fmla="*/ 0 h 17"/>
                    <a:gd name="T6" fmla="*/ 5 w 17"/>
                    <a:gd name="T7" fmla="*/ 0 h 17"/>
                    <a:gd name="T8" fmla="*/ 0 w 17"/>
                    <a:gd name="T9" fmla="*/ 4 h 17"/>
                    <a:gd name="T10" fmla="*/ 0 w 17"/>
                    <a:gd name="T11" fmla="*/ 12 h 17"/>
                    <a:gd name="T12" fmla="*/ 0 w 17"/>
                    <a:gd name="T13" fmla="*/ 16 h 17"/>
                    <a:gd name="T14" fmla="*/ 5 w 17"/>
                    <a:gd name="T15" fmla="*/ 16 h 17"/>
                    <a:gd name="T16" fmla="*/ 16 w 17"/>
                    <a:gd name="T17" fmla="*/ 12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7" h="17">
                      <a:moveTo>
                        <a:pt x="16" y="12"/>
                      </a:moveTo>
                      <a:lnTo>
                        <a:pt x="16" y="4"/>
                      </a:lnTo>
                      <a:lnTo>
                        <a:pt x="16" y="0"/>
                      </a:lnTo>
                      <a:lnTo>
                        <a:pt x="5" y="0"/>
                      </a:lnTo>
                      <a:lnTo>
                        <a:pt x="0" y="4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5" y="16"/>
                      </a:lnTo>
                      <a:lnTo>
                        <a:pt x="16" y="12"/>
                      </a:lnTo>
                    </a:path>
                  </a:pathLst>
                </a:custGeom>
                <a:solidFill>
                  <a:srgbClr val="33845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76" name="Freeform 122"/>
                <p:cNvSpPr>
                  <a:spLocks/>
                </p:cNvSpPr>
                <p:nvPr/>
              </p:nvSpPr>
              <p:spPr bwMode="auto">
                <a:xfrm>
                  <a:off x="1482" y="2142"/>
                  <a:ext cx="17" cy="17"/>
                </a:xfrm>
                <a:custGeom>
                  <a:avLst/>
                  <a:gdLst>
                    <a:gd name="T0" fmla="*/ 5 w 17"/>
                    <a:gd name="T1" fmla="*/ 16 h 17"/>
                    <a:gd name="T2" fmla="*/ 1 w 17"/>
                    <a:gd name="T3" fmla="*/ 12 h 17"/>
                    <a:gd name="T4" fmla="*/ 0 w 17"/>
                    <a:gd name="T5" fmla="*/ 12 h 17"/>
                    <a:gd name="T6" fmla="*/ 0 w 17"/>
                    <a:gd name="T7" fmla="*/ 9 h 17"/>
                    <a:gd name="T8" fmla="*/ 0 w 17"/>
                    <a:gd name="T9" fmla="*/ 8 h 17"/>
                    <a:gd name="T10" fmla="*/ 1 w 17"/>
                    <a:gd name="T11" fmla="*/ 4 h 17"/>
                    <a:gd name="T12" fmla="*/ 3 w 17"/>
                    <a:gd name="T13" fmla="*/ 3 h 17"/>
                    <a:gd name="T14" fmla="*/ 5 w 17"/>
                    <a:gd name="T15" fmla="*/ 1 h 17"/>
                    <a:gd name="T16" fmla="*/ 8 w 17"/>
                    <a:gd name="T17" fmla="*/ 0 h 17"/>
                    <a:gd name="T18" fmla="*/ 10 w 17"/>
                    <a:gd name="T19" fmla="*/ 1 h 17"/>
                    <a:gd name="T20" fmla="*/ 14 w 17"/>
                    <a:gd name="T21" fmla="*/ 3 h 17"/>
                    <a:gd name="T22" fmla="*/ 14 w 17"/>
                    <a:gd name="T23" fmla="*/ 4 h 17"/>
                    <a:gd name="T24" fmla="*/ 16 w 17"/>
                    <a:gd name="T25" fmla="*/ 6 h 17"/>
                    <a:gd name="T26" fmla="*/ 14 w 17"/>
                    <a:gd name="T27" fmla="*/ 8 h 17"/>
                    <a:gd name="T28" fmla="*/ 14 w 17"/>
                    <a:gd name="T29" fmla="*/ 11 h 17"/>
                    <a:gd name="T30" fmla="*/ 12 w 17"/>
                    <a:gd name="T31" fmla="*/ 12 h 17"/>
                    <a:gd name="T32" fmla="*/ 8 w 17"/>
                    <a:gd name="T33" fmla="*/ 14 h 17"/>
                    <a:gd name="T34" fmla="*/ 7 w 17"/>
                    <a:gd name="T35" fmla="*/ 16 h 17"/>
                    <a:gd name="T36" fmla="*/ 5 w 17"/>
                    <a:gd name="T37" fmla="*/ 16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7" h="17">
                      <a:moveTo>
                        <a:pt x="5" y="16"/>
                      </a:moveTo>
                      <a:lnTo>
                        <a:pt x="1" y="12"/>
                      </a:lnTo>
                      <a:lnTo>
                        <a:pt x="0" y="12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1" y="4"/>
                      </a:lnTo>
                      <a:lnTo>
                        <a:pt x="3" y="3"/>
                      </a:lnTo>
                      <a:lnTo>
                        <a:pt x="5" y="1"/>
                      </a:lnTo>
                      <a:lnTo>
                        <a:pt x="8" y="0"/>
                      </a:lnTo>
                      <a:lnTo>
                        <a:pt x="10" y="1"/>
                      </a:lnTo>
                      <a:lnTo>
                        <a:pt x="14" y="3"/>
                      </a:lnTo>
                      <a:lnTo>
                        <a:pt x="14" y="4"/>
                      </a:lnTo>
                      <a:lnTo>
                        <a:pt x="16" y="6"/>
                      </a:lnTo>
                      <a:lnTo>
                        <a:pt x="14" y="8"/>
                      </a:lnTo>
                      <a:lnTo>
                        <a:pt x="14" y="11"/>
                      </a:lnTo>
                      <a:lnTo>
                        <a:pt x="12" y="12"/>
                      </a:lnTo>
                      <a:lnTo>
                        <a:pt x="8" y="14"/>
                      </a:lnTo>
                      <a:lnTo>
                        <a:pt x="7" y="16"/>
                      </a:lnTo>
                      <a:lnTo>
                        <a:pt x="5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77" name="Freeform 123"/>
                <p:cNvSpPr>
                  <a:spLocks/>
                </p:cNvSpPr>
                <p:nvPr/>
              </p:nvSpPr>
              <p:spPr bwMode="auto">
                <a:xfrm>
                  <a:off x="1484" y="2144"/>
                  <a:ext cx="17" cy="17"/>
                </a:xfrm>
                <a:custGeom>
                  <a:avLst/>
                  <a:gdLst>
                    <a:gd name="T0" fmla="*/ 13 w 17"/>
                    <a:gd name="T1" fmla="*/ 10 h 17"/>
                    <a:gd name="T2" fmla="*/ 13 w 17"/>
                    <a:gd name="T3" fmla="*/ 6 h 17"/>
                    <a:gd name="T4" fmla="*/ 16 w 17"/>
                    <a:gd name="T5" fmla="*/ 4 h 17"/>
                    <a:gd name="T6" fmla="*/ 13 w 17"/>
                    <a:gd name="T7" fmla="*/ 2 h 17"/>
                    <a:gd name="T8" fmla="*/ 13 w 17"/>
                    <a:gd name="T9" fmla="*/ 0 h 17"/>
                    <a:gd name="T10" fmla="*/ 11 w 17"/>
                    <a:gd name="T11" fmla="*/ 0 h 17"/>
                    <a:gd name="T12" fmla="*/ 6 w 17"/>
                    <a:gd name="T13" fmla="*/ 0 h 17"/>
                    <a:gd name="T14" fmla="*/ 4 w 17"/>
                    <a:gd name="T15" fmla="*/ 2 h 17"/>
                    <a:gd name="T16" fmla="*/ 2 w 17"/>
                    <a:gd name="T17" fmla="*/ 4 h 17"/>
                    <a:gd name="T18" fmla="*/ 0 w 17"/>
                    <a:gd name="T19" fmla="*/ 8 h 17"/>
                    <a:gd name="T20" fmla="*/ 0 w 17"/>
                    <a:gd name="T21" fmla="*/ 10 h 17"/>
                    <a:gd name="T22" fmla="*/ 0 w 17"/>
                    <a:gd name="T23" fmla="*/ 14 h 17"/>
                    <a:gd name="T24" fmla="*/ 2 w 17"/>
                    <a:gd name="T25" fmla="*/ 16 h 17"/>
                    <a:gd name="T26" fmla="*/ 4 w 17"/>
                    <a:gd name="T27" fmla="*/ 16 h 17"/>
                    <a:gd name="T28" fmla="*/ 6 w 17"/>
                    <a:gd name="T29" fmla="*/ 14 h 17"/>
                    <a:gd name="T30" fmla="*/ 11 w 17"/>
                    <a:gd name="T31" fmla="*/ 12 h 17"/>
                    <a:gd name="T32" fmla="*/ 13 w 17"/>
                    <a:gd name="T33" fmla="*/ 10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7" h="17">
                      <a:moveTo>
                        <a:pt x="13" y="10"/>
                      </a:moveTo>
                      <a:lnTo>
                        <a:pt x="13" y="6"/>
                      </a:lnTo>
                      <a:lnTo>
                        <a:pt x="16" y="4"/>
                      </a:lnTo>
                      <a:lnTo>
                        <a:pt x="13" y="2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6" y="0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2" y="16"/>
                      </a:lnTo>
                      <a:lnTo>
                        <a:pt x="4" y="16"/>
                      </a:lnTo>
                      <a:lnTo>
                        <a:pt x="6" y="14"/>
                      </a:lnTo>
                      <a:lnTo>
                        <a:pt x="11" y="12"/>
                      </a:lnTo>
                      <a:lnTo>
                        <a:pt x="13" y="10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78" name="Freeform 124"/>
                <p:cNvSpPr>
                  <a:spLocks/>
                </p:cNvSpPr>
                <p:nvPr/>
              </p:nvSpPr>
              <p:spPr bwMode="auto">
                <a:xfrm>
                  <a:off x="1486" y="2146"/>
                  <a:ext cx="17" cy="17"/>
                </a:xfrm>
                <a:custGeom>
                  <a:avLst/>
                  <a:gdLst>
                    <a:gd name="T0" fmla="*/ 16 w 17"/>
                    <a:gd name="T1" fmla="*/ 8 h 17"/>
                    <a:gd name="T2" fmla="*/ 16 w 17"/>
                    <a:gd name="T3" fmla="*/ 4 h 17"/>
                    <a:gd name="T4" fmla="*/ 16 w 17"/>
                    <a:gd name="T5" fmla="*/ 0 h 17"/>
                    <a:gd name="T6" fmla="*/ 5 w 17"/>
                    <a:gd name="T7" fmla="*/ 0 h 17"/>
                    <a:gd name="T8" fmla="*/ 0 w 17"/>
                    <a:gd name="T9" fmla="*/ 4 h 17"/>
                    <a:gd name="T10" fmla="*/ 0 w 17"/>
                    <a:gd name="T11" fmla="*/ 12 h 17"/>
                    <a:gd name="T12" fmla="*/ 0 w 17"/>
                    <a:gd name="T13" fmla="*/ 16 h 17"/>
                    <a:gd name="T14" fmla="*/ 5 w 17"/>
                    <a:gd name="T15" fmla="*/ 16 h 17"/>
                    <a:gd name="T16" fmla="*/ 16 w 17"/>
                    <a:gd name="T17" fmla="*/ 8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7" h="17">
                      <a:moveTo>
                        <a:pt x="16" y="8"/>
                      </a:moveTo>
                      <a:lnTo>
                        <a:pt x="16" y="4"/>
                      </a:lnTo>
                      <a:lnTo>
                        <a:pt x="16" y="0"/>
                      </a:lnTo>
                      <a:lnTo>
                        <a:pt x="5" y="0"/>
                      </a:lnTo>
                      <a:lnTo>
                        <a:pt x="0" y="4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5" y="16"/>
                      </a:lnTo>
                      <a:lnTo>
                        <a:pt x="16" y="8"/>
                      </a:lnTo>
                    </a:path>
                  </a:pathLst>
                </a:custGeom>
                <a:solidFill>
                  <a:srgbClr val="33845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79" name="Freeform 125"/>
                <p:cNvSpPr>
                  <a:spLocks/>
                </p:cNvSpPr>
                <p:nvPr/>
              </p:nvSpPr>
              <p:spPr bwMode="auto">
                <a:xfrm>
                  <a:off x="1499" y="2091"/>
                  <a:ext cx="20" cy="35"/>
                </a:xfrm>
                <a:custGeom>
                  <a:avLst/>
                  <a:gdLst>
                    <a:gd name="T0" fmla="*/ 19 w 20"/>
                    <a:gd name="T1" fmla="*/ 11 h 35"/>
                    <a:gd name="T2" fmla="*/ 0 w 20"/>
                    <a:gd name="T3" fmla="*/ 0 h 35"/>
                    <a:gd name="T4" fmla="*/ 0 w 20"/>
                    <a:gd name="T5" fmla="*/ 22 h 35"/>
                    <a:gd name="T6" fmla="*/ 19 w 20"/>
                    <a:gd name="T7" fmla="*/ 34 h 35"/>
                    <a:gd name="T8" fmla="*/ 19 w 20"/>
                    <a:gd name="T9" fmla="*/ 11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" h="35">
                      <a:moveTo>
                        <a:pt x="19" y="11"/>
                      </a:move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19" y="34"/>
                      </a:lnTo>
                      <a:lnTo>
                        <a:pt x="19" y="11"/>
                      </a:lnTo>
                    </a:path>
                  </a:pathLst>
                </a:custGeom>
                <a:solidFill>
                  <a:srgbClr val="B3B3B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80" name="Freeform 126"/>
                <p:cNvSpPr>
                  <a:spLocks/>
                </p:cNvSpPr>
                <p:nvPr/>
              </p:nvSpPr>
              <p:spPr bwMode="auto">
                <a:xfrm>
                  <a:off x="1574" y="2086"/>
                  <a:ext cx="17" cy="17"/>
                </a:xfrm>
                <a:custGeom>
                  <a:avLst/>
                  <a:gdLst>
                    <a:gd name="T0" fmla="*/ 6 w 17"/>
                    <a:gd name="T1" fmla="*/ 16 h 17"/>
                    <a:gd name="T2" fmla="*/ 2 w 17"/>
                    <a:gd name="T3" fmla="*/ 14 h 17"/>
                    <a:gd name="T4" fmla="*/ 0 w 17"/>
                    <a:gd name="T5" fmla="*/ 12 h 17"/>
                    <a:gd name="T6" fmla="*/ 0 w 17"/>
                    <a:gd name="T7" fmla="*/ 8 h 17"/>
                    <a:gd name="T8" fmla="*/ 0 w 17"/>
                    <a:gd name="T9" fmla="*/ 7 h 17"/>
                    <a:gd name="T10" fmla="*/ 2 w 17"/>
                    <a:gd name="T11" fmla="*/ 3 h 17"/>
                    <a:gd name="T12" fmla="*/ 4 w 17"/>
                    <a:gd name="T13" fmla="*/ 1 h 17"/>
                    <a:gd name="T14" fmla="*/ 6 w 17"/>
                    <a:gd name="T15" fmla="*/ 0 h 17"/>
                    <a:gd name="T16" fmla="*/ 8 w 17"/>
                    <a:gd name="T17" fmla="*/ 0 h 17"/>
                    <a:gd name="T18" fmla="*/ 10 w 17"/>
                    <a:gd name="T19" fmla="*/ 0 h 17"/>
                    <a:gd name="T20" fmla="*/ 14 w 17"/>
                    <a:gd name="T21" fmla="*/ 1 h 17"/>
                    <a:gd name="T22" fmla="*/ 16 w 17"/>
                    <a:gd name="T23" fmla="*/ 3 h 17"/>
                    <a:gd name="T24" fmla="*/ 16 w 17"/>
                    <a:gd name="T25" fmla="*/ 5 h 17"/>
                    <a:gd name="T26" fmla="*/ 16 w 17"/>
                    <a:gd name="T27" fmla="*/ 7 h 17"/>
                    <a:gd name="T28" fmla="*/ 14 w 17"/>
                    <a:gd name="T29" fmla="*/ 10 h 17"/>
                    <a:gd name="T30" fmla="*/ 12 w 17"/>
                    <a:gd name="T31" fmla="*/ 14 h 17"/>
                    <a:gd name="T32" fmla="*/ 10 w 17"/>
                    <a:gd name="T33" fmla="*/ 14 h 17"/>
                    <a:gd name="T34" fmla="*/ 8 w 17"/>
                    <a:gd name="T35" fmla="*/ 16 h 17"/>
                    <a:gd name="T36" fmla="*/ 6 w 17"/>
                    <a:gd name="T37" fmla="*/ 16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7" h="17">
                      <a:moveTo>
                        <a:pt x="6" y="16"/>
                      </a:moveTo>
                      <a:lnTo>
                        <a:pt x="2" y="14"/>
                      </a:lnTo>
                      <a:lnTo>
                        <a:pt x="0" y="12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2" y="3"/>
                      </a:lnTo>
                      <a:lnTo>
                        <a:pt x="4" y="1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4" y="1"/>
                      </a:lnTo>
                      <a:lnTo>
                        <a:pt x="16" y="3"/>
                      </a:lnTo>
                      <a:lnTo>
                        <a:pt x="16" y="5"/>
                      </a:lnTo>
                      <a:lnTo>
                        <a:pt x="16" y="7"/>
                      </a:lnTo>
                      <a:lnTo>
                        <a:pt x="14" y="10"/>
                      </a:lnTo>
                      <a:lnTo>
                        <a:pt x="12" y="14"/>
                      </a:lnTo>
                      <a:lnTo>
                        <a:pt x="10" y="14"/>
                      </a:lnTo>
                      <a:lnTo>
                        <a:pt x="8" y="16"/>
                      </a:lnTo>
                      <a:lnTo>
                        <a:pt x="6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81" name="Freeform 127"/>
                <p:cNvSpPr>
                  <a:spLocks/>
                </p:cNvSpPr>
                <p:nvPr/>
              </p:nvSpPr>
              <p:spPr bwMode="auto">
                <a:xfrm>
                  <a:off x="1576" y="2087"/>
                  <a:ext cx="17" cy="17"/>
                </a:xfrm>
                <a:custGeom>
                  <a:avLst/>
                  <a:gdLst>
                    <a:gd name="T0" fmla="*/ 13 w 17"/>
                    <a:gd name="T1" fmla="*/ 10 h 17"/>
                    <a:gd name="T2" fmla="*/ 16 w 17"/>
                    <a:gd name="T3" fmla="*/ 6 h 17"/>
                    <a:gd name="T4" fmla="*/ 16 w 17"/>
                    <a:gd name="T5" fmla="*/ 4 h 17"/>
                    <a:gd name="T6" fmla="*/ 16 w 17"/>
                    <a:gd name="T7" fmla="*/ 2 h 17"/>
                    <a:gd name="T8" fmla="*/ 13 w 17"/>
                    <a:gd name="T9" fmla="*/ 0 h 17"/>
                    <a:gd name="T10" fmla="*/ 10 w 17"/>
                    <a:gd name="T11" fmla="*/ 0 h 17"/>
                    <a:gd name="T12" fmla="*/ 8 w 17"/>
                    <a:gd name="T13" fmla="*/ 0 h 17"/>
                    <a:gd name="T14" fmla="*/ 5 w 17"/>
                    <a:gd name="T15" fmla="*/ 2 h 17"/>
                    <a:gd name="T16" fmla="*/ 2 w 17"/>
                    <a:gd name="T17" fmla="*/ 4 h 17"/>
                    <a:gd name="T18" fmla="*/ 0 w 17"/>
                    <a:gd name="T19" fmla="*/ 8 h 17"/>
                    <a:gd name="T20" fmla="*/ 0 w 17"/>
                    <a:gd name="T21" fmla="*/ 12 h 17"/>
                    <a:gd name="T22" fmla="*/ 0 w 17"/>
                    <a:gd name="T23" fmla="*/ 14 h 17"/>
                    <a:gd name="T24" fmla="*/ 2 w 17"/>
                    <a:gd name="T25" fmla="*/ 16 h 17"/>
                    <a:gd name="T26" fmla="*/ 5 w 17"/>
                    <a:gd name="T27" fmla="*/ 16 h 17"/>
                    <a:gd name="T28" fmla="*/ 8 w 17"/>
                    <a:gd name="T29" fmla="*/ 14 h 17"/>
                    <a:gd name="T30" fmla="*/ 10 w 17"/>
                    <a:gd name="T31" fmla="*/ 14 h 17"/>
                    <a:gd name="T32" fmla="*/ 13 w 17"/>
                    <a:gd name="T33" fmla="*/ 10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7" h="17">
                      <a:moveTo>
                        <a:pt x="13" y="10"/>
                      </a:moveTo>
                      <a:lnTo>
                        <a:pt x="16" y="6"/>
                      </a:lnTo>
                      <a:lnTo>
                        <a:pt x="16" y="4"/>
                      </a:lnTo>
                      <a:lnTo>
                        <a:pt x="16" y="2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5" y="2"/>
                      </a:lnTo>
                      <a:lnTo>
                        <a:pt x="2" y="4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2" y="16"/>
                      </a:lnTo>
                      <a:lnTo>
                        <a:pt x="5" y="16"/>
                      </a:lnTo>
                      <a:lnTo>
                        <a:pt x="8" y="14"/>
                      </a:lnTo>
                      <a:lnTo>
                        <a:pt x="10" y="14"/>
                      </a:lnTo>
                      <a:lnTo>
                        <a:pt x="13" y="10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82" name="Freeform 128"/>
                <p:cNvSpPr>
                  <a:spLocks/>
                </p:cNvSpPr>
                <p:nvPr/>
              </p:nvSpPr>
              <p:spPr bwMode="auto">
                <a:xfrm>
                  <a:off x="1577" y="2089"/>
                  <a:ext cx="17" cy="17"/>
                </a:xfrm>
                <a:custGeom>
                  <a:avLst/>
                  <a:gdLst>
                    <a:gd name="T0" fmla="*/ 12 w 17"/>
                    <a:gd name="T1" fmla="*/ 12 h 17"/>
                    <a:gd name="T2" fmla="*/ 16 w 17"/>
                    <a:gd name="T3" fmla="*/ 4 h 17"/>
                    <a:gd name="T4" fmla="*/ 12 w 17"/>
                    <a:gd name="T5" fmla="*/ 0 h 17"/>
                    <a:gd name="T6" fmla="*/ 8 w 17"/>
                    <a:gd name="T7" fmla="*/ 0 h 17"/>
                    <a:gd name="T8" fmla="*/ 4 w 17"/>
                    <a:gd name="T9" fmla="*/ 4 h 17"/>
                    <a:gd name="T10" fmla="*/ 0 w 17"/>
                    <a:gd name="T11" fmla="*/ 12 h 17"/>
                    <a:gd name="T12" fmla="*/ 4 w 17"/>
                    <a:gd name="T13" fmla="*/ 16 h 17"/>
                    <a:gd name="T14" fmla="*/ 8 w 17"/>
                    <a:gd name="T15" fmla="*/ 16 h 17"/>
                    <a:gd name="T16" fmla="*/ 12 w 17"/>
                    <a:gd name="T17" fmla="*/ 12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7" h="17">
                      <a:moveTo>
                        <a:pt x="12" y="12"/>
                      </a:moveTo>
                      <a:lnTo>
                        <a:pt x="16" y="4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4" y="4"/>
                      </a:lnTo>
                      <a:lnTo>
                        <a:pt x="0" y="12"/>
                      </a:lnTo>
                      <a:lnTo>
                        <a:pt x="4" y="16"/>
                      </a:lnTo>
                      <a:lnTo>
                        <a:pt x="8" y="16"/>
                      </a:lnTo>
                      <a:lnTo>
                        <a:pt x="12" y="12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83" name="Freeform 129"/>
                <p:cNvSpPr>
                  <a:spLocks/>
                </p:cNvSpPr>
                <p:nvPr/>
              </p:nvSpPr>
              <p:spPr bwMode="auto">
                <a:xfrm>
                  <a:off x="1566" y="2090"/>
                  <a:ext cx="17" cy="17"/>
                </a:xfrm>
                <a:custGeom>
                  <a:avLst/>
                  <a:gdLst>
                    <a:gd name="T0" fmla="*/ 5 w 17"/>
                    <a:gd name="T1" fmla="*/ 16 h 17"/>
                    <a:gd name="T2" fmla="*/ 1 w 17"/>
                    <a:gd name="T3" fmla="*/ 14 h 17"/>
                    <a:gd name="T4" fmla="*/ 0 w 17"/>
                    <a:gd name="T5" fmla="*/ 12 h 17"/>
                    <a:gd name="T6" fmla="*/ 0 w 17"/>
                    <a:gd name="T7" fmla="*/ 10 h 17"/>
                    <a:gd name="T8" fmla="*/ 0 w 17"/>
                    <a:gd name="T9" fmla="*/ 7 h 17"/>
                    <a:gd name="T10" fmla="*/ 1 w 17"/>
                    <a:gd name="T11" fmla="*/ 5 h 17"/>
                    <a:gd name="T12" fmla="*/ 3 w 17"/>
                    <a:gd name="T13" fmla="*/ 1 h 17"/>
                    <a:gd name="T14" fmla="*/ 5 w 17"/>
                    <a:gd name="T15" fmla="*/ 0 h 17"/>
                    <a:gd name="T16" fmla="*/ 8 w 17"/>
                    <a:gd name="T17" fmla="*/ 0 h 17"/>
                    <a:gd name="T18" fmla="*/ 10 w 17"/>
                    <a:gd name="T19" fmla="*/ 0 h 17"/>
                    <a:gd name="T20" fmla="*/ 14 w 17"/>
                    <a:gd name="T21" fmla="*/ 1 h 17"/>
                    <a:gd name="T22" fmla="*/ 14 w 17"/>
                    <a:gd name="T23" fmla="*/ 3 h 17"/>
                    <a:gd name="T24" fmla="*/ 16 w 17"/>
                    <a:gd name="T25" fmla="*/ 5 h 17"/>
                    <a:gd name="T26" fmla="*/ 14 w 17"/>
                    <a:gd name="T27" fmla="*/ 8 h 17"/>
                    <a:gd name="T28" fmla="*/ 14 w 17"/>
                    <a:gd name="T29" fmla="*/ 10 h 17"/>
                    <a:gd name="T30" fmla="*/ 12 w 17"/>
                    <a:gd name="T31" fmla="*/ 14 h 17"/>
                    <a:gd name="T32" fmla="*/ 8 w 17"/>
                    <a:gd name="T33" fmla="*/ 16 h 17"/>
                    <a:gd name="T34" fmla="*/ 7 w 17"/>
                    <a:gd name="T35" fmla="*/ 16 h 17"/>
                    <a:gd name="T36" fmla="*/ 5 w 17"/>
                    <a:gd name="T37" fmla="*/ 16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7" h="17">
                      <a:moveTo>
                        <a:pt x="5" y="16"/>
                      </a:moveTo>
                      <a:lnTo>
                        <a:pt x="1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1" y="5"/>
                      </a:lnTo>
                      <a:lnTo>
                        <a:pt x="3" y="1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4" y="1"/>
                      </a:lnTo>
                      <a:lnTo>
                        <a:pt x="14" y="3"/>
                      </a:lnTo>
                      <a:lnTo>
                        <a:pt x="16" y="5"/>
                      </a:lnTo>
                      <a:lnTo>
                        <a:pt x="14" y="8"/>
                      </a:lnTo>
                      <a:lnTo>
                        <a:pt x="14" y="10"/>
                      </a:lnTo>
                      <a:lnTo>
                        <a:pt x="12" y="14"/>
                      </a:lnTo>
                      <a:lnTo>
                        <a:pt x="8" y="16"/>
                      </a:lnTo>
                      <a:lnTo>
                        <a:pt x="7" y="16"/>
                      </a:lnTo>
                      <a:lnTo>
                        <a:pt x="5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84" name="Freeform 130"/>
                <p:cNvSpPr>
                  <a:spLocks/>
                </p:cNvSpPr>
                <p:nvPr/>
              </p:nvSpPr>
              <p:spPr bwMode="auto">
                <a:xfrm>
                  <a:off x="1568" y="2091"/>
                  <a:ext cx="17" cy="17"/>
                </a:xfrm>
                <a:custGeom>
                  <a:avLst/>
                  <a:gdLst>
                    <a:gd name="T0" fmla="*/ 13 w 17"/>
                    <a:gd name="T1" fmla="*/ 10 h 17"/>
                    <a:gd name="T2" fmla="*/ 13 w 17"/>
                    <a:gd name="T3" fmla="*/ 8 h 17"/>
                    <a:gd name="T4" fmla="*/ 16 w 17"/>
                    <a:gd name="T5" fmla="*/ 4 h 17"/>
                    <a:gd name="T6" fmla="*/ 13 w 17"/>
                    <a:gd name="T7" fmla="*/ 2 h 17"/>
                    <a:gd name="T8" fmla="*/ 13 w 17"/>
                    <a:gd name="T9" fmla="*/ 0 h 17"/>
                    <a:gd name="T10" fmla="*/ 11 w 17"/>
                    <a:gd name="T11" fmla="*/ 0 h 17"/>
                    <a:gd name="T12" fmla="*/ 6 w 17"/>
                    <a:gd name="T13" fmla="*/ 0 h 17"/>
                    <a:gd name="T14" fmla="*/ 4 w 17"/>
                    <a:gd name="T15" fmla="*/ 2 h 17"/>
                    <a:gd name="T16" fmla="*/ 2 w 17"/>
                    <a:gd name="T17" fmla="*/ 6 h 17"/>
                    <a:gd name="T18" fmla="*/ 0 w 17"/>
                    <a:gd name="T19" fmla="*/ 8 h 17"/>
                    <a:gd name="T20" fmla="*/ 0 w 17"/>
                    <a:gd name="T21" fmla="*/ 12 h 17"/>
                    <a:gd name="T22" fmla="*/ 0 w 17"/>
                    <a:gd name="T23" fmla="*/ 14 h 17"/>
                    <a:gd name="T24" fmla="*/ 2 w 17"/>
                    <a:gd name="T25" fmla="*/ 16 h 17"/>
                    <a:gd name="T26" fmla="*/ 4 w 17"/>
                    <a:gd name="T27" fmla="*/ 16 h 17"/>
                    <a:gd name="T28" fmla="*/ 6 w 17"/>
                    <a:gd name="T29" fmla="*/ 16 h 17"/>
                    <a:gd name="T30" fmla="*/ 11 w 17"/>
                    <a:gd name="T31" fmla="*/ 14 h 17"/>
                    <a:gd name="T32" fmla="*/ 13 w 17"/>
                    <a:gd name="T33" fmla="*/ 10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7" h="17">
                      <a:moveTo>
                        <a:pt x="13" y="10"/>
                      </a:moveTo>
                      <a:lnTo>
                        <a:pt x="13" y="8"/>
                      </a:lnTo>
                      <a:lnTo>
                        <a:pt x="16" y="4"/>
                      </a:lnTo>
                      <a:lnTo>
                        <a:pt x="13" y="2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6" y="0"/>
                      </a:lnTo>
                      <a:lnTo>
                        <a:pt x="4" y="2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2" y="16"/>
                      </a:lnTo>
                      <a:lnTo>
                        <a:pt x="4" y="16"/>
                      </a:lnTo>
                      <a:lnTo>
                        <a:pt x="6" y="16"/>
                      </a:lnTo>
                      <a:lnTo>
                        <a:pt x="11" y="14"/>
                      </a:lnTo>
                      <a:lnTo>
                        <a:pt x="13" y="10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85" name="Freeform 131"/>
                <p:cNvSpPr>
                  <a:spLocks/>
                </p:cNvSpPr>
                <p:nvPr/>
              </p:nvSpPr>
              <p:spPr bwMode="auto">
                <a:xfrm>
                  <a:off x="1570" y="2093"/>
                  <a:ext cx="17" cy="17"/>
                </a:xfrm>
                <a:custGeom>
                  <a:avLst/>
                  <a:gdLst>
                    <a:gd name="T0" fmla="*/ 16 w 17"/>
                    <a:gd name="T1" fmla="*/ 12 h 17"/>
                    <a:gd name="T2" fmla="*/ 16 w 17"/>
                    <a:gd name="T3" fmla="*/ 4 h 17"/>
                    <a:gd name="T4" fmla="*/ 16 w 17"/>
                    <a:gd name="T5" fmla="*/ 0 h 17"/>
                    <a:gd name="T6" fmla="*/ 5 w 17"/>
                    <a:gd name="T7" fmla="*/ 0 h 17"/>
                    <a:gd name="T8" fmla="*/ 0 w 17"/>
                    <a:gd name="T9" fmla="*/ 8 h 17"/>
                    <a:gd name="T10" fmla="*/ 0 w 17"/>
                    <a:gd name="T11" fmla="*/ 12 h 17"/>
                    <a:gd name="T12" fmla="*/ 0 w 17"/>
                    <a:gd name="T13" fmla="*/ 16 h 17"/>
                    <a:gd name="T14" fmla="*/ 5 w 17"/>
                    <a:gd name="T15" fmla="*/ 16 h 17"/>
                    <a:gd name="T16" fmla="*/ 16 w 17"/>
                    <a:gd name="T17" fmla="*/ 12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7" h="17">
                      <a:moveTo>
                        <a:pt x="16" y="12"/>
                      </a:moveTo>
                      <a:lnTo>
                        <a:pt x="16" y="4"/>
                      </a:lnTo>
                      <a:lnTo>
                        <a:pt x="16" y="0"/>
                      </a:lnTo>
                      <a:lnTo>
                        <a:pt x="5" y="0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5" y="16"/>
                      </a:lnTo>
                      <a:lnTo>
                        <a:pt x="16" y="12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86" name="Freeform 132"/>
                <p:cNvSpPr>
                  <a:spLocks/>
                </p:cNvSpPr>
                <p:nvPr/>
              </p:nvSpPr>
              <p:spPr bwMode="auto">
                <a:xfrm>
                  <a:off x="1577" y="2087"/>
                  <a:ext cx="17" cy="17"/>
                </a:xfrm>
                <a:custGeom>
                  <a:avLst/>
                  <a:gdLst>
                    <a:gd name="T0" fmla="*/ 5 w 17"/>
                    <a:gd name="T1" fmla="*/ 16 h 17"/>
                    <a:gd name="T2" fmla="*/ 1 w 17"/>
                    <a:gd name="T3" fmla="*/ 12 h 17"/>
                    <a:gd name="T4" fmla="*/ 0 w 17"/>
                    <a:gd name="T5" fmla="*/ 12 h 17"/>
                    <a:gd name="T6" fmla="*/ 0 w 17"/>
                    <a:gd name="T7" fmla="*/ 9 h 17"/>
                    <a:gd name="T8" fmla="*/ 0 w 17"/>
                    <a:gd name="T9" fmla="*/ 8 h 17"/>
                    <a:gd name="T10" fmla="*/ 1 w 17"/>
                    <a:gd name="T11" fmla="*/ 4 h 17"/>
                    <a:gd name="T12" fmla="*/ 3 w 17"/>
                    <a:gd name="T13" fmla="*/ 3 h 17"/>
                    <a:gd name="T14" fmla="*/ 5 w 17"/>
                    <a:gd name="T15" fmla="*/ 1 h 17"/>
                    <a:gd name="T16" fmla="*/ 8 w 17"/>
                    <a:gd name="T17" fmla="*/ 0 h 17"/>
                    <a:gd name="T18" fmla="*/ 10 w 17"/>
                    <a:gd name="T19" fmla="*/ 1 h 17"/>
                    <a:gd name="T20" fmla="*/ 14 w 17"/>
                    <a:gd name="T21" fmla="*/ 3 h 17"/>
                    <a:gd name="T22" fmla="*/ 14 w 17"/>
                    <a:gd name="T23" fmla="*/ 4 h 17"/>
                    <a:gd name="T24" fmla="*/ 16 w 17"/>
                    <a:gd name="T25" fmla="*/ 6 h 17"/>
                    <a:gd name="T26" fmla="*/ 14 w 17"/>
                    <a:gd name="T27" fmla="*/ 8 h 17"/>
                    <a:gd name="T28" fmla="*/ 14 w 17"/>
                    <a:gd name="T29" fmla="*/ 11 h 17"/>
                    <a:gd name="T30" fmla="*/ 12 w 17"/>
                    <a:gd name="T31" fmla="*/ 12 h 17"/>
                    <a:gd name="T32" fmla="*/ 8 w 17"/>
                    <a:gd name="T33" fmla="*/ 14 h 17"/>
                    <a:gd name="T34" fmla="*/ 7 w 17"/>
                    <a:gd name="T35" fmla="*/ 16 h 17"/>
                    <a:gd name="T36" fmla="*/ 5 w 17"/>
                    <a:gd name="T37" fmla="*/ 16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7" h="17">
                      <a:moveTo>
                        <a:pt x="5" y="16"/>
                      </a:moveTo>
                      <a:lnTo>
                        <a:pt x="1" y="12"/>
                      </a:lnTo>
                      <a:lnTo>
                        <a:pt x="0" y="12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1" y="4"/>
                      </a:lnTo>
                      <a:lnTo>
                        <a:pt x="3" y="3"/>
                      </a:lnTo>
                      <a:lnTo>
                        <a:pt x="5" y="1"/>
                      </a:lnTo>
                      <a:lnTo>
                        <a:pt x="8" y="0"/>
                      </a:lnTo>
                      <a:lnTo>
                        <a:pt x="10" y="1"/>
                      </a:lnTo>
                      <a:lnTo>
                        <a:pt x="14" y="3"/>
                      </a:lnTo>
                      <a:lnTo>
                        <a:pt x="14" y="4"/>
                      </a:lnTo>
                      <a:lnTo>
                        <a:pt x="16" y="6"/>
                      </a:lnTo>
                      <a:lnTo>
                        <a:pt x="14" y="8"/>
                      </a:lnTo>
                      <a:lnTo>
                        <a:pt x="14" y="11"/>
                      </a:lnTo>
                      <a:lnTo>
                        <a:pt x="12" y="12"/>
                      </a:lnTo>
                      <a:lnTo>
                        <a:pt x="8" y="14"/>
                      </a:lnTo>
                      <a:lnTo>
                        <a:pt x="7" y="16"/>
                      </a:lnTo>
                      <a:lnTo>
                        <a:pt x="5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87" name="Freeform 133"/>
                <p:cNvSpPr>
                  <a:spLocks/>
                </p:cNvSpPr>
                <p:nvPr/>
              </p:nvSpPr>
              <p:spPr bwMode="auto">
                <a:xfrm>
                  <a:off x="1579" y="2089"/>
                  <a:ext cx="17" cy="17"/>
                </a:xfrm>
                <a:custGeom>
                  <a:avLst/>
                  <a:gdLst>
                    <a:gd name="T0" fmla="*/ 13 w 17"/>
                    <a:gd name="T1" fmla="*/ 10 h 17"/>
                    <a:gd name="T2" fmla="*/ 13 w 17"/>
                    <a:gd name="T3" fmla="*/ 6 h 17"/>
                    <a:gd name="T4" fmla="*/ 16 w 17"/>
                    <a:gd name="T5" fmla="*/ 4 h 17"/>
                    <a:gd name="T6" fmla="*/ 13 w 17"/>
                    <a:gd name="T7" fmla="*/ 2 h 17"/>
                    <a:gd name="T8" fmla="*/ 13 w 17"/>
                    <a:gd name="T9" fmla="*/ 0 h 17"/>
                    <a:gd name="T10" fmla="*/ 11 w 17"/>
                    <a:gd name="T11" fmla="*/ 0 h 17"/>
                    <a:gd name="T12" fmla="*/ 6 w 17"/>
                    <a:gd name="T13" fmla="*/ 0 h 17"/>
                    <a:gd name="T14" fmla="*/ 4 w 17"/>
                    <a:gd name="T15" fmla="*/ 2 h 17"/>
                    <a:gd name="T16" fmla="*/ 2 w 17"/>
                    <a:gd name="T17" fmla="*/ 4 h 17"/>
                    <a:gd name="T18" fmla="*/ 0 w 17"/>
                    <a:gd name="T19" fmla="*/ 8 h 17"/>
                    <a:gd name="T20" fmla="*/ 0 w 17"/>
                    <a:gd name="T21" fmla="*/ 12 h 17"/>
                    <a:gd name="T22" fmla="*/ 0 w 17"/>
                    <a:gd name="T23" fmla="*/ 14 h 17"/>
                    <a:gd name="T24" fmla="*/ 2 w 17"/>
                    <a:gd name="T25" fmla="*/ 16 h 17"/>
                    <a:gd name="T26" fmla="*/ 4 w 17"/>
                    <a:gd name="T27" fmla="*/ 16 h 17"/>
                    <a:gd name="T28" fmla="*/ 6 w 17"/>
                    <a:gd name="T29" fmla="*/ 14 h 17"/>
                    <a:gd name="T30" fmla="*/ 11 w 17"/>
                    <a:gd name="T31" fmla="*/ 12 h 17"/>
                    <a:gd name="T32" fmla="*/ 13 w 17"/>
                    <a:gd name="T33" fmla="*/ 10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7" h="17">
                      <a:moveTo>
                        <a:pt x="13" y="10"/>
                      </a:moveTo>
                      <a:lnTo>
                        <a:pt x="13" y="6"/>
                      </a:lnTo>
                      <a:lnTo>
                        <a:pt x="16" y="4"/>
                      </a:lnTo>
                      <a:lnTo>
                        <a:pt x="13" y="2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6" y="0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2" y="16"/>
                      </a:lnTo>
                      <a:lnTo>
                        <a:pt x="4" y="16"/>
                      </a:lnTo>
                      <a:lnTo>
                        <a:pt x="6" y="14"/>
                      </a:lnTo>
                      <a:lnTo>
                        <a:pt x="11" y="12"/>
                      </a:lnTo>
                      <a:lnTo>
                        <a:pt x="13" y="10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88" name="Freeform 134"/>
                <p:cNvSpPr>
                  <a:spLocks/>
                </p:cNvSpPr>
                <p:nvPr/>
              </p:nvSpPr>
              <p:spPr bwMode="auto">
                <a:xfrm>
                  <a:off x="1581" y="2091"/>
                  <a:ext cx="17" cy="17"/>
                </a:xfrm>
                <a:custGeom>
                  <a:avLst/>
                  <a:gdLst>
                    <a:gd name="T0" fmla="*/ 16 w 17"/>
                    <a:gd name="T1" fmla="*/ 8 h 17"/>
                    <a:gd name="T2" fmla="*/ 16 w 17"/>
                    <a:gd name="T3" fmla="*/ 4 h 17"/>
                    <a:gd name="T4" fmla="*/ 16 w 17"/>
                    <a:gd name="T5" fmla="*/ 0 h 17"/>
                    <a:gd name="T6" fmla="*/ 5 w 17"/>
                    <a:gd name="T7" fmla="*/ 0 h 17"/>
                    <a:gd name="T8" fmla="*/ 0 w 17"/>
                    <a:gd name="T9" fmla="*/ 4 h 17"/>
                    <a:gd name="T10" fmla="*/ 0 w 17"/>
                    <a:gd name="T11" fmla="*/ 12 h 17"/>
                    <a:gd name="T12" fmla="*/ 0 w 17"/>
                    <a:gd name="T13" fmla="*/ 16 h 17"/>
                    <a:gd name="T14" fmla="*/ 5 w 17"/>
                    <a:gd name="T15" fmla="*/ 16 h 17"/>
                    <a:gd name="T16" fmla="*/ 16 w 17"/>
                    <a:gd name="T17" fmla="*/ 8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7" h="17">
                      <a:moveTo>
                        <a:pt x="16" y="8"/>
                      </a:moveTo>
                      <a:lnTo>
                        <a:pt x="16" y="4"/>
                      </a:lnTo>
                      <a:lnTo>
                        <a:pt x="16" y="0"/>
                      </a:lnTo>
                      <a:lnTo>
                        <a:pt x="5" y="0"/>
                      </a:lnTo>
                      <a:lnTo>
                        <a:pt x="0" y="4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5" y="16"/>
                      </a:lnTo>
                      <a:lnTo>
                        <a:pt x="16" y="8"/>
                      </a:lnTo>
                    </a:path>
                  </a:pathLst>
                </a:custGeom>
                <a:solidFill>
                  <a:srgbClr val="B3B3B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89" name="Freeform 135"/>
                <p:cNvSpPr>
                  <a:spLocks/>
                </p:cNvSpPr>
                <p:nvPr/>
              </p:nvSpPr>
              <p:spPr bwMode="auto">
                <a:xfrm>
                  <a:off x="1570" y="2092"/>
                  <a:ext cx="17" cy="17"/>
                </a:xfrm>
                <a:custGeom>
                  <a:avLst/>
                  <a:gdLst>
                    <a:gd name="T0" fmla="*/ 6 w 17"/>
                    <a:gd name="T1" fmla="*/ 16 h 17"/>
                    <a:gd name="T2" fmla="*/ 2 w 17"/>
                    <a:gd name="T3" fmla="*/ 14 h 17"/>
                    <a:gd name="T4" fmla="*/ 0 w 17"/>
                    <a:gd name="T5" fmla="*/ 12 h 17"/>
                    <a:gd name="T6" fmla="*/ 0 w 17"/>
                    <a:gd name="T7" fmla="*/ 10 h 17"/>
                    <a:gd name="T8" fmla="*/ 0 w 17"/>
                    <a:gd name="T9" fmla="*/ 7 h 17"/>
                    <a:gd name="T10" fmla="*/ 2 w 17"/>
                    <a:gd name="T11" fmla="*/ 5 h 17"/>
                    <a:gd name="T12" fmla="*/ 4 w 17"/>
                    <a:gd name="T13" fmla="*/ 1 h 17"/>
                    <a:gd name="T14" fmla="*/ 6 w 17"/>
                    <a:gd name="T15" fmla="*/ 0 h 17"/>
                    <a:gd name="T16" fmla="*/ 8 w 17"/>
                    <a:gd name="T17" fmla="*/ 0 h 17"/>
                    <a:gd name="T18" fmla="*/ 10 w 17"/>
                    <a:gd name="T19" fmla="*/ 0 h 17"/>
                    <a:gd name="T20" fmla="*/ 14 w 17"/>
                    <a:gd name="T21" fmla="*/ 1 h 17"/>
                    <a:gd name="T22" fmla="*/ 16 w 17"/>
                    <a:gd name="T23" fmla="*/ 3 h 17"/>
                    <a:gd name="T24" fmla="*/ 16 w 17"/>
                    <a:gd name="T25" fmla="*/ 5 h 17"/>
                    <a:gd name="T26" fmla="*/ 16 w 17"/>
                    <a:gd name="T27" fmla="*/ 8 h 17"/>
                    <a:gd name="T28" fmla="*/ 14 w 17"/>
                    <a:gd name="T29" fmla="*/ 10 h 17"/>
                    <a:gd name="T30" fmla="*/ 12 w 17"/>
                    <a:gd name="T31" fmla="*/ 14 h 17"/>
                    <a:gd name="T32" fmla="*/ 10 w 17"/>
                    <a:gd name="T33" fmla="*/ 16 h 17"/>
                    <a:gd name="T34" fmla="*/ 8 w 17"/>
                    <a:gd name="T35" fmla="*/ 16 h 17"/>
                    <a:gd name="T36" fmla="*/ 6 w 17"/>
                    <a:gd name="T37" fmla="*/ 16 h 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7" h="17">
                      <a:moveTo>
                        <a:pt x="6" y="16"/>
                      </a:moveTo>
                      <a:lnTo>
                        <a:pt x="2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2" y="5"/>
                      </a:lnTo>
                      <a:lnTo>
                        <a:pt x="4" y="1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4" y="1"/>
                      </a:lnTo>
                      <a:lnTo>
                        <a:pt x="16" y="3"/>
                      </a:lnTo>
                      <a:lnTo>
                        <a:pt x="16" y="5"/>
                      </a:lnTo>
                      <a:lnTo>
                        <a:pt x="16" y="8"/>
                      </a:lnTo>
                      <a:lnTo>
                        <a:pt x="14" y="10"/>
                      </a:lnTo>
                      <a:lnTo>
                        <a:pt x="12" y="14"/>
                      </a:lnTo>
                      <a:lnTo>
                        <a:pt x="10" y="16"/>
                      </a:lnTo>
                      <a:lnTo>
                        <a:pt x="8" y="16"/>
                      </a:lnTo>
                      <a:lnTo>
                        <a:pt x="6" y="1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90" name="Freeform 136"/>
                <p:cNvSpPr>
                  <a:spLocks/>
                </p:cNvSpPr>
                <p:nvPr/>
              </p:nvSpPr>
              <p:spPr bwMode="auto">
                <a:xfrm>
                  <a:off x="1572" y="2093"/>
                  <a:ext cx="17" cy="17"/>
                </a:xfrm>
                <a:custGeom>
                  <a:avLst/>
                  <a:gdLst>
                    <a:gd name="T0" fmla="*/ 13 w 17"/>
                    <a:gd name="T1" fmla="*/ 10 h 17"/>
                    <a:gd name="T2" fmla="*/ 16 w 17"/>
                    <a:gd name="T3" fmla="*/ 8 h 17"/>
                    <a:gd name="T4" fmla="*/ 16 w 17"/>
                    <a:gd name="T5" fmla="*/ 4 h 17"/>
                    <a:gd name="T6" fmla="*/ 16 w 17"/>
                    <a:gd name="T7" fmla="*/ 2 h 17"/>
                    <a:gd name="T8" fmla="*/ 13 w 17"/>
                    <a:gd name="T9" fmla="*/ 0 h 17"/>
                    <a:gd name="T10" fmla="*/ 10 w 17"/>
                    <a:gd name="T11" fmla="*/ 0 h 17"/>
                    <a:gd name="T12" fmla="*/ 8 w 17"/>
                    <a:gd name="T13" fmla="*/ 0 h 17"/>
                    <a:gd name="T14" fmla="*/ 5 w 17"/>
                    <a:gd name="T15" fmla="*/ 2 h 17"/>
                    <a:gd name="T16" fmla="*/ 2 w 17"/>
                    <a:gd name="T17" fmla="*/ 6 h 17"/>
                    <a:gd name="T18" fmla="*/ 0 w 17"/>
                    <a:gd name="T19" fmla="*/ 8 h 17"/>
                    <a:gd name="T20" fmla="*/ 0 w 17"/>
                    <a:gd name="T21" fmla="*/ 12 h 17"/>
                    <a:gd name="T22" fmla="*/ 0 w 17"/>
                    <a:gd name="T23" fmla="*/ 14 h 17"/>
                    <a:gd name="T24" fmla="*/ 2 w 17"/>
                    <a:gd name="T25" fmla="*/ 16 h 17"/>
                    <a:gd name="T26" fmla="*/ 5 w 17"/>
                    <a:gd name="T27" fmla="*/ 16 h 17"/>
                    <a:gd name="T28" fmla="*/ 8 w 17"/>
                    <a:gd name="T29" fmla="*/ 16 h 17"/>
                    <a:gd name="T30" fmla="*/ 10 w 17"/>
                    <a:gd name="T31" fmla="*/ 14 h 17"/>
                    <a:gd name="T32" fmla="*/ 13 w 17"/>
                    <a:gd name="T33" fmla="*/ 10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7" h="17">
                      <a:moveTo>
                        <a:pt x="13" y="10"/>
                      </a:moveTo>
                      <a:lnTo>
                        <a:pt x="16" y="8"/>
                      </a:lnTo>
                      <a:lnTo>
                        <a:pt x="16" y="4"/>
                      </a:lnTo>
                      <a:lnTo>
                        <a:pt x="16" y="2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5" y="2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2" y="16"/>
                      </a:lnTo>
                      <a:lnTo>
                        <a:pt x="5" y="16"/>
                      </a:lnTo>
                      <a:lnTo>
                        <a:pt x="8" y="16"/>
                      </a:lnTo>
                      <a:lnTo>
                        <a:pt x="10" y="14"/>
                      </a:lnTo>
                      <a:lnTo>
                        <a:pt x="13" y="10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91" name="Freeform 137"/>
                <p:cNvSpPr>
                  <a:spLocks/>
                </p:cNvSpPr>
                <p:nvPr/>
              </p:nvSpPr>
              <p:spPr bwMode="auto">
                <a:xfrm>
                  <a:off x="1573" y="2095"/>
                  <a:ext cx="17" cy="17"/>
                </a:xfrm>
                <a:custGeom>
                  <a:avLst/>
                  <a:gdLst>
                    <a:gd name="T0" fmla="*/ 16 w 17"/>
                    <a:gd name="T1" fmla="*/ 12 h 17"/>
                    <a:gd name="T2" fmla="*/ 16 w 17"/>
                    <a:gd name="T3" fmla="*/ 4 h 17"/>
                    <a:gd name="T4" fmla="*/ 16 w 17"/>
                    <a:gd name="T5" fmla="*/ 0 h 17"/>
                    <a:gd name="T6" fmla="*/ 10 w 17"/>
                    <a:gd name="T7" fmla="*/ 0 h 17"/>
                    <a:gd name="T8" fmla="*/ 5 w 17"/>
                    <a:gd name="T9" fmla="*/ 8 h 17"/>
                    <a:gd name="T10" fmla="*/ 0 w 17"/>
                    <a:gd name="T11" fmla="*/ 12 h 17"/>
                    <a:gd name="T12" fmla="*/ 5 w 17"/>
                    <a:gd name="T13" fmla="*/ 16 h 17"/>
                    <a:gd name="T14" fmla="*/ 10 w 17"/>
                    <a:gd name="T15" fmla="*/ 16 h 17"/>
                    <a:gd name="T16" fmla="*/ 16 w 17"/>
                    <a:gd name="T17" fmla="*/ 12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7" h="17">
                      <a:moveTo>
                        <a:pt x="16" y="12"/>
                      </a:moveTo>
                      <a:lnTo>
                        <a:pt x="16" y="4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5" y="8"/>
                      </a:lnTo>
                      <a:lnTo>
                        <a:pt x="0" y="12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6" y="12"/>
                      </a:lnTo>
                    </a:path>
                  </a:pathLst>
                </a:custGeom>
                <a:solidFill>
                  <a:srgbClr val="B3B3B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92" name="Freeform 138"/>
                <p:cNvSpPr>
                  <a:spLocks/>
                </p:cNvSpPr>
                <p:nvPr/>
              </p:nvSpPr>
              <p:spPr bwMode="auto">
                <a:xfrm>
                  <a:off x="1499" y="2048"/>
                  <a:ext cx="95" cy="55"/>
                </a:xfrm>
                <a:custGeom>
                  <a:avLst/>
                  <a:gdLst>
                    <a:gd name="T0" fmla="*/ 94 w 95"/>
                    <a:gd name="T1" fmla="*/ 11 h 55"/>
                    <a:gd name="T2" fmla="*/ 75 w 95"/>
                    <a:gd name="T3" fmla="*/ 0 h 55"/>
                    <a:gd name="T4" fmla="*/ 0 w 95"/>
                    <a:gd name="T5" fmla="*/ 43 h 55"/>
                    <a:gd name="T6" fmla="*/ 19 w 95"/>
                    <a:gd name="T7" fmla="*/ 54 h 55"/>
                    <a:gd name="T8" fmla="*/ 94 w 95"/>
                    <a:gd name="T9" fmla="*/ 11 h 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5" h="55">
                      <a:moveTo>
                        <a:pt x="94" y="11"/>
                      </a:moveTo>
                      <a:lnTo>
                        <a:pt x="75" y="0"/>
                      </a:lnTo>
                      <a:lnTo>
                        <a:pt x="0" y="43"/>
                      </a:lnTo>
                      <a:lnTo>
                        <a:pt x="19" y="54"/>
                      </a:lnTo>
                      <a:lnTo>
                        <a:pt x="94" y="11"/>
                      </a:lnTo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93" name="Freeform 139"/>
                <p:cNvSpPr>
                  <a:spLocks/>
                </p:cNvSpPr>
                <p:nvPr/>
              </p:nvSpPr>
              <p:spPr bwMode="auto">
                <a:xfrm>
                  <a:off x="1518" y="2059"/>
                  <a:ext cx="76" cy="67"/>
                </a:xfrm>
                <a:custGeom>
                  <a:avLst/>
                  <a:gdLst>
                    <a:gd name="T0" fmla="*/ 75 w 76"/>
                    <a:gd name="T1" fmla="*/ 0 h 67"/>
                    <a:gd name="T2" fmla="*/ 0 w 76"/>
                    <a:gd name="T3" fmla="*/ 43 h 67"/>
                    <a:gd name="T4" fmla="*/ 0 w 76"/>
                    <a:gd name="T5" fmla="*/ 66 h 67"/>
                    <a:gd name="T6" fmla="*/ 75 w 76"/>
                    <a:gd name="T7" fmla="*/ 22 h 67"/>
                    <a:gd name="T8" fmla="*/ 75 w 76"/>
                    <a:gd name="T9" fmla="*/ 0 h 6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6" h="67">
                      <a:moveTo>
                        <a:pt x="75" y="0"/>
                      </a:moveTo>
                      <a:lnTo>
                        <a:pt x="0" y="43"/>
                      </a:lnTo>
                      <a:lnTo>
                        <a:pt x="0" y="66"/>
                      </a:lnTo>
                      <a:lnTo>
                        <a:pt x="75" y="22"/>
                      </a:lnTo>
                      <a:lnTo>
                        <a:pt x="75" y="0"/>
                      </a:lnTo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94" name="Freeform 140"/>
                <p:cNvSpPr>
                  <a:spLocks/>
                </p:cNvSpPr>
                <p:nvPr/>
              </p:nvSpPr>
              <p:spPr bwMode="auto">
                <a:xfrm>
                  <a:off x="1468" y="2129"/>
                  <a:ext cx="17" cy="17"/>
                </a:xfrm>
                <a:custGeom>
                  <a:avLst/>
                  <a:gdLst>
                    <a:gd name="T0" fmla="*/ 11 w 17"/>
                    <a:gd name="T1" fmla="*/ 0 h 17"/>
                    <a:gd name="T2" fmla="*/ 0 w 17"/>
                    <a:gd name="T3" fmla="*/ 9 h 17"/>
                    <a:gd name="T4" fmla="*/ 2 w 17"/>
                    <a:gd name="T5" fmla="*/ 16 h 17"/>
                    <a:gd name="T6" fmla="*/ 16 w 17"/>
                    <a:gd name="T7" fmla="*/ 4 h 17"/>
                    <a:gd name="T8" fmla="*/ 11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11" y="0"/>
                      </a:moveTo>
                      <a:lnTo>
                        <a:pt x="0" y="9"/>
                      </a:lnTo>
                      <a:lnTo>
                        <a:pt x="2" y="16"/>
                      </a:lnTo>
                      <a:lnTo>
                        <a:pt x="16" y="4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01917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95" name="Freeform 141"/>
                <p:cNvSpPr>
                  <a:spLocks/>
                </p:cNvSpPr>
                <p:nvPr/>
              </p:nvSpPr>
              <p:spPr bwMode="auto">
                <a:xfrm>
                  <a:off x="1467" y="2133"/>
                  <a:ext cx="17" cy="17"/>
                </a:xfrm>
                <a:custGeom>
                  <a:avLst/>
                  <a:gdLst>
                    <a:gd name="T0" fmla="*/ 0 w 17"/>
                    <a:gd name="T1" fmla="*/ 11 h 17"/>
                    <a:gd name="T2" fmla="*/ 10 w 17"/>
                    <a:gd name="T3" fmla="*/ 16 h 17"/>
                    <a:gd name="T4" fmla="*/ 16 w 17"/>
                    <a:gd name="T5" fmla="*/ 4 h 17"/>
                    <a:gd name="T6" fmla="*/ 5 w 17"/>
                    <a:gd name="T7" fmla="*/ 0 h 17"/>
                    <a:gd name="T8" fmla="*/ 0 w 17"/>
                    <a:gd name="T9" fmla="*/ 11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0" y="11"/>
                      </a:moveTo>
                      <a:lnTo>
                        <a:pt x="10" y="16"/>
                      </a:lnTo>
                      <a:lnTo>
                        <a:pt x="16" y="4"/>
                      </a:lnTo>
                      <a:lnTo>
                        <a:pt x="5" y="0"/>
                      </a:lnTo>
                      <a:lnTo>
                        <a:pt x="0" y="11"/>
                      </a:lnTo>
                    </a:path>
                  </a:pathLst>
                </a:custGeom>
                <a:solidFill>
                  <a:srgbClr val="006C2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96" name="Freeform 142"/>
                <p:cNvSpPr>
                  <a:spLocks/>
                </p:cNvSpPr>
                <p:nvPr/>
              </p:nvSpPr>
              <p:spPr bwMode="auto">
                <a:xfrm>
                  <a:off x="1464" y="2141"/>
                  <a:ext cx="17" cy="17"/>
                </a:xfrm>
                <a:custGeom>
                  <a:avLst/>
                  <a:gdLst>
                    <a:gd name="T0" fmla="*/ 0 w 17"/>
                    <a:gd name="T1" fmla="*/ 3 h 17"/>
                    <a:gd name="T2" fmla="*/ 6 w 17"/>
                    <a:gd name="T3" fmla="*/ 11 h 17"/>
                    <a:gd name="T4" fmla="*/ 16 w 17"/>
                    <a:gd name="T5" fmla="*/ 16 h 17"/>
                    <a:gd name="T6" fmla="*/ 16 w 17"/>
                    <a:gd name="T7" fmla="*/ 14 h 17"/>
                    <a:gd name="T8" fmla="*/ 7 w 17"/>
                    <a:gd name="T9" fmla="*/ 8 h 17"/>
                    <a:gd name="T10" fmla="*/ 0 w 17"/>
                    <a:gd name="T11" fmla="*/ 0 h 17"/>
                    <a:gd name="T12" fmla="*/ 0 w 17"/>
                    <a:gd name="T13" fmla="*/ 3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7" h="17">
                      <a:moveTo>
                        <a:pt x="0" y="3"/>
                      </a:moveTo>
                      <a:lnTo>
                        <a:pt x="6" y="11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7" y="8"/>
                      </a:lnTo>
                      <a:lnTo>
                        <a:pt x="0" y="0"/>
                      </a:lnTo>
                      <a:lnTo>
                        <a:pt x="0" y="3"/>
                      </a:lnTo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97" name="Freeform 143"/>
                <p:cNvSpPr>
                  <a:spLocks/>
                </p:cNvSpPr>
                <p:nvPr/>
              </p:nvSpPr>
              <p:spPr bwMode="auto">
                <a:xfrm>
                  <a:off x="1494" y="2135"/>
                  <a:ext cx="17" cy="17"/>
                </a:xfrm>
                <a:custGeom>
                  <a:avLst/>
                  <a:gdLst>
                    <a:gd name="T0" fmla="*/ 11 w 17"/>
                    <a:gd name="T1" fmla="*/ 0 h 17"/>
                    <a:gd name="T2" fmla="*/ 0 w 17"/>
                    <a:gd name="T3" fmla="*/ 12 h 17"/>
                    <a:gd name="T4" fmla="*/ 3 w 17"/>
                    <a:gd name="T5" fmla="*/ 16 h 17"/>
                    <a:gd name="T6" fmla="*/ 16 w 17"/>
                    <a:gd name="T7" fmla="*/ 4 h 17"/>
                    <a:gd name="T8" fmla="*/ 11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11" y="0"/>
                      </a:moveTo>
                      <a:lnTo>
                        <a:pt x="0" y="12"/>
                      </a:lnTo>
                      <a:lnTo>
                        <a:pt x="3" y="16"/>
                      </a:lnTo>
                      <a:lnTo>
                        <a:pt x="16" y="4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01917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98" name="Freeform 144"/>
                <p:cNvSpPr>
                  <a:spLocks/>
                </p:cNvSpPr>
                <p:nvPr/>
              </p:nvSpPr>
              <p:spPr bwMode="auto">
                <a:xfrm>
                  <a:off x="1497" y="2137"/>
                  <a:ext cx="17" cy="17"/>
                </a:xfrm>
                <a:custGeom>
                  <a:avLst/>
                  <a:gdLst>
                    <a:gd name="T0" fmla="*/ 16 w 17"/>
                    <a:gd name="T1" fmla="*/ 4 h 17"/>
                    <a:gd name="T2" fmla="*/ 0 w 17"/>
                    <a:gd name="T3" fmla="*/ 16 h 17"/>
                    <a:gd name="T4" fmla="*/ 0 w 17"/>
                    <a:gd name="T5" fmla="*/ 12 h 17"/>
                    <a:gd name="T6" fmla="*/ 16 w 17"/>
                    <a:gd name="T7" fmla="*/ 0 h 17"/>
                    <a:gd name="T8" fmla="*/ 16 w 17"/>
                    <a:gd name="T9" fmla="*/ 4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16" y="4"/>
                      </a:moveTo>
                      <a:lnTo>
                        <a:pt x="0" y="16"/>
                      </a:lnTo>
                      <a:lnTo>
                        <a:pt x="0" y="12"/>
                      </a:lnTo>
                      <a:lnTo>
                        <a:pt x="16" y="0"/>
                      </a:lnTo>
                      <a:lnTo>
                        <a:pt x="16" y="4"/>
                      </a:lnTo>
                    </a:path>
                  </a:pathLst>
                </a:custGeom>
                <a:solidFill>
                  <a:srgbClr val="003B3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99" name="Freeform 145"/>
                <p:cNvSpPr>
                  <a:spLocks/>
                </p:cNvSpPr>
                <p:nvPr/>
              </p:nvSpPr>
              <p:spPr bwMode="auto">
                <a:xfrm>
                  <a:off x="1494" y="2141"/>
                  <a:ext cx="17" cy="17"/>
                </a:xfrm>
                <a:custGeom>
                  <a:avLst/>
                  <a:gdLst>
                    <a:gd name="T0" fmla="*/ 0 w 17"/>
                    <a:gd name="T1" fmla="*/ 8 h 17"/>
                    <a:gd name="T2" fmla="*/ 16 w 17"/>
                    <a:gd name="T3" fmla="*/ 16 h 17"/>
                    <a:gd name="T4" fmla="*/ 16 w 17"/>
                    <a:gd name="T5" fmla="*/ 8 h 17"/>
                    <a:gd name="T6" fmla="*/ 0 w 17"/>
                    <a:gd name="T7" fmla="*/ 0 h 17"/>
                    <a:gd name="T8" fmla="*/ 0 w 17"/>
                    <a:gd name="T9" fmla="*/ 8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0" y="8"/>
                      </a:moveTo>
                      <a:lnTo>
                        <a:pt x="16" y="16"/>
                      </a:lnTo>
                      <a:lnTo>
                        <a:pt x="16" y="8"/>
                      </a:lnTo>
                      <a:lnTo>
                        <a:pt x="0" y="0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006C2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800" name="Freeform 146"/>
                <p:cNvSpPr>
                  <a:spLocks/>
                </p:cNvSpPr>
                <p:nvPr/>
              </p:nvSpPr>
              <p:spPr bwMode="auto">
                <a:xfrm>
                  <a:off x="1485" y="2103"/>
                  <a:ext cx="28" cy="17"/>
                </a:xfrm>
                <a:custGeom>
                  <a:avLst/>
                  <a:gdLst>
                    <a:gd name="T0" fmla="*/ 9 w 28"/>
                    <a:gd name="T1" fmla="*/ 0 h 17"/>
                    <a:gd name="T2" fmla="*/ 0 w 28"/>
                    <a:gd name="T3" fmla="*/ 6 h 17"/>
                    <a:gd name="T4" fmla="*/ 17 w 28"/>
                    <a:gd name="T5" fmla="*/ 16 h 17"/>
                    <a:gd name="T6" fmla="*/ 27 w 28"/>
                    <a:gd name="T7" fmla="*/ 10 h 17"/>
                    <a:gd name="T8" fmla="*/ 9 w 28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8" h="17">
                      <a:moveTo>
                        <a:pt x="9" y="0"/>
                      </a:moveTo>
                      <a:lnTo>
                        <a:pt x="0" y="6"/>
                      </a:lnTo>
                      <a:lnTo>
                        <a:pt x="17" y="16"/>
                      </a:lnTo>
                      <a:lnTo>
                        <a:pt x="27" y="10"/>
                      </a:lnTo>
                      <a:lnTo>
                        <a:pt x="9" y="0"/>
                      </a:lnTo>
                    </a:path>
                  </a:pathLst>
                </a:custGeom>
                <a:solidFill>
                  <a:srgbClr val="66BCA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801" name="Freeform 147"/>
                <p:cNvSpPr>
                  <a:spLocks/>
                </p:cNvSpPr>
                <p:nvPr/>
              </p:nvSpPr>
              <p:spPr bwMode="auto">
                <a:xfrm>
                  <a:off x="1502" y="2113"/>
                  <a:ext cx="17" cy="27"/>
                </a:xfrm>
                <a:custGeom>
                  <a:avLst/>
                  <a:gdLst>
                    <a:gd name="T0" fmla="*/ 16 w 17"/>
                    <a:gd name="T1" fmla="*/ 20 h 27"/>
                    <a:gd name="T2" fmla="*/ 0 w 17"/>
                    <a:gd name="T3" fmla="*/ 26 h 27"/>
                    <a:gd name="T4" fmla="*/ 0 w 17"/>
                    <a:gd name="T5" fmla="*/ 6 h 27"/>
                    <a:gd name="T6" fmla="*/ 16 w 17"/>
                    <a:gd name="T7" fmla="*/ 0 h 27"/>
                    <a:gd name="T8" fmla="*/ 16 w 17"/>
                    <a:gd name="T9" fmla="*/ 20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" h="27">
                      <a:moveTo>
                        <a:pt x="16" y="20"/>
                      </a:moveTo>
                      <a:lnTo>
                        <a:pt x="0" y="26"/>
                      </a:lnTo>
                      <a:lnTo>
                        <a:pt x="0" y="6"/>
                      </a:lnTo>
                      <a:lnTo>
                        <a:pt x="16" y="0"/>
                      </a:lnTo>
                      <a:lnTo>
                        <a:pt x="16" y="20"/>
                      </a:lnTo>
                    </a:path>
                  </a:pathLst>
                </a:custGeom>
                <a:solidFill>
                  <a:srgbClr val="00512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802" name="Freeform 148"/>
                <p:cNvSpPr>
                  <a:spLocks/>
                </p:cNvSpPr>
                <p:nvPr/>
              </p:nvSpPr>
              <p:spPr bwMode="auto">
                <a:xfrm>
                  <a:off x="1485" y="2109"/>
                  <a:ext cx="18" cy="31"/>
                </a:xfrm>
                <a:custGeom>
                  <a:avLst/>
                  <a:gdLst>
                    <a:gd name="T0" fmla="*/ 0 w 18"/>
                    <a:gd name="T1" fmla="*/ 20 h 31"/>
                    <a:gd name="T2" fmla="*/ 17 w 18"/>
                    <a:gd name="T3" fmla="*/ 30 h 31"/>
                    <a:gd name="T4" fmla="*/ 17 w 18"/>
                    <a:gd name="T5" fmla="*/ 10 h 31"/>
                    <a:gd name="T6" fmla="*/ 0 w 18"/>
                    <a:gd name="T7" fmla="*/ 0 h 31"/>
                    <a:gd name="T8" fmla="*/ 0 w 18"/>
                    <a:gd name="T9" fmla="*/ 20 h 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" h="31">
                      <a:moveTo>
                        <a:pt x="0" y="20"/>
                      </a:moveTo>
                      <a:lnTo>
                        <a:pt x="17" y="30"/>
                      </a:lnTo>
                      <a:lnTo>
                        <a:pt x="17" y="10"/>
                      </a:lnTo>
                      <a:lnTo>
                        <a:pt x="0" y="0"/>
                      </a:lnTo>
                      <a:lnTo>
                        <a:pt x="0" y="20"/>
                      </a:lnTo>
                    </a:path>
                  </a:pathLst>
                </a:custGeom>
                <a:solidFill>
                  <a:srgbClr val="33845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803" name="Freeform 149"/>
                <p:cNvSpPr>
                  <a:spLocks/>
                </p:cNvSpPr>
                <p:nvPr/>
              </p:nvSpPr>
              <p:spPr bwMode="auto">
                <a:xfrm>
                  <a:off x="1481" y="2114"/>
                  <a:ext cx="21" cy="17"/>
                </a:xfrm>
                <a:custGeom>
                  <a:avLst/>
                  <a:gdLst>
                    <a:gd name="T0" fmla="*/ 6 w 21"/>
                    <a:gd name="T1" fmla="*/ 0 h 17"/>
                    <a:gd name="T2" fmla="*/ 0 w 21"/>
                    <a:gd name="T3" fmla="*/ 4 h 17"/>
                    <a:gd name="T4" fmla="*/ 3 w 21"/>
                    <a:gd name="T5" fmla="*/ 13 h 17"/>
                    <a:gd name="T6" fmla="*/ 13 w 21"/>
                    <a:gd name="T7" fmla="*/ 16 h 17"/>
                    <a:gd name="T8" fmla="*/ 20 w 21"/>
                    <a:gd name="T9" fmla="*/ 10 h 17"/>
                    <a:gd name="T10" fmla="*/ 6 w 21"/>
                    <a:gd name="T11" fmla="*/ 0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1" h="17">
                      <a:moveTo>
                        <a:pt x="6" y="0"/>
                      </a:moveTo>
                      <a:lnTo>
                        <a:pt x="0" y="4"/>
                      </a:lnTo>
                      <a:lnTo>
                        <a:pt x="3" y="13"/>
                      </a:lnTo>
                      <a:lnTo>
                        <a:pt x="13" y="16"/>
                      </a:lnTo>
                      <a:lnTo>
                        <a:pt x="20" y="10"/>
                      </a:lnTo>
                      <a:lnTo>
                        <a:pt x="6" y="0"/>
                      </a:lnTo>
                    </a:path>
                  </a:pathLst>
                </a:custGeom>
                <a:solidFill>
                  <a:srgbClr val="01917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804" name="Freeform 150"/>
                <p:cNvSpPr>
                  <a:spLocks/>
                </p:cNvSpPr>
                <p:nvPr/>
              </p:nvSpPr>
              <p:spPr bwMode="auto">
                <a:xfrm>
                  <a:off x="1491" y="2122"/>
                  <a:ext cx="17" cy="23"/>
                </a:xfrm>
                <a:custGeom>
                  <a:avLst/>
                  <a:gdLst>
                    <a:gd name="T0" fmla="*/ 16 w 17"/>
                    <a:gd name="T1" fmla="*/ 16 h 23"/>
                    <a:gd name="T2" fmla="*/ 0 w 17"/>
                    <a:gd name="T3" fmla="*/ 22 h 23"/>
                    <a:gd name="T4" fmla="*/ 0 w 17"/>
                    <a:gd name="T5" fmla="*/ 10 h 23"/>
                    <a:gd name="T6" fmla="*/ 4 w 17"/>
                    <a:gd name="T7" fmla="*/ 4 h 23"/>
                    <a:gd name="T8" fmla="*/ 16 w 17"/>
                    <a:gd name="T9" fmla="*/ 0 h 23"/>
                    <a:gd name="T10" fmla="*/ 16 w 17"/>
                    <a:gd name="T11" fmla="*/ 16 h 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7" h="23">
                      <a:moveTo>
                        <a:pt x="16" y="16"/>
                      </a:moveTo>
                      <a:lnTo>
                        <a:pt x="0" y="22"/>
                      </a:lnTo>
                      <a:lnTo>
                        <a:pt x="0" y="10"/>
                      </a:lnTo>
                      <a:lnTo>
                        <a:pt x="4" y="4"/>
                      </a:lnTo>
                      <a:lnTo>
                        <a:pt x="16" y="0"/>
                      </a:lnTo>
                      <a:lnTo>
                        <a:pt x="16" y="16"/>
                      </a:lnTo>
                    </a:path>
                  </a:pathLst>
                </a:custGeom>
                <a:solidFill>
                  <a:srgbClr val="00512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805" name="Freeform 151"/>
                <p:cNvSpPr>
                  <a:spLocks/>
                </p:cNvSpPr>
                <p:nvPr/>
              </p:nvSpPr>
              <p:spPr bwMode="auto">
                <a:xfrm>
                  <a:off x="1478" y="2132"/>
                  <a:ext cx="17" cy="18"/>
                </a:xfrm>
                <a:custGeom>
                  <a:avLst/>
                  <a:gdLst>
                    <a:gd name="T0" fmla="*/ 16 w 17"/>
                    <a:gd name="T1" fmla="*/ 12 h 18"/>
                    <a:gd name="T2" fmla="*/ 14 w 17"/>
                    <a:gd name="T3" fmla="*/ 9 h 18"/>
                    <a:gd name="T4" fmla="*/ 6 w 17"/>
                    <a:gd name="T5" fmla="*/ 11 h 18"/>
                    <a:gd name="T6" fmla="*/ 1 w 17"/>
                    <a:gd name="T7" fmla="*/ 17 h 18"/>
                    <a:gd name="T8" fmla="*/ 0 w 17"/>
                    <a:gd name="T9" fmla="*/ 16 h 18"/>
                    <a:gd name="T10" fmla="*/ 2 w 17"/>
                    <a:gd name="T11" fmla="*/ 7 h 18"/>
                    <a:gd name="T12" fmla="*/ 16 w 17"/>
                    <a:gd name="T13" fmla="*/ 0 h 18"/>
                    <a:gd name="T14" fmla="*/ 16 w 17"/>
                    <a:gd name="T15" fmla="*/ 12 h 1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7" h="18">
                      <a:moveTo>
                        <a:pt x="16" y="12"/>
                      </a:moveTo>
                      <a:lnTo>
                        <a:pt x="14" y="9"/>
                      </a:lnTo>
                      <a:lnTo>
                        <a:pt x="6" y="11"/>
                      </a:lnTo>
                      <a:lnTo>
                        <a:pt x="1" y="17"/>
                      </a:lnTo>
                      <a:lnTo>
                        <a:pt x="0" y="16"/>
                      </a:lnTo>
                      <a:lnTo>
                        <a:pt x="2" y="7"/>
                      </a:lnTo>
                      <a:lnTo>
                        <a:pt x="16" y="0"/>
                      </a:lnTo>
                      <a:lnTo>
                        <a:pt x="16" y="12"/>
                      </a:lnTo>
                    </a:path>
                  </a:pathLst>
                </a:custGeom>
                <a:solidFill>
                  <a:srgbClr val="00512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806" name="Freeform 152"/>
                <p:cNvSpPr>
                  <a:spLocks/>
                </p:cNvSpPr>
                <p:nvPr/>
              </p:nvSpPr>
              <p:spPr bwMode="auto">
                <a:xfrm>
                  <a:off x="1469" y="2134"/>
                  <a:ext cx="17" cy="17"/>
                </a:xfrm>
                <a:custGeom>
                  <a:avLst/>
                  <a:gdLst>
                    <a:gd name="T0" fmla="*/ 0 w 17"/>
                    <a:gd name="T1" fmla="*/ 11 h 17"/>
                    <a:gd name="T2" fmla="*/ 13 w 17"/>
                    <a:gd name="T3" fmla="*/ 16 h 17"/>
                    <a:gd name="T4" fmla="*/ 16 w 17"/>
                    <a:gd name="T5" fmla="*/ 5 h 17"/>
                    <a:gd name="T6" fmla="*/ 5 w 17"/>
                    <a:gd name="T7" fmla="*/ 3 h 17"/>
                    <a:gd name="T8" fmla="*/ 1 w 17"/>
                    <a:gd name="T9" fmla="*/ 0 h 17"/>
                    <a:gd name="T10" fmla="*/ 0 w 17"/>
                    <a:gd name="T11" fmla="*/ 11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7" h="17">
                      <a:moveTo>
                        <a:pt x="0" y="11"/>
                      </a:moveTo>
                      <a:lnTo>
                        <a:pt x="13" y="16"/>
                      </a:lnTo>
                      <a:lnTo>
                        <a:pt x="16" y="5"/>
                      </a:lnTo>
                      <a:lnTo>
                        <a:pt x="5" y="3"/>
                      </a:lnTo>
                      <a:lnTo>
                        <a:pt x="1" y="0"/>
                      </a:lnTo>
                      <a:lnTo>
                        <a:pt x="0" y="11"/>
                      </a:lnTo>
                    </a:path>
                  </a:pathLst>
                </a:custGeom>
                <a:solidFill>
                  <a:srgbClr val="33845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807" name="Freeform 153"/>
                <p:cNvSpPr>
                  <a:spLocks/>
                </p:cNvSpPr>
                <p:nvPr/>
              </p:nvSpPr>
              <p:spPr bwMode="auto">
                <a:xfrm>
                  <a:off x="1480" y="2137"/>
                  <a:ext cx="17" cy="17"/>
                </a:xfrm>
                <a:custGeom>
                  <a:avLst/>
                  <a:gdLst>
                    <a:gd name="T0" fmla="*/ 13 w 17"/>
                    <a:gd name="T1" fmla="*/ 0 h 17"/>
                    <a:gd name="T2" fmla="*/ 0 w 17"/>
                    <a:gd name="T3" fmla="*/ 13 h 17"/>
                    <a:gd name="T4" fmla="*/ 5 w 17"/>
                    <a:gd name="T5" fmla="*/ 16 h 17"/>
                    <a:gd name="T6" fmla="*/ 16 w 17"/>
                    <a:gd name="T7" fmla="*/ 4 h 17"/>
                    <a:gd name="T8" fmla="*/ 13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13" y="0"/>
                      </a:moveTo>
                      <a:lnTo>
                        <a:pt x="0" y="13"/>
                      </a:lnTo>
                      <a:lnTo>
                        <a:pt x="5" y="16"/>
                      </a:lnTo>
                      <a:lnTo>
                        <a:pt x="16" y="4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01917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808" name="Freeform 154"/>
                <p:cNvSpPr>
                  <a:spLocks/>
                </p:cNvSpPr>
                <p:nvPr/>
              </p:nvSpPr>
              <p:spPr bwMode="auto">
                <a:xfrm>
                  <a:off x="1482" y="2139"/>
                  <a:ext cx="17" cy="17"/>
                </a:xfrm>
                <a:custGeom>
                  <a:avLst/>
                  <a:gdLst>
                    <a:gd name="T0" fmla="*/ 16 w 17"/>
                    <a:gd name="T1" fmla="*/ 8 h 17"/>
                    <a:gd name="T2" fmla="*/ 13 w 17"/>
                    <a:gd name="T3" fmla="*/ 9 h 17"/>
                    <a:gd name="T4" fmla="*/ 11 w 17"/>
                    <a:gd name="T5" fmla="*/ 3 h 17"/>
                    <a:gd name="T6" fmla="*/ 4 w 17"/>
                    <a:gd name="T7" fmla="*/ 8 h 17"/>
                    <a:gd name="T8" fmla="*/ 2 w 17"/>
                    <a:gd name="T9" fmla="*/ 14 h 17"/>
                    <a:gd name="T10" fmla="*/ 0 w 17"/>
                    <a:gd name="T11" fmla="*/ 16 h 17"/>
                    <a:gd name="T12" fmla="*/ 2 w 17"/>
                    <a:gd name="T13" fmla="*/ 8 h 17"/>
                    <a:gd name="T14" fmla="*/ 14 w 17"/>
                    <a:gd name="T15" fmla="*/ 0 h 17"/>
                    <a:gd name="T16" fmla="*/ 16 w 17"/>
                    <a:gd name="T17" fmla="*/ 8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7" h="17">
                      <a:moveTo>
                        <a:pt x="16" y="8"/>
                      </a:moveTo>
                      <a:lnTo>
                        <a:pt x="13" y="9"/>
                      </a:lnTo>
                      <a:lnTo>
                        <a:pt x="11" y="3"/>
                      </a:lnTo>
                      <a:lnTo>
                        <a:pt x="4" y="8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2" y="8"/>
                      </a:lnTo>
                      <a:lnTo>
                        <a:pt x="14" y="0"/>
                      </a:lnTo>
                      <a:lnTo>
                        <a:pt x="16" y="8"/>
                      </a:lnTo>
                    </a:path>
                  </a:pathLst>
                </a:custGeom>
                <a:solidFill>
                  <a:srgbClr val="003B3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809" name="Freeform 155"/>
                <p:cNvSpPr>
                  <a:spLocks/>
                </p:cNvSpPr>
                <p:nvPr/>
              </p:nvSpPr>
              <p:spPr bwMode="auto">
                <a:xfrm>
                  <a:off x="1479" y="2143"/>
                  <a:ext cx="17" cy="17"/>
                </a:xfrm>
                <a:custGeom>
                  <a:avLst/>
                  <a:gdLst>
                    <a:gd name="T0" fmla="*/ 0 w 17"/>
                    <a:gd name="T1" fmla="*/ 13 h 17"/>
                    <a:gd name="T2" fmla="*/ 9 w 17"/>
                    <a:gd name="T3" fmla="*/ 16 h 17"/>
                    <a:gd name="T4" fmla="*/ 16 w 17"/>
                    <a:gd name="T5" fmla="*/ 2 h 17"/>
                    <a:gd name="T6" fmla="*/ 3 w 17"/>
                    <a:gd name="T7" fmla="*/ 0 h 17"/>
                    <a:gd name="T8" fmla="*/ 0 w 17"/>
                    <a:gd name="T9" fmla="*/ 13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0" y="13"/>
                      </a:moveTo>
                      <a:lnTo>
                        <a:pt x="9" y="16"/>
                      </a:lnTo>
                      <a:lnTo>
                        <a:pt x="16" y="2"/>
                      </a:lnTo>
                      <a:lnTo>
                        <a:pt x="3" y="0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006C2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810" name="Freeform 156"/>
                <p:cNvSpPr>
                  <a:spLocks/>
                </p:cNvSpPr>
                <p:nvPr/>
              </p:nvSpPr>
              <p:spPr bwMode="auto">
                <a:xfrm>
                  <a:off x="1493" y="2124"/>
                  <a:ext cx="17" cy="17"/>
                </a:xfrm>
                <a:custGeom>
                  <a:avLst/>
                  <a:gdLst>
                    <a:gd name="T0" fmla="*/ 13 w 17"/>
                    <a:gd name="T1" fmla="*/ 8 h 17"/>
                    <a:gd name="T2" fmla="*/ 0 w 17"/>
                    <a:gd name="T3" fmla="*/ 16 h 17"/>
                    <a:gd name="T4" fmla="*/ 4 w 17"/>
                    <a:gd name="T5" fmla="*/ 5 h 17"/>
                    <a:gd name="T6" fmla="*/ 16 w 17"/>
                    <a:gd name="T7" fmla="*/ 0 h 17"/>
                    <a:gd name="T8" fmla="*/ 13 w 17"/>
                    <a:gd name="T9" fmla="*/ 8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13" y="8"/>
                      </a:moveTo>
                      <a:lnTo>
                        <a:pt x="0" y="16"/>
                      </a:lnTo>
                      <a:lnTo>
                        <a:pt x="4" y="5"/>
                      </a:lnTo>
                      <a:lnTo>
                        <a:pt x="16" y="0"/>
                      </a:lnTo>
                      <a:lnTo>
                        <a:pt x="13" y="8"/>
                      </a:lnTo>
                    </a:path>
                  </a:pathLst>
                </a:custGeom>
                <a:solidFill>
                  <a:srgbClr val="6E87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811" name="Freeform 157"/>
                <p:cNvSpPr>
                  <a:spLocks/>
                </p:cNvSpPr>
                <p:nvPr/>
              </p:nvSpPr>
              <p:spPr bwMode="auto">
                <a:xfrm>
                  <a:off x="1473" y="2130"/>
                  <a:ext cx="19" cy="17"/>
                </a:xfrm>
                <a:custGeom>
                  <a:avLst/>
                  <a:gdLst>
                    <a:gd name="T0" fmla="*/ 0 w 19"/>
                    <a:gd name="T1" fmla="*/ 12 h 17"/>
                    <a:gd name="T2" fmla="*/ 7 w 19"/>
                    <a:gd name="T3" fmla="*/ 16 h 17"/>
                    <a:gd name="T4" fmla="*/ 18 w 19"/>
                    <a:gd name="T5" fmla="*/ 3 h 17"/>
                    <a:gd name="T6" fmla="*/ 8 w 19"/>
                    <a:gd name="T7" fmla="*/ 0 h 17"/>
                    <a:gd name="T8" fmla="*/ 0 w 19"/>
                    <a:gd name="T9" fmla="*/ 12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" h="17">
                      <a:moveTo>
                        <a:pt x="0" y="12"/>
                      </a:moveTo>
                      <a:lnTo>
                        <a:pt x="7" y="16"/>
                      </a:lnTo>
                      <a:lnTo>
                        <a:pt x="18" y="3"/>
                      </a:lnTo>
                      <a:lnTo>
                        <a:pt x="8" y="0"/>
                      </a:lnTo>
                      <a:lnTo>
                        <a:pt x="0" y="12"/>
                      </a:lnTo>
                    </a:path>
                  </a:pathLst>
                </a:custGeom>
                <a:solidFill>
                  <a:srgbClr val="01917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812" name="Freeform 158"/>
                <p:cNvSpPr>
                  <a:spLocks/>
                </p:cNvSpPr>
                <p:nvPr/>
              </p:nvSpPr>
              <p:spPr bwMode="auto">
                <a:xfrm>
                  <a:off x="1470" y="2125"/>
                  <a:ext cx="17" cy="17"/>
                </a:xfrm>
                <a:custGeom>
                  <a:avLst/>
                  <a:gdLst>
                    <a:gd name="T0" fmla="*/ 16 w 17"/>
                    <a:gd name="T1" fmla="*/ 6 h 17"/>
                    <a:gd name="T2" fmla="*/ 13 w 17"/>
                    <a:gd name="T3" fmla="*/ 0 h 17"/>
                    <a:gd name="T4" fmla="*/ 0 w 17"/>
                    <a:gd name="T5" fmla="*/ 12 h 17"/>
                    <a:gd name="T6" fmla="*/ 4 w 17"/>
                    <a:gd name="T7" fmla="*/ 16 h 17"/>
                    <a:gd name="T8" fmla="*/ 16 w 17"/>
                    <a:gd name="T9" fmla="*/ 6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16" y="6"/>
                      </a:moveTo>
                      <a:lnTo>
                        <a:pt x="13" y="0"/>
                      </a:lnTo>
                      <a:lnTo>
                        <a:pt x="0" y="12"/>
                      </a:lnTo>
                      <a:lnTo>
                        <a:pt x="4" y="16"/>
                      </a:lnTo>
                      <a:lnTo>
                        <a:pt x="16" y="6"/>
                      </a:lnTo>
                    </a:path>
                  </a:pathLst>
                </a:custGeom>
                <a:solidFill>
                  <a:srgbClr val="66BCA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813" name="Freeform 159"/>
                <p:cNvSpPr>
                  <a:spLocks/>
                </p:cNvSpPr>
                <p:nvPr/>
              </p:nvSpPr>
              <p:spPr bwMode="auto">
                <a:xfrm>
                  <a:off x="1479" y="2117"/>
                  <a:ext cx="17" cy="17"/>
                </a:xfrm>
                <a:custGeom>
                  <a:avLst/>
                  <a:gdLst>
                    <a:gd name="T0" fmla="*/ 16 w 17"/>
                    <a:gd name="T1" fmla="*/ 8 h 17"/>
                    <a:gd name="T2" fmla="*/ 6 w 17"/>
                    <a:gd name="T3" fmla="*/ 0 h 17"/>
                    <a:gd name="T4" fmla="*/ 0 w 17"/>
                    <a:gd name="T5" fmla="*/ 9 h 17"/>
                    <a:gd name="T6" fmla="*/ 6 w 17"/>
                    <a:gd name="T7" fmla="*/ 16 h 17"/>
                    <a:gd name="T8" fmla="*/ 16 w 17"/>
                    <a:gd name="T9" fmla="*/ 8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16" y="8"/>
                      </a:moveTo>
                      <a:lnTo>
                        <a:pt x="6" y="0"/>
                      </a:lnTo>
                      <a:lnTo>
                        <a:pt x="0" y="9"/>
                      </a:lnTo>
                      <a:lnTo>
                        <a:pt x="6" y="16"/>
                      </a:lnTo>
                      <a:lnTo>
                        <a:pt x="16" y="8"/>
                      </a:lnTo>
                    </a:path>
                  </a:pathLst>
                </a:custGeom>
                <a:solidFill>
                  <a:srgbClr val="CEE1E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814" name="Freeform 160"/>
                <p:cNvSpPr>
                  <a:spLocks/>
                </p:cNvSpPr>
                <p:nvPr/>
              </p:nvSpPr>
              <p:spPr bwMode="auto">
                <a:xfrm>
                  <a:off x="1481" y="2124"/>
                  <a:ext cx="17" cy="17"/>
                </a:xfrm>
                <a:custGeom>
                  <a:avLst/>
                  <a:gdLst>
                    <a:gd name="T0" fmla="*/ 0 w 17"/>
                    <a:gd name="T1" fmla="*/ 12 h 17"/>
                    <a:gd name="T2" fmla="*/ 12 w 17"/>
                    <a:gd name="T3" fmla="*/ 16 h 17"/>
                    <a:gd name="T4" fmla="*/ 16 w 17"/>
                    <a:gd name="T5" fmla="*/ 4 h 17"/>
                    <a:gd name="T6" fmla="*/ 3 w 17"/>
                    <a:gd name="T7" fmla="*/ 0 h 17"/>
                    <a:gd name="T8" fmla="*/ 0 w 17"/>
                    <a:gd name="T9" fmla="*/ 12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0" y="12"/>
                      </a:moveTo>
                      <a:lnTo>
                        <a:pt x="12" y="16"/>
                      </a:lnTo>
                      <a:lnTo>
                        <a:pt x="16" y="4"/>
                      </a:lnTo>
                      <a:lnTo>
                        <a:pt x="3" y="0"/>
                      </a:lnTo>
                      <a:lnTo>
                        <a:pt x="0" y="12"/>
                      </a:lnTo>
                    </a:path>
                  </a:pathLst>
                </a:custGeom>
                <a:solidFill>
                  <a:srgbClr val="9DB9D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815" name="Freeform 161"/>
                <p:cNvSpPr>
                  <a:spLocks/>
                </p:cNvSpPr>
                <p:nvPr/>
              </p:nvSpPr>
              <p:spPr bwMode="auto">
                <a:xfrm>
                  <a:off x="1464" y="2140"/>
                  <a:ext cx="18" cy="17"/>
                </a:xfrm>
                <a:custGeom>
                  <a:avLst/>
                  <a:gdLst>
                    <a:gd name="T0" fmla="*/ 2 w 18"/>
                    <a:gd name="T1" fmla="*/ 0 h 17"/>
                    <a:gd name="T2" fmla="*/ 0 w 18"/>
                    <a:gd name="T3" fmla="*/ 1 h 17"/>
                    <a:gd name="T4" fmla="*/ 7 w 18"/>
                    <a:gd name="T5" fmla="*/ 9 h 17"/>
                    <a:gd name="T6" fmla="*/ 15 w 18"/>
                    <a:gd name="T7" fmla="*/ 16 h 17"/>
                    <a:gd name="T8" fmla="*/ 17 w 18"/>
                    <a:gd name="T9" fmla="*/ 14 h 17"/>
                    <a:gd name="T10" fmla="*/ 8 w 18"/>
                    <a:gd name="T11" fmla="*/ 8 h 17"/>
                    <a:gd name="T12" fmla="*/ 2 w 18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8" h="17">
                      <a:moveTo>
                        <a:pt x="2" y="0"/>
                      </a:moveTo>
                      <a:lnTo>
                        <a:pt x="0" y="1"/>
                      </a:lnTo>
                      <a:lnTo>
                        <a:pt x="7" y="9"/>
                      </a:lnTo>
                      <a:lnTo>
                        <a:pt x="15" y="16"/>
                      </a:lnTo>
                      <a:lnTo>
                        <a:pt x="17" y="14"/>
                      </a:lnTo>
                      <a:lnTo>
                        <a:pt x="8" y="8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816" name="Freeform 162"/>
                <p:cNvSpPr>
                  <a:spLocks/>
                </p:cNvSpPr>
                <p:nvPr/>
              </p:nvSpPr>
              <p:spPr bwMode="auto">
                <a:xfrm>
                  <a:off x="1479" y="2149"/>
                  <a:ext cx="17" cy="17"/>
                </a:xfrm>
                <a:custGeom>
                  <a:avLst/>
                  <a:gdLst>
                    <a:gd name="T0" fmla="*/ 16 w 17"/>
                    <a:gd name="T1" fmla="*/ 8 h 17"/>
                    <a:gd name="T2" fmla="*/ 0 w 17"/>
                    <a:gd name="T3" fmla="*/ 16 h 17"/>
                    <a:gd name="T4" fmla="*/ 0 w 17"/>
                    <a:gd name="T5" fmla="*/ 8 h 17"/>
                    <a:gd name="T6" fmla="*/ 16 w 17"/>
                    <a:gd name="T7" fmla="*/ 0 h 17"/>
                    <a:gd name="T8" fmla="*/ 16 w 17"/>
                    <a:gd name="T9" fmla="*/ 8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16" y="8"/>
                      </a:moveTo>
                      <a:lnTo>
                        <a:pt x="0" y="16"/>
                      </a:lnTo>
                      <a:lnTo>
                        <a:pt x="0" y="8"/>
                      </a:lnTo>
                      <a:lnTo>
                        <a:pt x="16" y="0"/>
                      </a:lnTo>
                      <a:lnTo>
                        <a:pt x="16" y="8"/>
                      </a:lnTo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817" name="Freeform 163"/>
                <p:cNvSpPr>
                  <a:spLocks/>
                </p:cNvSpPr>
                <p:nvPr/>
              </p:nvSpPr>
              <p:spPr bwMode="auto">
                <a:xfrm>
                  <a:off x="1480" y="2143"/>
                  <a:ext cx="17" cy="17"/>
                </a:xfrm>
                <a:custGeom>
                  <a:avLst/>
                  <a:gdLst>
                    <a:gd name="T0" fmla="*/ 0 w 17"/>
                    <a:gd name="T1" fmla="*/ 8 h 17"/>
                    <a:gd name="T2" fmla="*/ 12 w 17"/>
                    <a:gd name="T3" fmla="*/ 16 h 17"/>
                    <a:gd name="T4" fmla="*/ 16 w 17"/>
                    <a:gd name="T5" fmla="*/ 8 h 17"/>
                    <a:gd name="T6" fmla="*/ 4 w 17"/>
                    <a:gd name="T7" fmla="*/ 0 h 17"/>
                    <a:gd name="T8" fmla="*/ 0 w 17"/>
                    <a:gd name="T9" fmla="*/ 8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0" y="8"/>
                      </a:moveTo>
                      <a:lnTo>
                        <a:pt x="12" y="16"/>
                      </a:lnTo>
                      <a:lnTo>
                        <a:pt x="16" y="8"/>
                      </a:lnTo>
                      <a:lnTo>
                        <a:pt x="4" y="0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66BCA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818" name="Freeform 164"/>
                <p:cNvSpPr>
                  <a:spLocks/>
                </p:cNvSpPr>
                <p:nvPr/>
              </p:nvSpPr>
              <p:spPr bwMode="auto">
                <a:xfrm>
                  <a:off x="1467" y="2134"/>
                  <a:ext cx="17" cy="17"/>
                </a:xfrm>
                <a:custGeom>
                  <a:avLst/>
                  <a:gdLst>
                    <a:gd name="T0" fmla="*/ 0 w 17"/>
                    <a:gd name="T1" fmla="*/ 5 h 17"/>
                    <a:gd name="T2" fmla="*/ 16 w 17"/>
                    <a:gd name="T3" fmla="*/ 16 h 17"/>
                    <a:gd name="T4" fmla="*/ 16 w 17"/>
                    <a:gd name="T5" fmla="*/ 10 h 17"/>
                    <a:gd name="T6" fmla="*/ 8 w 17"/>
                    <a:gd name="T7" fmla="*/ 0 h 17"/>
                    <a:gd name="T8" fmla="*/ 0 w 17"/>
                    <a:gd name="T9" fmla="*/ 5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0" y="5"/>
                      </a:moveTo>
                      <a:lnTo>
                        <a:pt x="16" y="16"/>
                      </a:lnTo>
                      <a:lnTo>
                        <a:pt x="16" y="10"/>
                      </a:lnTo>
                      <a:lnTo>
                        <a:pt x="8" y="0"/>
                      </a:lnTo>
                      <a:lnTo>
                        <a:pt x="0" y="5"/>
                      </a:lnTo>
                    </a:path>
                  </a:pathLst>
                </a:custGeom>
                <a:solidFill>
                  <a:srgbClr val="66BCA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9220" tIns="9610" rIns="19220" bIns="9610" anchor="ctr"/>
                <a:lstStyle/>
                <a:p>
                  <a:endParaRPr lang="zh-CN" altLang="en-US" sz="11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pic>
          <p:nvPicPr>
            <p:cNvPr id="3656" name="Picture 26" descr="C:\Documents and Settings\xuechuan.huang\桌面\2007625213833702_2.jp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1663" y="1596341"/>
              <a:ext cx="465030" cy="318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657" name="肘形连接符 3656"/>
            <p:cNvCxnSpPr>
              <a:endCxn id="3665" idx="0"/>
            </p:cNvCxnSpPr>
            <p:nvPr/>
          </p:nvCxnSpPr>
          <p:spPr bwMode="auto">
            <a:xfrm>
              <a:off x="8199120" y="2375979"/>
              <a:ext cx="1995700" cy="1185282"/>
            </a:xfrm>
            <a:prstGeom prst="bentConnector2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58" name="肘形连接符 3657"/>
            <p:cNvCxnSpPr>
              <a:stCxn id="3656" idx="3"/>
              <a:endCxn id="3665" idx="0"/>
            </p:cNvCxnSpPr>
            <p:nvPr/>
          </p:nvCxnSpPr>
          <p:spPr bwMode="auto">
            <a:xfrm>
              <a:off x="5066693" y="1755462"/>
              <a:ext cx="5128127" cy="1805799"/>
            </a:xfrm>
            <a:prstGeom prst="bentConnector2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59" name="肘形连接符 3658"/>
            <p:cNvCxnSpPr>
              <a:stCxn id="3622" idx="3"/>
              <a:endCxn id="3665" idx="0"/>
            </p:cNvCxnSpPr>
            <p:nvPr/>
          </p:nvCxnSpPr>
          <p:spPr>
            <a:xfrm>
              <a:off x="5957229" y="3121146"/>
              <a:ext cx="4237591" cy="440115"/>
            </a:xfrm>
            <a:prstGeom prst="bentConnector2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60" name="直接箭头连接符 3659"/>
            <p:cNvCxnSpPr>
              <a:stCxn id="3620" idx="3"/>
              <a:endCxn id="3665" idx="1"/>
            </p:cNvCxnSpPr>
            <p:nvPr/>
          </p:nvCxnSpPr>
          <p:spPr>
            <a:xfrm flipV="1">
              <a:off x="2661748" y="3848354"/>
              <a:ext cx="6783189" cy="15034"/>
            </a:xfrm>
            <a:prstGeom prst="straightConnector1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61" name="肘形连接符 3660"/>
            <p:cNvCxnSpPr>
              <a:stCxn id="3626" idx="3"/>
              <a:endCxn id="3665" idx="1"/>
            </p:cNvCxnSpPr>
            <p:nvPr/>
          </p:nvCxnSpPr>
          <p:spPr>
            <a:xfrm flipV="1">
              <a:off x="5957627" y="3848354"/>
              <a:ext cx="3487310" cy="775617"/>
            </a:xfrm>
            <a:prstGeom prst="bentConnector3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662" name="文本框 3661"/>
            <p:cNvSpPr txBox="1"/>
            <p:nvPr/>
          </p:nvSpPr>
          <p:spPr>
            <a:xfrm>
              <a:off x="1158027" y="1755063"/>
              <a:ext cx="9244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CKD</a:t>
              </a:r>
              <a:endParaRPr lang="zh-CN" altLang="en-US" dirty="0"/>
            </a:p>
          </p:txBody>
        </p:sp>
        <p:cxnSp>
          <p:nvCxnSpPr>
            <p:cNvPr id="3663" name="直接箭头连接符 3662"/>
            <p:cNvCxnSpPr>
              <a:stCxn id="3665" idx="2"/>
              <a:endCxn id="3819" idx="0"/>
            </p:cNvCxnSpPr>
            <p:nvPr/>
          </p:nvCxnSpPr>
          <p:spPr>
            <a:xfrm flipH="1">
              <a:off x="10186239" y="4135446"/>
              <a:ext cx="8581" cy="989788"/>
            </a:xfrm>
            <a:prstGeom prst="straightConnector1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64" name="直接箭头连接符 3663"/>
            <p:cNvCxnSpPr>
              <a:stCxn id="3929" idx="3"/>
            </p:cNvCxnSpPr>
            <p:nvPr/>
          </p:nvCxnSpPr>
          <p:spPr>
            <a:xfrm>
              <a:off x="5957750" y="5375656"/>
              <a:ext cx="3348810" cy="0"/>
            </a:xfrm>
            <a:prstGeom prst="straightConnector1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385" name="圆角矩形 4384"/>
          <p:cNvSpPr/>
          <p:nvPr/>
        </p:nvSpPr>
        <p:spPr>
          <a:xfrm>
            <a:off x="874446" y="1100542"/>
            <a:ext cx="10453953" cy="1266086"/>
          </a:xfrm>
          <a:prstGeom prst="roundRect">
            <a:avLst/>
          </a:prstGeom>
          <a:solidFill>
            <a:srgbClr val="1F497D"/>
          </a:solidFill>
        </p:spPr>
        <p:txBody>
          <a:bodyPr wrap="square" lIns="72000" tIns="0" rIns="72000" bIns="0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动力总成业务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共计编制</a:t>
            </a:r>
            <a:r>
              <a:rPr lang="zh-CN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人数</a:t>
            </a:r>
            <a:r>
              <a:rPr lang="zh-CN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147</a:t>
            </a:r>
            <a:r>
              <a:rPr lang="zh-CN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人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。涉及区域：成都三厂、成都发动机、北场园区三号库。</a:t>
            </a:r>
            <a:endParaRPr lang="en-US" altLang="zh-CN" sz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主要业务内容包含：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一汽</a:t>
            </a:r>
            <a:r>
              <a:rPr lang="en-US" altLang="zh-CN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大众</a:t>
            </a:r>
            <a:r>
              <a:rPr lang="en-US" altLang="zh-CN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EA211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发动机工厂下线、短途取货及仓储业务，一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汽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大众动力总成仓储、配送、上线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业务。</a:t>
            </a:r>
            <a:endParaRPr lang="en-US" altLang="zh-CN" sz="12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日均入库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45</a:t>
            </a:r>
            <a:r>
              <a:rPr lang="zh-CN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车次，日均入库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977</a:t>
            </a:r>
            <a:r>
              <a:rPr lang="zh-CN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托，日均发货看板量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817</a:t>
            </a:r>
            <a:r>
              <a:rPr lang="zh-CN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张，动力总成库存储零件：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zh-CN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种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动力总成库人员、设备方面，目前共计编制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147</a:t>
            </a:r>
            <a:r>
              <a:rPr lang="zh-CN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人，拥有工艺车辆：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台（其中包含：叉车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台），手持终端：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台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14874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068632" y="375199"/>
            <a:ext cx="34521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zh-CN" altLang="en-US" sz="2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经营业绩</a:t>
            </a:r>
            <a:endParaRPr lang="zh-CN" altLang="en-US" sz="2800" b="1" dirty="0">
              <a:solidFill>
                <a:srgbClr val="EA540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48760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 bwMode="auto">
          <a:xfrm>
            <a:off x="795" y="1955920"/>
            <a:ext cx="12190413" cy="2520000"/>
          </a:xfrm>
          <a:prstGeom prst="rect">
            <a:avLst/>
          </a:prstGeom>
          <a:solidFill>
            <a:srgbClr val="002673"/>
          </a:solidFill>
          <a:ln w="3175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966" tIns="48983" rIns="97966" bIns="48983" anchor="ctr"/>
          <a:lstStyle/>
          <a:p>
            <a:pPr algn="ctr">
              <a:defRPr/>
            </a:pPr>
            <a:r>
              <a:rPr lang="zh-CN" altLang="en-US" sz="7023" dirty="0">
                <a:solidFill>
                  <a:schemeClr val="bg1"/>
                </a:solidFill>
                <a:latin typeface="+mj-lt"/>
                <a:ea typeface="方正兰亭粗黑_GBK" pitchFamily="2" charset="-122"/>
              </a:rPr>
              <a:t>  </a:t>
            </a:r>
            <a:r>
              <a:rPr lang="zh-CN" altLang="en-US" sz="7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谢谢！</a:t>
            </a:r>
            <a:endParaRPr lang="zh-CN" altLang="en-US" sz="7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13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8068632" y="375199"/>
            <a:ext cx="34521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目  录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="" xmlns:a16="http://schemas.microsoft.com/office/drawing/2014/main" id="{F592DD5F-2B7C-4E0B-BF03-C4049B8E4D68}"/>
              </a:ext>
            </a:extLst>
          </p:cNvPr>
          <p:cNvSpPr/>
          <p:nvPr/>
        </p:nvSpPr>
        <p:spPr>
          <a:xfrm>
            <a:off x="812799" y="1102855"/>
            <a:ext cx="3528000" cy="529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4421669" y="1112282"/>
            <a:ext cx="7006702" cy="5255524"/>
            <a:chOff x="4194147" y="1083805"/>
            <a:chExt cx="7006702" cy="5255524"/>
          </a:xfrm>
        </p:grpSpPr>
        <p:pic>
          <p:nvPicPr>
            <p:cNvPr id="31" name="图片 30">
              <a:extLst>
                <a:ext uri="{FF2B5EF4-FFF2-40B4-BE49-F238E27FC236}">
                  <a16:creationId xmlns="" xmlns:a16="http://schemas.microsoft.com/office/drawing/2014/main" id="{1DD22881-A660-463E-9F2F-997AA06103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94147" y="1083805"/>
              <a:ext cx="7006702" cy="2592000"/>
            </a:xfrm>
            <a:prstGeom prst="rect">
              <a:avLst/>
            </a:prstGeom>
          </p:spPr>
        </p:pic>
        <p:pic>
          <p:nvPicPr>
            <p:cNvPr id="32" name="图片 31">
              <a:extLst>
                <a:ext uri="{FF2B5EF4-FFF2-40B4-BE49-F238E27FC236}">
                  <a16:creationId xmlns="" xmlns:a16="http://schemas.microsoft.com/office/drawing/2014/main" id="{7C405A85-A436-4315-9ABE-9B4AC5F8F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94148" y="3747329"/>
              <a:ext cx="7004379" cy="2592000"/>
            </a:xfrm>
            <a:prstGeom prst="rect">
              <a:avLst/>
            </a:prstGeom>
          </p:spPr>
        </p:pic>
      </p:grpSp>
      <p:grpSp>
        <p:nvGrpSpPr>
          <p:cNvPr id="33" name="组合 32">
            <a:extLst>
              <a:ext uri="{FF2B5EF4-FFF2-40B4-BE49-F238E27FC236}">
                <a16:creationId xmlns="" xmlns:a16="http://schemas.microsoft.com/office/drawing/2014/main" id="{CD622A08-28F7-4CFF-BD4F-89C9B091AD34}"/>
              </a:ext>
            </a:extLst>
          </p:cNvPr>
          <p:cNvGrpSpPr/>
          <p:nvPr/>
        </p:nvGrpSpPr>
        <p:grpSpPr>
          <a:xfrm>
            <a:off x="943517" y="1303262"/>
            <a:ext cx="3154719" cy="646332"/>
            <a:chOff x="1233453" y="1730362"/>
            <a:chExt cx="6505683" cy="646332"/>
          </a:xfrm>
        </p:grpSpPr>
        <p:sp>
          <p:nvSpPr>
            <p:cNvPr id="34" name="AutoShape 4">
              <a:extLst>
                <a:ext uri="{FF2B5EF4-FFF2-40B4-BE49-F238E27FC236}">
                  <a16:creationId xmlns="" xmlns:a16="http://schemas.microsoft.com/office/drawing/2014/main" id="{17A37E03-0F34-4150-BE88-40AB903A020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709885" y="1781731"/>
              <a:ext cx="6029251" cy="523220"/>
            </a:xfrm>
            <a:prstGeom prst="roundRect">
              <a:avLst>
                <a:gd name="adj" fmla="val 16667"/>
              </a:avLst>
            </a:prstGeom>
            <a:solidFill>
              <a:srgbClr val="003468"/>
            </a:solidFill>
            <a:ln w="9525" cap="flat" cmpd="sng" algn="ctr">
              <a:solidFill>
                <a:srgbClr val="2DA2BF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none" anchor="ctr"/>
            <a:lstStyle/>
            <a:p>
              <a:pPr lvl="0" algn="ctr">
                <a:defRPr/>
              </a:pPr>
              <a:r>
                <a:rPr lang="zh-CN" altLang="en-US" sz="2000" b="1" kern="0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发展历程</a:t>
              </a:r>
            </a:p>
          </p:txBody>
        </p:sp>
        <p:sp>
          <p:nvSpPr>
            <p:cNvPr id="35" name="AutoShape 5">
              <a:extLst>
                <a:ext uri="{FF2B5EF4-FFF2-40B4-BE49-F238E27FC236}">
                  <a16:creationId xmlns="" xmlns:a16="http://schemas.microsoft.com/office/drawing/2014/main" id="{97BFB1E4-FAE5-4632-AABC-27456C5438C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33453" y="1730362"/>
              <a:ext cx="1314758" cy="646332"/>
            </a:xfrm>
            <a:prstGeom prst="diamond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003468"/>
              </a:solidFill>
              <a:prstDash val="solid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Text Box 7">
              <a:extLst>
                <a:ext uri="{FF2B5EF4-FFF2-40B4-BE49-F238E27FC236}">
                  <a16:creationId xmlns="" xmlns:a16="http://schemas.microsoft.com/office/drawing/2014/main" id="{7B517903-0216-4736-8E0F-09E4720DC26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515600" y="1839543"/>
              <a:ext cx="7080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3468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="" xmlns:a16="http://schemas.microsoft.com/office/drawing/2014/main" id="{344A2B0D-8F98-4109-839C-0942AA5F8060}"/>
              </a:ext>
            </a:extLst>
          </p:cNvPr>
          <p:cNvGrpSpPr/>
          <p:nvPr/>
        </p:nvGrpSpPr>
        <p:grpSpPr>
          <a:xfrm>
            <a:off x="943517" y="3854417"/>
            <a:ext cx="3154719" cy="646332"/>
            <a:chOff x="1233453" y="1730362"/>
            <a:chExt cx="6505683" cy="646332"/>
          </a:xfrm>
        </p:grpSpPr>
        <p:sp>
          <p:nvSpPr>
            <p:cNvPr id="38" name="AutoShape 4">
              <a:extLst>
                <a:ext uri="{FF2B5EF4-FFF2-40B4-BE49-F238E27FC236}">
                  <a16:creationId xmlns="" xmlns:a16="http://schemas.microsoft.com/office/drawing/2014/main" id="{09D41F2F-A4B0-4996-8C88-09274400ED6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709885" y="1781731"/>
              <a:ext cx="6029251" cy="523220"/>
            </a:xfrm>
            <a:prstGeom prst="roundRect">
              <a:avLst>
                <a:gd name="adj" fmla="val 16667"/>
              </a:avLst>
            </a:prstGeom>
            <a:solidFill>
              <a:srgbClr val="003468"/>
            </a:solidFill>
            <a:ln w="9525" cap="flat" cmpd="sng" algn="ctr">
              <a:solidFill>
                <a:srgbClr val="2DA2BF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none" anchor="ctr"/>
            <a:lstStyle/>
            <a:p>
              <a:pPr lvl="0" algn="ctr">
                <a:defRPr/>
              </a:pPr>
              <a:r>
                <a:rPr lang="zh-CN" altLang="en-US" sz="2000" b="1" kern="0" dirty="0" smtClea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业务结构</a:t>
              </a:r>
              <a:endParaRPr lang="zh-CN" altLang="en-US" sz="20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AutoShape 5">
              <a:extLst>
                <a:ext uri="{FF2B5EF4-FFF2-40B4-BE49-F238E27FC236}">
                  <a16:creationId xmlns="" xmlns:a16="http://schemas.microsoft.com/office/drawing/2014/main" id="{7570A235-8E26-4E2A-A755-E73A47B987D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33453" y="1730362"/>
              <a:ext cx="1314758" cy="646332"/>
            </a:xfrm>
            <a:prstGeom prst="diamond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003468"/>
              </a:solidFill>
              <a:prstDash val="solid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Text Box 7">
              <a:extLst>
                <a:ext uri="{FF2B5EF4-FFF2-40B4-BE49-F238E27FC236}">
                  <a16:creationId xmlns="" xmlns:a16="http://schemas.microsoft.com/office/drawing/2014/main" id="{17A375E8-6134-43C1-BBAB-C5CCC82009B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515600" y="1839543"/>
              <a:ext cx="7080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b="1" kern="0" dirty="0">
                  <a:solidFill>
                    <a:srgbClr val="0034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346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="" xmlns:a16="http://schemas.microsoft.com/office/drawing/2014/main" id="{D090A0F6-682E-4CA9-821E-69CB1E4BDC84}"/>
              </a:ext>
            </a:extLst>
          </p:cNvPr>
          <p:cNvGrpSpPr/>
          <p:nvPr/>
        </p:nvGrpSpPr>
        <p:grpSpPr>
          <a:xfrm>
            <a:off x="943517" y="4704802"/>
            <a:ext cx="3154719" cy="646332"/>
            <a:chOff x="1233453" y="1730362"/>
            <a:chExt cx="6505683" cy="646332"/>
          </a:xfrm>
        </p:grpSpPr>
        <p:sp>
          <p:nvSpPr>
            <p:cNvPr id="42" name="AutoShape 4">
              <a:extLst>
                <a:ext uri="{FF2B5EF4-FFF2-40B4-BE49-F238E27FC236}">
                  <a16:creationId xmlns="" xmlns:a16="http://schemas.microsoft.com/office/drawing/2014/main" id="{F72A7511-C6C4-41CD-B2E6-073692DC7ED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709885" y="1781731"/>
              <a:ext cx="6029251" cy="523220"/>
            </a:xfrm>
            <a:prstGeom prst="roundRect">
              <a:avLst>
                <a:gd name="adj" fmla="val 16667"/>
              </a:avLst>
            </a:prstGeom>
            <a:solidFill>
              <a:srgbClr val="003468"/>
            </a:solidFill>
            <a:ln w="9525" cap="flat" cmpd="sng" algn="ctr">
              <a:solidFill>
                <a:srgbClr val="2DA2BF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none" anchor="ctr"/>
            <a:lstStyle/>
            <a:p>
              <a:pPr lvl="0" algn="ctr">
                <a:defRPr/>
              </a:pPr>
              <a:r>
                <a:rPr lang="zh-CN" altLang="en-US" sz="2000" b="1" kern="0" dirty="0" smtClea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业务介绍</a:t>
              </a:r>
              <a:endParaRPr lang="zh-CN" altLang="en-US" sz="20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AutoShape 5">
              <a:extLst>
                <a:ext uri="{FF2B5EF4-FFF2-40B4-BE49-F238E27FC236}">
                  <a16:creationId xmlns="" xmlns:a16="http://schemas.microsoft.com/office/drawing/2014/main" id="{E7E4F114-7257-4C43-A16F-52B0E40D234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33453" y="1730362"/>
              <a:ext cx="1314758" cy="646332"/>
            </a:xfrm>
            <a:prstGeom prst="diamond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003468"/>
              </a:solidFill>
              <a:prstDash val="solid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Text Box 7">
              <a:extLst>
                <a:ext uri="{FF2B5EF4-FFF2-40B4-BE49-F238E27FC236}">
                  <a16:creationId xmlns="" xmlns:a16="http://schemas.microsoft.com/office/drawing/2014/main" id="{19BBF60F-611A-41ED-88B8-F052F48E8C0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515600" y="1839543"/>
              <a:ext cx="7080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b="1" kern="0" dirty="0">
                  <a:solidFill>
                    <a:srgbClr val="0034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346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="" xmlns:a16="http://schemas.microsoft.com/office/drawing/2014/main" id="{1DCAE137-79F0-4727-B240-069562EE96E2}"/>
              </a:ext>
            </a:extLst>
          </p:cNvPr>
          <p:cNvGrpSpPr/>
          <p:nvPr/>
        </p:nvGrpSpPr>
        <p:grpSpPr>
          <a:xfrm>
            <a:off x="943517" y="2153647"/>
            <a:ext cx="3154719" cy="646332"/>
            <a:chOff x="1233453" y="1730362"/>
            <a:chExt cx="6505683" cy="646332"/>
          </a:xfrm>
        </p:grpSpPr>
        <p:sp>
          <p:nvSpPr>
            <p:cNvPr id="46" name="AutoShape 4">
              <a:extLst>
                <a:ext uri="{FF2B5EF4-FFF2-40B4-BE49-F238E27FC236}">
                  <a16:creationId xmlns="" xmlns:a16="http://schemas.microsoft.com/office/drawing/2014/main" id="{957012F5-09C0-4685-97F0-45F92EDD34A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709885" y="1781731"/>
              <a:ext cx="6029251" cy="523220"/>
            </a:xfrm>
            <a:prstGeom prst="roundRect">
              <a:avLst>
                <a:gd name="adj" fmla="val 16667"/>
              </a:avLst>
            </a:prstGeom>
            <a:solidFill>
              <a:srgbClr val="003468"/>
            </a:solidFill>
            <a:ln w="9525" cap="flat" cmpd="sng" algn="ctr">
              <a:solidFill>
                <a:srgbClr val="2DA2BF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none" anchor="ctr"/>
            <a:lstStyle/>
            <a:p>
              <a:pPr lvl="0" algn="ctr">
                <a:defRPr/>
              </a:pPr>
              <a:r>
                <a:rPr lang="zh-CN" altLang="en-US" sz="2000" b="1" kern="0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组织架构</a:t>
              </a:r>
              <a:endParaRPr lang="zh-CN" altLang="en-US" sz="2000" b="1" kern="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AutoShape 5">
              <a:extLst>
                <a:ext uri="{FF2B5EF4-FFF2-40B4-BE49-F238E27FC236}">
                  <a16:creationId xmlns="" xmlns:a16="http://schemas.microsoft.com/office/drawing/2014/main" id="{9D908F71-C910-4842-91AD-8934F71A364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33453" y="1730362"/>
              <a:ext cx="1314758" cy="646332"/>
            </a:xfrm>
            <a:prstGeom prst="diamond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003468"/>
              </a:solidFill>
              <a:prstDash val="solid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Text Box 7">
              <a:extLst>
                <a:ext uri="{FF2B5EF4-FFF2-40B4-BE49-F238E27FC236}">
                  <a16:creationId xmlns="" xmlns:a16="http://schemas.microsoft.com/office/drawing/2014/main" id="{9A6A4930-06C1-4B00-AEE5-E36A92FA63F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515600" y="1839543"/>
              <a:ext cx="7080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b="1" kern="0" dirty="0">
                  <a:solidFill>
                    <a:srgbClr val="0034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346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="" xmlns:a16="http://schemas.microsoft.com/office/drawing/2014/main" id="{C6E1F09E-45D4-451F-8AA5-CB806537D060}"/>
              </a:ext>
            </a:extLst>
          </p:cNvPr>
          <p:cNvGrpSpPr/>
          <p:nvPr/>
        </p:nvGrpSpPr>
        <p:grpSpPr>
          <a:xfrm>
            <a:off x="943517" y="3004032"/>
            <a:ext cx="3154719" cy="646332"/>
            <a:chOff x="1233453" y="1730362"/>
            <a:chExt cx="6505683" cy="646332"/>
          </a:xfrm>
        </p:grpSpPr>
        <p:sp>
          <p:nvSpPr>
            <p:cNvPr id="50" name="AutoShape 4">
              <a:extLst>
                <a:ext uri="{FF2B5EF4-FFF2-40B4-BE49-F238E27FC236}">
                  <a16:creationId xmlns="" xmlns:a16="http://schemas.microsoft.com/office/drawing/2014/main" id="{A22D4E54-0802-4310-B7D0-7493CB222E2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709885" y="1781731"/>
              <a:ext cx="6029251" cy="523220"/>
            </a:xfrm>
            <a:prstGeom prst="roundRect">
              <a:avLst>
                <a:gd name="adj" fmla="val 16667"/>
              </a:avLst>
            </a:prstGeom>
            <a:solidFill>
              <a:srgbClr val="003468"/>
            </a:solidFill>
            <a:ln w="9525" cap="flat" cmpd="sng" algn="ctr">
              <a:solidFill>
                <a:srgbClr val="2DA2BF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none" anchor="ctr"/>
            <a:lstStyle/>
            <a:p>
              <a:pPr lvl="0" algn="ctr">
                <a:defRPr/>
              </a:pPr>
              <a:r>
                <a:rPr lang="zh-CN" altLang="en-US" sz="2000" b="1" kern="0" dirty="0" smtClea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地理位置</a:t>
              </a:r>
              <a:endParaRPr lang="zh-CN" altLang="en-US" sz="20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AutoShape 5">
              <a:extLst>
                <a:ext uri="{FF2B5EF4-FFF2-40B4-BE49-F238E27FC236}">
                  <a16:creationId xmlns="" xmlns:a16="http://schemas.microsoft.com/office/drawing/2014/main" id="{52DAD780-F11D-458F-83FD-1FAC5617F72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33453" y="1730362"/>
              <a:ext cx="1314758" cy="646332"/>
            </a:xfrm>
            <a:prstGeom prst="diamond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003468"/>
              </a:solidFill>
              <a:prstDash val="solid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Text Box 7">
              <a:extLst>
                <a:ext uri="{FF2B5EF4-FFF2-40B4-BE49-F238E27FC236}">
                  <a16:creationId xmlns="" xmlns:a16="http://schemas.microsoft.com/office/drawing/2014/main" id="{525C80AC-5F3F-4541-A1B0-AB872DE64BB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515600" y="1839543"/>
              <a:ext cx="7080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b="1" kern="0" dirty="0">
                  <a:solidFill>
                    <a:srgbClr val="0034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346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="" xmlns:a16="http://schemas.microsoft.com/office/drawing/2014/main" id="{D090A0F6-682E-4CA9-821E-69CB1E4BDC84}"/>
              </a:ext>
            </a:extLst>
          </p:cNvPr>
          <p:cNvGrpSpPr/>
          <p:nvPr/>
        </p:nvGrpSpPr>
        <p:grpSpPr>
          <a:xfrm>
            <a:off x="943517" y="5555186"/>
            <a:ext cx="3154719" cy="646332"/>
            <a:chOff x="1233453" y="1730362"/>
            <a:chExt cx="6505683" cy="646332"/>
          </a:xfrm>
        </p:grpSpPr>
        <p:sp>
          <p:nvSpPr>
            <p:cNvPr id="54" name="AutoShape 4">
              <a:extLst>
                <a:ext uri="{FF2B5EF4-FFF2-40B4-BE49-F238E27FC236}">
                  <a16:creationId xmlns="" xmlns:a16="http://schemas.microsoft.com/office/drawing/2014/main" id="{F72A7511-C6C4-41CD-B2E6-073692DC7ED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709885" y="1781731"/>
              <a:ext cx="6029251" cy="523220"/>
            </a:xfrm>
            <a:prstGeom prst="roundRect">
              <a:avLst>
                <a:gd name="adj" fmla="val 16667"/>
              </a:avLst>
            </a:prstGeom>
            <a:solidFill>
              <a:srgbClr val="003468"/>
            </a:solidFill>
            <a:ln w="9525" cap="flat" cmpd="sng" algn="ctr">
              <a:solidFill>
                <a:srgbClr val="2DA2BF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none" anchor="ctr"/>
            <a:lstStyle/>
            <a:p>
              <a:pPr lvl="0" algn="ctr">
                <a:defRPr/>
              </a:pPr>
              <a:r>
                <a:rPr lang="zh-CN" altLang="en-US" sz="2000" b="1" kern="0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经营业绩</a:t>
              </a:r>
              <a:endParaRPr lang="zh-CN" altLang="en-US" sz="2000" b="1" kern="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AutoShape 5">
              <a:extLst>
                <a:ext uri="{FF2B5EF4-FFF2-40B4-BE49-F238E27FC236}">
                  <a16:creationId xmlns="" xmlns:a16="http://schemas.microsoft.com/office/drawing/2014/main" id="{E7E4F114-7257-4C43-A16F-52B0E40D234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33453" y="1730362"/>
              <a:ext cx="1314758" cy="646332"/>
            </a:xfrm>
            <a:prstGeom prst="diamond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003468"/>
              </a:solidFill>
              <a:prstDash val="solid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Text Box 7">
              <a:extLst>
                <a:ext uri="{FF2B5EF4-FFF2-40B4-BE49-F238E27FC236}">
                  <a16:creationId xmlns="" xmlns:a16="http://schemas.microsoft.com/office/drawing/2014/main" id="{19BBF60F-611A-41ED-88B8-F052F48E8C0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515600" y="1839543"/>
              <a:ext cx="7080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b="1" kern="0" dirty="0" smtClean="0">
                  <a:solidFill>
                    <a:srgbClr val="00346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346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8068632" y="375199"/>
            <a:ext cx="34521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发展历程</a:t>
            </a:r>
          </a:p>
        </p:txBody>
      </p:sp>
    </p:spTree>
    <p:extLst>
      <p:ext uri="{BB962C8B-B14F-4D97-AF65-F5344CB8AC3E}">
        <p14:creationId xmlns:p14="http://schemas.microsoft.com/office/powerpoint/2010/main" val="16913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8068632" y="375199"/>
            <a:ext cx="34521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组织架构</a:t>
            </a:r>
          </a:p>
        </p:txBody>
      </p:sp>
    </p:spTree>
    <p:extLst>
      <p:ext uri="{BB962C8B-B14F-4D97-AF65-F5344CB8AC3E}">
        <p14:creationId xmlns:p14="http://schemas.microsoft.com/office/powerpoint/2010/main" val="379876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1"/>
          <p:cNvSpPr txBox="1">
            <a:spLocks noChangeArrowheads="1"/>
          </p:cNvSpPr>
          <p:nvPr/>
        </p:nvSpPr>
        <p:spPr bwMode="auto">
          <a:xfrm>
            <a:off x="8068632" y="375199"/>
            <a:ext cx="34521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地理位置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2" name="组合 121"/>
          <p:cNvGrpSpPr/>
          <p:nvPr/>
        </p:nvGrpSpPr>
        <p:grpSpPr>
          <a:xfrm>
            <a:off x="4850641" y="1335829"/>
            <a:ext cx="6627540" cy="4792763"/>
            <a:chOff x="4370216" y="1299323"/>
            <a:chExt cx="6627540" cy="4792763"/>
          </a:xfrm>
        </p:grpSpPr>
        <p:grpSp>
          <p:nvGrpSpPr>
            <p:cNvPr id="49" name="组合 48"/>
            <p:cNvGrpSpPr/>
            <p:nvPr/>
          </p:nvGrpSpPr>
          <p:grpSpPr>
            <a:xfrm>
              <a:off x="4370216" y="1299323"/>
              <a:ext cx="6627540" cy="4792763"/>
              <a:chOff x="2441111" y="1229359"/>
              <a:chExt cx="6627540" cy="4792763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2441111" y="1229359"/>
                <a:ext cx="6627540" cy="4792763"/>
                <a:chOff x="2441111" y="1229359"/>
                <a:chExt cx="6627540" cy="4792763"/>
              </a:xfrm>
            </p:grpSpPr>
            <p:pic>
              <p:nvPicPr>
                <p:cNvPr id="5" name="图片 4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41111" y="1229359"/>
                  <a:ext cx="6627540" cy="4792763"/>
                </a:xfrm>
                <a:prstGeom prst="rect">
                  <a:avLst/>
                </a:prstGeom>
              </p:spPr>
            </p:pic>
            <p:grpSp>
              <p:nvGrpSpPr>
                <p:cNvPr id="7" name="组合 6"/>
                <p:cNvGrpSpPr/>
                <p:nvPr/>
              </p:nvGrpSpPr>
              <p:grpSpPr>
                <a:xfrm>
                  <a:off x="4845981" y="1606550"/>
                  <a:ext cx="1719919" cy="1384300"/>
                  <a:chOff x="4845981" y="1606550"/>
                  <a:chExt cx="1719919" cy="1384300"/>
                </a:xfrm>
              </p:grpSpPr>
              <p:sp>
                <p:nvSpPr>
                  <p:cNvPr id="3" name="任意多边形 2"/>
                  <p:cNvSpPr/>
                  <p:nvPr/>
                </p:nvSpPr>
                <p:spPr>
                  <a:xfrm>
                    <a:off x="5651500" y="1606550"/>
                    <a:ext cx="914400" cy="850900"/>
                  </a:xfrm>
                  <a:custGeom>
                    <a:avLst/>
                    <a:gdLst>
                      <a:gd name="connsiteX0" fmla="*/ 250825 w 914400"/>
                      <a:gd name="connsiteY0" fmla="*/ 0 h 850900"/>
                      <a:gd name="connsiteX1" fmla="*/ 539750 w 914400"/>
                      <a:gd name="connsiteY1" fmla="*/ 133350 h 850900"/>
                      <a:gd name="connsiteX2" fmla="*/ 577850 w 914400"/>
                      <a:gd name="connsiteY2" fmla="*/ 339725 h 850900"/>
                      <a:gd name="connsiteX3" fmla="*/ 914400 w 914400"/>
                      <a:gd name="connsiteY3" fmla="*/ 488950 h 850900"/>
                      <a:gd name="connsiteX4" fmla="*/ 762000 w 914400"/>
                      <a:gd name="connsiteY4" fmla="*/ 850900 h 850900"/>
                      <a:gd name="connsiteX5" fmla="*/ 0 w 914400"/>
                      <a:gd name="connsiteY5" fmla="*/ 517525 h 850900"/>
                      <a:gd name="connsiteX6" fmla="*/ 250825 w 914400"/>
                      <a:gd name="connsiteY6" fmla="*/ 0 h 850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14400" h="850900">
                        <a:moveTo>
                          <a:pt x="250825" y="0"/>
                        </a:moveTo>
                        <a:lnTo>
                          <a:pt x="539750" y="133350"/>
                        </a:lnTo>
                        <a:lnTo>
                          <a:pt x="577850" y="339725"/>
                        </a:lnTo>
                        <a:lnTo>
                          <a:pt x="914400" y="488950"/>
                        </a:lnTo>
                        <a:lnTo>
                          <a:pt x="762000" y="850900"/>
                        </a:lnTo>
                        <a:lnTo>
                          <a:pt x="0" y="517525"/>
                        </a:lnTo>
                        <a:lnTo>
                          <a:pt x="250825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rgbClr val="1F497D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" name="任意多边形 7"/>
                  <p:cNvSpPr/>
                  <p:nvPr/>
                </p:nvSpPr>
                <p:spPr>
                  <a:xfrm>
                    <a:off x="5945981" y="2597944"/>
                    <a:ext cx="340519" cy="319087"/>
                  </a:xfrm>
                  <a:custGeom>
                    <a:avLst/>
                    <a:gdLst>
                      <a:gd name="connsiteX0" fmla="*/ 2382 w 340519"/>
                      <a:gd name="connsiteY0" fmla="*/ 0 h 319087"/>
                      <a:gd name="connsiteX1" fmla="*/ 340519 w 340519"/>
                      <a:gd name="connsiteY1" fmla="*/ 142875 h 319087"/>
                      <a:gd name="connsiteX2" fmla="*/ 280988 w 340519"/>
                      <a:gd name="connsiteY2" fmla="*/ 250031 h 319087"/>
                      <a:gd name="connsiteX3" fmla="*/ 192882 w 340519"/>
                      <a:gd name="connsiteY3" fmla="*/ 319087 h 319087"/>
                      <a:gd name="connsiteX4" fmla="*/ 21432 w 340519"/>
                      <a:gd name="connsiteY4" fmla="*/ 250031 h 319087"/>
                      <a:gd name="connsiteX5" fmla="*/ 0 w 340519"/>
                      <a:gd name="connsiteY5" fmla="*/ 128587 h 319087"/>
                      <a:gd name="connsiteX6" fmla="*/ 2382 w 340519"/>
                      <a:gd name="connsiteY6" fmla="*/ 0 h 3190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40519" h="319087">
                        <a:moveTo>
                          <a:pt x="2382" y="0"/>
                        </a:moveTo>
                        <a:lnTo>
                          <a:pt x="340519" y="142875"/>
                        </a:lnTo>
                        <a:lnTo>
                          <a:pt x="280988" y="250031"/>
                        </a:lnTo>
                        <a:lnTo>
                          <a:pt x="192882" y="319087"/>
                        </a:lnTo>
                        <a:lnTo>
                          <a:pt x="21432" y="250031"/>
                        </a:lnTo>
                        <a:lnTo>
                          <a:pt x="0" y="128587"/>
                        </a:lnTo>
                        <a:lnTo>
                          <a:pt x="2382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rgbClr val="1F497D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" name="任意多边形 10"/>
                  <p:cNvSpPr/>
                  <p:nvPr/>
                </p:nvSpPr>
                <p:spPr>
                  <a:xfrm>
                    <a:off x="5334001" y="2606675"/>
                    <a:ext cx="438150" cy="384175"/>
                  </a:xfrm>
                  <a:custGeom>
                    <a:avLst/>
                    <a:gdLst>
                      <a:gd name="connsiteX0" fmla="*/ 101600 w 473075"/>
                      <a:gd name="connsiteY0" fmla="*/ 0 h 384175"/>
                      <a:gd name="connsiteX1" fmla="*/ 304800 w 473075"/>
                      <a:gd name="connsiteY1" fmla="*/ 104775 h 384175"/>
                      <a:gd name="connsiteX2" fmla="*/ 473075 w 473075"/>
                      <a:gd name="connsiteY2" fmla="*/ 174625 h 384175"/>
                      <a:gd name="connsiteX3" fmla="*/ 377825 w 473075"/>
                      <a:gd name="connsiteY3" fmla="*/ 384175 h 384175"/>
                      <a:gd name="connsiteX4" fmla="*/ 0 w 473075"/>
                      <a:gd name="connsiteY4" fmla="*/ 234950 h 384175"/>
                      <a:gd name="connsiteX5" fmla="*/ 101600 w 473075"/>
                      <a:gd name="connsiteY5" fmla="*/ 0 h 3841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3075" h="384175">
                        <a:moveTo>
                          <a:pt x="101600" y="0"/>
                        </a:moveTo>
                        <a:lnTo>
                          <a:pt x="304800" y="104775"/>
                        </a:lnTo>
                        <a:lnTo>
                          <a:pt x="473075" y="174625"/>
                        </a:lnTo>
                        <a:lnTo>
                          <a:pt x="377825" y="384175"/>
                        </a:lnTo>
                        <a:lnTo>
                          <a:pt x="0" y="234950"/>
                        </a:lnTo>
                        <a:lnTo>
                          <a:pt x="101600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rgbClr val="1F497D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9" name="任意多边形 18"/>
                  <p:cNvSpPr/>
                  <p:nvPr/>
                </p:nvSpPr>
                <p:spPr>
                  <a:xfrm rot="228790">
                    <a:off x="4845981" y="2464058"/>
                    <a:ext cx="335544" cy="273050"/>
                  </a:xfrm>
                  <a:custGeom>
                    <a:avLst/>
                    <a:gdLst>
                      <a:gd name="connsiteX0" fmla="*/ 209550 w 285750"/>
                      <a:gd name="connsiteY0" fmla="*/ 238125 h 238125"/>
                      <a:gd name="connsiteX1" fmla="*/ 79375 w 285750"/>
                      <a:gd name="connsiteY1" fmla="*/ 180975 h 238125"/>
                      <a:gd name="connsiteX2" fmla="*/ 0 w 285750"/>
                      <a:gd name="connsiteY2" fmla="*/ 114300 h 238125"/>
                      <a:gd name="connsiteX3" fmla="*/ 63500 w 285750"/>
                      <a:gd name="connsiteY3" fmla="*/ 0 h 238125"/>
                      <a:gd name="connsiteX4" fmla="*/ 285750 w 285750"/>
                      <a:gd name="connsiteY4" fmla="*/ 117475 h 238125"/>
                      <a:gd name="connsiteX5" fmla="*/ 209550 w 285750"/>
                      <a:gd name="connsiteY5" fmla="*/ 238125 h 238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5750" h="238125">
                        <a:moveTo>
                          <a:pt x="209550" y="238125"/>
                        </a:moveTo>
                        <a:lnTo>
                          <a:pt x="79375" y="180975"/>
                        </a:lnTo>
                        <a:lnTo>
                          <a:pt x="0" y="114300"/>
                        </a:lnTo>
                        <a:lnTo>
                          <a:pt x="63500" y="0"/>
                        </a:lnTo>
                        <a:lnTo>
                          <a:pt x="285750" y="117475"/>
                        </a:lnTo>
                        <a:lnTo>
                          <a:pt x="209550" y="238125"/>
                        </a:lnTo>
                        <a:close/>
                      </a:path>
                    </a:pathLst>
                  </a:custGeom>
                  <a:solidFill>
                    <a:srgbClr val="1F497D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2" name="矩形 11"/>
                <p:cNvSpPr/>
                <p:nvPr/>
              </p:nvSpPr>
              <p:spPr>
                <a:xfrm rot="1366590">
                  <a:off x="6555581" y="2188369"/>
                  <a:ext cx="166687" cy="116681"/>
                </a:xfrm>
                <a:prstGeom prst="rect">
                  <a:avLst/>
                </a:prstGeom>
                <a:solidFill>
                  <a:srgbClr val="F0471D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任意多边形 17"/>
                <p:cNvSpPr/>
                <p:nvPr/>
              </p:nvSpPr>
              <p:spPr>
                <a:xfrm>
                  <a:off x="5274468" y="3567113"/>
                  <a:ext cx="288131" cy="283368"/>
                </a:xfrm>
                <a:custGeom>
                  <a:avLst/>
                  <a:gdLst>
                    <a:gd name="connsiteX0" fmla="*/ 150019 w 271462"/>
                    <a:gd name="connsiteY0" fmla="*/ 0 h 283368"/>
                    <a:gd name="connsiteX1" fmla="*/ 0 w 271462"/>
                    <a:gd name="connsiteY1" fmla="*/ 138112 h 283368"/>
                    <a:gd name="connsiteX2" fmla="*/ 119062 w 271462"/>
                    <a:gd name="connsiteY2" fmla="*/ 283368 h 283368"/>
                    <a:gd name="connsiteX3" fmla="*/ 271462 w 271462"/>
                    <a:gd name="connsiteY3" fmla="*/ 154781 h 283368"/>
                    <a:gd name="connsiteX4" fmla="*/ 150019 w 271462"/>
                    <a:gd name="connsiteY4" fmla="*/ 0 h 2833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1462" h="283368">
                      <a:moveTo>
                        <a:pt x="150019" y="0"/>
                      </a:moveTo>
                      <a:lnTo>
                        <a:pt x="0" y="138112"/>
                      </a:lnTo>
                      <a:lnTo>
                        <a:pt x="119062" y="283368"/>
                      </a:lnTo>
                      <a:lnTo>
                        <a:pt x="271462" y="154781"/>
                      </a:lnTo>
                      <a:lnTo>
                        <a:pt x="150019" y="0"/>
                      </a:lnTo>
                      <a:close/>
                    </a:path>
                  </a:pathLst>
                </a:custGeom>
                <a:solidFill>
                  <a:srgbClr val="F0471D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" name="任意多边形 19"/>
                <p:cNvSpPr/>
                <p:nvPr/>
              </p:nvSpPr>
              <p:spPr>
                <a:xfrm>
                  <a:off x="5550693" y="3831431"/>
                  <a:ext cx="166687" cy="140493"/>
                </a:xfrm>
                <a:custGeom>
                  <a:avLst/>
                  <a:gdLst>
                    <a:gd name="connsiteX0" fmla="*/ 88106 w 145256"/>
                    <a:gd name="connsiteY0" fmla="*/ 0 h 140493"/>
                    <a:gd name="connsiteX1" fmla="*/ 0 w 145256"/>
                    <a:gd name="connsiteY1" fmla="*/ 76200 h 140493"/>
                    <a:gd name="connsiteX2" fmla="*/ 52387 w 145256"/>
                    <a:gd name="connsiteY2" fmla="*/ 140493 h 140493"/>
                    <a:gd name="connsiteX3" fmla="*/ 145256 w 145256"/>
                    <a:gd name="connsiteY3" fmla="*/ 69056 h 140493"/>
                    <a:gd name="connsiteX4" fmla="*/ 88106 w 145256"/>
                    <a:gd name="connsiteY4" fmla="*/ 0 h 140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5256" h="140493">
                      <a:moveTo>
                        <a:pt x="88106" y="0"/>
                      </a:moveTo>
                      <a:lnTo>
                        <a:pt x="0" y="76200"/>
                      </a:lnTo>
                      <a:lnTo>
                        <a:pt x="52387" y="140493"/>
                      </a:lnTo>
                      <a:lnTo>
                        <a:pt x="145256" y="69056"/>
                      </a:lnTo>
                      <a:lnTo>
                        <a:pt x="88106" y="0"/>
                      </a:lnTo>
                      <a:close/>
                    </a:path>
                  </a:pathLst>
                </a:custGeom>
                <a:solidFill>
                  <a:srgbClr val="F0471D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" name="椭圆 26"/>
                <p:cNvSpPr/>
                <p:nvPr/>
              </p:nvSpPr>
              <p:spPr>
                <a:xfrm>
                  <a:off x="6000353" y="2683271"/>
                  <a:ext cx="64694" cy="64694"/>
                </a:xfrm>
                <a:prstGeom prst="ellipse">
                  <a:avLst/>
                </a:prstGeom>
                <a:solidFill>
                  <a:srgbClr val="F0471D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" name="椭圆 27"/>
                <p:cNvSpPr/>
                <p:nvPr/>
              </p:nvSpPr>
              <p:spPr>
                <a:xfrm>
                  <a:off x="6202359" y="2213373"/>
                  <a:ext cx="64694" cy="64694"/>
                </a:xfrm>
                <a:prstGeom prst="ellipse">
                  <a:avLst/>
                </a:prstGeom>
                <a:solidFill>
                  <a:srgbClr val="F0471D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" name="椭圆 28"/>
                <p:cNvSpPr/>
                <p:nvPr/>
              </p:nvSpPr>
              <p:spPr>
                <a:xfrm>
                  <a:off x="6049362" y="2039345"/>
                  <a:ext cx="64694" cy="64694"/>
                </a:xfrm>
                <a:prstGeom prst="ellipse">
                  <a:avLst/>
                </a:prstGeom>
                <a:solidFill>
                  <a:srgbClr val="F0471D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40" name="文本框 39"/>
              <p:cNvSpPr txBox="1"/>
              <p:nvPr/>
            </p:nvSpPr>
            <p:spPr>
              <a:xfrm>
                <a:off x="4432823" y="2335150"/>
                <a:ext cx="5965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800" b="1" dirty="0" smtClean="0">
                    <a:solidFill>
                      <a:srgbClr val="EA540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一汽富晟</a:t>
                </a:r>
                <a:endParaRPr lang="en-US" altLang="zh-CN" sz="800" b="1" dirty="0" smtClean="0">
                  <a:solidFill>
                    <a:srgbClr val="EA540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800" b="1" dirty="0" smtClean="0">
                    <a:solidFill>
                      <a:srgbClr val="EA540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工业园区</a:t>
                </a:r>
                <a:endParaRPr lang="zh-CN" altLang="en-US" sz="800" b="1" dirty="0">
                  <a:solidFill>
                    <a:srgbClr val="EA540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5244605" y="2701587"/>
                <a:ext cx="596575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800" b="1" dirty="0">
                    <a:solidFill>
                      <a:srgbClr val="1F497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一</a:t>
                </a:r>
                <a:r>
                  <a:rPr lang="zh-CN" altLang="en-US" sz="800" b="1" dirty="0" smtClean="0">
                    <a:solidFill>
                      <a:srgbClr val="1F497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汽丰田</a:t>
                </a:r>
                <a:endParaRPr lang="zh-CN" altLang="en-US" sz="800" b="1" dirty="0">
                  <a:solidFill>
                    <a:srgbClr val="1F49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>
                <a:off x="5671585" y="1768139"/>
                <a:ext cx="675875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800" b="1" dirty="0" smtClean="0">
                    <a:solidFill>
                      <a:srgbClr val="1F497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一汽</a:t>
                </a:r>
                <a:r>
                  <a:rPr lang="en-US" altLang="zh-CN" sz="800" b="1" dirty="0" smtClean="0">
                    <a:solidFill>
                      <a:srgbClr val="1F497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-</a:t>
                </a:r>
                <a:r>
                  <a:rPr lang="zh-CN" altLang="en-US" sz="800" b="1" dirty="0" smtClean="0">
                    <a:solidFill>
                      <a:srgbClr val="1F497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大众</a:t>
                </a:r>
                <a:endParaRPr lang="zh-CN" altLang="en-US" sz="800" b="1" dirty="0">
                  <a:solidFill>
                    <a:srgbClr val="1F49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5888099" y="2727809"/>
                <a:ext cx="675875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800" b="1" dirty="0" smtClean="0">
                    <a:solidFill>
                      <a:srgbClr val="1F497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发动机</a:t>
                </a:r>
                <a:endParaRPr lang="zh-CN" altLang="en-US" sz="800" b="1" dirty="0">
                  <a:solidFill>
                    <a:srgbClr val="1F49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6479974" y="2119706"/>
                <a:ext cx="675875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8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北场</a:t>
                </a:r>
                <a:endParaRPr lang="zh-CN" altLang="en-US" sz="8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5212926" y="3615987"/>
                <a:ext cx="389850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8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南场</a:t>
                </a:r>
                <a:endParaRPr lang="zh-CN" altLang="en-US" sz="8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5456575" y="3850481"/>
                <a:ext cx="389850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8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备品</a:t>
                </a:r>
                <a:endParaRPr lang="zh-CN" altLang="en-US" sz="8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" name="矩形 46"/>
              <p:cNvSpPr/>
              <p:nvPr/>
            </p:nvSpPr>
            <p:spPr>
              <a:xfrm>
                <a:off x="5327496" y="2078495"/>
                <a:ext cx="845103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8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动力总成</a:t>
                </a:r>
                <a:r>
                  <a:rPr lang="en-US" altLang="zh-CN" sz="8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-</a:t>
                </a:r>
                <a:r>
                  <a:rPr lang="zh-CN" altLang="en-US" sz="8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排序</a:t>
                </a:r>
                <a:endParaRPr lang="zh-CN" altLang="en-US" sz="8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6020020" y="2590099"/>
                <a:ext cx="845103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8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动力总成</a:t>
                </a:r>
                <a:r>
                  <a:rPr lang="en-US" altLang="zh-CN" sz="8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-</a:t>
                </a:r>
                <a:r>
                  <a:rPr lang="zh-CN" altLang="en-US" sz="8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下线</a:t>
                </a:r>
                <a:endParaRPr lang="zh-CN" altLang="en-US" sz="8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1" name="map-location-pointer_17177"/>
            <p:cNvSpPr>
              <a:spLocks noChangeAspect="1"/>
            </p:cNvSpPr>
            <p:nvPr/>
          </p:nvSpPr>
          <p:spPr bwMode="auto">
            <a:xfrm>
              <a:off x="6894376" y="2444604"/>
              <a:ext cx="179764" cy="288000"/>
            </a:xfrm>
            <a:custGeom>
              <a:avLst/>
              <a:gdLst>
                <a:gd name="T0" fmla="*/ 1269 w 2823"/>
                <a:gd name="T1" fmla="*/ 4366 h 4529"/>
                <a:gd name="T2" fmla="*/ 1554 w 2823"/>
                <a:gd name="T3" fmla="*/ 4366 h 4529"/>
                <a:gd name="T4" fmla="*/ 2738 w 2823"/>
                <a:gd name="T5" fmla="*/ 1890 h 4529"/>
                <a:gd name="T6" fmla="*/ 2742 w 2823"/>
                <a:gd name="T7" fmla="*/ 1878 h 4529"/>
                <a:gd name="T8" fmla="*/ 2823 w 2823"/>
                <a:gd name="T9" fmla="*/ 1412 h 4529"/>
                <a:gd name="T10" fmla="*/ 1411 w 2823"/>
                <a:gd name="T11" fmla="*/ 0 h 4529"/>
                <a:gd name="T12" fmla="*/ 0 w 2823"/>
                <a:gd name="T13" fmla="*/ 1412 h 4529"/>
                <a:gd name="T14" fmla="*/ 41 w 2823"/>
                <a:gd name="T15" fmla="*/ 1746 h 4529"/>
                <a:gd name="T16" fmla="*/ 43 w 2823"/>
                <a:gd name="T17" fmla="*/ 1752 h 4529"/>
                <a:gd name="T18" fmla="*/ 1269 w 2823"/>
                <a:gd name="T19" fmla="*/ 4366 h 4529"/>
                <a:gd name="T20" fmla="*/ 1411 w 2823"/>
                <a:gd name="T21" fmla="*/ 615 h 4529"/>
                <a:gd name="T22" fmla="*/ 2207 w 2823"/>
                <a:gd name="T23" fmla="*/ 1412 h 4529"/>
                <a:gd name="T24" fmla="*/ 1411 w 2823"/>
                <a:gd name="T25" fmla="*/ 2208 h 4529"/>
                <a:gd name="T26" fmla="*/ 615 w 2823"/>
                <a:gd name="T27" fmla="*/ 1412 h 4529"/>
                <a:gd name="T28" fmla="*/ 1411 w 2823"/>
                <a:gd name="T29" fmla="*/ 615 h 4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23" h="4529">
                  <a:moveTo>
                    <a:pt x="1269" y="4366"/>
                  </a:moveTo>
                  <a:cubicBezTo>
                    <a:pt x="1347" y="4529"/>
                    <a:pt x="1475" y="4529"/>
                    <a:pt x="1554" y="4366"/>
                  </a:cubicBezTo>
                  <a:cubicBezTo>
                    <a:pt x="1891" y="3666"/>
                    <a:pt x="2712" y="1961"/>
                    <a:pt x="2738" y="1890"/>
                  </a:cubicBezTo>
                  <a:lnTo>
                    <a:pt x="2742" y="1878"/>
                  </a:lnTo>
                  <a:cubicBezTo>
                    <a:pt x="2794" y="1732"/>
                    <a:pt x="2823" y="1575"/>
                    <a:pt x="2823" y="1412"/>
                  </a:cubicBezTo>
                  <a:cubicBezTo>
                    <a:pt x="2823" y="632"/>
                    <a:pt x="2191" y="0"/>
                    <a:pt x="1411" y="0"/>
                  </a:cubicBezTo>
                  <a:cubicBezTo>
                    <a:pt x="632" y="0"/>
                    <a:pt x="0" y="632"/>
                    <a:pt x="0" y="1412"/>
                  </a:cubicBezTo>
                  <a:cubicBezTo>
                    <a:pt x="0" y="1527"/>
                    <a:pt x="15" y="1639"/>
                    <a:pt x="41" y="1746"/>
                  </a:cubicBezTo>
                  <a:lnTo>
                    <a:pt x="43" y="1752"/>
                  </a:lnTo>
                  <a:cubicBezTo>
                    <a:pt x="79" y="1897"/>
                    <a:pt x="925" y="3656"/>
                    <a:pt x="1269" y="4366"/>
                  </a:cubicBezTo>
                  <a:close/>
                  <a:moveTo>
                    <a:pt x="1411" y="615"/>
                  </a:moveTo>
                  <a:cubicBezTo>
                    <a:pt x="1851" y="615"/>
                    <a:pt x="2207" y="972"/>
                    <a:pt x="2207" y="1412"/>
                  </a:cubicBezTo>
                  <a:cubicBezTo>
                    <a:pt x="2207" y="1851"/>
                    <a:pt x="1851" y="2208"/>
                    <a:pt x="1411" y="2208"/>
                  </a:cubicBezTo>
                  <a:cubicBezTo>
                    <a:pt x="972" y="2208"/>
                    <a:pt x="615" y="1851"/>
                    <a:pt x="615" y="1412"/>
                  </a:cubicBezTo>
                  <a:cubicBezTo>
                    <a:pt x="615" y="972"/>
                    <a:pt x="972" y="615"/>
                    <a:pt x="1411" y="615"/>
                  </a:cubicBezTo>
                  <a:close/>
                </a:path>
              </a:pathLst>
            </a:custGeom>
            <a:solidFill>
              <a:srgbClr val="EB5504"/>
            </a:solidFill>
            <a:ln>
              <a:noFill/>
            </a:ln>
          </p:spPr>
        </p:sp>
      </p:grpSp>
      <p:grpSp>
        <p:nvGrpSpPr>
          <p:cNvPr id="85" name="组合 84"/>
          <p:cNvGrpSpPr/>
          <p:nvPr/>
        </p:nvGrpSpPr>
        <p:grpSpPr>
          <a:xfrm>
            <a:off x="5745409" y="4417913"/>
            <a:ext cx="2350589" cy="1835599"/>
            <a:chOff x="143820" y="4128050"/>
            <a:chExt cx="2606002" cy="2181270"/>
          </a:xfrm>
        </p:grpSpPr>
        <p:grpSp>
          <p:nvGrpSpPr>
            <p:cNvPr id="86" name="组合 85"/>
            <p:cNvGrpSpPr/>
            <p:nvPr/>
          </p:nvGrpSpPr>
          <p:grpSpPr>
            <a:xfrm>
              <a:off x="209931" y="4159666"/>
              <a:ext cx="2473779" cy="2097053"/>
              <a:chOff x="583978" y="2213459"/>
              <a:chExt cx="6119812" cy="4895850"/>
            </a:xfrm>
          </p:grpSpPr>
          <p:sp>
            <p:nvSpPr>
              <p:cNvPr id="88" name="Freeform 11"/>
              <p:cNvSpPr>
                <a:spLocks/>
              </p:cNvSpPr>
              <p:nvPr/>
            </p:nvSpPr>
            <p:spPr bwMode="gray">
              <a:xfrm>
                <a:off x="4930553" y="3945422"/>
                <a:ext cx="215900" cy="225425"/>
              </a:xfrm>
              <a:custGeom>
                <a:avLst/>
                <a:gdLst>
                  <a:gd name="T0" fmla="*/ 2147483647 w 113"/>
                  <a:gd name="T1" fmla="*/ 2147483647 h 129"/>
                  <a:gd name="T2" fmla="*/ 2147483647 w 113"/>
                  <a:gd name="T3" fmla="*/ 2147483647 h 129"/>
                  <a:gd name="T4" fmla="*/ 2147483647 w 113"/>
                  <a:gd name="T5" fmla="*/ 2147483647 h 129"/>
                  <a:gd name="T6" fmla="*/ 2147483647 w 113"/>
                  <a:gd name="T7" fmla="*/ 2147483647 h 129"/>
                  <a:gd name="T8" fmla="*/ 2147483647 w 113"/>
                  <a:gd name="T9" fmla="*/ 0 h 129"/>
                  <a:gd name="T10" fmla="*/ 2147483647 w 113"/>
                  <a:gd name="T11" fmla="*/ 0 h 129"/>
                  <a:gd name="T12" fmla="*/ 2147483647 w 113"/>
                  <a:gd name="T13" fmla="*/ 2147483647 h 129"/>
                  <a:gd name="T14" fmla="*/ 2147483647 w 113"/>
                  <a:gd name="T15" fmla="*/ 2147483647 h 129"/>
                  <a:gd name="T16" fmla="*/ 0 w 113"/>
                  <a:gd name="T17" fmla="*/ 2147483647 h 129"/>
                  <a:gd name="T18" fmla="*/ 0 w 113"/>
                  <a:gd name="T19" fmla="*/ 2147483647 h 129"/>
                  <a:gd name="T20" fmla="*/ 2147483647 w 113"/>
                  <a:gd name="T21" fmla="*/ 2147483647 h 129"/>
                  <a:gd name="T22" fmla="*/ 2147483647 w 113"/>
                  <a:gd name="T23" fmla="*/ 2147483647 h 129"/>
                  <a:gd name="T24" fmla="*/ 2147483647 w 113"/>
                  <a:gd name="T25" fmla="*/ 2147483647 h 129"/>
                  <a:gd name="T26" fmla="*/ 2147483647 w 113"/>
                  <a:gd name="T27" fmla="*/ 2147483647 h 129"/>
                  <a:gd name="T28" fmla="*/ 2147483647 w 113"/>
                  <a:gd name="T29" fmla="*/ 2147483647 h 129"/>
                  <a:gd name="T30" fmla="*/ 2147483647 w 113"/>
                  <a:gd name="T31" fmla="*/ 2147483647 h 129"/>
                  <a:gd name="T32" fmla="*/ 2147483647 w 113"/>
                  <a:gd name="T33" fmla="*/ 2147483647 h 1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3"/>
                  <a:gd name="T52" fmla="*/ 0 h 129"/>
                  <a:gd name="T53" fmla="*/ 113 w 113"/>
                  <a:gd name="T54" fmla="*/ 129 h 1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3" h="129">
                    <a:moveTo>
                      <a:pt x="112" y="64"/>
                    </a:moveTo>
                    <a:lnTo>
                      <a:pt x="96" y="40"/>
                    </a:lnTo>
                    <a:lnTo>
                      <a:pt x="112" y="16"/>
                    </a:lnTo>
                    <a:lnTo>
                      <a:pt x="80" y="16"/>
                    </a:lnTo>
                    <a:lnTo>
                      <a:pt x="72" y="0"/>
                    </a:lnTo>
                    <a:lnTo>
                      <a:pt x="56" y="0"/>
                    </a:lnTo>
                    <a:lnTo>
                      <a:pt x="48" y="32"/>
                    </a:lnTo>
                    <a:lnTo>
                      <a:pt x="32" y="32"/>
                    </a:lnTo>
                    <a:lnTo>
                      <a:pt x="0" y="88"/>
                    </a:lnTo>
                    <a:lnTo>
                      <a:pt x="0" y="120"/>
                    </a:lnTo>
                    <a:lnTo>
                      <a:pt x="32" y="120"/>
                    </a:lnTo>
                    <a:lnTo>
                      <a:pt x="48" y="128"/>
                    </a:lnTo>
                    <a:lnTo>
                      <a:pt x="80" y="112"/>
                    </a:lnTo>
                    <a:lnTo>
                      <a:pt x="80" y="96"/>
                    </a:lnTo>
                    <a:lnTo>
                      <a:pt x="72" y="80"/>
                    </a:lnTo>
                    <a:lnTo>
                      <a:pt x="96" y="80"/>
                    </a:lnTo>
                    <a:lnTo>
                      <a:pt x="112" y="64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89" name="Freeform 5"/>
              <p:cNvSpPr>
                <a:spLocks/>
              </p:cNvSpPr>
              <p:nvPr/>
            </p:nvSpPr>
            <p:spPr bwMode="invGray">
              <a:xfrm>
                <a:off x="4151090" y="6826734"/>
                <a:ext cx="336550" cy="282575"/>
              </a:xfrm>
              <a:custGeom>
                <a:avLst/>
                <a:gdLst>
                  <a:gd name="T0" fmla="*/ 2147483647 w 177"/>
                  <a:gd name="T1" fmla="*/ 2147483647 h 161"/>
                  <a:gd name="T2" fmla="*/ 2147483647 w 177"/>
                  <a:gd name="T3" fmla="*/ 2147483647 h 161"/>
                  <a:gd name="T4" fmla="*/ 2147483647 w 177"/>
                  <a:gd name="T5" fmla="*/ 2147483647 h 161"/>
                  <a:gd name="T6" fmla="*/ 2147483647 w 177"/>
                  <a:gd name="T7" fmla="*/ 2147483647 h 161"/>
                  <a:gd name="T8" fmla="*/ 2147483647 w 177"/>
                  <a:gd name="T9" fmla="*/ 0 h 161"/>
                  <a:gd name="T10" fmla="*/ 2147483647 w 177"/>
                  <a:gd name="T11" fmla="*/ 2147483647 h 161"/>
                  <a:gd name="T12" fmla="*/ 2147483647 w 177"/>
                  <a:gd name="T13" fmla="*/ 0 h 161"/>
                  <a:gd name="T14" fmla="*/ 2147483647 w 177"/>
                  <a:gd name="T15" fmla="*/ 2147483647 h 161"/>
                  <a:gd name="T16" fmla="*/ 2147483647 w 177"/>
                  <a:gd name="T17" fmla="*/ 2147483647 h 161"/>
                  <a:gd name="T18" fmla="*/ 2147483647 w 177"/>
                  <a:gd name="T19" fmla="*/ 2147483647 h 161"/>
                  <a:gd name="T20" fmla="*/ 2147483647 w 177"/>
                  <a:gd name="T21" fmla="*/ 2147483647 h 161"/>
                  <a:gd name="T22" fmla="*/ 2147483647 w 177"/>
                  <a:gd name="T23" fmla="*/ 2147483647 h 161"/>
                  <a:gd name="T24" fmla="*/ 2147483647 w 177"/>
                  <a:gd name="T25" fmla="*/ 2147483647 h 161"/>
                  <a:gd name="T26" fmla="*/ 2147483647 w 177"/>
                  <a:gd name="T27" fmla="*/ 2147483647 h 161"/>
                  <a:gd name="T28" fmla="*/ 2147483647 w 177"/>
                  <a:gd name="T29" fmla="*/ 2147483647 h 161"/>
                  <a:gd name="T30" fmla="*/ 2147483647 w 177"/>
                  <a:gd name="T31" fmla="*/ 2147483647 h 161"/>
                  <a:gd name="T32" fmla="*/ 2147483647 w 177"/>
                  <a:gd name="T33" fmla="*/ 2147483647 h 161"/>
                  <a:gd name="T34" fmla="*/ 2147483647 w 177"/>
                  <a:gd name="T35" fmla="*/ 2147483647 h 161"/>
                  <a:gd name="T36" fmla="*/ 0 w 177"/>
                  <a:gd name="T37" fmla="*/ 2147483647 h 161"/>
                  <a:gd name="T38" fmla="*/ 0 w 177"/>
                  <a:gd name="T39" fmla="*/ 2147483647 h 161"/>
                  <a:gd name="T40" fmla="*/ 2147483647 w 177"/>
                  <a:gd name="T41" fmla="*/ 2147483647 h 161"/>
                  <a:gd name="T42" fmla="*/ 2147483647 w 177"/>
                  <a:gd name="T43" fmla="*/ 2147483647 h 16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7"/>
                  <a:gd name="T67" fmla="*/ 0 h 161"/>
                  <a:gd name="T68" fmla="*/ 177 w 177"/>
                  <a:gd name="T69" fmla="*/ 161 h 16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7" h="161">
                    <a:moveTo>
                      <a:pt x="48" y="16"/>
                    </a:moveTo>
                    <a:lnTo>
                      <a:pt x="64" y="16"/>
                    </a:lnTo>
                    <a:lnTo>
                      <a:pt x="80" y="8"/>
                    </a:lnTo>
                    <a:lnTo>
                      <a:pt x="96" y="16"/>
                    </a:lnTo>
                    <a:lnTo>
                      <a:pt x="120" y="0"/>
                    </a:lnTo>
                    <a:lnTo>
                      <a:pt x="152" y="8"/>
                    </a:lnTo>
                    <a:lnTo>
                      <a:pt x="168" y="0"/>
                    </a:lnTo>
                    <a:lnTo>
                      <a:pt x="176" y="32"/>
                    </a:lnTo>
                    <a:lnTo>
                      <a:pt x="152" y="48"/>
                    </a:lnTo>
                    <a:lnTo>
                      <a:pt x="144" y="104"/>
                    </a:lnTo>
                    <a:lnTo>
                      <a:pt x="128" y="120"/>
                    </a:lnTo>
                    <a:lnTo>
                      <a:pt x="128" y="144"/>
                    </a:lnTo>
                    <a:lnTo>
                      <a:pt x="104" y="136"/>
                    </a:lnTo>
                    <a:lnTo>
                      <a:pt x="96" y="144"/>
                    </a:lnTo>
                    <a:lnTo>
                      <a:pt x="96" y="160"/>
                    </a:lnTo>
                    <a:lnTo>
                      <a:pt x="80" y="160"/>
                    </a:lnTo>
                    <a:lnTo>
                      <a:pt x="48" y="144"/>
                    </a:lnTo>
                    <a:lnTo>
                      <a:pt x="8" y="136"/>
                    </a:lnTo>
                    <a:lnTo>
                      <a:pt x="0" y="88"/>
                    </a:lnTo>
                    <a:lnTo>
                      <a:pt x="0" y="64"/>
                    </a:lnTo>
                    <a:lnTo>
                      <a:pt x="40" y="32"/>
                    </a:lnTo>
                    <a:lnTo>
                      <a:pt x="48" y="16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25400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90" name="Freeform 7"/>
              <p:cNvSpPr>
                <a:spLocks/>
              </p:cNvSpPr>
              <p:nvPr/>
            </p:nvSpPr>
            <p:spPr bwMode="invGray">
              <a:xfrm>
                <a:off x="5360765" y="2213459"/>
                <a:ext cx="1343025" cy="1225550"/>
              </a:xfrm>
              <a:custGeom>
                <a:avLst/>
                <a:gdLst>
                  <a:gd name="T0" fmla="*/ 2147483647 w 705"/>
                  <a:gd name="T1" fmla="*/ 2147483647 h 697"/>
                  <a:gd name="T2" fmla="*/ 2147483647 w 705"/>
                  <a:gd name="T3" fmla="*/ 2147483647 h 697"/>
                  <a:gd name="T4" fmla="*/ 2147483647 w 705"/>
                  <a:gd name="T5" fmla="*/ 2147483647 h 697"/>
                  <a:gd name="T6" fmla="*/ 2147483647 w 705"/>
                  <a:gd name="T7" fmla="*/ 2147483647 h 697"/>
                  <a:gd name="T8" fmla="*/ 2147483647 w 705"/>
                  <a:gd name="T9" fmla="*/ 2147483647 h 697"/>
                  <a:gd name="T10" fmla="*/ 2147483647 w 705"/>
                  <a:gd name="T11" fmla="*/ 2147483647 h 697"/>
                  <a:gd name="T12" fmla="*/ 2147483647 w 705"/>
                  <a:gd name="T13" fmla="*/ 2147483647 h 697"/>
                  <a:gd name="T14" fmla="*/ 2147483647 w 705"/>
                  <a:gd name="T15" fmla="*/ 2147483647 h 697"/>
                  <a:gd name="T16" fmla="*/ 2147483647 w 705"/>
                  <a:gd name="T17" fmla="*/ 2147483647 h 697"/>
                  <a:gd name="T18" fmla="*/ 2147483647 w 705"/>
                  <a:gd name="T19" fmla="*/ 2147483647 h 697"/>
                  <a:gd name="T20" fmla="*/ 2147483647 w 705"/>
                  <a:gd name="T21" fmla="*/ 2147483647 h 697"/>
                  <a:gd name="T22" fmla="*/ 2147483647 w 705"/>
                  <a:gd name="T23" fmla="*/ 2147483647 h 697"/>
                  <a:gd name="T24" fmla="*/ 2147483647 w 705"/>
                  <a:gd name="T25" fmla="*/ 2147483647 h 697"/>
                  <a:gd name="T26" fmla="*/ 2147483647 w 705"/>
                  <a:gd name="T27" fmla="*/ 2147483647 h 697"/>
                  <a:gd name="T28" fmla="*/ 2147483647 w 705"/>
                  <a:gd name="T29" fmla="*/ 2147483647 h 697"/>
                  <a:gd name="T30" fmla="*/ 2147483647 w 705"/>
                  <a:gd name="T31" fmla="*/ 2147483647 h 697"/>
                  <a:gd name="T32" fmla="*/ 2147483647 w 705"/>
                  <a:gd name="T33" fmla="*/ 2147483647 h 697"/>
                  <a:gd name="T34" fmla="*/ 2147483647 w 705"/>
                  <a:gd name="T35" fmla="*/ 2147483647 h 697"/>
                  <a:gd name="T36" fmla="*/ 2147483647 w 705"/>
                  <a:gd name="T37" fmla="*/ 2147483647 h 697"/>
                  <a:gd name="T38" fmla="*/ 2147483647 w 705"/>
                  <a:gd name="T39" fmla="*/ 2147483647 h 697"/>
                  <a:gd name="T40" fmla="*/ 2147483647 w 705"/>
                  <a:gd name="T41" fmla="*/ 2147483647 h 697"/>
                  <a:gd name="T42" fmla="*/ 2147483647 w 705"/>
                  <a:gd name="T43" fmla="*/ 2147483647 h 697"/>
                  <a:gd name="T44" fmla="*/ 2147483647 w 705"/>
                  <a:gd name="T45" fmla="*/ 2147483647 h 697"/>
                  <a:gd name="T46" fmla="*/ 2147483647 w 705"/>
                  <a:gd name="T47" fmla="*/ 2147483647 h 697"/>
                  <a:gd name="T48" fmla="*/ 2147483647 w 705"/>
                  <a:gd name="T49" fmla="*/ 2147483647 h 697"/>
                  <a:gd name="T50" fmla="*/ 2147483647 w 705"/>
                  <a:gd name="T51" fmla="*/ 2147483647 h 697"/>
                  <a:gd name="T52" fmla="*/ 2147483647 w 705"/>
                  <a:gd name="T53" fmla="*/ 2147483647 h 697"/>
                  <a:gd name="T54" fmla="*/ 2147483647 w 705"/>
                  <a:gd name="T55" fmla="*/ 2147483647 h 697"/>
                  <a:gd name="T56" fmla="*/ 2147483647 w 705"/>
                  <a:gd name="T57" fmla="*/ 2147483647 h 697"/>
                  <a:gd name="T58" fmla="*/ 2147483647 w 705"/>
                  <a:gd name="T59" fmla="*/ 2147483647 h 697"/>
                  <a:gd name="T60" fmla="*/ 2147483647 w 705"/>
                  <a:gd name="T61" fmla="*/ 2147483647 h 697"/>
                  <a:gd name="T62" fmla="*/ 2147483647 w 705"/>
                  <a:gd name="T63" fmla="*/ 2147483647 h 697"/>
                  <a:gd name="T64" fmla="*/ 2147483647 w 705"/>
                  <a:gd name="T65" fmla="*/ 2147483647 h 697"/>
                  <a:gd name="T66" fmla="*/ 2147483647 w 705"/>
                  <a:gd name="T67" fmla="*/ 2147483647 h 697"/>
                  <a:gd name="T68" fmla="*/ 2147483647 w 705"/>
                  <a:gd name="T69" fmla="*/ 2147483647 h 697"/>
                  <a:gd name="T70" fmla="*/ 2147483647 w 705"/>
                  <a:gd name="T71" fmla="*/ 2147483647 h 697"/>
                  <a:gd name="T72" fmla="*/ 2147483647 w 705"/>
                  <a:gd name="T73" fmla="*/ 2147483647 h 697"/>
                  <a:gd name="T74" fmla="*/ 2147483647 w 705"/>
                  <a:gd name="T75" fmla="*/ 2147483647 h 69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05"/>
                  <a:gd name="T115" fmla="*/ 0 h 697"/>
                  <a:gd name="T116" fmla="*/ 705 w 705"/>
                  <a:gd name="T117" fmla="*/ 697 h 69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05" h="697">
                    <a:moveTo>
                      <a:pt x="8" y="32"/>
                    </a:moveTo>
                    <a:lnTo>
                      <a:pt x="16" y="64"/>
                    </a:lnTo>
                    <a:lnTo>
                      <a:pt x="0" y="96"/>
                    </a:lnTo>
                    <a:lnTo>
                      <a:pt x="32" y="104"/>
                    </a:lnTo>
                    <a:lnTo>
                      <a:pt x="48" y="88"/>
                    </a:lnTo>
                    <a:lnTo>
                      <a:pt x="72" y="104"/>
                    </a:lnTo>
                    <a:lnTo>
                      <a:pt x="88" y="152"/>
                    </a:lnTo>
                    <a:lnTo>
                      <a:pt x="104" y="176"/>
                    </a:lnTo>
                    <a:lnTo>
                      <a:pt x="144" y="160"/>
                    </a:lnTo>
                    <a:lnTo>
                      <a:pt x="160" y="160"/>
                    </a:lnTo>
                    <a:lnTo>
                      <a:pt x="192" y="128"/>
                    </a:lnTo>
                    <a:lnTo>
                      <a:pt x="232" y="168"/>
                    </a:lnTo>
                    <a:lnTo>
                      <a:pt x="208" y="248"/>
                    </a:lnTo>
                    <a:lnTo>
                      <a:pt x="216" y="312"/>
                    </a:lnTo>
                    <a:lnTo>
                      <a:pt x="192" y="336"/>
                    </a:lnTo>
                    <a:lnTo>
                      <a:pt x="192" y="392"/>
                    </a:lnTo>
                    <a:lnTo>
                      <a:pt x="176" y="368"/>
                    </a:lnTo>
                    <a:lnTo>
                      <a:pt x="104" y="464"/>
                    </a:lnTo>
                    <a:lnTo>
                      <a:pt x="128" y="504"/>
                    </a:lnTo>
                    <a:lnTo>
                      <a:pt x="152" y="488"/>
                    </a:lnTo>
                    <a:lnTo>
                      <a:pt x="160" y="504"/>
                    </a:lnTo>
                    <a:lnTo>
                      <a:pt x="136" y="520"/>
                    </a:lnTo>
                    <a:lnTo>
                      <a:pt x="136" y="544"/>
                    </a:lnTo>
                    <a:lnTo>
                      <a:pt x="176" y="544"/>
                    </a:lnTo>
                    <a:lnTo>
                      <a:pt x="192" y="536"/>
                    </a:lnTo>
                    <a:lnTo>
                      <a:pt x="192" y="576"/>
                    </a:lnTo>
                    <a:lnTo>
                      <a:pt x="232" y="600"/>
                    </a:lnTo>
                    <a:lnTo>
                      <a:pt x="288" y="584"/>
                    </a:lnTo>
                    <a:lnTo>
                      <a:pt x="288" y="608"/>
                    </a:lnTo>
                    <a:lnTo>
                      <a:pt x="320" y="592"/>
                    </a:lnTo>
                    <a:lnTo>
                      <a:pt x="368" y="640"/>
                    </a:lnTo>
                    <a:lnTo>
                      <a:pt x="384" y="640"/>
                    </a:lnTo>
                    <a:lnTo>
                      <a:pt x="400" y="672"/>
                    </a:lnTo>
                    <a:lnTo>
                      <a:pt x="424" y="664"/>
                    </a:lnTo>
                    <a:lnTo>
                      <a:pt x="424" y="632"/>
                    </a:lnTo>
                    <a:lnTo>
                      <a:pt x="432" y="624"/>
                    </a:lnTo>
                    <a:lnTo>
                      <a:pt x="432" y="664"/>
                    </a:lnTo>
                    <a:lnTo>
                      <a:pt x="480" y="696"/>
                    </a:lnTo>
                    <a:lnTo>
                      <a:pt x="488" y="672"/>
                    </a:lnTo>
                    <a:lnTo>
                      <a:pt x="496" y="680"/>
                    </a:lnTo>
                    <a:lnTo>
                      <a:pt x="528" y="648"/>
                    </a:lnTo>
                    <a:lnTo>
                      <a:pt x="552" y="680"/>
                    </a:lnTo>
                    <a:lnTo>
                      <a:pt x="600" y="680"/>
                    </a:lnTo>
                    <a:lnTo>
                      <a:pt x="592" y="632"/>
                    </a:lnTo>
                    <a:lnTo>
                      <a:pt x="568" y="576"/>
                    </a:lnTo>
                    <a:lnTo>
                      <a:pt x="600" y="528"/>
                    </a:lnTo>
                    <a:lnTo>
                      <a:pt x="632" y="520"/>
                    </a:lnTo>
                    <a:lnTo>
                      <a:pt x="664" y="536"/>
                    </a:lnTo>
                    <a:lnTo>
                      <a:pt x="688" y="424"/>
                    </a:lnTo>
                    <a:lnTo>
                      <a:pt x="680" y="344"/>
                    </a:lnTo>
                    <a:lnTo>
                      <a:pt x="696" y="328"/>
                    </a:lnTo>
                    <a:lnTo>
                      <a:pt x="696" y="296"/>
                    </a:lnTo>
                    <a:lnTo>
                      <a:pt x="680" y="288"/>
                    </a:lnTo>
                    <a:lnTo>
                      <a:pt x="704" y="256"/>
                    </a:lnTo>
                    <a:lnTo>
                      <a:pt x="680" y="256"/>
                    </a:lnTo>
                    <a:lnTo>
                      <a:pt x="608" y="320"/>
                    </a:lnTo>
                    <a:lnTo>
                      <a:pt x="608" y="336"/>
                    </a:lnTo>
                    <a:lnTo>
                      <a:pt x="560" y="360"/>
                    </a:lnTo>
                    <a:lnTo>
                      <a:pt x="520" y="360"/>
                    </a:lnTo>
                    <a:lnTo>
                      <a:pt x="488" y="304"/>
                    </a:lnTo>
                    <a:lnTo>
                      <a:pt x="488" y="280"/>
                    </a:lnTo>
                    <a:lnTo>
                      <a:pt x="440" y="280"/>
                    </a:lnTo>
                    <a:lnTo>
                      <a:pt x="416" y="256"/>
                    </a:lnTo>
                    <a:lnTo>
                      <a:pt x="376" y="256"/>
                    </a:lnTo>
                    <a:lnTo>
                      <a:pt x="376" y="240"/>
                    </a:lnTo>
                    <a:lnTo>
                      <a:pt x="360" y="240"/>
                    </a:lnTo>
                    <a:lnTo>
                      <a:pt x="360" y="256"/>
                    </a:lnTo>
                    <a:lnTo>
                      <a:pt x="336" y="248"/>
                    </a:lnTo>
                    <a:lnTo>
                      <a:pt x="296" y="176"/>
                    </a:lnTo>
                    <a:lnTo>
                      <a:pt x="264" y="128"/>
                    </a:lnTo>
                    <a:lnTo>
                      <a:pt x="248" y="104"/>
                    </a:lnTo>
                    <a:lnTo>
                      <a:pt x="248" y="88"/>
                    </a:lnTo>
                    <a:lnTo>
                      <a:pt x="200" y="24"/>
                    </a:lnTo>
                    <a:lnTo>
                      <a:pt x="144" y="24"/>
                    </a:lnTo>
                    <a:lnTo>
                      <a:pt x="104" y="0"/>
                    </a:lnTo>
                    <a:lnTo>
                      <a:pt x="16" y="16"/>
                    </a:lnTo>
                    <a:lnTo>
                      <a:pt x="8" y="32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91" name="Freeform 8"/>
              <p:cNvSpPr>
                <a:spLocks/>
              </p:cNvSpPr>
              <p:nvPr/>
            </p:nvSpPr>
            <p:spPr bwMode="invGray">
              <a:xfrm>
                <a:off x="5495703" y="3156434"/>
                <a:ext cx="1008062" cy="706438"/>
              </a:xfrm>
              <a:custGeom>
                <a:avLst/>
                <a:gdLst>
                  <a:gd name="T0" fmla="*/ 2147483647 w 529"/>
                  <a:gd name="T1" fmla="*/ 2147483647 h 401"/>
                  <a:gd name="T2" fmla="*/ 2147483647 w 529"/>
                  <a:gd name="T3" fmla="*/ 2147483647 h 401"/>
                  <a:gd name="T4" fmla="*/ 2147483647 w 529"/>
                  <a:gd name="T5" fmla="*/ 2147483647 h 401"/>
                  <a:gd name="T6" fmla="*/ 2147483647 w 529"/>
                  <a:gd name="T7" fmla="*/ 2147483647 h 401"/>
                  <a:gd name="T8" fmla="*/ 2147483647 w 529"/>
                  <a:gd name="T9" fmla="*/ 2147483647 h 401"/>
                  <a:gd name="T10" fmla="*/ 2147483647 w 529"/>
                  <a:gd name="T11" fmla="*/ 2147483647 h 401"/>
                  <a:gd name="T12" fmla="*/ 2147483647 w 529"/>
                  <a:gd name="T13" fmla="*/ 2147483647 h 401"/>
                  <a:gd name="T14" fmla="*/ 2147483647 w 529"/>
                  <a:gd name="T15" fmla="*/ 2147483647 h 401"/>
                  <a:gd name="T16" fmla="*/ 2147483647 w 529"/>
                  <a:gd name="T17" fmla="*/ 2147483647 h 401"/>
                  <a:gd name="T18" fmla="*/ 2147483647 w 529"/>
                  <a:gd name="T19" fmla="*/ 2147483647 h 401"/>
                  <a:gd name="T20" fmla="*/ 2147483647 w 529"/>
                  <a:gd name="T21" fmla="*/ 2147483647 h 401"/>
                  <a:gd name="T22" fmla="*/ 2147483647 w 529"/>
                  <a:gd name="T23" fmla="*/ 2147483647 h 401"/>
                  <a:gd name="T24" fmla="*/ 2147483647 w 529"/>
                  <a:gd name="T25" fmla="*/ 2147483647 h 401"/>
                  <a:gd name="T26" fmla="*/ 2147483647 w 529"/>
                  <a:gd name="T27" fmla="*/ 2147483647 h 401"/>
                  <a:gd name="T28" fmla="*/ 2147483647 w 529"/>
                  <a:gd name="T29" fmla="*/ 2147483647 h 401"/>
                  <a:gd name="T30" fmla="*/ 2147483647 w 529"/>
                  <a:gd name="T31" fmla="*/ 2147483647 h 401"/>
                  <a:gd name="T32" fmla="*/ 2147483647 w 529"/>
                  <a:gd name="T33" fmla="*/ 2147483647 h 401"/>
                  <a:gd name="T34" fmla="*/ 2147483647 w 529"/>
                  <a:gd name="T35" fmla="*/ 2147483647 h 401"/>
                  <a:gd name="T36" fmla="*/ 2147483647 w 529"/>
                  <a:gd name="T37" fmla="*/ 0 h 401"/>
                  <a:gd name="T38" fmla="*/ 2147483647 w 529"/>
                  <a:gd name="T39" fmla="*/ 2147483647 h 401"/>
                  <a:gd name="T40" fmla="*/ 2147483647 w 529"/>
                  <a:gd name="T41" fmla="*/ 2147483647 h 401"/>
                  <a:gd name="T42" fmla="*/ 2147483647 w 529"/>
                  <a:gd name="T43" fmla="*/ 2147483647 h 401"/>
                  <a:gd name="T44" fmla="*/ 2147483647 w 529"/>
                  <a:gd name="T45" fmla="*/ 2147483647 h 401"/>
                  <a:gd name="T46" fmla="*/ 2147483647 w 529"/>
                  <a:gd name="T47" fmla="*/ 2147483647 h 401"/>
                  <a:gd name="T48" fmla="*/ 0 w 529"/>
                  <a:gd name="T49" fmla="*/ 2147483647 h 401"/>
                  <a:gd name="T50" fmla="*/ 2147483647 w 529"/>
                  <a:gd name="T51" fmla="*/ 2147483647 h 401"/>
                  <a:gd name="T52" fmla="*/ 2147483647 w 529"/>
                  <a:gd name="T53" fmla="*/ 2147483647 h 401"/>
                  <a:gd name="T54" fmla="*/ 2147483647 w 529"/>
                  <a:gd name="T55" fmla="*/ 2147483647 h 401"/>
                  <a:gd name="T56" fmla="*/ 2147483647 w 529"/>
                  <a:gd name="T57" fmla="*/ 2147483647 h 401"/>
                  <a:gd name="T58" fmla="*/ 2147483647 w 529"/>
                  <a:gd name="T59" fmla="*/ 2147483647 h 401"/>
                  <a:gd name="T60" fmla="*/ 2147483647 w 529"/>
                  <a:gd name="T61" fmla="*/ 2147483647 h 401"/>
                  <a:gd name="T62" fmla="*/ 2147483647 w 529"/>
                  <a:gd name="T63" fmla="*/ 2147483647 h 401"/>
                  <a:gd name="T64" fmla="*/ 2147483647 w 529"/>
                  <a:gd name="T65" fmla="*/ 2147483647 h 401"/>
                  <a:gd name="T66" fmla="*/ 2147483647 w 529"/>
                  <a:gd name="T67" fmla="*/ 2147483647 h 401"/>
                  <a:gd name="T68" fmla="*/ 2147483647 w 529"/>
                  <a:gd name="T69" fmla="*/ 2147483647 h 401"/>
                  <a:gd name="T70" fmla="*/ 2147483647 w 529"/>
                  <a:gd name="T71" fmla="*/ 2147483647 h 401"/>
                  <a:gd name="T72" fmla="*/ 2147483647 w 529"/>
                  <a:gd name="T73" fmla="*/ 2147483647 h 401"/>
                  <a:gd name="T74" fmla="*/ 2147483647 w 529"/>
                  <a:gd name="T75" fmla="*/ 2147483647 h 401"/>
                  <a:gd name="T76" fmla="*/ 2147483647 w 529"/>
                  <a:gd name="T77" fmla="*/ 2147483647 h 401"/>
                  <a:gd name="T78" fmla="*/ 2147483647 w 529"/>
                  <a:gd name="T79" fmla="*/ 2147483647 h 401"/>
                  <a:gd name="T80" fmla="*/ 2147483647 w 529"/>
                  <a:gd name="T81" fmla="*/ 2147483647 h 401"/>
                  <a:gd name="T82" fmla="*/ 2147483647 w 529"/>
                  <a:gd name="T83" fmla="*/ 2147483647 h 401"/>
                  <a:gd name="T84" fmla="*/ 2147483647 w 529"/>
                  <a:gd name="T85" fmla="*/ 2147483647 h 401"/>
                  <a:gd name="T86" fmla="*/ 2147483647 w 529"/>
                  <a:gd name="T87" fmla="*/ 2147483647 h 401"/>
                  <a:gd name="T88" fmla="*/ 2147483647 w 529"/>
                  <a:gd name="T89" fmla="*/ 2147483647 h 401"/>
                  <a:gd name="T90" fmla="*/ 2147483647 w 529"/>
                  <a:gd name="T91" fmla="*/ 2147483647 h 401"/>
                  <a:gd name="T92" fmla="*/ 2147483647 w 529"/>
                  <a:gd name="T93" fmla="*/ 2147483647 h 401"/>
                  <a:gd name="T94" fmla="*/ 2147483647 w 529"/>
                  <a:gd name="T95" fmla="*/ 2147483647 h 401"/>
                  <a:gd name="T96" fmla="*/ 2147483647 w 529"/>
                  <a:gd name="T97" fmla="*/ 2147483647 h 401"/>
                  <a:gd name="T98" fmla="*/ 2147483647 w 529"/>
                  <a:gd name="T99" fmla="*/ 2147483647 h 401"/>
                  <a:gd name="T100" fmla="*/ 2147483647 w 529"/>
                  <a:gd name="T101" fmla="*/ 2147483647 h 401"/>
                  <a:gd name="T102" fmla="*/ 2147483647 w 529"/>
                  <a:gd name="T103" fmla="*/ 2147483647 h 401"/>
                  <a:gd name="T104" fmla="*/ 2147483647 w 529"/>
                  <a:gd name="T105" fmla="*/ 2147483647 h 401"/>
                  <a:gd name="T106" fmla="*/ 2147483647 w 529"/>
                  <a:gd name="T107" fmla="*/ 2147483647 h 401"/>
                  <a:gd name="T108" fmla="*/ 2147483647 w 529"/>
                  <a:gd name="T109" fmla="*/ 2147483647 h 401"/>
                  <a:gd name="T110" fmla="*/ 2147483647 w 529"/>
                  <a:gd name="T111" fmla="*/ 2147483647 h 401"/>
                  <a:gd name="T112" fmla="*/ 2147483647 w 529"/>
                  <a:gd name="T113" fmla="*/ 2147483647 h 401"/>
                  <a:gd name="T114" fmla="*/ 2147483647 w 529"/>
                  <a:gd name="T115" fmla="*/ 2147483647 h 401"/>
                  <a:gd name="T116" fmla="*/ 2147483647 w 529"/>
                  <a:gd name="T117" fmla="*/ 2147483647 h 401"/>
                  <a:gd name="T118" fmla="*/ 2147483647 w 529"/>
                  <a:gd name="T119" fmla="*/ 2147483647 h 40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29"/>
                  <a:gd name="T181" fmla="*/ 0 h 401"/>
                  <a:gd name="T182" fmla="*/ 529 w 529"/>
                  <a:gd name="T183" fmla="*/ 401 h 40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29" h="401">
                    <a:moveTo>
                      <a:pt x="528" y="144"/>
                    </a:moveTo>
                    <a:lnTo>
                      <a:pt x="480" y="144"/>
                    </a:lnTo>
                    <a:lnTo>
                      <a:pt x="456" y="120"/>
                    </a:lnTo>
                    <a:lnTo>
                      <a:pt x="424" y="152"/>
                    </a:lnTo>
                    <a:lnTo>
                      <a:pt x="416" y="136"/>
                    </a:lnTo>
                    <a:lnTo>
                      <a:pt x="408" y="160"/>
                    </a:lnTo>
                    <a:lnTo>
                      <a:pt x="360" y="128"/>
                    </a:lnTo>
                    <a:lnTo>
                      <a:pt x="360" y="88"/>
                    </a:lnTo>
                    <a:lnTo>
                      <a:pt x="344" y="96"/>
                    </a:lnTo>
                    <a:lnTo>
                      <a:pt x="352" y="128"/>
                    </a:lnTo>
                    <a:lnTo>
                      <a:pt x="328" y="128"/>
                    </a:lnTo>
                    <a:lnTo>
                      <a:pt x="312" y="104"/>
                    </a:lnTo>
                    <a:lnTo>
                      <a:pt x="296" y="104"/>
                    </a:lnTo>
                    <a:lnTo>
                      <a:pt x="248" y="56"/>
                    </a:lnTo>
                    <a:lnTo>
                      <a:pt x="216" y="72"/>
                    </a:lnTo>
                    <a:lnTo>
                      <a:pt x="216" y="56"/>
                    </a:lnTo>
                    <a:lnTo>
                      <a:pt x="160" y="64"/>
                    </a:lnTo>
                    <a:lnTo>
                      <a:pt x="120" y="40"/>
                    </a:lnTo>
                    <a:lnTo>
                      <a:pt x="120" y="0"/>
                    </a:lnTo>
                    <a:lnTo>
                      <a:pt x="104" y="8"/>
                    </a:lnTo>
                    <a:lnTo>
                      <a:pt x="64" y="8"/>
                    </a:lnTo>
                    <a:lnTo>
                      <a:pt x="72" y="56"/>
                    </a:lnTo>
                    <a:lnTo>
                      <a:pt x="48" y="56"/>
                    </a:lnTo>
                    <a:lnTo>
                      <a:pt x="8" y="32"/>
                    </a:lnTo>
                    <a:lnTo>
                      <a:pt x="0" y="56"/>
                    </a:lnTo>
                    <a:lnTo>
                      <a:pt x="32" y="88"/>
                    </a:lnTo>
                    <a:lnTo>
                      <a:pt x="24" y="120"/>
                    </a:lnTo>
                    <a:lnTo>
                      <a:pt x="48" y="160"/>
                    </a:lnTo>
                    <a:lnTo>
                      <a:pt x="88" y="136"/>
                    </a:lnTo>
                    <a:lnTo>
                      <a:pt x="112" y="184"/>
                    </a:lnTo>
                    <a:lnTo>
                      <a:pt x="112" y="224"/>
                    </a:lnTo>
                    <a:lnTo>
                      <a:pt x="152" y="224"/>
                    </a:lnTo>
                    <a:lnTo>
                      <a:pt x="168" y="264"/>
                    </a:lnTo>
                    <a:lnTo>
                      <a:pt x="176" y="232"/>
                    </a:lnTo>
                    <a:lnTo>
                      <a:pt x="208" y="280"/>
                    </a:lnTo>
                    <a:lnTo>
                      <a:pt x="232" y="320"/>
                    </a:lnTo>
                    <a:lnTo>
                      <a:pt x="232" y="344"/>
                    </a:lnTo>
                    <a:lnTo>
                      <a:pt x="264" y="400"/>
                    </a:lnTo>
                    <a:lnTo>
                      <a:pt x="288" y="376"/>
                    </a:lnTo>
                    <a:lnTo>
                      <a:pt x="304" y="328"/>
                    </a:lnTo>
                    <a:lnTo>
                      <a:pt x="320" y="320"/>
                    </a:lnTo>
                    <a:lnTo>
                      <a:pt x="336" y="328"/>
                    </a:lnTo>
                    <a:lnTo>
                      <a:pt x="328" y="344"/>
                    </a:lnTo>
                    <a:lnTo>
                      <a:pt x="376" y="344"/>
                    </a:lnTo>
                    <a:lnTo>
                      <a:pt x="392" y="328"/>
                    </a:lnTo>
                    <a:lnTo>
                      <a:pt x="392" y="312"/>
                    </a:lnTo>
                    <a:lnTo>
                      <a:pt x="384" y="296"/>
                    </a:lnTo>
                    <a:lnTo>
                      <a:pt x="432" y="272"/>
                    </a:lnTo>
                    <a:lnTo>
                      <a:pt x="440" y="264"/>
                    </a:lnTo>
                    <a:lnTo>
                      <a:pt x="440" y="248"/>
                    </a:lnTo>
                    <a:lnTo>
                      <a:pt x="456" y="240"/>
                    </a:lnTo>
                    <a:lnTo>
                      <a:pt x="456" y="192"/>
                    </a:lnTo>
                    <a:lnTo>
                      <a:pt x="472" y="192"/>
                    </a:lnTo>
                    <a:lnTo>
                      <a:pt x="480" y="216"/>
                    </a:lnTo>
                    <a:lnTo>
                      <a:pt x="504" y="232"/>
                    </a:lnTo>
                    <a:lnTo>
                      <a:pt x="512" y="224"/>
                    </a:lnTo>
                    <a:lnTo>
                      <a:pt x="504" y="208"/>
                    </a:lnTo>
                    <a:lnTo>
                      <a:pt x="504" y="192"/>
                    </a:lnTo>
                    <a:lnTo>
                      <a:pt x="528" y="184"/>
                    </a:lnTo>
                    <a:lnTo>
                      <a:pt x="528" y="144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92" name="Freeform 9"/>
              <p:cNvSpPr>
                <a:spLocks/>
              </p:cNvSpPr>
              <p:nvPr/>
            </p:nvSpPr>
            <p:spPr bwMode="gray">
              <a:xfrm>
                <a:off x="5282978" y="3548547"/>
                <a:ext cx="719137" cy="693737"/>
              </a:xfrm>
              <a:custGeom>
                <a:avLst/>
                <a:gdLst>
                  <a:gd name="T0" fmla="*/ 2147483647 w 377"/>
                  <a:gd name="T1" fmla="*/ 2147483647 h 393"/>
                  <a:gd name="T2" fmla="*/ 2147483647 w 377"/>
                  <a:gd name="T3" fmla="*/ 2147483647 h 393"/>
                  <a:gd name="T4" fmla="*/ 2147483647 w 377"/>
                  <a:gd name="T5" fmla="*/ 2147483647 h 393"/>
                  <a:gd name="T6" fmla="*/ 2147483647 w 377"/>
                  <a:gd name="T7" fmla="*/ 2147483647 h 393"/>
                  <a:gd name="T8" fmla="*/ 2147483647 w 377"/>
                  <a:gd name="T9" fmla="*/ 2147483647 h 393"/>
                  <a:gd name="T10" fmla="*/ 2147483647 w 377"/>
                  <a:gd name="T11" fmla="*/ 2147483647 h 393"/>
                  <a:gd name="T12" fmla="*/ 2147483647 w 377"/>
                  <a:gd name="T13" fmla="*/ 0 h 393"/>
                  <a:gd name="T14" fmla="*/ 2147483647 w 377"/>
                  <a:gd name="T15" fmla="*/ 0 h 393"/>
                  <a:gd name="T16" fmla="*/ 2147483647 w 377"/>
                  <a:gd name="T17" fmla="*/ 2147483647 h 393"/>
                  <a:gd name="T18" fmla="*/ 2147483647 w 377"/>
                  <a:gd name="T19" fmla="*/ 2147483647 h 393"/>
                  <a:gd name="T20" fmla="*/ 2147483647 w 377"/>
                  <a:gd name="T21" fmla="*/ 2147483647 h 393"/>
                  <a:gd name="T22" fmla="*/ 2147483647 w 377"/>
                  <a:gd name="T23" fmla="*/ 2147483647 h 393"/>
                  <a:gd name="T24" fmla="*/ 2147483647 w 377"/>
                  <a:gd name="T25" fmla="*/ 2147483647 h 393"/>
                  <a:gd name="T26" fmla="*/ 2147483647 w 377"/>
                  <a:gd name="T27" fmla="*/ 2147483647 h 393"/>
                  <a:gd name="T28" fmla="*/ 2147483647 w 377"/>
                  <a:gd name="T29" fmla="*/ 2147483647 h 393"/>
                  <a:gd name="T30" fmla="*/ 2147483647 w 377"/>
                  <a:gd name="T31" fmla="*/ 2147483647 h 393"/>
                  <a:gd name="T32" fmla="*/ 2147483647 w 377"/>
                  <a:gd name="T33" fmla="*/ 2147483647 h 393"/>
                  <a:gd name="T34" fmla="*/ 2147483647 w 377"/>
                  <a:gd name="T35" fmla="*/ 2147483647 h 393"/>
                  <a:gd name="T36" fmla="*/ 2147483647 w 377"/>
                  <a:gd name="T37" fmla="*/ 2147483647 h 393"/>
                  <a:gd name="T38" fmla="*/ 0 w 377"/>
                  <a:gd name="T39" fmla="*/ 2147483647 h 393"/>
                  <a:gd name="T40" fmla="*/ 2147483647 w 377"/>
                  <a:gd name="T41" fmla="*/ 2147483647 h 393"/>
                  <a:gd name="T42" fmla="*/ 2147483647 w 377"/>
                  <a:gd name="T43" fmla="*/ 2147483647 h 393"/>
                  <a:gd name="T44" fmla="*/ 2147483647 w 377"/>
                  <a:gd name="T45" fmla="*/ 2147483647 h 393"/>
                  <a:gd name="T46" fmla="*/ 2147483647 w 377"/>
                  <a:gd name="T47" fmla="*/ 2147483647 h 393"/>
                  <a:gd name="T48" fmla="*/ 2147483647 w 377"/>
                  <a:gd name="T49" fmla="*/ 2147483647 h 393"/>
                  <a:gd name="T50" fmla="*/ 2147483647 w 377"/>
                  <a:gd name="T51" fmla="*/ 2147483647 h 393"/>
                  <a:gd name="T52" fmla="*/ 2147483647 w 377"/>
                  <a:gd name="T53" fmla="*/ 2147483647 h 393"/>
                  <a:gd name="T54" fmla="*/ 2147483647 w 377"/>
                  <a:gd name="T55" fmla="*/ 2147483647 h 393"/>
                  <a:gd name="T56" fmla="*/ 2147483647 w 377"/>
                  <a:gd name="T57" fmla="*/ 2147483647 h 393"/>
                  <a:gd name="T58" fmla="*/ 2147483647 w 377"/>
                  <a:gd name="T59" fmla="*/ 2147483647 h 393"/>
                  <a:gd name="T60" fmla="*/ 2147483647 w 377"/>
                  <a:gd name="T61" fmla="*/ 2147483647 h 393"/>
                  <a:gd name="T62" fmla="*/ 2147483647 w 377"/>
                  <a:gd name="T63" fmla="*/ 2147483647 h 393"/>
                  <a:gd name="T64" fmla="*/ 2147483647 w 377"/>
                  <a:gd name="T65" fmla="*/ 2147483647 h 393"/>
                  <a:gd name="T66" fmla="*/ 2147483647 w 377"/>
                  <a:gd name="T67" fmla="*/ 2147483647 h 393"/>
                  <a:gd name="T68" fmla="*/ 2147483647 w 377"/>
                  <a:gd name="T69" fmla="*/ 2147483647 h 393"/>
                  <a:gd name="T70" fmla="*/ 2147483647 w 377"/>
                  <a:gd name="T71" fmla="*/ 2147483647 h 393"/>
                  <a:gd name="T72" fmla="*/ 2147483647 w 377"/>
                  <a:gd name="T73" fmla="*/ 2147483647 h 393"/>
                  <a:gd name="T74" fmla="*/ 2147483647 w 377"/>
                  <a:gd name="T75" fmla="*/ 2147483647 h 393"/>
                  <a:gd name="T76" fmla="*/ 2147483647 w 377"/>
                  <a:gd name="T77" fmla="*/ 2147483647 h 393"/>
                  <a:gd name="T78" fmla="*/ 2147483647 w 377"/>
                  <a:gd name="T79" fmla="*/ 2147483647 h 393"/>
                  <a:gd name="T80" fmla="*/ 2147483647 w 377"/>
                  <a:gd name="T81" fmla="*/ 2147483647 h 393"/>
                  <a:gd name="T82" fmla="*/ 2147483647 w 377"/>
                  <a:gd name="T83" fmla="*/ 2147483647 h 393"/>
                  <a:gd name="T84" fmla="*/ 2147483647 w 377"/>
                  <a:gd name="T85" fmla="*/ 2147483647 h 393"/>
                  <a:gd name="T86" fmla="*/ 2147483647 w 377"/>
                  <a:gd name="T87" fmla="*/ 2147483647 h 393"/>
                  <a:gd name="T88" fmla="*/ 2147483647 w 377"/>
                  <a:gd name="T89" fmla="*/ 2147483647 h 393"/>
                  <a:gd name="T90" fmla="*/ 2147483647 w 377"/>
                  <a:gd name="T91" fmla="*/ 2147483647 h 39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77"/>
                  <a:gd name="T139" fmla="*/ 0 h 393"/>
                  <a:gd name="T140" fmla="*/ 377 w 377"/>
                  <a:gd name="T141" fmla="*/ 393 h 393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77" h="393">
                    <a:moveTo>
                      <a:pt x="376" y="176"/>
                    </a:moveTo>
                    <a:lnTo>
                      <a:pt x="336" y="120"/>
                    </a:lnTo>
                    <a:lnTo>
                      <a:pt x="344" y="96"/>
                    </a:lnTo>
                    <a:lnTo>
                      <a:pt x="312" y="40"/>
                    </a:lnTo>
                    <a:lnTo>
                      <a:pt x="288" y="8"/>
                    </a:lnTo>
                    <a:lnTo>
                      <a:pt x="280" y="40"/>
                    </a:lnTo>
                    <a:lnTo>
                      <a:pt x="264" y="0"/>
                    </a:lnTo>
                    <a:lnTo>
                      <a:pt x="232" y="0"/>
                    </a:lnTo>
                    <a:lnTo>
                      <a:pt x="240" y="24"/>
                    </a:lnTo>
                    <a:lnTo>
                      <a:pt x="200" y="56"/>
                    </a:lnTo>
                    <a:lnTo>
                      <a:pt x="176" y="56"/>
                    </a:lnTo>
                    <a:lnTo>
                      <a:pt x="48" y="144"/>
                    </a:lnTo>
                    <a:lnTo>
                      <a:pt x="24" y="112"/>
                    </a:lnTo>
                    <a:lnTo>
                      <a:pt x="8" y="112"/>
                    </a:lnTo>
                    <a:lnTo>
                      <a:pt x="16" y="136"/>
                    </a:lnTo>
                    <a:lnTo>
                      <a:pt x="16" y="160"/>
                    </a:lnTo>
                    <a:lnTo>
                      <a:pt x="24" y="184"/>
                    </a:lnTo>
                    <a:lnTo>
                      <a:pt x="8" y="184"/>
                    </a:lnTo>
                    <a:lnTo>
                      <a:pt x="8" y="216"/>
                    </a:lnTo>
                    <a:lnTo>
                      <a:pt x="0" y="232"/>
                    </a:lnTo>
                    <a:lnTo>
                      <a:pt x="32" y="240"/>
                    </a:lnTo>
                    <a:lnTo>
                      <a:pt x="64" y="296"/>
                    </a:lnTo>
                    <a:lnTo>
                      <a:pt x="104" y="240"/>
                    </a:lnTo>
                    <a:lnTo>
                      <a:pt x="120" y="208"/>
                    </a:lnTo>
                    <a:lnTo>
                      <a:pt x="160" y="200"/>
                    </a:lnTo>
                    <a:lnTo>
                      <a:pt x="184" y="216"/>
                    </a:lnTo>
                    <a:lnTo>
                      <a:pt x="184" y="224"/>
                    </a:lnTo>
                    <a:lnTo>
                      <a:pt x="192" y="224"/>
                    </a:lnTo>
                    <a:lnTo>
                      <a:pt x="168" y="280"/>
                    </a:lnTo>
                    <a:lnTo>
                      <a:pt x="152" y="280"/>
                    </a:lnTo>
                    <a:lnTo>
                      <a:pt x="160" y="312"/>
                    </a:lnTo>
                    <a:lnTo>
                      <a:pt x="152" y="320"/>
                    </a:lnTo>
                    <a:lnTo>
                      <a:pt x="168" y="320"/>
                    </a:lnTo>
                    <a:lnTo>
                      <a:pt x="136" y="376"/>
                    </a:lnTo>
                    <a:lnTo>
                      <a:pt x="144" y="392"/>
                    </a:lnTo>
                    <a:lnTo>
                      <a:pt x="160" y="376"/>
                    </a:lnTo>
                    <a:lnTo>
                      <a:pt x="168" y="352"/>
                    </a:lnTo>
                    <a:lnTo>
                      <a:pt x="184" y="352"/>
                    </a:lnTo>
                    <a:lnTo>
                      <a:pt x="200" y="336"/>
                    </a:lnTo>
                    <a:lnTo>
                      <a:pt x="200" y="312"/>
                    </a:lnTo>
                    <a:lnTo>
                      <a:pt x="256" y="280"/>
                    </a:lnTo>
                    <a:lnTo>
                      <a:pt x="304" y="264"/>
                    </a:lnTo>
                    <a:lnTo>
                      <a:pt x="312" y="224"/>
                    </a:lnTo>
                    <a:lnTo>
                      <a:pt x="344" y="200"/>
                    </a:lnTo>
                    <a:lnTo>
                      <a:pt x="368" y="192"/>
                    </a:lnTo>
                    <a:lnTo>
                      <a:pt x="376" y="176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93" name="Freeform 10"/>
              <p:cNvSpPr>
                <a:spLocks/>
              </p:cNvSpPr>
              <p:nvPr/>
            </p:nvSpPr>
            <p:spPr bwMode="gray">
              <a:xfrm>
                <a:off x="4735290" y="3705709"/>
                <a:ext cx="671513" cy="944563"/>
              </a:xfrm>
              <a:custGeom>
                <a:avLst/>
                <a:gdLst>
                  <a:gd name="T0" fmla="*/ 2147483647 w 353"/>
                  <a:gd name="T1" fmla="*/ 2147483647 h 537"/>
                  <a:gd name="T2" fmla="*/ 2147483647 w 353"/>
                  <a:gd name="T3" fmla="*/ 2147483647 h 537"/>
                  <a:gd name="T4" fmla="*/ 2147483647 w 353"/>
                  <a:gd name="T5" fmla="*/ 2147483647 h 537"/>
                  <a:gd name="T6" fmla="*/ 2147483647 w 353"/>
                  <a:gd name="T7" fmla="*/ 0 h 537"/>
                  <a:gd name="T8" fmla="*/ 2147483647 w 353"/>
                  <a:gd name="T9" fmla="*/ 2147483647 h 537"/>
                  <a:gd name="T10" fmla="*/ 2147483647 w 353"/>
                  <a:gd name="T11" fmla="*/ 2147483647 h 537"/>
                  <a:gd name="T12" fmla="*/ 2147483647 w 353"/>
                  <a:gd name="T13" fmla="*/ 2147483647 h 537"/>
                  <a:gd name="T14" fmla="*/ 2147483647 w 353"/>
                  <a:gd name="T15" fmla="*/ 2147483647 h 537"/>
                  <a:gd name="T16" fmla="*/ 2147483647 w 353"/>
                  <a:gd name="T17" fmla="*/ 2147483647 h 537"/>
                  <a:gd name="T18" fmla="*/ 2147483647 w 353"/>
                  <a:gd name="T19" fmla="*/ 2147483647 h 537"/>
                  <a:gd name="T20" fmla="*/ 2147483647 w 353"/>
                  <a:gd name="T21" fmla="*/ 2147483647 h 537"/>
                  <a:gd name="T22" fmla="*/ 2147483647 w 353"/>
                  <a:gd name="T23" fmla="*/ 2147483647 h 537"/>
                  <a:gd name="T24" fmla="*/ 2147483647 w 353"/>
                  <a:gd name="T25" fmla="*/ 2147483647 h 537"/>
                  <a:gd name="T26" fmla="*/ 2147483647 w 353"/>
                  <a:gd name="T27" fmla="*/ 2147483647 h 537"/>
                  <a:gd name="T28" fmla="*/ 2147483647 w 353"/>
                  <a:gd name="T29" fmla="*/ 2147483647 h 537"/>
                  <a:gd name="T30" fmla="*/ 2147483647 w 353"/>
                  <a:gd name="T31" fmla="*/ 2147483647 h 537"/>
                  <a:gd name="T32" fmla="*/ 2147483647 w 353"/>
                  <a:gd name="T33" fmla="*/ 2147483647 h 537"/>
                  <a:gd name="T34" fmla="*/ 2147483647 w 353"/>
                  <a:gd name="T35" fmla="*/ 2147483647 h 537"/>
                  <a:gd name="T36" fmla="*/ 2147483647 w 353"/>
                  <a:gd name="T37" fmla="*/ 2147483647 h 537"/>
                  <a:gd name="T38" fmla="*/ 2147483647 w 353"/>
                  <a:gd name="T39" fmla="*/ 2147483647 h 537"/>
                  <a:gd name="T40" fmla="*/ 2147483647 w 353"/>
                  <a:gd name="T41" fmla="*/ 2147483647 h 537"/>
                  <a:gd name="T42" fmla="*/ 2147483647 w 353"/>
                  <a:gd name="T43" fmla="*/ 2147483647 h 537"/>
                  <a:gd name="T44" fmla="*/ 2147483647 w 353"/>
                  <a:gd name="T45" fmla="*/ 2147483647 h 537"/>
                  <a:gd name="T46" fmla="*/ 2147483647 w 353"/>
                  <a:gd name="T47" fmla="*/ 2147483647 h 537"/>
                  <a:gd name="T48" fmla="*/ 2147483647 w 353"/>
                  <a:gd name="T49" fmla="*/ 2147483647 h 537"/>
                  <a:gd name="T50" fmla="*/ 2147483647 w 353"/>
                  <a:gd name="T51" fmla="*/ 2147483647 h 537"/>
                  <a:gd name="T52" fmla="*/ 2147483647 w 353"/>
                  <a:gd name="T53" fmla="*/ 2147483647 h 537"/>
                  <a:gd name="T54" fmla="*/ 2147483647 w 353"/>
                  <a:gd name="T55" fmla="*/ 2147483647 h 537"/>
                  <a:gd name="T56" fmla="*/ 2147483647 w 353"/>
                  <a:gd name="T57" fmla="*/ 2147483647 h 537"/>
                  <a:gd name="T58" fmla="*/ 2147483647 w 353"/>
                  <a:gd name="T59" fmla="*/ 2147483647 h 537"/>
                  <a:gd name="T60" fmla="*/ 2147483647 w 353"/>
                  <a:gd name="T61" fmla="*/ 2147483647 h 537"/>
                  <a:gd name="T62" fmla="*/ 2147483647 w 353"/>
                  <a:gd name="T63" fmla="*/ 2147483647 h 537"/>
                  <a:gd name="T64" fmla="*/ 2147483647 w 353"/>
                  <a:gd name="T65" fmla="*/ 2147483647 h 5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53"/>
                  <a:gd name="T100" fmla="*/ 0 h 537"/>
                  <a:gd name="T101" fmla="*/ 353 w 353"/>
                  <a:gd name="T102" fmla="*/ 537 h 53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53" h="537">
                    <a:moveTo>
                      <a:pt x="352" y="208"/>
                    </a:moveTo>
                    <a:lnTo>
                      <a:pt x="320" y="160"/>
                    </a:lnTo>
                    <a:lnTo>
                      <a:pt x="288" y="152"/>
                    </a:lnTo>
                    <a:lnTo>
                      <a:pt x="296" y="96"/>
                    </a:lnTo>
                    <a:lnTo>
                      <a:pt x="264" y="104"/>
                    </a:lnTo>
                    <a:lnTo>
                      <a:pt x="248" y="88"/>
                    </a:lnTo>
                    <a:lnTo>
                      <a:pt x="248" y="48"/>
                    </a:lnTo>
                    <a:lnTo>
                      <a:pt x="224" y="0"/>
                    </a:lnTo>
                    <a:lnTo>
                      <a:pt x="176" y="24"/>
                    </a:lnTo>
                    <a:lnTo>
                      <a:pt x="176" y="64"/>
                    </a:lnTo>
                    <a:lnTo>
                      <a:pt x="144" y="56"/>
                    </a:lnTo>
                    <a:lnTo>
                      <a:pt x="136" y="80"/>
                    </a:lnTo>
                    <a:lnTo>
                      <a:pt x="112" y="72"/>
                    </a:lnTo>
                    <a:lnTo>
                      <a:pt x="80" y="104"/>
                    </a:lnTo>
                    <a:lnTo>
                      <a:pt x="56" y="56"/>
                    </a:lnTo>
                    <a:lnTo>
                      <a:pt x="32" y="72"/>
                    </a:lnTo>
                    <a:lnTo>
                      <a:pt x="24" y="112"/>
                    </a:lnTo>
                    <a:lnTo>
                      <a:pt x="8" y="120"/>
                    </a:lnTo>
                    <a:lnTo>
                      <a:pt x="32" y="184"/>
                    </a:lnTo>
                    <a:lnTo>
                      <a:pt x="56" y="200"/>
                    </a:lnTo>
                    <a:lnTo>
                      <a:pt x="32" y="216"/>
                    </a:lnTo>
                    <a:lnTo>
                      <a:pt x="24" y="232"/>
                    </a:lnTo>
                    <a:lnTo>
                      <a:pt x="56" y="232"/>
                    </a:lnTo>
                    <a:lnTo>
                      <a:pt x="64" y="272"/>
                    </a:lnTo>
                    <a:lnTo>
                      <a:pt x="48" y="304"/>
                    </a:lnTo>
                    <a:lnTo>
                      <a:pt x="32" y="288"/>
                    </a:lnTo>
                    <a:lnTo>
                      <a:pt x="16" y="304"/>
                    </a:lnTo>
                    <a:lnTo>
                      <a:pt x="16" y="328"/>
                    </a:lnTo>
                    <a:lnTo>
                      <a:pt x="0" y="344"/>
                    </a:lnTo>
                    <a:lnTo>
                      <a:pt x="32" y="400"/>
                    </a:lnTo>
                    <a:lnTo>
                      <a:pt x="8" y="488"/>
                    </a:lnTo>
                    <a:lnTo>
                      <a:pt x="24" y="512"/>
                    </a:lnTo>
                    <a:lnTo>
                      <a:pt x="72" y="512"/>
                    </a:lnTo>
                    <a:lnTo>
                      <a:pt x="88" y="528"/>
                    </a:lnTo>
                    <a:lnTo>
                      <a:pt x="128" y="536"/>
                    </a:lnTo>
                    <a:lnTo>
                      <a:pt x="112" y="512"/>
                    </a:lnTo>
                    <a:lnTo>
                      <a:pt x="120" y="480"/>
                    </a:lnTo>
                    <a:lnTo>
                      <a:pt x="152" y="424"/>
                    </a:lnTo>
                    <a:lnTo>
                      <a:pt x="192" y="384"/>
                    </a:lnTo>
                    <a:lnTo>
                      <a:pt x="232" y="376"/>
                    </a:lnTo>
                    <a:lnTo>
                      <a:pt x="248" y="360"/>
                    </a:lnTo>
                    <a:lnTo>
                      <a:pt x="240" y="344"/>
                    </a:lnTo>
                    <a:lnTo>
                      <a:pt x="224" y="312"/>
                    </a:lnTo>
                    <a:lnTo>
                      <a:pt x="192" y="320"/>
                    </a:lnTo>
                    <a:lnTo>
                      <a:pt x="176" y="312"/>
                    </a:lnTo>
                    <a:lnTo>
                      <a:pt x="184" y="288"/>
                    </a:lnTo>
                    <a:lnTo>
                      <a:pt x="184" y="248"/>
                    </a:lnTo>
                    <a:lnTo>
                      <a:pt x="160" y="264"/>
                    </a:lnTo>
                    <a:lnTo>
                      <a:pt x="128" y="256"/>
                    </a:lnTo>
                    <a:lnTo>
                      <a:pt x="104" y="256"/>
                    </a:lnTo>
                    <a:lnTo>
                      <a:pt x="104" y="224"/>
                    </a:lnTo>
                    <a:lnTo>
                      <a:pt x="136" y="168"/>
                    </a:lnTo>
                    <a:lnTo>
                      <a:pt x="152" y="168"/>
                    </a:lnTo>
                    <a:lnTo>
                      <a:pt x="160" y="136"/>
                    </a:lnTo>
                    <a:lnTo>
                      <a:pt x="176" y="136"/>
                    </a:lnTo>
                    <a:lnTo>
                      <a:pt x="192" y="152"/>
                    </a:lnTo>
                    <a:lnTo>
                      <a:pt x="216" y="152"/>
                    </a:lnTo>
                    <a:lnTo>
                      <a:pt x="208" y="184"/>
                    </a:lnTo>
                    <a:lnTo>
                      <a:pt x="208" y="200"/>
                    </a:lnTo>
                    <a:lnTo>
                      <a:pt x="224" y="200"/>
                    </a:lnTo>
                    <a:lnTo>
                      <a:pt x="224" y="232"/>
                    </a:lnTo>
                    <a:lnTo>
                      <a:pt x="256" y="256"/>
                    </a:lnTo>
                    <a:lnTo>
                      <a:pt x="264" y="280"/>
                    </a:lnTo>
                    <a:lnTo>
                      <a:pt x="272" y="288"/>
                    </a:lnTo>
                    <a:lnTo>
                      <a:pt x="312" y="256"/>
                    </a:lnTo>
                    <a:lnTo>
                      <a:pt x="328" y="216"/>
                    </a:lnTo>
                    <a:lnTo>
                      <a:pt x="352" y="208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94" name="Freeform 13"/>
              <p:cNvSpPr>
                <a:spLocks/>
              </p:cNvSpPr>
              <p:nvPr/>
            </p:nvSpPr>
            <p:spPr bwMode="gray">
              <a:xfrm>
                <a:off x="5068665" y="4070834"/>
                <a:ext cx="65088" cy="71438"/>
              </a:xfrm>
              <a:custGeom>
                <a:avLst/>
                <a:gdLst>
                  <a:gd name="T0" fmla="*/ 2147483647 w 33"/>
                  <a:gd name="T1" fmla="*/ 2147483647 h 41"/>
                  <a:gd name="T2" fmla="*/ 2147483647 w 33"/>
                  <a:gd name="T3" fmla="*/ 2147483647 h 41"/>
                  <a:gd name="T4" fmla="*/ 2147483647 w 33"/>
                  <a:gd name="T5" fmla="*/ 2147483647 h 41"/>
                  <a:gd name="T6" fmla="*/ 0 w 33"/>
                  <a:gd name="T7" fmla="*/ 0 h 41"/>
                  <a:gd name="T8" fmla="*/ 2147483647 w 33"/>
                  <a:gd name="T9" fmla="*/ 2147483647 h 41"/>
                  <a:gd name="T10" fmla="*/ 2147483647 w 33"/>
                  <a:gd name="T11" fmla="*/ 2147483647 h 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41"/>
                  <a:gd name="T20" fmla="*/ 33 w 33"/>
                  <a:gd name="T21" fmla="*/ 41 h 4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41">
                    <a:moveTo>
                      <a:pt x="32" y="40"/>
                    </a:moveTo>
                    <a:lnTo>
                      <a:pt x="8" y="40"/>
                    </a:lnTo>
                    <a:lnTo>
                      <a:pt x="8" y="24"/>
                    </a:lnTo>
                    <a:lnTo>
                      <a:pt x="0" y="0"/>
                    </a:lnTo>
                    <a:lnTo>
                      <a:pt x="24" y="8"/>
                    </a:lnTo>
                    <a:lnTo>
                      <a:pt x="32" y="4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95" name="Freeform 14"/>
              <p:cNvSpPr>
                <a:spLocks/>
              </p:cNvSpPr>
              <p:nvPr/>
            </p:nvSpPr>
            <p:spPr bwMode="gray">
              <a:xfrm>
                <a:off x="4916265" y="4324834"/>
                <a:ext cx="827088" cy="509588"/>
              </a:xfrm>
              <a:custGeom>
                <a:avLst/>
                <a:gdLst>
                  <a:gd name="T0" fmla="*/ 2147483647 w 433"/>
                  <a:gd name="T1" fmla="*/ 2147483647 h 289"/>
                  <a:gd name="T2" fmla="*/ 2147483647 w 433"/>
                  <a:gd name="T3" fmla="*/ 2147483647 h 289"/>
                  <a:gd name="T4" fmla="*/ 2147483647 w 433"/>
                  <a:gd name="T5" fmla="*/ 2147483647 h 289"/>
                  <a:gd name="T6" fmla="*/ 2147483647 w 433"/>
                  <a:gd name="T7" fmla="*/ 2147483647 h 289"/>
                  <a:gd name="T8" fmla="*/ 2147483647 w 433"/>
                  <a:gd name="T9" fmla="*/ 2147483647 h 289"/>
                  <a:gd name="T10" fmla="*/ 2147483647 w 433"/>
                  <a:gd name="T11" fmla="*/ 2147483647 h 289"/>
                  <a:gd name="T12" fmla="*/ 2147483647 w 433"/>
                  <a:gd name="T13" fmla="*/ 2147483647 h 289"/>
                  <a:gd name="T14" fmla="*/ 2147483647 w 433"/>
                  <a:gd name="T15" fmla="*/ 2147483647 h 289"/>
                  <a:gd name="T16" fmla="*/ 2147483647 w 433"/>
                  <a:gd name="T17" fmla="*/ 2147483647 h 289"/>
                  <a:gd name="T18" fmla="*/ 2147483647 w 433"/>
                  <a:gd name="T19" fmla="*/ 2147483647 h 289"/>
                  <a:gd name="T20" fmla="*/ 0 w 433"/>
                  <a:gd name="T21" fmla="*/ 2147483647 h 289"/>
                  <a:gd name="T22" fmla="*/ 2147483647 w 433"/>
                  <a:gd name="T23" fmla="*/ 2147483647 h 289"/>
                  <a:gd name="T24" fmla="*/ 2147483647 w 433"/>
                  <a:gd name="T25" fmla="*/ 2147483647 h 289"/>
                  <a:gd name="T26" fmla="*/ 2147483647 w 433"/>
                  <a:gd name="T27" fmla="*/ 2147483647 h 289"/>
                  <a:gd name="T28" fmla="*/ 2147483647 w 433"/>
                  <a:gd name="T29" fmla="*/ 2147483647 h 289"/>
                  <a:gd name="T30" fmla="*/ 2147483647 w 433"/>
                  <a:gd name="T31" fmla="*/ 2147483647 h 289"/>
                  <a:gd name="T32" fmla="*/ 2147483647 w 433"/>
                  <a:gd name="T33" fmla="*/ 2147483647 h 289"/>
                  <a:gd name="T34" fmla="*/ 2147483647 w 433"/>
                  <a:gd name="T35" fmla="*/ 2147483647 h 289"/>
                  <a:gd name="T36" fmla="*/ 2147483647 w 433"/>
                  <a:gd name="T37" fmla="*/ 2147483647 h 289"/>
                  <a:gd name="T38" fmla="*/ 2147483647 w 433"/>
                  <a:gd name="T39" fmla="*/ 2147483647 h 289"/>
                  <a:gd name="T40" fmla="*/ 2147483647 w 433"/>
                  <a:gd name="T41" fmla="*/ 2147483647 h 289"/>
                  <a:gd name="T42" fmla="*/ 2147483647 w 433"/>
                  <a:gd name="T43" fmla="*/ 2147483647 h 289"/>
                  <a:gd name="T44" fmla="*/ 2147483647 w 433"/>
                  <a:gd name="T45" fmla="*/ 2147483647 h 289"/>
                  <a:gd name="T46" fmla="*/ 2147483647 w 433"/>
                  <a:gd name="T47" fmla="*/ 2147483647 h 289"/>
                  <a:gd name="T48" fmla="*/ 2147483647 w 433"/>
                  <a:gd name="T49" fmla="*/ 2147483647 h 289"/>
                  <a:gd name="T50" fmla="*/ 2147483647 w 433"/>
                  <a:gd name="T51" fmla="*/ 2147483647 h 289"/>
                  <a:gd name="T52" fmla="*/ 2147483647 w 433"/>
                  <a:gd name="T53" fmla="*/ 2147483647 h 289"/>
                  <a:gd name="T54" fmla="*/ 2147483647 w 433"/>
                  <a:gd name="T55" fmla="*/ 2147483647 h 289"/>
                  <a:gd name="T56" fmla="*/ 2147483647 w 433"/>
                  <a:gd name="T57" fmla="*/ 2147483647 h 289"/>
                  <a:gd name="T58" fmla="*/ 2147483647 w 433"/>
                  <a:gd name="T59" fmla="*/ 2147483647 h 289"/>
                  <a:gd name="T60" fmla="*/ 2147483647 w 433"/>
                  <a:gd name="T61" fmla="*/ 2147483647 h 289"/>
                  <a:gd name="T62" fmla="*/ 2147483647 w 433"/>
                  <a:gd name="T63" fmla="*/ 2147483647 h 289"/>
                  <a:gd name="T64" fmla="*/ 2147483647 w 433"/>
                  <a:gd name="T65" fmla="*/ 2147483647 h 289"/>
                  <a:gd name="T66" fmla="*/ 2147483647 w 433"/>
                  <a:gd name="T67" fmla="*/ 2147483647 h 289"/>
                  <a:gd name="T68" fmla="*/ 2147483647 w 433"/>
                  <a:gd name="T69" fmla="*/ 2147483647 h 289"/>
                  <a:gd name="T70" fmla="*/ 2147483647 w 433"/>
                  <a:gd name="T71" fmla="*/ 2147483647 h 289"/>
                  <a:gd name="T72" fmla="*/ 2147483647 w 433"/>
                  <a:gd name="T73" fmla="*/ 2147483647 h 289"/>
                  <a:gd name="T74" fmla="*/ 2147483647 w 433"/>
                  <a:gd name="T75" fmla="*/ 2147483647 h 289"/>
                  <a:gd name="T76" fmla="*/ 2147483647 w 433"/>
                  <a:gd name="T77" fmla="*/ 2147483647 h 289"/>
                  <a:gd name="T78" fmla="*/ 2147483647 w 433"/>
                  <a:gd name="T79" fmla="*/ 0 h 289"/>
                  <a:gd name="T80" fmla="*/ 2147483647 w 433"/>
                  <a:gd name="T81" fmla="*/ 2147483647 h 289"/>
                  <a:gd name="T82" fmla="*/ 2147483647 w 433"/>
                  <a:gd name="T83" fmla="*/ 2147483647 h 289"/>
                  <a:gd name="T84" fmla="*/ 2147483647 w 433"/>
                  <a:gd name="T85" fmla="*/ 2147483647 h 289"/>
                  <a:gd name="T86" fmla="*/ 2147483647 w 433"/>
                  <a:gd name="T87" fmla="*/ 2147483647 h 289"/>
                  <a:gd name="T88" fmla="*/ 2147483647 w 433"/>
                  <a:gd name="T89" fmla="*/ 2147483647 h 289"/>
                  <a:gd name="T90" fmla="*/ 2147483647 w 433"/>
                  <a:gd name="T91" fmla="*/ 2147483647 h 289"/>
                  <a:gd name="T92" fmla="*/ 2147483647 w 433"/>
                  <a:gd name="T93" fmla="*/ 0 h 289"/>
                  <a:gd name="T94" fmla="*/ 2147483647 w 433"/>
                  <a:gd name="T95" fmla="*/ 0 h 289"/>
                  <a:gd name="T96" fmla="*/ 2147483647 w 433"/>
                  <a:gd name="T97" fmla="*/ 0 h 289"/>
                  <a:gd name="T98" fmla="*/ 2147483647 w 433"/>
                  <a:gd name="T99" fmla="*/ 2147483647 h 289"/>
                  <a:gd name="T100" fmla="*/ 2147483647 w 433"/>
                  <a:gd name="T101" fmla="*/ 2147483647 h 28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33"/>
                  <a:gd name="T154" fmla="*/ 0 h 289"/>
                  <a:gd name="T155" fmla="*/ 433 w 433"/>
                  <a:gd name="T156" fmla="*/ 289 h 28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33" h="289">
                    <a:moveTo>
                      <a:pt x="152" y="8"/>
                    </a:moveTo>
                    <a:lnTo>
                      <a:pt x="136" y="24"/>
                    </a:lnTo>
                    <a:lnTo>
                      <a:pt x="96" y="32"/>
                    </a:lnTo>
                    <a:lnTo>
                      <a:pt x="56" y="72"/>
                    </a:lnTo>
                    <a:lnTo>
                      <a:pt x="16" y="128"/>
                    </a:lnTo>
                    <a:lnTo>
                      <a:pt x="16" y="160"/>
                    </a:lnTo>
                    <a:lnTo>
                      <a:pt x="32" y="184"/>
                    </a:lnTo>
                    <a:lnTo>
                      <a:pt x="48" y="176"/>
                    </a:lnTo>
                    <a:lnTo>
                      <a:pt x="64" y="176"/>
                    </a:lnTo>
                    <a:lnTo>
                      <a:pt x="8" y="224"/>
                    </a:lnTo>
                    <a:lnTo>
                      <a:pt x="0" y="248"/>
                    </a:lnTo>
                    <a:lnTo>
                      <a:pt x="16" y="256"/>
                    </a:lnTo>
                    <a:lnTo>
                      <a:pt x="48" y="288"/>
                    </a:lnTo>
                    <a:lnTo>
                      <a:pt x="80" y="288"/>
                    </a:lnTo>
                    <a:lnTo>
                      <a:pt x="96" y="272"/>
                    </a:lnTo>
                    <a:lnTo>
                      <a:pt x="96" y="256"/>
                    </a:lnTo>
                    <a:lnTo>
                      <a:pt x="112" y="264"/>
                    </a:lnTo>
                    <a:lnTo>
                      <a:pt x="120" y="272"/>
                    </a:lnTo>
                    <a:lnTo>
                      <a:pt x="152" y="288"/>
                    </a:lnTo>
                    <a:lnTo>
                      <a:pt x="168" y="272"/>
                    </a:lnTo>
                    <a:lnTo>
                      <a:pt x="192" y="272"/>
                    </a:lnTo>
                    <a:lnTo>
                      <a:pt x="192" y="288"/>
                    </a:lnTo>
                    <a:lnTo>
                      <a:pt x="208" y="280"/>
                    </a:lnTo>
                    <a:lnTo>
                      <a:pt x="240" y="232"/>
                    </a:lnTo>
                    <a:lnTo>
                      <a:pt x="256" y="232"/>
                    </a:lnTo>
                    <a:lnTo>
                      <a:pt x="296" y="168"/>
                    </a:lnTo>
                    <a:lnTo>
                      <a:pt x="296" y="144"/>
                    </a:lnTo>
                    <a:lnTo>
                      <a:pt x="304" y="136"/>
                    </a:lnTo>
                    <a:lnTo>
                      <a:pt x="312" y="152"/>
                    </a:lnTo>
                    <a:lnTo>
                      <a:pt x="344" y="96"/>
                    </a:lnTo>
                    <a:lnTo>
                      <a:pt x="376" y="80"/>
                    </a:lnTo>
                    <a:lnTo>
                      <a:pt x="376" y="88"/>
                    </a:lnTo>
                    <a:lnTo>
                      <a:pt x="400" y="64"/>
                    </a:lnTo>
                    <a:lnTo>
                      <a:pt x="416" y="72"/>
                    </a:lnTo>
                    <a:lnTo>
                      <a:pt x="432" y="24"/>
                    </a:lnTo>
                    <a:lnTo>
                      <a:pt x="424" y="16"/>
                    </a:lnTo>
                    <a:lnTo>
                      <a:pt x="400" y="16"/>
                    </a:lnTo>
                    <a:lnTo>
                      <a:pt x="384" y="24"/>
                    </a:lnTo>
                    <a:lnTo>
                      <a:pt x="344" y="24"/>
                    </a:lnTo>
                    <a:lnTo>
                      <a:pt x="328" y="0"/>
                    </a:lnTo>
                    <a:lnTo>
                      <a:pt x="272" y="40"/>
                    </a:lnTo>
                    <a:lnTo>
                      <a:pt x="264" y="64"/>
                    </a:lnTo>
                    <a:lnTo>
                      <a:pt x="248" y="64"/>
                    </a:lnTo>
                    <a:lnTo>
                      <a:pt x="200" y="64"/>
                    </a:lnTo>
                    <a:lnTo>
                      <a:pt x="200" y="48"/>
                    </a:lnTo>
                    <a:lnTo>
                      <a:pt x="216" y="32"/>
                    </a:lnTo>
                    <a:lnTo>
                      <a:pt x="200" y="0"/>
                    </a:lnTo>
                    <a:lnTo>
                      <a:pt x="176" y="0"/>
                    </a:lnTo>
                    <a:lnTo>
                      <a:pt x="168" y="0"/>
                    </a:lnTo>
                    <a:lnTo>
                      <a:pt x="160" y="16"/>
                    </a:lnTo>
                    <a:lnTo>
                      <a:pt x="152" y="8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96" name="Freeform 15"/>
              <p:cNvSpPr>
                <a:spLocks/>
              </p:cNvSpPr>
              <p:nvPr/>
            </p:nvSpPr>
            <p:spPr bwMode="gray">
              <a:xfrm>
                <a:off x="5086128" y="4732822"/>
                <a:ext cx="685800" cy="563562"/>
              </a:xfrm>
              <a:custGeom>
                <a:avLst/>
                <a:gdLst>
                  <a:gd name="T0" fmla="*/ 2147483647 w 361"/>
                  <a:gd name="T1" fmla="*/ 0 h 321"/>
                  <a:gd name="T2" fmla="*/ 2147483647 w 361"/>
                  <a:gd name="T3" fmla="*/ 0 h 321"/>
                  <a:gd name="T4" fmla="*/ 2147483647 w 361"/>
                  <a:gd name="T5" fmla="*/ 2147483647 h 321"/>
                  <a:gd name="T6" fmla="*/ 2147483647 w 361"/>
                  <a:gd name="T7" fmla="*/ 2147483647 h 321"/>
                  <a:gd name="T8" fmla="*/ 2147483647 w 361"/>
                  <a:gd name="T9" fmla="*/ 2147483647 h 321"/>
                  <a:gd name="T10" fmla="*/ 2147483647 w 361"/>
                  <a:gd name="T11" fmla="*/ 2147483647 h 321"/>
                  <a:gd name="T12" fmla="*/ 2147483647 w 361"/>
                  <a:gd name="T13" fmla="*/ 2147483647 h 321"/>
                  <a:gd name="T14" fmla="*/ 2147483647 w 361"/>
                  <a:gd name="T15" fmla="*/ 2147483647 h 321"/>
                  <a:gd name="T16" fmla="*/ 2147483647 w 361"/>
                  <a:gd name="T17" fmla="*/ 2147483647 h 321"/>
                  <a:gd name="T18" fmla="*/ 2147483647 w 361"/>
                  <a:gd name="T19" fmla="*/ 2147483647 h 321"/>
                  <a:gd name="T20" fmla="*/ 2147483647 w 361"/>
                  <a:gd name="T21" fmla="*/ 2147483647 h 321"/>
                  <a:gd name="T22" fmla="*/ 0 w 361"/>
                  <a:gd name="T23" fmla="*/ 2147483647 h 321"/>
                  <a:gd name="T24" fmla="*/ 2147483647 w 361"/>
                  <a:gd name="T25" fmla="*/ 2147483647 h 321"/>
                  <a:gd name="T26" fmla="*/ 2147483647 w 361"/>
                  <a:gd name="T27" fmla="*/ 2147483647 h 321"/>
                  <a:gd name="T28" fmla="*/ 2147483647 w 361"/>
                  <a:gd name="T29" fmla="*/ 2147483647 h 321"/>
                  <a:gd name="T30" fmla="*/ 2147483647 w 361"/>
                  <a:gd name="T31" fmla="*/ 2147483647 h 321"/>
                  <a:gd name="T32" fmla="*/ 2147483647 w 361"/>
                  <a:gd name="T33" fmla="*/ 2147483647 h 321"/>
                  <a:gd name="T34" fmla="*/ 2147483647 w 361"/>
                  <a:gd name="T35" fmla="*/ 2147483647 h 321"/>
                  <a:gd name="T36" fmla="*/ 2147483647 w 361"/>
                  <a:gd name="T37" fmla="*/ 2147483647 h 321"/>
                  <a:gd name="T38" fmla="*/ 2147483647 w 361"/>
                  <a:gd name="T39" fmla="*/ 2147483647 h 321"/>
                  <a:gd name="T40" fmla="*/ 2147483647 w 361"/>
                  <a:gd name="T41" fmla="*/ 2147483647 h 321"/>
                  <a:gd name="T42" fmla="*/ 2147483647 w 361"/>
                  <a:gd name="T43" fmla="*/ 2147483647 h 321"/>
                  <a:gd name="T44" fmla="*/ 2147483647 w 361"/>
                  <a:gd name="T45" fmla="*/ 2147483647 h 321"/>
                  <a:gd name="T46" fmla="*/ 2147483647 w 361"/>
                  <a:gd name="T47" fmla="*/ 2147483647 h 321"/>
                  <a:gd name="T48" fmla="*/ 2147483647 w 361"/>
                  <a:gd name="T49" fmla="*/ 2147483647 h 321"/>
                  <a:gd name="T50" fmla="*/ 2147483647 w 361"/>
                  <a:gd name="T51" fmla="*/ 2147483647 h 321"/>
                  <a:gd name="T52" fmla="*/ 2147483647 w 361"/>
                  <a:gd name="T53" fmla="*/ 2147483647 h 321"/>
                  <a:gd name="T54" fmla="*/ 2147483647 w 361"/>
                  <a:gd name="T55" fmla="*/ 2147483647 h 321"/>
                  <a:gd name="T56" fmla="*/ 2147483647 w 361"/>
                  <a:gd name="T57" fmla="*/ 2147483647 h 321"/>
                  <a:gd name="T58" fmla="*/ 2147483647 w 361"/>
                  <a:gd name="T59" fmla="*/ 2147483647 h 321"/>
                  <a:gd name="T60" fmla="*/ 2147483647 w 361"/>
                  <a:gd name="T61" fmla="*/ 2147483647 h 321"/>
                  <a:gd name="T62" fmla="*/ 2147483647 w 361"/>
                  <a:gd name="T63" fmla="*/ 2147483647 h 321"/>
                  <a:gd name="T64" fmla="*/ 2147483647 w 361"/>
                  <a:gd name="T65" fmla="*/ 2147483647 h 321"/>
                  <a:gd name="T66" fmla="*/ 2147483647 w 361"/>
                  <a:gd name="T67" fmla="*/ 2147483647 h 321"/>
                  <a:gd name="T68" fmla="*/ 2147483647 w 361"/>
                  <a:gd name="T69" fmla="*/ 2147483647 h 321"/>
                  <a:gd name="T70" fmla="*/ 2147483647 w 361"/>
                  <a:gd name="T71" fmla="*/ 2147483647 h 321"/>
                  <a:gd name="T72" fmla="*/ 2147483647 w 361"/>
                  <a:gd name="T73" fmla="*/ 2147483647 h 321"/>
                  <a:gd name="T74" fmla="*/ 2147483647 w 361"/>
                  <a:gd name="T75" fmla="*/ 2147483647 h 321"/>
                  <a:gd name="T76" fmla="*/ 2147483647 w 361"/>
                  <a:gd name="T77" fmla="*/ 2147483647 h 321"/>
                  <a:gd name="T78" fmla="*/ 2147483647 w 361"/>
                  <a:gd name="T79" fmla="*/ 2147483647 h 321"/>
                  <a:gd name="T80" fmla="*/ 2147483647 w 361"/>
                  <a:gd name="T81" fmla="*/ 2147483647 h 321"/>
                  <a:gd name="T82" fmla="*/ 2147483647 w 361"/>
                  <a:gd name="T83" fmla="*/ 2147483647 h 321"/>
                  <a:gd name="T84" fmla="*/ 2147483647 w 361"/>
                  <a:gd name="T85" fmla="*/ 2147483647 h 321"/>
                  <a:gd name="T86" fmla="*/ 2147483647 w 361"/>
                  <a:gd name="T87" fmla="*/ 2147483647 h 321"/>
                  <a:gd name="T88" fmla="*/ 2147483647 w 361"/>
                  <a:gd name="T89" fmla="*/ 2147483647 h 321"/>
                  <a:gd name="T90" fmla="*/ 2147483647 w 361"/>
                  <a:gd name="T91" fmla="*/ 2147483647 h 321"/>
                  <a:gd name="T92" fmla="*/ 2147483647 w 361"/>
                  <a:gd name="T93" fmla="*/ 2147483647 h 321"/>
                  <a:gd name="T94" fmla="*/ 2147483647 w 361"/>
                  <a:gd name="T95" fmla="*/ 2147483647 h 321"/>
                  <a:gd name="T96" fmla="*/ 2147483647 w 361"/>
                  <a:gd name="T97" fmla="*/ 2147483647 h 321"/>
                  <a:gd name="T98" fmla="*/ 2147483647 w 361"/>
                  <a:gd name="T99" fmla="*/ 0 h 3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61"/>
                  <a:gd name="T151" fmla="*/ 0 h 321"/>
                  <a:gd name="T152" fmla="*/ 361 w 361"/>
                  <a:gd name="T153" fmla="*/ 321 h 3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61" h="321">
                    <a:moveTo>
                      <a:pt x="168" y="0"/>
                    </a:moveTo>
                    <a:lnTo>
                      <a:pt x="152" y="0"/>
                    </a:lnTo>
                    <a:lnTo>
                      <a:pt x="120" y="48"/>
                    </a:lnTo>
                    <a:lnTo>
                      <a:pt x="96" y="56"/>
                    </a:lnTo>
                    <a:lnTo>
                      <a:pt x="96" y="40"/>
                    </a:lnTo>
                    <a:lnTo>
                      <a:pt x="80" y="40"/>
                    </a:lnTo>
                    <a:lnTo>
                      <a:pt x="64" y="56"/>
                    </a:lnTo>
                    <a:lnTo>
                      <a:pt x="32" y="40"/>
                    </a:lnTo>
                    <a:lnTo>
                      <a:pt x="24" y="32"/>
                    </a:lnTo>
                    <a:lnTo>
                      <a:pt x="8" y="24"/>
                    </a:lnTo>
                    <a:lnTo>
                      <a:pt x="8" y="40"/>
                    </a:lnTo>
                    <a:lnTo>
                      <a:pt x="0" y="48"/>
                    </a:lnTo>
                    <a:lnTo>
                      <a:pt x="32" y="56"/>
                    </a:lnTo>
                    <a:lnTo>
                      <a:pt x="40" y="80"/>
                    </a:lnTo>
                    <a:lnTo>
                      <a:pt x="56" y="80"/>
                    </a:lnTo>
                    <a:lnTo>
                      <a:pt x="80" y="112"/>
                    </a:lnTo>
                    <a:lnTo>
                      <a:pt x="104" y="104"/>
                    </a:lnTo>
                    <a:lnTo>
                      <a:pt x="104" y="144"/>
                    </a:lnTo>
                    <a:lnTo>
                      <a:pt x="136" y="184"/>
                    </a:lnTo>
                    <a:lnTo>
                      <a:pt x="152" y="184"/>
                    </a:lnTo>
                    <a:lnTo>
                      <a:pt x="160" y="168"/>
                    </a:lnTo>
                    <a:lnTo>
                      <a:pt x="184" y="192"/>
                    </a:lnTo>
                    <a:lnTo>
                      <a:pt x="168" y="208"/>
                    </a:lnTo>
                    <a:lnTo>
                      <a:pt x="160" y="200"/>
                    </a:lnTo>
                    <a:lnTo>
                      <a:pt x="144" y="192"/>
                    </a:lnTo>
                    <a:lnTo>
                      <a:pt x="144" y="224"/>
                    </a:lnTo>
                    <a:lnTo>
                      <a:pt x="136" y="240"/>
                    </a:lnTo>
                    <a:lnTo>
                      <a:pt x="160" y="272"/>
                    </a:lnTo>
                    <a:lnTo>
                      <a:pt x="160" y="296"/>
                    </a:lnTo>
                    <a:lnTo>
                      <a:pt x="200" y="296"/>
                    </a:lnTo>
                    <a:lnTo>
                      <a:pt x="216" y="312"/>
                    </a:lnTo>
                    <a:lnTo>
                      <a:pt x="240" y="304"/>
                    </a:lnTo>
                    <a:lnTo>
                      <a:pt x="272" y="320"/>
                    </a:lnTo>
                    <a:lnTo>
                      <a:pt x="296" y="296"/>
                    </a:lnTo>
                    <a:lnTo>
                      <a:pt x="320" y="256"/>
                    </a:lnTo>
                    <a:lnTo>
                      <a:pt x="288" y="240"/>
                    </a:lnTo>
                    <a:lnTo>
                      <a:pt x="320" y="232"/>
                    </a:lnTo>
                    <a:lnTo>
                      <a:pt x="328" y="240"/>
                    </a:lnTo>
                    <a:lnTo>
                      <a:pt x="360" y="232"/>
                    </a:lnTo>
                    <a:lnTo>
                      <a:pt x="360" y="224"/>
                    </a:lnTo>
                    <a:lnTo>
                      <a:pt x="320" y="200"/>
                    </a:lnTo>
                    <a:lnTo>
                      <a:pt x="320" y="184"/>
                    </a:lnTo>
                    <a:lnTo>
                      <a:pt x="304" y="176"/>
                    </a:lnTo>
                    <a:lnTo>
                      <a:pt x="288" y="168"/>
                    </a:lnTo>
                    <a:lnTo>
                      <a:pt x="272" y="128"/>
                    </a:lnTo>
                    <a:lnTo>
                      <a:pt x="232" y="64"/>
                    </a:lnTo>
                    <a:lnTo>
                      <a:pt x="232" y="40"/>
                    </a:lnTo>
                    <a:lnTo>
                      <a:pt x="192" y="32"/>
                    </a:lnTo>
                    <a:lnTo>
                      <a:pt x="176" y="24"/>
                    </a:lnTo>
                    <a:lnTo>
                      <a:pt x="168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97" name="Freeform 16"/>
              <p:cNvSpPr>
                <a:spLocks/>
              </p:cNvSpPr>
              <p:nvPr/>
            </p:nvSpPr>
            <p:spPr bwMode="invGray">
              <a:xfrm>
                <a:off x="5649690" y="5183672"/>
                <a:ext cx="122238" cy="96837"/>
              </a:xfrm>
              <a:custGeom>
                <a:avLst/>
                <a:gdLst>
                  <a:gd name="T0" fmla="*/ 2147483647 w 65"/>
                  <a:gd name="T1" fmla="*/ 0 h 57"/>
                  <a:gd name="T2" fmla="*/ 0 w 65"/>
                  <a:gd name="T3" fmla="*/ 2147483647 h 57"/>
                  <a:gd name="T4" fmla="*/ 2147483647 w 65"/>
                  <a:gd name="T5" fmla="*/ 2147483647 h 57"/>
                  <a:gd name="T6" fmla="*/ 2147483647 w 65"/>
                  <a:gd name="T7" fmla="*/ 2147483647 h 57"/>
                  <a:gd name="T8" fmla="*/ 2147483647 w 65"/>
                  <a:gd name="T9" fmla="*/ 2147483647 h 57"/>
                  <a:gd name="T10" fmla="*/ 2147483647 w 65"/>
                  <a:gd name="T11" fmla="*/ 0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5"/>
                  <a:gd name="T19" fmla="*/ 0 h 57"/>
                  <a:gd name="T20" fmla="*/ 65 w 65"/>
                  <a:gd name="T21" fmla="*/ 57 h 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5" h="57">
                    <a:moveTo>
                      <a:pt x="24" y="0"/>
                    </a:moveTo>
                    <a:lnTo>
                      <a:pt x="0" y="40"/>
                    </a:lnTo>
                    <a:lnTo>
                      <a:pt x="24" y="56"/>
                    </a:lnTo>
                    <a:lnTo>
                      <a:pt x="64" y="40"/>
                    </a:lnTo>
                    <a:lnTo>
                      <a:pt x="64" y="24"/>
                    </a:lnTo>
                    <a:lnTo>
                      <a:pt x="24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98" name="Freeform 17"/>
              <p:cNvSpPr>
                <a:spLocks/>
              </p:cNvSpPr>
              <p:nvPr/>
            </p:nvSpPr>
            <p:spPr bwMode="gray">
              <a:xfrm>
                <a:off x="5344890" y="5251934"/>
                <a:ext cx="457200" cy="522288"/>
              </a:xfrm>
              <a:custGeom>
                <a:avLst/>
                <a:gdLst>
                  <a:gd name="T0" fmla="*/ 2147483647 w 241"/>
                  <a:gd name="T1" fmla="*/ 2147483647 h 297"/>
                  <a:gd name="T2" fmla="*/ 2147483647 w 241"/>
                  <a:gd name="T3" fmla="*/ 0 h 297"/>
                  <a:gd name="T4" fmla="*/ 2147483647 w 241"/>
                  <a:gd name="T5" fmla="*/ 2147483647 h 297"/>
                  <a:gd name="T6" fmla="*/ 2147483647 w 241"/>
                  <a:gd name="T7" fmla="*/ 2147483647 h 297"/>
                  <a:gd name="T8" fmla="*/ 2147483647 w 241"/>
                  <a:gd name="T9" fmla="*/ 2147483647 h 297"/>
                  <a:gd name="T10" fmla="*/ 2147483647 w 241"/>
                  <a:gd name="T11" fmla="*/ 2147483647 h 297"/>
                  <a:gd name="T12" fmla="*/ 2147483647 w 241"/>
                  <a:gd name="T13" fmla="*/ 2147483647 h 297"/>
                  <a:gd name="T14" fmla="*/ 2147483647 w 241"/>
                  <a:gd name="T15" fmla="*/ 2147483647 h 297"/>
                  <a:gd name="T16" fmla="*/ 2147483647 w 241"/>
                  <a:gd name="T17" fmla="*/ 2147483647 h 297"/>
                  <a:gd name="T18" fmla="*/ 2147483647 w 241"/>
                  <a:gd name="T19" fmla="*/ 2147483647 h 297"/>
                  <a:gd name="T20" fmla="*/ 2147483647 w 241"/>
                  <a:gd name="T21" fmla="*/ 2147483647 h 297"/>
                  <a:gd name="T22" fmla="*/ 2147483647 w 241"/>
                  <a:gd name="T23" fmla="*/ 2147483647 h 297"/>
                  <a:gd name="T24" fmla="*/ 2147483647 w 241"/>
                  <a:gd name="T25" fmla="*/ 2147483647 h 297"/>
                  <a:gd name="T26" fmla="*/ 2147483647 w 241"/>
                  <a:gd name="T27" fmla="*/ 2147483647 h 297"/>
                  <a:gd name="T28" fmla="*/ 2147483647 w 241"/>
                  <a:gd name="T29" fmla="*/ 2147483647 h 297"/>
                  <a:gd name="T30" fmla="*/ 2147483647 w 241"/>
                  <a:gd name="T31" fmla="*/ 2147483647 h 297"/>
                  <a:gd name="T32" fmla="*/ 0 w 241"/>
                  <a:gd name="T33" fmla="*/ 2147483647 h 297"/>
                  <a:gd name="T34" fmla="*/ 0 w 241"/>
                  <a:gd name="T35" fmla="*/ 2147483647 h 297"/>
                  <a:gd name="T36" fmla="*/ 2147483647 w 241"/>
                  <a:gd name="T37" fmla="*/ 2147483647 h 297"/>
                  <a:gd name="T38" fmla="*/ 2147483647 w 241"/>
                  <a:gd name="T39" fmla="*/ 2147483647 h 297"/>
                  <a:gd name="T40" fmla="*/ 2147483647 w 241"/>
                  <a:gd name="T41" fmla="*/ 2147483647 h 297"/>
                  <a:gd name="T42" fmla="*/ 2147483647 w 241"/>
                  <a:gd name="T43" fmla="*/ 2147483647 h 297"/>
                  <a:gd name="T44" fmla="*/ 2147483647 w 241"/>
                  <a:gd name="T45" fmla="*/ 2147483647 h 297"/>
                  <a:gd name="T46" fmla="*/ 2147483647 w 241"/>
                  <a:gd name="T47" fmla="*/ 2147483647 h 297"/>
                  <a:gd name="T48" fmla="*/ 2147483647 w 241"/>
                  <a:gd name="T49" fmla="*/ 2147483647 h 297"/>
                  <a:gd name="T50" fmla="*/ 2147483647 w 241"/>
                  <a:gd name="T51" fmla="*/ 2147483647 h 297"/>
                  <a:gd name="T52" fmla="*/ 2147483647 w 241"/>
                  <a:gd name="T53" fmla="*/ 2147483647 h 297"/>
                  <a:gd name="T54" fmla="*/ 2147483647 w 241"/>
                  <a:gd name="T55" fmla="*/ 2147483647 h 297"/>
                  <a:gd name="T56" fmla="*/ 2147483647 w 241"/>
                  <a:gd name="T57" fmla="*/ 2147483647 h 297"/>
                  <a:gd name="T58" fmla="*/ 2147483647 w 241"/>
                  <a:gd name="T59" fmla="*/ 2147483647 h 297"/>
                  <a:gd name="T60" fmla="*/ 2147483647 w 241"/>
                  <a:gd name="T61" fmla="*/ 2147483647 h 297"/>
                  <a:gd name="T62" fmla="*/ 2147483647 w 241"/>
                  <a:gd name="T63" fmla="*/ 2147483647 h 297"/>
                  <a:gd name="T64" fmla="*/ 2147483647 w 241"/>
                  <a:gd name="T65" fmla="*/ 2147483647 h 297"/>
                  <a:gd name="T66" fmla="*/ 2147483647 w 241"/>
                  <a:gd name="T67" fmla="*/ 2147483647 h 297"/>
                  <a:gd name="T68" fmla="*/ 2147483647 w 241"/>
                  <a:gd name="T69" fmla="*/ 2147483647 h 297"/>
                  <a:gd name="T70" fmla="*/ 2147483647 w 241"/>
                  <a:gd name="T71" fmla="*/ 2147483647 h 297"/>
                  <a:gd name="T72" fmla="*/ 2147483647 w 241"/>
                  <a:gd name="T73" fmla="*/ 2147483647 h 297"/>
                  <a:gd name="T74" fmla="*/ 2147483647 w 241"/>
                  <a:gd name="T75" fmla="*/ 2147483647 h 297"/>
                  <a:gd name="T76" fmla="*/ 2147483647 w 241"/>
                  <a:gd name="T77" fmla="*/ 2147483647 h 297"/>
                  <a:gd name="T78" fmla="*/ 2147483647 w 241"/>
                  <a:gd name="T79" fmla="*/ 2147483647 h 297"/>
                  <a:gd name="T80" fmla="*/ 2147483647 w 241"/>
                  <a:gd name="T81" fmla="*/ 2147483647 h 297"/>
                  <a:gd name="T82" fmla="*/ 2147483647 w 241"/>
                  <a:gd name="T83" fmla="*/ 2147483647 h 297"/>
                  <a:gd name="T84" fmla="*/ 2147483647 w 241"/>
                  <a:gd name="T85" fmla="*/ 2147483647 h 297"/>
                  <a:gd name="T86" fmla="*/ 2147483647 w 241"/>
                  <a:gd name="T87" fmla="*/ 2147483647 h 297"/>
                  <a:gd name="T88" fmla="*/ 2147483647 w 241"/>
                  <a:gd name="T89" fmla="*/ 2147483647 h 297"/>
                  <a:gd name="T90" fmla="*/ 2147483647 w 241"/>
                  <a:gd name="T91" fmla="*/ 2147483647 h 297"/>
                  <a:gd name="T92" fmla="*/ 2147483647 w 241"/>
                  <a:gd name="T93" fmla="*/ 2147483647 h 297"/>
                  <a:gd name="T94" fmla="*/ 2147483647 w 241"/>
                  <a:gd name="T95" fmla="*/ 2147483647 h 297"/>
                  <a:gd name="T96" fmla="*/ 2147483647 w 241"/>
                  <a:gd name="T97" fmla="*/ 2147483647 h 297"/>
                  <a:gd name="T98" fmla="*/ 2147483647 w 241"/>
                  <a:gd name="T99" fmla="*/ 2147483647 h 297"/>
                  <a:gd name="T100" fmla="*/ 2147483647 w 241"/>
                  <a:gd name="T101" fmla="*/ 2147483647 h 297"/>
                  <a:gd name="T102" fmla="*/ 2147483647 w 241"/>
                  <a:gd name="T103" fmla="*/ 2147483647 h 297"/>
                  <a:gd name="T104" fmla="*/ 2147483647 w 241"/>
                  <a:gd name="T105" fmla="*/ 2147483647 h 297"/>
                  <a:gd name="T106" fmla="*/ 2147483647 w 241"/>
                  <a:gd name="T107" fmla="*/ 2147483647 h 297"/>
                  <a:gd name="T108" fmla="*/ 2147483647 w 241"/>
                  <a:gd name="T109" fmla="*/ 2147483647 h 297"/>
                  <a:gd name="T110" fmla="*/ 2147483647 w 241"/>
                  <a:gd name="T111" fmla="*/ 2147483647 h 297"/>
                  <a:gd name="T112" fmla="*/ 2147483647 w 241"/>
                  <a:gd name="T113" fmla="*/ 2147483647 h 29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1"/>
                  <a:gd name="T172" fmla="*/ 0 h 297"/>
                  <a:gd name="T173" fmla="*/ 241 w 241"/>
                  <a:gd name="T174" fmla="*/ 297 h 29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1" h="297">
                    <a:moveTo>
                      <a:pt x="184" y="16"/>
                    </a:moveTo>
                    <a:lnTo>
                      <a:pt x="160" y="0"/>
                    </a:lnTo>
                    <a:lnTo>
                      <a:pt x="136" y="24"/>
                    </a:lnTo>
                    <a:lnTo>
                      <a:pt x="104" y="8"/>
                    </a:lnTo>
                    <a:lnTo>
                      <a:pt x="80" y="16"/>
                    </a:lnTo>
                    <a:lnTo>
                      <a:pt x="72" y="32"/>
                    </a:lnTo>
                    <a:lnTo>
                      <a:pt x="64" y="48"/>
                    </a:lnTo>
                    <a:lnTo>
                      <a:pt x="72" y="72"/>
                    </a:lnTo>
                    <a:lnTo>
                      <a:pt x="56" y="72"/>
                    </a:lnTo>
                    <a:lnTo>
                      <a:pt x="48" y="64"/>
                    </a:lnTo>
                    <a:lnTo>
                      <a:pt x="40" y="64"/>
                    </a:lnTo>
                    <a:lnTo>
                      <a:pt x="40" y="80"/>
                    </a:lnTo>
                    <a:lnTo>
                      <a:pt x="40" y="96"/>
                    </a:lnTo>
                    <a:lnTo>
                      <a:pt x="40" y="112"/>
                    </a:lnTo>
                    <a:lnTo>
                      <a:pt x="8" y="136"/>
                    </a:lnTo>
                    <a:lnTo>
                      <a:pt x="0" y="144"/>
                    </a:lnTo>
                    <a:lnTo>
                      <a:pt x="0" y="176"/>
                    </a:lnTo>
                    <a:lnTo>
                      <a:pt x="24" y="192"/>
                    </a:lnTo>
                    <a:lnTo>
                      <a:pt x="24" y="232"/>
                    </a:lnTo>
                    <a:lnTo>
                      <a:pt x="48" y="232"/>
                    </a:lnTo>
                    <a:lnTo>
                      <a:pt x="48" y="248"/>
                    </a:lnTo>
                    <a:lnTo>
                      <a:pt x="56" y="264"/>
                    </a:lnTo>
                    <a:lnTo>
                      <a:pt x="64" y="288"/>
                    </a:lnTo>
                    <a:lnTo>
                      <a:pt x="88" y="288"/>
                    </a:lnTo>
                    <a:lnTo>
                      <a:pt x="104" y="264"/>
                    </a:lnTo>
                    <a:lnTo>
                      <a:pt x="112" y="264"/>
                    </a:lnTo>
                    <a:lnTo>
                      <a:pt x="112" y="280"/>
                    </a:lnTo>
                    <a:lnTo>
                      <a:pt x="120" y="288"/>
                    </a:lnTo>
                    <a:lnTo>
                      <a:pt x="136" y="288"/>
                    </a:lnTo>
                    <a:lnTo>
                      <a:pt x="136" y="280"/>
                    </a:lnTo>
                    <a:lnTo>
                      <a:pt x="152" y="280"/>
                    </a:lnTo>
                    <a:lnTo>
                      <a:pt x="152" y="288"/>
                    </a:lnTo>
                    <a:lnTo>
                      <a:pt x="160" y="296"/>
                    </a:lnTo>
                    <a:lnTo>
                      <a:pt x="176" y="288"/>
                    </a:lnTo>
                    <a:lnTo>
                      <a:pt x="184" y="256"/>
                    </a:lnTo>
                    <a:lnTo>
                      <a:pt x="184" y="224"/>
                    </a:lnTo>
                    <a:lnTo>
                      <a:pt x="200" y="224"/>
                    </a:lnTo>
                    <a:lnTo>
                      <a:pt x="200" y="216"/>
                    </a:lnTo>
                    <a:lnTo>
                      <a:pt x="200" y="200"/>
                    </a:lnTo>
                    <a:lnTo>
                      <a:pt x="216" y="216"/>
                    </a:lnTo>
                    <a:lnTo>
                      <a:pt x="232" y="192"/>
                    </a:lnTo>
                    <a:lnTo>
                      <a:pt x="216" y="176"/>
                    </a:lnTo>
                    <a:lnTo>
                      <a:pt x="216" y="168"/>
                    </a:lnTo>
                    <a:lnTo>
                      <a:pt x="232" y="160"/>
                    </a:lnTo>
                    <a:lnTo>
                      <a:pt x="224" y="136"/>
                    </a:lnTo>
                    <a:lnTo>
                      <a:pt x="216" y="128"/>
                    </a:lnTo>
                    <a:lnTo>
                      <a:pt x="240" y="136"/>
                    </a:lnTo>
                    <a:lnTo>
                      <a:pt x="240" y="104"/>
                    </a:lnTo>
                    <a:lnTo>
                      <a:pt x="216" y="120"/>
                    </a:lnTo>
                    <a:lnTo>
                      <a:pt x="240" y="80"/>
                    </a:lnTo>
                    <a:lnTo>
                      <a:pt x="200" y="56"/>
                    </a:lnTo>
                    <a:lnTo>
                      <a:pt x="176" y="56"/>
                    </a:lnTo>
                    <a:lnTo>
                      <a:pt x="160" y="72"/>
                    </a:lnTo>
                    <a:lnTo>
                      <a:pt x="152" y="48"/>
                    </a:lnTo>
                    <a:lnTo>
                      <a:pt x="160" y="40"/>
                    </a:lnTo>
                    <a:lnTo>
                      <a:pt x="184" y="16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99" name="Freeform 18"/>
              <p:cNvSpPr>
                <a:spLocks/>
              </p:cNvSpPr>
              <p:nvPr/>
            </p:nvSpPr>
            <p:spPr bwMode="gray">
              <a:xfrm>
                <a:off x="5114703" y="5661509"/>
                <a:ext cx="520700" cy="649288"/>
              </a:xfrm>
              <a:custGeom>
                <a:avLst/>
                <a:gdLst>
                  <a:gd name="T0" fmla="*/ 2147483647 w 273"/>
                  <a:gd name="T1" fmla="*/ 2147483647 h 369"/>
                  <a:gd name="T2" fmla="*/ 2147483647 w 273"/>
                  <a:gd name="T3" fmla="*/ 2147483647 h 369"/>
                  <a:gd name="T4" fmla="*/ 2147483647 w 273"/>
                  <a:gd name="T5" fmla="*/ 2147483647 h 369"/>
                  <a:gd name="T6" fmla="*/ 2147483647 w 273"/>
                  <a:gd name="T7" fmla="*/ 2147483647 h 369"/>
                  <a:gd name="T8" fmla="*/ 2147483647 w 273"/>
                  <a:gd name="T9" fmla="*/ 2147483647 h 369"/>
                  <a:gd name="T10" fmla="*/ 2147483647 w 273"/>
                  <a:gd name="T11" fmla="*/ 2147483647 h 369"/>
                  <a:gd name="T12" fmla="*/ 2147483647 w 273"/>
                  <a:gd name="T13" fmla="*/ 2147483647 h 369"/>
                  <a:gd name="T14" fmla="*/ 2147483647 w 273"/>
                  <a:gd name="T15" fmla="*/ 2147483647 h 369"/>
                  <a:gd name="T16" fmla="*/ 2147483647 w 273"/>
                  <a:gd name="T17" fmla="*/ 2147483647 h 369"/>
                  <a:gd name="T18" fmla="*/ 2147483647 w 273"/>
                  <a:gd name="T19" fmla="*/ 2147483647 h 369"/>
                  <a:gd name="T20" fmla="*/ 2147483647 w 273"/>
                  <a:gd name="T21" fmla="*/ 2147483647 h 369"/>
                  <a:gd name="T22" fmla="*/ 2147483647 w 273"/>
                  <a:gd name="T23" fmla="*/ 2147483647 h 369"/>
                  <a:gd name="T24" fmla="*/ 2147483647 w 273"/>
                  <a:gd name="T25" fmla="*/ 0 h 369"/>
                  <a:gd name="T26" fmla="*/ 2147483647 w 273"/>
                  <a:gd name="T27" fmla="*/ 0 h 369"/>
                  <a:gd name="T28" fmla="*/ 2147483647 w 273"/>
                  <a:gd name="T29" fmla="*/ 2147483647 h 369"/>
                  <a:gd name="T30" fmla="*/ 2147483647 w 273"/>
                  <a:gd name="T31" fmla="*/ 2147483647 h 369"/>
                  <a:gd name="T32" fmla="*/ 2147483647 w 273"/>
                  <a:gd name="T33" fmla="*/ 2147483647 h 369"/>
                  <a:gd name="T34" fmla="*/ 2147483647 w 273"/>
                  <a:gd name="T35" fmla="*/ 2147483647 h 369"/>
                  <a:gd name="T36" fmla="*/ 2147483647 w 273"/>
                  <a:gd name="T37" fmla="*/ 2147483647 h 369"/>
                  <a:gd name="T38" fmla="*/ 2147483647 w 273"/>
                  <a:gd name="T39" fmla="*/ 2147483647 h 369"/>
                  <a:gd name="T40" fmla="*/ 2147483647 w 273"/>
                  <a:gd name="T41" fmla="*/ 2147483647 h 369"/>
                  <a:gd name="T42" fmla="*/ 2147483647 w 273"/>
                  <a:gd name="T43" fmla="*/ 2147483647 h 369"/>
                  <a:gd name="T44" fmla="*/ 2147483647 w 273"/>
                  <a:gd name="T45" fmla="*/ 2147483647 h 369"/>
                  <a:gd name="T46" fmla="*/ 2147483647 w 273"/>
                  <a:gd name="T47" fmla="*/ 2147483647 h 369"/>
                  <a:gd name="T48" fmla="*/ 2147483647 w 273"/>
                  <a:gd name="T49" fmla="*/ 2147483647 h 369"/>
                  <a:gd name="T50" fmla="*/ 2147483647 w 273"/>
                  <a:gd name="T51" fmla="*/ 2147483647 h 369"/>
                  <a:gd name="T52" fmla="*/ 2147483647 w 273"/>
                  <a:gd name="T53" fmla="*/ 2147483647 h 369"/>
                  <a:gd name="T54" fmla="*/ 2147483647 w 273"/>
                  <a:gd name="T55" fmla="*/ 2147483647 h 369"/>
                  <a:gd name="T56" fmla="*/ 0 w 273"/>
                  <a:gd name="T57" fmla="*/ 2147483647 h 369"/>
                  <a:gd name="T58" fmla="*/ 2147483647 w 273"/>
                  <a:gd name="T59" fmla="*/ 2147483647 h 369"/>
                  <a:gd name="T60" fmla="*/ 2147483647 w 273"/>
                  <a:gd name="T61" fmla="*/ 2147483647 h 369"/>
                  <a:gd name="T62" fmla="*/ 2147483647 w 273"/>
                  <a:gd name="T63" fmla="*/ 2147483647 h 369"/>
                  <a:gd name="T64" fmla="*/ 2147483647 w 273"/>
                  <a:gd name="T65" fmla="*/ 2147483647 h 369"/>
                  <a:gd name="T66" fmla="*/ 2147483647 w 273"/>
                  <a:gd name="T67" fmla="*/ 2147483647 h 369"/>
                  <a:gd name="T68" fmla="*/ 2147483647 w 273"/>
                  <a:gd name="T69" fmla="*/ 2147483647 h 369"/>
                  <a:gd name="T70" fmla="*/ 2147483647 w 273"/>
                  <a:gd name="T71" fmla="*/ 2147483647 h 369"/>
                  <a:gd name="T72" fmla="*/ 2147483647 w 273"/>
                  <a:gd name="T73" fmla="*/ 2147483647 h 369"/>
                  <a:gd name="T74" fmla="*/ 2147483647 w 273"/>
                  <a:gd name="T75" fmla="*/ 2147483647 h 369"/>
                  <a:gd name="T76" fmla="*/ 2147483647 w 273"/>
                  <a:gd name="T77" fmla="*/ 2147483647 h 369"/>
                  <a:gd name="T78" fmla="*/ 2147483647 w 273"/>
                  <a:gd name="T79" fmla="*/ 2147483647 h 369"/>
                  <a:gd name="T80" fmla="*/ 2147483647 w 273"/>
                  <a:gd name="T81" fmla="*/ 2147483647 h 369"/>
                  <a:gd name="T82" fmla="*/ 2147483647 w 273"/>
                  <a:gd name="T83" fmla="*/ 2147483647 h 369"/>
                  <a:gd name="T84" fmla="*/ 2147483647 w 273"/>
                  <a:gd name="T85" fmla="*/ 2147483647 h 369"/>
                  <a:gd name="T86" fmla="*/ 2147483647 w 273"/>
                  <a:gd name="T87" fmla="*/ 2147483647 h 369"/>
                  <a:gd name="T88" fmla="*/ 2147483647 w 273"/>
                  <a:gd name="T89" fmla="*/ 2147483647 h 369"/>
                  <a:gd name="T90" fmla="*/ 2147483647 w 273"/>
                  <a:gd name="T91" fmla="*/ 2147483647 h 369"/>
                  <a:gd name="T92" fmla="*/ 2147483647 w 273"/>
                  <a:gd name="T93" fmla="*/ 2147483647 h 369"/>
                  <a:gd name="T94" fmla="*/ 2147483647 w 273"/>
                  <a:gd name="T95" fmla="*/ 2147483647 h 369"/>
                  <a:gd name="T96" fmla="*/ 2147483647 w 273"/>
                  <a:gd name="T97" fmla="*/ 2147483647 h 369"/>
                  <a:gd name="T98" fmla="*/ 2147483647 w 273"/>
                  <a:gd name="T99" fmla="*/ 2147483647 h 36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73"/>
                  <a:gd name="T151" fmla="*/ 0 h 369"/>
                  <a:gd name="T152" fmla="*/ 273 w 273"/>
                  <a:gd name="T153" fmla="*/ 369 h 36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73" h="369">
                    <a:moveTo>
                      <a:pt x="272" y="56"/>
                    </a:moveTo>
                    <a:lnTo>
                      <a:pt x="272" y="48"/>
                    </a:lnTo>
                    <a:lnTo>
                      <a:pt x="256" y="48"/>
                    </a:lnTo>
                    <a:lnTo>
                      <a:pt x="256" y="56"/>
                    </a:lnTo>
                    <a:lnTo>
                      <a:pt x="240" y="56"/>
                    </a:lnTo>
                    <a:lnTo>
                      <a:pt x="232" y="56"/>
                    </a:lnTo>
                    <a:lnTo>
                      <a:pt x="232" y="32"/>
                    </a:lnTo>
                    <a:lnTo>
                      <a:pt x="224" y="32"/>
                    </a:lnTo>
                    <a:lnTo>
                      <a:pt x="208" y="56"/>
                    </a:lnTo>
                    <a:lnTo>
                      <a:pt x="184" y="56"/>
                    </a:lnTo>
                    <a:lnTo>
                      <a:pt x="176" y="32"/>
                    </a:lnTo>
                    <a:lnTo>
                      <a:pt x="168" y="16"/>
                    </a:lnTo>
                    <a:lnTo>
                      <a:pt x="160" y="0"/>
                    </a:lnTo>
                    <a:lnTo>
                      <a:pt x="144" y="0"/>
                    </a:lnTo>
                    <a:lnTo>
                      <a:pt x="144" y="8"/>
                    </a:lnTo>
                    <a:lnTo>
                      <a:pt x="112" y="16"/>
                    </a:lnTo>
                    <a:lnTo>
                      <a:pt x="112" y="32"/>
                    </a:lnTo>
                    <a:lnTo>
                      <a:pt x="80" y="32"/>
                    </a:lnTo>
                    <a:lnTo>
                      <a:pt x="64" y="48"/>
                    </a:lnTo>
                    <a:lnTo>
                      <a:pt x="64" y="72"/>
                    </a:lnTo>
                    <a:lnTo>
                      <a:pt x="72" y="88"/>
                    </a:lnTo>
                    <a:lnTo>
                      <a:pt x="48" y="112"/>
                    </a:lnTo>
                    <a:lnTo>
                      <a:pt x="40" y="112"/>
                    </a:lnTo>
                    <a:lnTo>
                      <a:pt x="32" y="144"/>
                    </a:lnTo>
                    <a:lnTo>
                      <a:pt x="32" y="160"/>
                    </a:lnTo>
                    <a:lnTo>
                      <a:pt x="32" y="176"/>
                    </a:lnTo>
                    <a:lnTo>
                      <a:pt x="16" y="200"/>
                    </a:lnTo>
                    <a:lnTo>
                      <a:pt x="8" y="216"/>
                    </a:lnTo>
                    <a:lnTo>
                      <a:pt x="0" y="256"/>
                    </a:lnTo>
                    <a:lnTo>
                      <a:pt x="8" y="272"/>
                    </a:lnTo>
                    <a:lnTo>
                      <a:pt x="56" y="272"/>
                    </a:lnTo>
                    <a:lnTo>
                      <a:pt x="80" y="328"/>
                    </a:lnTo>
                    <a:lnTo>
                      <a:pt x="88" y="368"/>
                    </a:lnTo>
                    <a:lnTo>
                      <a:pt x="112" y="328"/>
                    </a:lnTo>
                    <a:lnTo>
                      <a:pt x="120" y="336"/>
                    </a:lnTo>
                    <a:lnTo>
                      <a:pt x="152" y="304"/>
                    </a:lnTo>
                    <a:lnTo>
                      <a:pt x="152" y="280"/>
                    </a:lnTo>
                    <a:lnTo>
                      <a:pt x="184" y="272"/>
                    </a:lnTo>
                    <a:lnTo>
                      <a:pt x="200" y="232"/>
                    </a:lnTo>
                    <a:lnTo>
                      <a:pt x="216" y="224"/>
                    </a:lnTo>
                    <a:lnTo>
                      <a:pt x="216" y="200"/>
                    </a:lnTo>
                    <a:lnTo>
                      <a:pt x="240" y="200"/>
                    </a:lnTo>
                    <a:lnTo>
                      <a:pt x="248" y="160"/>
                    </a:lnTo>
                    <a:lnTo>
                      <a:pt x="240" y="128"/>
                    </a:lnTo>
                    <a:lnTo>
                      <a:pt x="248" y="120"/>
                    </a:lnTo>
                    <a:lnTo>
                      <a:pt x="232" y="104"/>
                    </a:lnTo>
                    <a:lnTo>
                      <a:pt x="248" y="96"/>
                    </a:lnTo>
                    <a:lnTo>
                      <a:pt x="256" y="104"/>
                    </a:lnTo>
                    <a:lnTo>
                      <a:pt x="272" y="80"/>
                    </a:lnTo>
                    <a:lnTo>
                      <a:pt x="272" y="56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100" name="Freeform 19"/>
              <p:cNvSpPr>
                <a:spLocks/>
              </p:cNvSpPr>
              <p:nvPr/>
            </p:nvSpPr>
            <p:spPr bwMode="gray">
              <a:xfrm>
                <a:off x="4320953" y="6069497"/>
                <a:ext cx="963612" cy="676275"/>
              </a:xfrm>
              <a:custGeom>
                <a:avLst/>
                <a:gdLst>
                  <a:gd name="T0" fmla="*/ 2147483647 w 505"/>
                  <a:gd name="T1" fmla="*/ 2147483647 h 385"/>
                  <a:gd name="T2" fmla="*/ 2147483647 w 505"/>
                  <a:gd name="T3" fmla="*/ 2147483647 h 385"/>
                  <a:gd name="T4" fmla="*/ 2147483647 w 505"/>
                  <a:gd name="T5" fmla="*/ 2147483647 h 385"/>
                  <a:gd name="T6" fmla="*/ 2147483647 w 505"/>
                  <a:gd name="T7" fmla="*/ 2147483647 h 385"/>
                  <a:gd name="T8" fmla="*/ 2147483647 w 505"/>
                  <a:gd name="T9" fmla="*/ 2147483647 h 385"/>
                  <a:gd name="T10" fmla="*/ 2147483647 w 505"/>
                  <a:gd name="T11" fmla="*/ 0 h 385"/>
                  <a:gd name="T12" fmla="*/ 2147483647 w 505"/>
                  <a:gd name="T13" fmla="*/ 0 h 385"/>
                  <a:gd name="T14" fmla="*/ 2147483647 w 505"/>
                  <a:gd name="T15" fmla="*/ 2147483647 h 385"/>
                  <a:gd name="T16" fmla="*/ 2147483647 w 505"/>
                  <a:gd name="T17" fmla="*/ 2147483647 h 385"/>
                  <a:gd name="T18" fmla="*/ 2147483647 w 505"/>
                  <a:gd name="T19" fmla="*/ 2147483647 h 385"/>
                  <a:gd name="T20" fmla="*/ 2147483647 w 505"/>
                  <a:gd name="T21" fmla="*/ 2147483647 h 385"/>
                  <a:gd name="T22" fmla="*/ 2147483647 w 505"/>
                  <a:gd name="T23" fmla="*/ 2147483647 h 385"/>
                  <a:gd name="T24" fmla="*/ 2147483647 w 505"/>
                  <a:gd name="T25" fmla="*/ 2147483647 h 385"/>
                  <a:gd name="T26" fmla="*/ 2147483647 w 505"/>
                  <a:gd name="T27" fmla="*/ 2147483647 h 385"/>
                  <a:gd name="T28" fmla="*/ 2147483647 w 505"/>
                  <a:gd name="T29" fmla="*/ 2147483647 h 385"/>
                  <a:gd name="T30" fmla="*/ 2147483647 w 505"/>
                  <a:gd name="T31" fmla="*/ 2147483647 h 385"/>
                  <a:gd name="T32" fmla="*/ 0 w 505"/>
                  <a:gd name="T33" fmla="*/ 2147483647 h 385"/>
                  <a:gd name="T34" fmla="*/ 2147483647 w 505"/>
                  <a:gd name="T35" fmla="*/ 2147483647 h 385"/>
                  <a:gd name="T36" fmla="*/ 2147483647 w 505"/>
                  <a:gd name="T37" fmla="*/ 2147483647 h 385"/>
                  <a:gd name="T38" fmla="*/ 2147483647 w 505"/>
                  <a:gd name="T39" fmla="*/ 2147483647 h 385"/>
                  <a:gd name="T40" fmla="*/ 2147483647 w 505"/>
                  <a:gd name="T41" fmla="*/ 2147483647 h 385"/>
                  <a:gd name="T42" fmla="*/ 2147483647 w 505"/>
                  <a:gd name="T43" fmla="*/ 2147483647 h 385"/>
                  <a:gd name="T44" fmla="*/ 2147483647 w 505"/>
                  <a:gd name="T45" fmla="*/ 2147483647 h 385"/>
                  <a:gd name="T46" fmla="*/ 2147483647 w 505"/>
                  <a:gd name="T47" fmla="*/ 2147483647 h 385"/>
                  <a:gd name="T48" fmla="*/ 2147483647 w 505"/>
                  <a:gd name="T49" fmla="*/ 2147483647 h 385"/>
                  <a:gd name="T50" fmla="*/ 2147483647 w 505"/>
                  <a:gd name="T51" fmla="*/ 2147483647 h 385"/>
                  <a:gd name="T52" fmla="*/ 2147483647 w 505"/>
                  <a:gd name="T53" fmla="*/ 2147483647 h 385"/>
                  <a:gd name="T54" fmla="*/ 2147483647 w 505"/>
                  <a:gd name="T55" fmla="*/ 2147483647 h 385"/>
                  <a:gd name="T56" fmla="*/ 2147483647 w 505"/>
                  <a:gd name="T57" fmla="*/ 2147483647 h 385"/>
                  <a:gd name="T58" fmla="*/ 2147483647 w 505"/>
                  <a:gd name="T59" fmla="*/ 2147483647 h 385"/>
                  <a:gd name="T60" fmla="*/ 2147483647 w 505"/>
                  <a:gd name="T61" fmla="*/ 2147483647 h 385"/>
                  <a:gd name="T62" fmla="*/ 2147483647 w 505"/>
                  <a:gd name="T63" fmla="*/ 2147483647 h 385"/>
                  <a:gd name="T64" fmla="*/ 2147483647 w 505"/>
                  <a:gd name="T65" fmla="*/ 2147483647 h 385"/>
                  <a:gd name="T66" fmla="*/ 2147483647 w 505"/>
                  <a:gd name="T67" fmla="*/ 2147483647 h 385"/>
                  <a:gd name="T68" fmla="*/ 2147483647 w 505"/>
                  <a:gd name="T69" fmla="*/ 2147483647 h 38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05"/>
                  <a:gd name="T106" fmla="*/ 0 h 385"/>
                  <a:gd name="T107" fmla="*/ 505 w 505"/>
                  <a:gd name="T108" fmla="*/ 385 h 38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05" h="385">
                    <a:moveTo>
                      <a:pt x="504" y="128"/>
                    </a:moveTo>
                    <a:lnTo>
                      <a:pt x="496" y="96"/>
                    </a:lnTo>
                    <a:lnTo>
                      <a:pt x="472" y="40"/>
                    </a:lnTo>
                    <a:lnTo>
                      <a:pt x="424" y="40"/>
                    </a:lnTo>
                    <a:lnTo>
                      <a:pt x="416" y="32"/>
                    </a:lnTo>
                    <a:lnTo>
                      <a:pt x="408" y="56"/>
                    </a:lnTo>
                    <a:lnTo>
                      <a:pt x="392" y="56"/>
                    </a:lnTo>
                    <a:lnTo>
                      <a:pt x="376" y="40"/>
                    </a:lnTo>
                    <a:lnTo>
                      <a:pt x="320" y="64"/>
                    </a:lnTo>
                    <a:lnTo>
                      <a:pt x="312" y="56"/>
                    </a:lnTo>
                    <a:lnTo>
                      <a:pt x="336" y="8"/>
                    </a:lnTo>
                    <a:lnTo>
                      <a:pt x="312" y="0"/>
                    </a:lnTo>
                    <a:lnTo>
                      <a:pt x="296" y="16"/>
                    </a:lnTo>
                    <a:lnTo>
                      <a:pt x="280" y="0"/>
                    </a:lnTo>
                    <a:lnTo>
                      <a:pt x="272" y="8"/>
                    </a:lnTo>
                    <a:lnTo>
                      <a:pt x="216" y="8"/>
                    </a:lnTo>
                    <a:lnTo>
                      <a:pt x="224" y="40"/>
                    </a:lnTo>
                    <a:lnTo>
                      <a:pt x="208" y="40"/>
                    </a:lnTo>
                    <a:lnTo>
                      <a:pt x="176" y="16"/>
                    </a:lnTo>
                    <a:lnTo>
                      <a:pt x="168" y="24"/>
                    </a:lnTo>
                    <a:lnTo>
                      <a:pt x="168" y="48"/>
                    </a:lnTo>
                    <a:lnTo>
                      <a:pt x="144" y="48"/>
                    </a:lnTo>
                    <a:lnTo>
                      <a:pt x="144" y="72"/>
                    </a:lnTo>
                    <a:lnTo>
                      <a:pt x="152" y="88"/>
                    </a:lnTo>
                    <a:lnTo>
                      <a:pt x="144" y="96"/>
                    </a:lnTo>
                    <a:lnTo>
                      <a:pt x="144" y="112"/>
                    </a:lnTo>
                    <a:lnTo>
                      <a:pt x="112" y="144"/>
                    </a:lnTo>
                    <a:lnTo>
                      <a:pt x="112" y="168"/>
                    </a:lnTo>
                    <a:lnTo>
                      <a:pt x="104" y="200"/>
                    </a:lnTo>
                    <a:lnTo>
                      <a:pt x="72" y="224"/>
                    </a:lnTo>
                    <a:lnTo>
                      <a:pt x="48" y="256"/>
                    </a:lnTo>
                    <a:lnTo>
                      <a:pt x="32" y="272"/>
                    </a:lnTo>
                    <a:lnTo>
                      <a:pt x="8" y="280"/>
                    </a:lnTo>
                    <a:lnTo>
                      <a:pt x="0" y="296"/>
                    </a:lnTo>
                    <a:lnTo>
                      <a:pt x="16" y="304"/>
                    </a:lnTo>
                    <a:lnTo>
                      <a:pt x="8" y="312"/>
                    </a:lnTo>
                    <a:lnTo>
                      <a:pt x="8" y="352"/>
                    </a:lnTo>
                    <a:lnTo>
                      <a:pt x="16" y="360"/>
                    </a:lnTo>
                    <a:lnTo>
                      <a:pt x="16" y="384"/>
                    </a:lnTo>
                    <a:lnTo>
                      <a:pt x="56" y="384"/>
                    </a:lnTo>
                    <a:lnTo>
                      <a:pt x="56" y="360"/>
                    </a:lnTo>
                    <a:lnTo>
                      <a:pt x="40" y="344"/>
                    </a:lnTo>
                    <a:lnTo>
                      <a:pt x="48" y="312"/>
                    </a:lnTo>
                    <a:lnTo>
                      <a:pt x="80" y="304"/>
                    </a:lnTo>
                    <a:lnTo>
                      <a:pt x="104" y="304"/>
                    </a:lnTo>
                    <a:lnTo>
                      <a:pt x="152" y="280"/>
                    </a:lnTo>
                    <a:lnTo>
                      <a:pt x="184" y="280"/>
                    </a:lnTo>
                    <a:lnTo>
                      <a:pt x="192" y="296"/>
                    </a:lnTo>
                    <a:lnTo>
                      <a:pt x="208" y="264"/>
                    </a:lnTo>
                    <a:lnTo>
                      <a:pt x="240" y="248"/>
                    </a:lnTo>
                    <a:lnTo>
                      <a:pt x="248" y="224"/>
                    </a:lnTo>
                    <a:lnTo>
                      <a:pt x="264" y="240"/>
                    </a:lnTo>
                    <a:lnTo>
                      <a:pt x="272" y="240"/>
                    </a:lnTo>
                    <a:lnTo>
                      <a:pt x="264" y="216"/>
                    </a:lnTo>
                    <a:lnTo>
                      <a:pt x="264" y="184"/>
                    </a:lnTo>
                    <a:lnTo>
                      <a:pt x="280" y="208"/>
                    </a:lnTo>
                    <a:lnTo>
                      <a:pt x="288" y="232"/>
                    </a:lnTo>
                    <a:lnTo>
                      <a:pt x="336" y="232"/>
                    </a:lnTo>
                    <a:lnTo>
                      <a:pt x="320" y="216"/>
                    </a:lnTo>
                    <a:lnTo>
                      <a:pt x="336" y="200"/>
                    </a:lnTo>
                    <a:lnTo>
                      <a:pt x="360" y="208"/>
                    </a:lnTo>
                    <a:lnTo>
                      <a:pt x="376" y="192"/>
                    </a:lnTo>
                    <a:lnTo>
                      <a:pt x="392" y="192"/>
                    </a:lnTo>
                    <a:lnTo>
                      <a:pt x="392" y="200"/>
                    </a:lnTo>
                    <a:lnTo>
                      <a:pt x="400" y="200"/>
                    </a:lnTo>
                    <a:lnTo>
                      <a:pt x="400" y="184"/>
                    </a:lnTo>
                    <a:lnTo>
                      <a:pt x="424" y="192"/>
                    </a:lnTo>
                    <a:lnTo>
                      <a:pt x="448" y="176"/>
                    </a:lnTo>
                    <a:lnTo>
                      <a:pt x="472" y="168"/>
                    </a:lnTo>
                    <a:lnTo>
                      <a:pt x="480" y="136"/>
                    </a:lnTo>
                    <a:lnTo>
                      <a:pt x="504" y="128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101" name="Freeform 20"/>
              <p:cNvSpPr>
                <a:spLocks/>
              </p:cNvSpPr>
              <p:nvPr/>
            </p:nvSpPr>
            <p:spPr bwMode="gray">
              <a:xfrm>
                <a:off x="3679603" y="5942497"/>
                <a:ext cx="949325" cy="676275"/>
              </a:xfrm>
              <a:custGeom>
                <a:avLst/>
                <a:gdLst>
                  <a:gd name="T0" fmla="*/ 2147483647 w 497"/>
                  <a:gd name="T1" fmla="*/ 2147483647 h 385"/>
                  <a:gd name="T2" fmla="*/ 2147483647 w 497"/>
                  <a:gd name="T3" fmla="*/ 2147483647 h 385"/>
                  <a:gd name="T4" fmla="*/ 2147483647 w 497"/>
                  <a:gd name="T5" fmla="*/ 2147483647 h 385"/>
                  <a:gd name="T6" fmla="*/ 2147483647 w 497"/>
                  <a:gd name="T7" fmla="*/ 2147483647 h 385"/>
                  <a:gd name="T8" fmla="*/ 2147483647 w 497"/>
                  <a:gd name="T9" fmla="*/ 2147483647 h 385"/>
                  <a:gd name="T10" fmla="*/ 2147483647 w 497"/>
                  <a:gd name="T11" fmla="*/ 2147483647 h 385"/>
                  <a:gd name="T12" fmla="*/ 2147483647 w 497"/>
                  <a:gd name="T13" fmla="*/ 2147483647 h 385"/>
                  <a:gd name="T14" fmla="*/ 2147483647 w 497"/>
                  <a:gd name="T15" fmla="*/ 2147483647 h 385"/>
                  <a:gd name="T16" fmla="*/ 2147483647 w 497"/>
                  <a:gd name="T17" fmla="*/ 2147483647 h 385"/>
                  <a:gd name="T18" fmla="*/ 2147483647 w 497"/>
                  <a:gd name="T19" fmla="*/ 2147483647 h 385"/>
                  <a:gd name="T20" fmla="*/ 2147483647 w 497"/>
                  <a:gd name="T21" fmla="*/ 2147483647 h 385"/>
                  <a:gd name="T22" fmla="*/ 2147483647 w 497"/>
                  <a:gd name="T23" fmla="*/ 2147483647 h 385"/>
                  <a:gd name="T24" fmla="*/ 2147483647 w 497"/>
                  <a:gd name="T25" fmla="*/ 2147483647 h 385"/>
                  <a:gd name="T26" fmla="*/ 2147483647 w 497"/>
                  <a:gd name="T27" fmla="*/ 2147483647 h 385"/>
                  <a:gd name="T28" fmla="*/ 2147483647 w 497"/>
                  <a:gd name="T29" fmla="*/ 2147483647 h 385"/>
                  <a:gd name="T30" fmla="*/ 2147483647 w 497"/>
                  <a:gd name="T31" fmla="*/ 2147483647 h 385"/>
                  <a:gd name="T32" fmla="*/ 2147483647 w 497"/>
                  <a:gd name="T33" fmla="*/ 2147483647 h 385"/>
                  <a:gd name="T34" fmla="*/ 2147483647 w 497"/>
                  <a:gd name="T35" fmla="*/ 2147483647 h 385"/>
                  <a:gd name="T36" fmla="*/ 2147483647 w 497"/>
                  <a:gd name="T37" fmla="*/ 2147483647 h 385"/>
                  <a:gd name="T38" fmla="*/ 2147483647 w 497"/>
                  <a:gd name="T39" fmla="*/ 2147483647 h 385"/>
                  <a:gd name="T40" fmla="*/ 2147483647 w 497"/>
                  <a:gd name="T41" fmla="*/ 2147483647 h 385"/>
                  <a:gd name="T42" fmla="*/ 2147483647 w 497"/>
                  <a:gd name="T43" fmla="*/ 2147483647 h 385"/>
                  <a:gd name="T44" fmla="*/ 2147483647 w 497"/>
                  <a:gd name="T45" fmla="*/ 2147483647 h 385"/>
                  <a:gd name="T46" fmla="*/ 0 w 497"/>
                  <a:gd name="T47" fmla="*/ 2147483647 h 385"/>
                  <a:gd name="T48" fmla="*/ 2147483647 w 497"/>
                  <a:gd name="T49" fmla="*/ 2147483647 h 385"/>
                  <a:gd name="T50" fmla="*/ 2147483647 w 497"/>
                  <a:gd name="T51" fmla="*/ 2147483647 h 385"/>
                  <a:gd name="T52" fmla="*/ 2147483647 w 497"/>
                  <a:gd name="T53" fmla="*/ 2147483647 h 385"/>
                  <a:gd name="T54" fmla="*/ 2147483647 w 497"/>
                  <a:gd name="T55" fmla="*/ 2147483647 h 385"/>
                  <a:gd name="T56" fmla="*/ 2147483647 w 497"/>
                  <a:gd name="T57" fmla="*/ 2147483647 h 385"/>
                  <a:gd name="T58" fmla="*/ 2147483647 w 497"/>
                  <a:gd name="T59" fmla="*/ 2147483647 h 385"/>
                  <a:gd name="T60" fmla="*/ 2147483647 w 497"/>
                  <a:gd name="T61" fmla="*/ 2147483647 h 385"/>
                  <a:gd name="T62" fmla="*/ 2147483647 w 497"/>
                  <a:gd name="T63" fmla="*/ 2147483647 h 385"/>
                  <a:gd name="T64" fmla="*/ 2147483647 w 497"/>
                  <a:gd name="T65" fmla="*/ 2147483647 h 385"/>
                  <a:gd name="T66" fmla="*/ 2147483647 w 497"/>
                  <a:gd name="T67" fmla="*/ 2147483647 h 385"/>
                  <a:gd name="T68" fmla="*/ 2147483647 w 497"/>
                  <a:gd name="T69" fmla="*/ 2147483647 h 385"/>
                  <a:gd name="T70" fmla="*/ 2147483647 w 497"/>
                  <a:gd name="T71" fmla="*/ 2147483647 h 38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97"/>
                  <a:gd name="T109" fmla="*/ 0 h 385"/>
                  <a:gd name="T110" fmla="*/ 497 w 497"/>
                  <a:gd name="T111" fmla="*/ 385 h 38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97" h="385">
                    <a:moveTo>
                      <a:pt x="336" y="368"/>
                    </a:moveTo>
                    <a:lnTo>
                      <a:pt x="344" y="344"/>
                    </a:lnTo>
                    <a:lnTo>
                      <a:pt x="368" y="344"/>
                    </a:lnTo>
                    <a:lnTo>
                      <a:pt x="416" y="296"/>
                    </a:lnTo>
                    <a:lnTo>
                      <a:pt x="440" y="272"/>
                    </a:lnTo>
                    <a:lnTo>
                      <a:pt x="448" y="240"/>
                    </a:lnTo>
                    <a:lnTo>
                      <a:pt x="448" y="216"/>
                    </a:lnTo>
                    <a:lnTo>
                      <a:pt x="480" y="184"/>
                    </a:lnTo>
                    <a:lnTo>
                      <a:pt x="480" y="168"/>
                    </a:lnTo>
                    <a:lnTo>
                      <a:pt x="496" y="160"/>
                    </a:lnTo>
                    <a:lnTo>
                      <a:pt x="480" y="152"/>
                    </a:lnTo>
                    <a:lnTo>
                      <a:pt x="480" y="128"/>
                    </a:lnTo>
                    <a:lnTo>
                      <a:pt x="456" y="128"/>
                    </a:lnTo>
                    <a:lnTo>
                      <a:pt x="456" y="96"/>
                    </a:lnTo>
                    <a:lnTo>
                      <a:pt x="440" y="96"/>
                    </a:lnTo>
                    <a:lnTo>
                      <a:pt x="440" y="112"/>
                    </a:lnTo>
                    <a:lnTo>
                      <a:pt x="424" y="112"/>
                    </a:lnTo>
                    <a:lnTo>
                      <a:pt x="424" y="104"/>
                    </a:lnTo>
                    <a:lnTo>
                      <a:pt x="432" y="64"/>
                    </a:lnTo>
                    <a:lnTo>
                      <a:pt x="440" y="56"/>
                    </a:lnTo>
                    <a:lnTo>
                      <a:pt x="440" y="40"/>
                    </a:lnTo>
                    <a:lnTo>
                      <a:pt x="440" y="16"/>
                    </a:lnTo>
                    <a:lnTo>
                      <a:pt x="432" y="0"/>
                    </a:lnTo>
                    <a:lnTo>
                      <a:pt x="408" y="8"/>
                    </a:lnTo>
                    <a:lnTo>
                      <a:pt x="392" y="8"/>
                    </a:lnTo>
                    <a:lnTo>
                      <a:pt x="376" y="24"/>
                    </a:lnTo>
                    <a:lnTo>
                      <a:pt x="360" y="32"/>
                    </a:lnTo>
                    <a:lnTo>
                      <a:pt x="360" y="24"/>
                    </a:lnTo>
                    <a:lnTo>
                      <a:pt x="344" y="32"/>
                    </a:lnTo>
                    <a:lnTo>
                      <a:pt x="320" y="32"/>
                    </a:lnTo>
                    <a:lnTo>
                      <a:pt x="304" y="40"/>
                    </a:lnTo>
                    <a:lnTo>
                      <a:pt x="288" y="64"/>
                    </a:lnTo>
                    <a:lnTo>
                      <a:pt x="272" y="56"/>
                    </a:lnTo>
                    <a:lnTo>
                      <a:pt x="264" y="72"/>
                    </a:lnTo>
                    <a:lnTo>
                      <a:pt x="232" y="72"/>
                    </a:lnTo>
                    <a:lnTo>
                      <a:pt x="224" y="96"/>
                    </a:lnTo>
                    <a:lnTo>
                      <a:pt x="200" y="104"/>
                    </a:lnTo>
                    <a:lnTo>
                      <a:pt x="184" y="88"/>
                    </a:lnTo>
                    <a:lnTo>
                      <a:pt x="176" y="64"/>
                    </a:lnTo>
                    <a:lnTo>
                      <a:pt x="160" y="72"/>
                    </a:lnTo>
                    <a:lnTo>
                      <a:pt x="160" y="88"/>
                    </a:lnTo>
                    <a:lnTo>
                      <a:pt x="144" y="88"/>
                    </a:lnTo>
                    <a:lnTo>
                      <a:pt x="104" y="112"/>
                    </a:lnTo>
                    <a:lnTo>
                      <a:pt x="96" y="128"/>
                    </a:lnTo>
                    <a:lnTo>
                      <a:pt x="48" y="112"/>
                    </a:lnTo>
                    <a:lnTo>
                      <a:pt x="32" y="112"/>
                    </a:lnTo>
                    <a:lnTo>
                      <a:pt x="24" y="120"/>
                    </a:lnTo>
                    <a:lnTo>
                      <a:pt x="0" y="128"/>
                    </a:lnTo>
                    <a:lnTo>
                      <a:pt x="0" y="144"/>
                    </a:lnTo>
                    <a:lnTo>
                      <a:pt x="32" y="144"/>
                    </a:lnTo>
                    <a:lnTo>
                      <a:pt x="40" y="160"/>
                    </a:lnTo>
                    <a:lnTo>
                      <a:pt x="88" y="168"/>
                    </a:lnTo>
                    <a:lnTo>
                      <a:pt x="96" y="176"/>
                    </a:lnTo>
                    <a:lnTo>
                      <a:pt x="104" y="208"/>
                    </a:lnTo>
                    <a:lnTo>
                      <a:pt x="64" y="208"/>
                    </a:lnTo>
                    <a:lnTo>
                      <a:pt x="56" y="224"/>
                    </a:lnTo>
                    <a:lnTo>
                      <a:pt x="64" y="240"/>
                    </a:lnTo>
                    <a:lnTo>
                      <a:pt x="88" y="248"/>
                    </a:lnTo>
                    <a:lnTo>
                      <a:pt x="136" y="264"/>
                    </a:lnTo>
                    <a:lnTo>
                      <a:pt x="136" y="280"/>
                    </a:lnTo>
                    <a:lnTo>
                      <a:pt x="120" y="288"/>
                    </a:lnTo>
                    <a:lnTo>
                      <a:pt x="136" y="304"/>
                    </a:lnTo>
                    <a:lnTo>
                      <a:pt x="136" y="328"/>
                    </a:lnTo>
                    <a:lnTo>
                      <a:pt x="208" y="360"/>
                    </a:lnTo>
                    <a:lnTo>
                      <a:pt x="224" y="360"/>
                    </a:lnTo>
                    <a:lnTo>
                      <a:pt x="248" y="360"/>
                    </a:lnTo>
                    <a:lnTo>
                      <a:pt x="256" y="368"/>
                    </a:lnTo>
                    <a:lnTo>
                      <a:pt x="256" y="344"/>
                    </a:lnTo>
                    <a:lnTo>
                      <a:pt x="288" y="352"/>
                    </a:lnTo>
                    <a:lnTo>
                      <a:pt x="296" y="376"/>
                    </a:lnTo>
                    <a:lnTo>
                      <a:pt x="312" y="384"/>
                    </a:lnTo>
                    <a:lnTo>
                      <a:pt x="336" y="368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102" name="Freeform 21"/>
              <p:cNvSpPr>
                <a:spLocks/>
              </p:cNvSpPr>
              <p:nvPr/>
            </p:nvSpPr>
            <p:spPr bwMode="invGray">
              <a:xfrm>
                <a:off x="3589115" y="5563084"/>
                <a:ext cx="704850" cy="622300"/>
              </a:xfrm>
              <a:custGeom>
                <a:avLst/>
                <a:gdLst>
                  <a:gd name="T0" fmla="*/ 2147483647 w 369"/>
                  <a:gd name="T1" fmla="*/ 2147483647 h 353"/>
                  <a:gd name="T2" fmla="*/ 2147483647 w 369"/>
                  <a:gd name="T3" fmla="*/ 2147483647 h 353"/>
                  <a:gd name="T4" fmla="*/ 2147483647 w 369"/>
                  <a:gd name="T5" fmla="*/ 2147483647 h 353"/>
                  <a:gd name="T6" fmla="*/ 2147483647 w 369"/>
                  <a:gd name="T7" fmla="*/ 2147483647 h 353"/>
                  <a:gd name="T8" fmla="*/ 2147483647 w 369"/>
                  <a:gd name="T9" fmla="*/ 2147483647 h 353"/>
                  <a:gd name="T10" fmla="*/ 2147483647 w 369"/>
                  <a:gd name="T11" fmla="*/ 2147483647 h 353"/>
                  <a:gd name="T12" fmla="*/ 2147483647 w 369"/>
                  <a:gd name="T13" fmla="*/ 2147483647 h 353"/>
                  <a:gd name="T14" fmla="*/ 2147483647 w 369"/>
                  <a:gd name="T15" fmla="*/ 2147483647 h 353"/>
                  <a:gd name="T16" fmla="*/ 2147483647 w 369"/>
                  <a:gd name="T17" fmla="*/ 2147483647 h 353"/>
                  <a:gd name="T18" fmla="*/ 2147483647 w 369"/>
                  <a:gd name="T19" fmla="*/ 2147483647 h 353"/>
                  <a:gd name="T20" fmla="*/ 2147483647 w 369"/>
                  <a:gd name="T21" fmla="*/ 2147483647 h 353"/>
                  <a:gd name="T22" fmla="*/ 2147483647 w 369"/>
                  <a:gd name="T23" fmla="*/ 2147483647 h 353"/>
                  <a:gd name="T24" fmla="*/ 2147483647 w 369"/>
                  <a:gd name="T25" fmla="*/ 2147483647 h 353"/>
                  <a:gd name="T26" fmla="*/ 2147483647 w 369"/>
                  <a:gd name="T27" fmla="*/ 0 h 353"/>
                  <a:gd name="T28" fmla="*/ 2147483647 w 369"/>
                  <a:gd name="T29" fmla="*/ 2147483647 h 353"/>
                  <a:gd name="T30" fmla="*/ 2147483647 w 369"/>
                  <a:gd name="T31" fmla="*/ 2147483647 h 353"/>
                  <a:gd name="T32" fmla="*/ 2147483647 w 369"/>
                  <a:gd name="T33" fmla="*/ 2147483647 h 353"/>
                  <a:gd name="T34" fmla="*/ 2147483647 w 369"/>
                  <a:gd name="T35" fmla="*/ 2147483647 h 353"/>
                  <a:gd name="T36" fmla="*/ 2147483647 w 369"/>
                  <a:gd name="T37" fmla="*/ 2147483647 h 353"/>
                  <a:gd name="T38" fmla="*/ 2147483647 w 369"/>
                  <a:gd name="T39" fmla="*/ 2147483647 h 353"/>
                  <a:gd name="T40" fmla="*/ 2147483647 w 369"/>
                  <a:gd name="T41" fmla="*/ 2147483647 h 353"/>
                  <a:gd name="T42" fmla="*/ 2147483647 w 369"/>
                  <a:gd name="T43" fmla="*/ 2147483647 h 353"/>
                  <a:gd name="T44" fmla="*/ 2147483647 w 369"/>
                  <a:gd name="T45" fmla="*/ 2147483647 h 353"/>
                  <a:gd name="T46" fmla="*/ 2147483647 w 369"/>
                  <a:gd name="T47" fmla="*/ 2147483647 h 353"/>
                  <a:gd name="T48" fmla="*/ 2147483647 w 369"/>
                  <a:gd name="T49" fmla="*/ 2147483647 h 353"/>
                  <a:gd name="T50" fmla="*/ 2147483647 w 369"/>
                  <a:gd name="T51" fmla="*/ 2147483647 h 353"/>
                  <a:gd name="T52" fmla="*/ 2147483647 w 369"/>
                  <a:gd name="T53" fmla="*/ 2147483647 h 353"/>
                  <a:gd name="T54" fmla="*/ 2147483647 w 369"/>
                  <a:gd name="T55" fmla="*/ 2147483647 h 353"/>
                  <a:gd name="T56" fmla="*/ 2147483647 w 369"/>
                  <a:gd name="T57" fmla="*/ 2147483647 h 353"/>
                  <a:gd name="T58" fmla="*/ 2147483647 w 369"/>
                  <a:gd name="T59" fmla="*/ 2147483647 h 353"/>
                  <a:gd name="T60" fmla="*/ 2147483647 w 369"/>
                  <a:gd name="T61" fmla="*/ 2147483647 h 353"/>
                  <a:gd name="T62" fmla="*/ 2147483647 w 369"/>
                  <a:gd name="T63" fmla="*/ 2147483647 h 353"/>
                  <a:gd name="T64" fmla="*/ 2147483647 w 369"/>
                  <a:gd name="T65" fmla="*/ 2147483647 h 35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9"/>
                  <a:gd name="T100" fmla="*/ 0 h 353"/>
                  <a:gd name="T101" fmla="*/ 369 w 369"/>
                  <a:gd name="T102" fmla="*/ 353 h 35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9" h="353">
                    <a:moveTo>
                      <a:pt x="48" y="344"/>
                    </a:moveTo>
                    <a:lnTo>
                      <a:pt x="48" y="320"/>
                    </a:lnTo>
                    <a:lnTo>
                      <a:pt x="64" y="296"/>
                    </a:lnTo>
                    <a:lnTo>
                      <a:pt x="32" y="264"/>
                    </a:lnTo>
                    <a:lnTo>
                      <a:pt x="56" y="224"/>
                    </a:lnTo>
                    <a:lnTo>
                      <a:pt x="56" y="192"/>
                    </a:lnTo>
                    <a:lnTo>
                      <a:pt x="8" y="200"/>
                    </a:lnTo>
                    <a:lnTo>
                      <a:pt x="8" y="160"/>
                    </a:lnTo>
                    <a:lnTo>
                      <a:pt x="0" y="152"/>
                    </a:lnTo>
                    <a:lnTo>
                      <a:pt x="16" y="136"/>
                    </a:lnTo>
                    <a:lnTo>
                      <a:pt x="32" y="144"/>
                    </a:lnTo>
                    <a:lnTo>
                      <a:pt x="48" y="136"/>
                    </a:lnTo>
                    <a:lnTo>
                      <a:pt x="96" y="136"/>
                    </a:lnTo>
                    <a:lnTo>
                      <a:pt x="104" y="120"/>
                    </a:lnTo>
                    <a:lnTo>
                      <a:pt x="112" y="112"/>
                    </a:lnTo>
                    <a:lnTo>
                      <a:pt x="168" y="112"/>
                    </a:lnTo>
                    <a:lnTo>
                      <a:pt x="160" y="80"/>
                    </a:lnTo>
                    <a:lnTo>
                      <a:pt x="136" y="80"/>
                    </a:lnTo>
                    <a:lnTo>
                      <a:pt x="128" y="56"/>
                    </a:lnTo>
                    <a:lnTo>
                      <a:pt x="144" y="40"/>
                    </a:lnTo>
                    <a:lnTo>
                      <a:pt x="168" y="48"/>
                    </a:lnTo>
                    <a:lnTo>
                      <a:pt x="184" y="40"/>
                    </a:lnTo>
                    <a:lnTo>
                      <a:pt x="192" y="56"/>
                    </a:lnTo>
                    <a:lnTo>
                      <a:pt x="208" y="48"/>
                    </a:lnTo>
                    <a:lnTo>
                      <a:pt x="208" y="24"/>
                    </a:lnTo>
                    <a:lnTo>
                      <a:pt x="232" y="40"/>
                    </a:lnTo>
                    <a:lnTo>
                      <a:pt x="240" y="8"/>
                    </a:lnTo>
                    <a:lnTo>
                      <a:pt x="248" y="0"/>
                    </a:lnTo>
                    <a:lnTo>
                      <a:pt x="264" y="16"/>
                    </a:lnTo>
                    <a:lnTo>
                      <a:pt x="288" y="16"/>
                    </a:lnTo>
                    <a:lnTo>
                      <a:pt x="312" y="72"/>
                    </a:lnTo>
                    <a:lnTo>
                      <a:pt x="320" y="72"/>
                    </a:lnTo>
                    <a:lnTo>
                      <a:pt x="328" y="88"/>
                    </a:lnTo>
                    <a:lnTo>
                      <a:pt x="344" y="88"/>
                    </a:lnTo>
                    <a:lnTo>
                      <a:pt x="352" y="72"/>
                    </a:lnTo>
                    <a:lnTo>
                      <a:pt x="360" y="64"/>
                    </a:lnTo>
                    <a:lnTo>
                      <a:pt x="368" y="88"/>
                    </a:lnTo>
                    <a:lnTo>
                      <a:pt x="360" y="96"/>
                    </a:lnTo>
                    <a:lnTo>
                      <a:pt x="360" y="112"/>
                    </a:lnTo>
                    <a:lnTo>
                      <a:pt x="360" y="128"/>
                    </a:lnTo>
                    <a:lnTo>
                      <a:pt x="336" y="152"/>
                    </a:lnTo>
                    <a:lnTo>
                      <a:pt x="336" y="168"/>
                    </a:lnTo>
                    <a:lnTo>
                      <a:pt x="360" y="168"/>
                    </a:lnTo>
                    <a:lnTo>
                      <a:pt x="368" y="184"/>
                    </a:lnTo>
                    <a:lnTo>
                      <a:pt x="360" y="192"/>
                    </a:lnTo>
                    <a:lnTo>
                      <a:pt x="360" y="208"/>
                    </a:lnTo>
                    <a:lnTo>
                      <a:pt x="360" y="232"/>
                    </a:lnTo>
                    <a:lnTo>
                      <a:pt x="368" y="232"/>
                    </a:lnTo>
                    <a:lnTo>
                      <a:pt x="368" y="248"/>
                    </a:lnTo>
                    <a:lnTo>
                      <a:pt x="344" y="256"/>
                    </a:lnTo>
                    <a:lnTo>
                      <a:pt x="344" y="272"/>
                    </a:lnTo>
                    <a:lnTo>
                      <a:pt x="344" y="280"/>
                    </a:lnTo>
                    <a:lnTo>
                      <a:pt x="320" y="272"/>
                    </a:lnTo>
                    <a:lnTo>
                      <a:pt x="312" y="288"/>
                    </a:lnTo>
                    <a:lnTo>
                      <a:pt x="280" y="288"/>
                    </a:lnTo>
                    <a:lnTo>
                      <a:pt x="272" y="312"/>
                    </a:lnTo>
                    <a:lnTo>
                      <a:pt x="248" y="320"/>
                    </a:lnTo>
                    <a:lnTo>
                      <a:pt x="232" y="304"/>
                    </a:lnTo>
                    <a:lnTo>
                      <a:pt x="224" y="280"/>
                    </a:lnTo>
                    <a:lnTo>
                      <a:pt x="208" y="288"/>
                    </a:lnTo>
                    <a:lnTo>
                      <a:pt x="208" y="304"/>
                    </a:lnTo>
                    <a:lnTo>
                      <a:pt x="192" y="304"/>
                    </a:lnTo>
                    <a:lnTo>
                      <a:pt x="152" y="328"/>
                    </a:lnTo>
                    <a:lnTo>
                      <a:pt x="144" y="352"/>
                    </a:lnTo>
                    <a:lnTo>
                      <a:pt x="96" y="328"/>
                    </a:lnTo>
                    <a:lnTo>
                      <a:pt x="80" y="328"/>
                    </a:lnTo>
                    <a:lnTo>
                      <a:pt x="48" y="344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103" name="Freeform 22"/>
              <p:cNvSpPr>
                <a:spLocks/>
              </p:cNvSpPr>
              <p:nvPr/>
            </p:nvSpPr>
            <p:spPr bwMode="invGray">
              <a:xfrm>
                <a:off x="2793778" y="5520222"/>
                <a:ext cx="1085850" cy="1084262"/>
              </a:xfrm>
              <a:custGeom>
                <a:avLst/>
                <a:gdLst>
                  <a:gd name="T0" fmla="*/ 2147483647 w 569"/>
                  <a:gd name="T1" fmla="*/ 2147483647 h 617"/>
                  <a:gd name="T2" fmla="*/ 2147483647 w 569"/>
                  <a:gd name="T3" fmla="*/ 2147483647 h 617"/>
                  <a:gd name="T4" fmla="*/ 2147483647 w 569"/>
                  <a:gd name="T5" fmla="*/ 2147483647 h 617"/>
                  <a:gd name="T6" fmla="*/ 2147483647 w 569"/>
                  <a:gd name="T7" fmla="*/ 2147483647 h 617"/>
                  <a:gd name="T8" fmla="*/ 2147483647 w 569"/>
                  <a:gd name="T9" fmla="*/ 2147483647 h 617"/>
                  <a:gd name="T10" fmla="*/ 2147483647 w 569"/>
                  <a:gd name="T11" fmla="*/ 2147483647 h 617"/>
                  <a:gd name="T12" fmla="*/ 2147483647 w 569"/>
                  <a:gd name="T13" fmla="*/ 2147483647 h 617"/>
                  <a:gd name="T14" fmla="*/ 2147483647 w 569"/>
                  <a:gd name="T15" fmla="*/ 2147483647 h 617"/>
                  <a:gd name="T16" fmla="*/ 2147483647 w 569"/>
                  <a:gd name="T17" fmla="*/ 2147483647 h 617"/>
                  <a:gd name="T18" fmla="*/ 2147483647 w 569"/>
                  <a:gd name="T19" fmla="*/ 2147483647 h 617"/>
                  <a:gd name="T20" fmla="*/ 2147483647 w 569"/>
                  <a:gd name="T21" fmla="*/ 2147483647 h 617"/>
                  <a:gd name="T22" fmla="*/ 2147483647 w 569"/>
                  <a:gd name="T23" fmla="*/ 2147483647 h 617"/>
                  <a:gd name="T24" fmla="*/ 2147483647 w 569"/>
                  <a:gd name="T25" fmla="*/ 2147483647 h 617"/>
                  <a:gd name="T26" fmla="*/ 2147483647 w 569"/>
                  <a:gd name="T27" fmla="*/ 2147483647 h 617"/>
                  <a:gd name="T28" fmla="*/ 2147483647 w 569"/>
                  <a:gd name="T29" fmla="*/ 2147483647 h 617"/>
                  <a:gd name="T30" fmla="*/ 2147483647 w 569"/>
                  <a:gd name="T31" fmla="*/ 2147483647 h 617"/>
                  <a:gd name="T32" fmla="*/ 2147483647 w 569"/>
                  <a:gd name="T33" fmla="*/ 2147483647 h 617"/>
                  <a:gd name="T34" fmla="*/ 2147483647 w 569"/>
                  <a:gd name="T35" fmla="*/ 2147483647 h 617"/>
                  <a:gd name="T36" fmla="*/ 2147483647 w 569"/>
                  <a:gd name="T37" fmla="*/ 2147483647 h 617"/>
                  <a:gd name="T38" fmla="*/ 2147483647 w 569"/>
                  <a:gd name="T39" fmla="*/ 2147483647 h 617"/>
                  <a:gd name="T40" fmla="*/ 2147483647 w 569"/>
                  <a:gd name="T41" fmla="*/ 2147483647 h 617"/>
                  <a:gd name="T42" fmla="*/ 2147483647 w 569"/>
                  <a:gd name="T43" fmla="*/ 2147483647 h 617"/>
                  <a:gd name="T44" fmla="*/ 2147483647 w 569"/>
                  <a:gd name="T45" fmla="*/ 2147483647 h 617"/>
                  <a:gd name="T46" fmla="*/ 2147483647 w 569"/>
                  <a:gd name="T47" fmla="*/ 2147483647 h 617"/>
                  <a:gd name="T48" fmla="*/ 2147483647 w 569"/>
                  <a:gd name="T49" fmla="*/ 2147483647 h 617"/>
                  <a:gd name="T50" fmla="*/ 2147483647 w 569"/>
                  <a:gd name="T51" fmla="*/ 0 h 617"/>
                  <a:gd name="T52" fmla="*/ 2147483647 w 569"/>
                  <a:gd name="T53" fmla="*/ 0 h 617"/>
                  <a:gd name="T54" fmla="*/ 2147483647 w 569"/>
                  <a:gd name="T55" fmla="*/ 2147483647 h 617"/>
                  <a:gd name="T56" fmla="*/ 2147483647 w 569"/>
                  <a:gd name="T57" fmla="*/ 2147483647 h 617"/>
                  <a:gd name="T58" fmla="*/ 2147483647 w 569"/>
                  <a:gd name="T59" fmla="*/ 2147483647 h 617"/>
                  <a:gd name="T60" fmla="*/ 2147483647 w 569"/>
                  <a:gd name="T61" fmla="*/ 2147483647 h 617"/>
                  <a:gd name="T62" fmla="*/ 2147483647 w 569"/>
                  <a:gd name="T63" fmla="*/ 2147483647 h 617"/>
                  <a:gd name="T64" fmla="*/ 2147483647 w 569"/>
                  <a:gd name="T65" fmla="*/ 2147483647 h 617"/>
                  <a:gd name="T66" fmla="*/ 2147483647 w 569"/>
                  <a:gd name="T67" fmla="*/ 2147483647 h 617"/>
                  <a:gd name="T68" fmla="*/ 0 w 569"/>
                  <a:gd name="T69" fmla="*/ 2147483647 h 617"/>
                  <a:gd name="T70" fmla="*/ 2147483647 w 569"/>
                  <a:gd name="T71" fmla="*/ 2147483647 h 617"/>
                  <a:gd name="T72" fmla="*/ 2147483647 w 569"/>
                  <a:gd name="T73" fmla="*/ 2147483647 h 617"/>
                  <a:gd name="T74" fmla="*/ 2147483647 w 569"/>
                  <a:gd name="T75" fmla="*/ 2147483647 h 617"/>
                  <a:gd name="T76" fmla="*/ 2147483647 w 569"/>
                  <a:gd name="T77" fmla="*/ 2147483647 h 617"/>
                  <a:gd name="T78" fmla="*/ 2147483647 w 569"/>
                  <a:gd name="T79" fmla="*/ 2147483647 h 617"/>
                  <a:gd name="T80" fmla="*/ 2147483647 w 569"/>
                  <a:gd name="T81" fmla="*/ 2147483647 h 617"/>
                  <a:gd name="T82" fmla="*/ 2147483647 w 569"/>
                  <a:gd name="T83" fmla="*/ 2147483647 h 617"/>
                  <a:gd name="T84" fmla="*/ 2147483647 w 569"/>
                  <a:gd name="T85" fmla="*/ 2147483647 h 617"/>
                  <a:gd name="T86" fmla="*/ 2147483647 w 569"/>
                  <a:gd name="T87" fmla="*/ 2147483647 h 617"/>
                  <a:gd name="T88" fmla="*/ 2147483647 w 569"/>
                  <a:gd name="T89" fmla="*/ 2147483647 h 617"/>
                  <a:gd name="T90" fmla="*/ 2147483647 w 569"/>
                  <a:gd name="T91" fmla="*/ 2147483647 h 617"/>
                  <a:gd name="T92" fmla="*/ 2147483647 w 569"/>
                  <a:gd name="T93" fmla="*/ 2147483647 h 617"/>
                  <a:gd name="T94" fmla="*/ 2147483647 w 569"/>
                  <a:gd name="T95" fmla="*/ 2147483647 h 617"/>
                  <a:gd name="T96" fmla="*/ 2147483647 w 569"/>
                  <a:gd name="T97" fmla="*/ 2147483647 h 617"/>
                  <a:gd name="T98" fmla="*/ 2147483647 w 569"/>
                  <a:gd name="T99" fmla="*/ 2147483647 h 617"/>
                  <a:gd name="T100" fmla="*/ 2147483647 w 569"/>
                  <a:gd name="T101" fmla="*/ 2147483647 h 617"/>
                  <a:gd name="T102" fmla="*/ 2147483647 w 569"/>
                  <a:gd name="T103" fmla="*/ 2147483647 h 617"/>
                  <a:gd name="T104" fmla="*/ 2147483647 w 569"/>
                  <a:gd name="T105" fmla="*/ 2147483647 h 617"/>
                  <a:gd name="T106" fmla="*/ 2147483647 w 569"/>
                  <a:gd name="T107" fmla="*/ 2147483647 h 617"/>
                  <a:gd name="T108" fmla="*/ 2147483647 w 569"/>
                  <a:gd name="T109" fmla="*/ 2147483647 h 61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569"/>
                  <a:gd name="T166" fmla="*/ 0 h 617"/>
                  <a:gd name="T167" fmla="*/ 569 w 569"/>
                  <a:gd name="T168" fmla="*/ 617 h 617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569" h="617">
                    <a:moveTo>
                      <a:pt x="520" y="464"/>
                    </a:moveTo>
                    <a:lnTo>
                      <a:pt x="528" y="448"/>
                    </a:lnTo>
                    <a:lnTo>
                      <a:pt x="568" y="448"/>
                    </a:lnTo>
                    <a:lnTo>
                      <a:pt x="560" y="416"/>
                    </a:lnTo>
                    <a:lnTo>
                      <a:pt x="552" y="400"/>
                    </a:lnTo>
                    <a:lnTo>
                      <a:pt x="528" y="408"/>
                    </a:lnTo>
                    <a:lnTo>
                      <a:pt x="504" y="400"/>
                    </a:lnTo>
                    <a:lnTo>
                      <a:pt x="496" y="384"/>
                    </a:lnTo>
                    <a:lnTo>
                      <a:pt x="464" y="384"/>
                    </a:lnTo>
                    <a:lnTo>
                      <a:pt x="464" y="360"/>
                    </a:lnTo>
                    <a:lnTo>
                      <a:pt x="464" y="344"/>
                    </a:lnTo>
                    <a:lnTo>
                      <a:pt x="480" y="320"/>
                    </a:lnTo>
                    <a:lnTo>
                      <a:pt x="448" y="288"/>
                    </a:lnTo>
                    <a:lnTo>
                      <a:pt x="472" y="248"/>
                    </a:lnTo>
                    <a:lnTo>
                      <a:pt x="472" y="216"/>
                    </a:lnTo>
                    <a:lnTo>
                      <a:pt x="424" y="224"/>
                    </a:lnTo>
                    <a:lnTo>
                      <a:pt x="424" y="184"/>
                    </a:lnTo>
                    <a:lnTo>
                      <a:pt x="416" y="176"/>
                    </a:lnTo>
                    <a:lnTo>
                      <a:pt x="432" y="160"/>
                    </a:lnTo>
                    <a:lnTo>
                      <a:pt x="448" y="168"/>
                    </a:lnTo>
                    <a:lnTo>
                      <a:pt x="464" y="152"/>
                    </a:lnTo>
                    <a:lnTo>
                      <a:pt x="512" y="160"/>
                    </a:lnTo>
                    <a:lnTo>
                      <a:pt x="528" y="136"/>
                    </a:lnTo>
                    <a:lnTo>
                      <a:pt x="512" y="112"/>
                    </a:lnTo>
                    <a:lnTo>
                      <a:pt x="488" y="128"/>
                    </a:lnTo>
                    <a:lnTo>
                      <a:pt x="464" y="112"/>
                    </a:lnTo>
                    <a:lnTo>
                      <a:pt x="464" y="64"/>
                    </a:lnTo>
                    <a:lnTo>
                      <a:pt x="432" y="64"/>
                    </a:lnTo>
                    <a:lnTo>
                      <a:pt x="424" y="96"/>
                    </a:lnTo>
                    <a:lnTo>
                      <a:pt x="408" y="96"/>
                    </a:lnTo>
                    <a:lnTo>
                      <a:pt x="408" y="120"/>
                    </a:lnTo>
                    <a:lnTo>
                      <a:pt x="384" y="144"/>
                    </a:lnTo>
                    <a:lnTo>
                      <a:pt x="368" y="144"/>
                    </a:lnTo>
                    <a:lnTo>
                      <a:pt x="368" y="240"/>
                    </a:lnTo>
                    <a:lnTo>
                      <a:pt x="344" y="240"/>
                    </a:lnTo>
                    <a:lnTo>
                      <a:pt x="336" y="224"/>
                    </a:lnTo>
                    <a:lnTo>
                      <a:pt x="320" y="240"/>
                    </a:lnTo>
                    <a:lnTo>
                      <a:pt x="288" y="240"/>
                    </a:lnTo>
                    <a:lnTo>
                      <a:pt x="288" y="232"/>
                    </a:lnTo>
                    <a:lnTo>
                      <a:pt x="272" y="224"/>
                    </a:lnTo>
                    <a:lnTo>
                      <a:pt x="272" y="192"/>
                    </a:lnTo>
                    <a:lnTo>
                      <a:pt x="232" y="104"/>
                    </a:lnTo>
                    <a:lnTo>
                      <a:pt x="216" y="104"/>
                    </a:lnTo>
                    <a:lnTo>
                      <a:pt x="216" y="112"/>
                    </a:lnTo>
                    <a:lnTo>
                      <a:pt x="200" y="88"/>
                    </a:lnTo>
                    <a:lnTo>
                      <a:pt x="208" y="72"/>
                    </a:lnTo>
                    <a:lnTo>
                      <a:pt x="176" y="32"/>
                    </a:lnTo>
                    <a:lnTo>
                      <a:pt x="160" y="40"/>
                    </a:lnTo>
                    <a:lnTo>
                      <a:pt x="152" y="80"/>
                    </a:lnTo>
                    <a:lnTo>
                      <a:pt x="136" y="80"/>
                    </a:lnTo>
                    <a:lnTo>
                      <a:pt x="136" y="64"/>
                    </a:lnTo>
                    <a:lnTo>
                      <a:pt x="136" y="0"/>
                    </a:lnTo>
                    <a:lnTo>
                      <a:pt x="120" y="16"/>
                    </a:lnTo>
                    <a:lnTo>
                      <a:pt x="112" y="0"/>
                    </a:lnTo>
                    <a:lnTo>
                      <a:pt x="96" y="16"/>
                    </a:lnTo>
                    <a:lnTo>
                      <a:pt x="96" y="32"/>
                    </a:lnTo>
                    <a:lnTo>
                      <a:pt x="104" y="64"/>
                    </a:lnTo>
                    <a:lnTo>
                      <a:pt x="88" y="64"/>
                    </a:lnTo>
                    <a:lnTo>
                      <a:pt x="72" y="64"/>
                    </a:lnTo>
                    <a:lnTo>
                      <a:pt x="80" y="96"/>
                    </a:lnTo>
                    <a:lnTo>
                      <a:pt x="80" y="112"/>
                    </a:lnTo>
                    <a:lnTo>
                      <a:pt x="104" y="112"/>
                    </a:lnTo>
                    <a:lnTo>
                      <a:pt x="104" y="168"/>
                    </a:lnTo>
                    <a:lnTo>
                      <a:pt x="88" y="240"/>
                    </a:lnTo>
                    <a:lnTo>
                      <a:pt x="40" y="272"/>
                    </a:lnTo>
                    <a:lnTo>
                      <a:pt x="24" y="280"/>
                    </a:lnTo>
                    <a:lnTo>
                      <a:pt x="16" y="288"/>
                    </a:lnTo>
                    <a:lnTo>
                      <a:pt x="8" y="312"/>
                    </a:lnTo>
                    <a:lnTo>
                      <a:pt x="8" y="360"/>
                    </a:lnTo>
                    <a:lnTo>
                      <a:pt x="0" y="376"/>
                    </a:lnTo>
                    <a:lnTo>
                      <a:pt x="32" y="376"/>
                    </a:lnTo>
                    <a:lnTo>
                      <a:pt x="48" y="368"/>
                    </a:lnTo>
                    <a:lnTo>
                      <a:pt x="88" y="376"/>
                    </a:lnTo>
                    <a:lnTo>
                      <a:pt x="80" y="392"/>
                    </a:lnTo>
                    <a:lnTo>
                      <a:pt x="72" y="392"/>
                    </a:lnTo>
                    <a:lnTo>
                      <a:pt x="88" y="408"/>
                    </a:lnTo>
                    <a:lnTo>
                      <a:pt x="80" y="432"/>
                    </a:lnTo>
                    <a:lnTo>
                      <a:pt x="96" y="448"/>
                    </a:lnTo>
                    <a:lnTo>
                      <a:pt x="120" y="448"/>
                    </a:lnTo>
                    <a:lnTo>
                      <a:pt x="120" y="464"/>
                    </a:lnTo>
                    <a:lnTo>
                      <a:pt x="112" y="472"/>
                    </a:lnTo>
                    <a:lnTo>
                      <a:pt x="112" y="504"/>
                    </a:lnTo>
                    <a:lnTo>
                      <a:pt x="96" y="504"/>
                    </a:lnTo>
                    <a:lnTo>
                      <a:pt x="104" y="528"/>
                    </a:lnTo>
                    <a:lnTo>
                      <a:pt x="144" y="528"/>
                    </a:lnTo>
                    <a:lnTo>
                      <a:pt x="144" y="560"/>
                    </a:lnTo>
                    <a:lnTo>
                      <a:pt x="160" y="568"/>
                    </a:lnTo>
                    <a:lnTo>
                      <a:pt x="200" y="576"/>
                    </a:lnTo>
                    <a:lnTo>
                      <a:pt x="216" y="560"/>
                    </a:lnTo>
                    <a:lnTo>
                      <a:pt x="224" y="568"/>
                    </a:lnTo>
                    <a:lnTo>
                      <a:pt x="216" y="592"/>
                    </a:lnTo>
                    <a:lnTo>
                      <a:pt x="232" y="600"/>
                    </a:lnTo>
                    <a:lnTo>
                      <a:pt x="264" y="616"/>
                    </a:lnTo>
                    <a:lnTo>
                      <a:pt x="264" y="592"/>
                    </a:lnTo>
                    <a:lnTo>
                      <a:pt x="264" y="520"/>
                    </a:lnTo>
                    <a:lnTo>
                      <a:pt x="272" y="512"/>
                    </a:lnTo>
                    <a:lnTo>
                      <a:pt x="320" y="512"/>
                    </a:lnTo>
                    <a:lnTo>
                      <a:pt x="328" y="504"/>
                    </a:lnTo>
                    <a:lnTo>
                      <a:pt x="344" y="504"/>
                    </a:lnTo>
                    <a:lnTo>
                      <a:pt x="352" y="512"/>
                    </a:lnTo>
                    <a:lnTo>
                      <a:pt x="376" y="504"/>
                    </a:lnTo>
                    <a:lnTo>
                      <a:pt x="384" y="512"/>
                    </a:lnTo>
                    <a:lnTo>
                      <a:pt x="392" y="504"/>
                    </a:lnTo>
                    <a:lnTo>
                      <a:pt x="416" y="520"/>
                    </a:lnTo>
                    <a:lnTo>
                      <a:pt x="416" y="504"/>
                    </a:lnTo>
                    <a:lnTo>
                      <a:pt x="440" y="504"/>
                    </a:lnTo>
                    <a:lnTo>
                      <a:pt x="480" y="496"/>
                    </a:lnTo>
                    <a:lnTo>
                      <a:pt x="488" y="472"/>
                    </a:lnTo>
                    <a:lnTo>
                      <a:pt x="504" y="464"/>
                    </a:lnTo>
                    <a:lnTo>
                      <a:pt x="520" y="464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104" name="Freeform 23"/>
              <p:cNvSpPr>
                <a:spLocks/>
              </p:cNvSpPr>
              <p:nvPr/>
            </p:nvSpPr>
            <p:spPr bwMode="invGray">
              <a:xfrm>
                <a:off x="766540" y="4266097"/>
                <a:ext cx="2308225" cy="1381125"/>
              </a:xfrm>
              <a:custGeom>
                <a:avLst/>
                <a:gdLst>
                  <a:gd name="T0" fmla="*/ 2147483647 w 1209"/>
                  <a:gd name="T1" fmla="*/ 2147483647 h 785"/>
                  <a:gd name="T2" fmla="*/ 2147483647 w 1209"/>
                  <a:gd name="T3" fmla="*/ 2147483647 h 785"/>
                  <a:gd name="T4" fmla="*/ 2147483647 w 1209"/>
                  <a:gd name="T5" fmla="*/ 2147483647 h 785"/>
                  <a:gd name="T6" fmla="*/ 2147483647 w 1209"/>
                  <a:gd name="T7" fmla="*/ 2147483647 h 785"/>
                  <a:gd name="T8" fmla="*/ 2147483647 w 1209"/>
                  <a:gd name="T9" fmla="*/ 2147483647 h 785"/>
                  <a:gd name="T10" fmla="*/ 2147483647 w 1209"/>
                  <a:gd name="T11" fmla="*/ 2147483647 h 785"/>
                  <a:gd name="T12" fmla="*/ 2147483647 w 1209"/>
                  <a:gd name="T13" fmla="*/ 2147483647 h 785"/>
                  <a:gd name="T14" fmla="*/ 2147483647 w 1209"/>
                  <a:gd name="T15" fmla="*/ 2147483647 h 785"/>
                  <a:gd name="T16" fmla="*/ 2147483647 w 1209"/>
                  <a:gd name="T17" fmla="*/ 2147483647 h 785"/>
                  <a:gd name="T18" fmla="*/ 2147483647 w 1209"/>
                  <a:gd name="T19" fmla="*/ 2147483647 h 785"/>
                  <a:gd name="T20" fmla="*/ 2147483647 w 1209"/>
                  <a:gd name="T21" fmla="*/ 2147483647 h 785"/>
                  <a:gd name="T22" fmla="*/ 2147483647 w 1209"/>
                  <a:gd name="T23" fmla="*/ 2147483647 h 785"/>
                  <a:gd name="T24" fmla="*/ 2147483647 w 1209"/>
                  <a:gd name="T25" fmla="*/ 2147483647 h 785"/>
                  <a:gd name="T26" fmla="*/ 2147483647 w 1209"/>
                  <a:gd name="T27" fmla="*/ 2147483647 h 785"/>
                  <a:gd name="T28" fmla="*/ 2147483647 w 1209"/>
                  <a:gd name="T29" fmla="*/ 2147483647 h 785"/>
                  <a:gd name="T30" fmla="*/ 2147483647 w 1209"/>
                  <a:gd name="T31" fmla="*/ 2147483647 h 785"/>
                  <a:gd name="T32" fmla="*/ 2147483647 w 1209"/>
                  <a:gd name="T33" fmla="*/ 2147483647 h 785"/>
                  <a:gd name="T34" fmla="*/ 2147483647 w 1209"/>
                  <a:gd name="T35" fmla="*/ 2147483647 h 785"/>
                  <a:gd name="T36" fmla="*/ 2147483647 w 1209"/>
                  <a:gd name="T37" fmla="*/ 2147483647 h 785"/>
                  <a:gd name="T38" fmla="*/ 2147483647 w 1209"/>
                  <a:gd name="T39" fmla="*/ 2147483647 h 785"/>
                  <a:gd name="T40" fmla="*/ 2147483647 w 1209"/>
                  <a:gd name="T41" fmla="*/ 2147483647 h 785"/>
                  <a:gd name="T42" fmla="*/ 2147483647 w 1209"/>
                  <a:gd name="T43" fmla="*/ 2147483647 h 785"/>
                  <a:gd name="T44" fmla="*/ 2147483647 w 1209"/>
                  <a:gd name="T45" fmla="*/ 2147483647 h 785"/>
                  <a:gd name="T46" fmla="*/ 2147483647 w 1209"/>
                  <a:gd name="T47" fmla="*/ 2147483647 h 785"/>
                  <a:gd name="T48" fmla="*/ 2147483647 w 1209"/>
                  <a:gd name="T49" fmla="*/ 2147483647 h 785"/>
                  <a:gd name="T50" fmla="*/ 2147483647 w 1209"/>
                  <a:gd name="T51" fmla="*/ 2147483647 h 785"/>
                  <a:gd name="T52" fmla="*/ 2147483647 w 1209"/>
                  <a:gd name="T53" fmla="*/ 2147483647 h 785"/>
                  <a:gd name="T54" fmla="*/ 2147483647 w 1209"/>
                  <a:gd name="T55" fmla="*/ 2147483647 h 785"/>
                  <a:gd name="T56" fmla="*/ 2147483647 w 1209"/>
                  <a:gd name="T57" fmla="*/ 2147483647 h 785"/>
                  <a:gd name="T58" fmla="*/ 0 w 1209"/>
                  <a:gd name="T59" fmla="*/ 2147483647 h 785"/>
                  <a:gd name="T60" fmla="*/ 2147483647 w 1209"/>
                  <a:gd name="T61" fmla="*/ 2147483647 h 785"/>
                  <a:gd name="T62" fmla="*/ 2147483647 w 1209"/>
                  <a:gd name="T63" fmla="*/ 2147483647 h 785"/>
                  <a:gd name="T64" fmla="*/ 2147483647 w 1209"/>
                  <a:gd name="T65" fmla="*/ 2147483647 h 785"/>
                  <a:gd name="T66" fmla="*/ 2147483647 w 1209"/>
                  <a:gd name="T67" fmla="*/ 2147483647 h 785"/>
                  <a:gd name="T68" fmla="*/ 2147483647 w 1209"/>
                  <a:gd name="T69" fmla="*/ 2147483647 h 785"/>
                  <a:gd name="T70" fmla="*/ 2147483647 w 1209"/>
                  <a:gd name="T71" fmla="*/ 2147483647 h 785"/>
                  <a:gd name="T72" fmla="*/ 2147483647 w 1209"/>
                  <a:gd name="T73" fmla="*/ 2147483647 h 785"/>
                  <a:gd name="T74" fmla="*/ 2147483647 w 1209"/>
                  <a:gd name="T75" fmla="*/ 2147483647 h 785"/>
                  <a:gd name="T76" fmla="*/ 2147483647 w 1209"/>
                  <a:gd name="T77" fmla="*/ 2147483647 h 785"/>
                  <a:gd name="T78" fmla="*/ 2147483647 w 1209"/>
                  <a:gd name="T79" fmla="*/ 2147483647 h 785"/>
                  <a:gd name="T80" fmla="*/ 2147483647 w 1209"/>
                  <a:gd name="T81" fmla="*/ 2147483647 h 785"/>
                  <a:gd name="T82" fmla="*/ 2147483647 w 1209"/>
                  <a:gd name="T83" fmla="*/ 2147483647 h 785"/>
                  <a:gd name="T84" fmla="*/ 2147483647 w 1209"/>
                  <a:gd name="T85" fmla="*/ 2147483647 h 785"/>
                  <a:gd name="T86" fmla="*/ 2147483647 w 1209"/>
                  <a:gd name="T87" fmla="*/ 2147483647 h 785"/>
                  <a:gd name="T88" fmla="*/ 2147483647 w 1209"/>
                  <a:gd name="T89" fmla="*/ 2147483647 h 785"/>
                  <a:gd name="T90" fmla="*/ 2147483647 w 1209"/>
                  <a:gd name="T91" fmla="*/ 2147483647 h 785"/>
                  <a:gd name="T92" fmla="*/ 2147483647 w 1209"/>
                  <a:gd name="T93" fmla="*/ 2147483647 h 785"/>
                  <a:gd name="T94" fmla="*/ 2147483647 w 1209"/>
                  <a:gd name="T95" fmla="*/ 2147483647 h 785"/>
                  <a:gd name="T96" fmla="*/ 2147483647 w 1209"/>
                  <a:gd name="T97" fmla="*/ 2147483647 h 785"/>
                  <a:gd name="T98" fmla="*/ 2147483647 w 1209"/>
                  <a:gd name="T99" fmla="*/ 2147483647 h 785"/>
                  <a:gd name="T100" fmla="*/ 2147483647 w 1209"/>
                  <a:gd name="T101" fmla="*/ 2147483647 h 785"/>
                  <a:gd name="T102" fmla="*/ 2147483647 w 1209"/>
                  <a:gd name="T103" fmla="*/ 2147483647 h 785"/>
                  <a:gd name="T104" fmla="*/ 2147483647 w 1209"/>
                  <a:gd name="T105" fmla="*/ 2147483647 h 785"/>
                  <a:gd name="T106" fmla="*/ 2147483647 w 1209"/>
                  <a:gd name="T107" fmla="*/ 2147483647 h 785"/>
                  <a:gd name="T108" fmla="*/ 2147483647 w 1209"/>
                  <a:gd name="T109" fmla="*/ 2147483647 h 785"/>
                  <a:gd name="T110" fmla="*/ 2147483647 w 1209"/>
                  <a:gd name="T111" fmla="*/ 2147483647 h 785"/>
                  <a:gd name="T112" fmla="*/ 2147483647 w 1209"/>
                  <a:gd name="T113" fmla="*/ 2147483647 h 785"/>
                  <a:gd name="T114" fmla="*/ 2147483647 w 1209"/>
                  <a:gd name="T115" fmla="*/ 2147483647 h 785"/>
                  <a:gd name="T116" fmla="*/ 2147483647 w 1209"/>
                  <a:gd name="T117" fmla="*/ 2147483647 h 785"/>
                  <a:gd name="T118" fmla="*/ 2147483647 w 1209"/>
                  <a:gd name="T119" fmla="*/ 2147483647 h 785"/>
                  <a:gd name="T120" fmla="*/ 2147483647 w 1209"/>
                  <a:gd name="T121" fmla="*/ 2147483647 h 785"/>
                  <a:gd name="T122" fmla="*/ 2147483647 w 1209"/>
                  <a:gd name="T123" fmla="*/ 2147483647 h 78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209"/>
                  <a:gd name="T187" fmla="*/ 0 h 785"/>
                  <a:gd name="T188" fmla="*/ 1209 w 1209"/>
                  <a:gd name="T189" fmla="*/ 785 h 78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209" h="785">
                    <a:moveTo>
                      <a:pt x="1200" y="712"/>
                    </a:moveTo>
                    <a:lnTo>
                      <a:pt x="1184" y="728"/>
                    </a:lnTo>
                    <a:lnTo>
                      <a:pt x="1176" y="712"/>
                    </a:lnTo>
                    <a:lnTo>
                      <a:pt x="1160" y="728"/>
                    </a:lnTo>
                    <a:lnTo>
                      <a:pt x="1168" y="776"/>
                    </a:lnTo>
                    <a:lnTo>
                      <a:pt x="1160" y="784"/>
                    </a:lnTo>
                    <a:lnTo>
                      <a:pt x="1136" y="776"/>
                    </a:lnTo>
                    <a:lnTo>
                      <a:pt x="1112" y="760"/>
                    </a:lnTo>
                    <a:lnTo>
                      <a:pt x="1112" y="744"/>
                    </a:lnTo>
                    <a:lnTo>
                      <a:pt x="1088" y="752"/>
                    </a:lnTo>
                    <a:lnTo>
                      <a:pt x="1024" y="728"/>
                    </a:lnTo>
                    <a:lnTo>
                      <a:pt x="1024" y="720"/>
                    </a:lnTo>
                    <a:lnTo>
                      <a:pt x="1040" y="712"/>
                    </a:lnTo>
                    <a:lnTo>
                      <a:pt x="1040" y="696"/>
                    </a:lnTo>
                    <a:lnTo>
                      <a:pt x="1024" y="688"/>
                    </a:lnTo>
                    <a:lnTo>
                      <a:pt x="1032" y="680"/>
                    </a:lnTo>
                    <a:lnTo>
                      <a:pt x="1016" y="656"/>
                    </a:lnTo>
                    <a:lnTo>
                      <a:pt x="1000" y="664"/>
                    </a:lnTo>
                    <a:lnTo>
                      <a:pt x="984" y="672"/>
                    </a:lnTo>
                    <a:lnTo>
                      <a:pt x="976" y="680"/>
                    </a:lnTo>
                    <a:lnTo>
                      <a:pt x="960" y="680"/>
                    </a:lnTo>
                    <a:lnTo>
                      <a:pt x="928" y="648"/>
                    </a:lnTo>
                    <a:lnTo>
                      <a:pt x="864" y="696"/>
                    </a:lnTo>
                    <a:lnTo>
                      <a:pt x="832" y="696"/>
                    </a:lnTo>
                    <a:lnTo>
                      <a:pt x="824" y="720"/>
                    </a:lnTo>
                    <a:lnTo>
                      <a:pt x="808" y="720"/>
                    </a:lnTo>
                    <a:lnTo>
                      <a:pt x="760" y="744"/>
                    </a:lnTo>
                    <a:lnTo>
                      <a:pt x="728" y="736"/>
                    </a:lnTo>
                    <a:lnTo>
                      <a:pt x="712" y="712"/>
                    </a:lnTo>
                    <a:lnTo>
                      <a:pt x="656" y="712"/>
                    </a:lnTo>
                    <a:lnTo>
                      <a:pt x="664" y="688"/>
                    </a:lnTo>
                    <a:lnTo>
                      <a:pt x="632" y="680"/>
                    </a:lnTo>
                    <a:lnTo>
                      <a:pt x="600" y="680"/>
                    </a:lnTo>
                    <a:lnTo>
                      <a:pt x="584" y="704"/>
                    </a:lnTo>
                    <a:lnTo>
                      <a:pt x="552" y="728"/>
                    </a:lnTo>
                    <a:lnTo>
                      <a:pt x="536" y="728"/>
                    </a:lnTo>
                    <a:lnTo>
                      <a:pt x="544" y="680"/>
                    </a:lnTo>
                    <a:lnTo>
                      <a:pt x="456" y="672"/>
                    </a:lnTo>
                    <a:lnTo>
                      <a:pt x="424" y="640"/>
                    </a:lnTo>
                    <a:lnTo>
                      <a:pt x="408" y="640"/>
                    </a:lnTo>
                    <a:lnTo>
                      <a:pt x="392" y="648"/>
                    </a:lnTo>
                    <a:lnTo>
                      <a:pt x="360" y="624"/>
                    </a:lnTo>
                    <a:lnTo>
                      <a:pt x="336" y="600"/>
                    </a:lnTo>
                    <a:lnTo>
                      <a:pt x="320" y="592"/>
                    </a:lnTo>
                    <a:lnTo>
                      <a:pt x="280" y="544"/>
                    </a:lnTo>
                    <a:lnTo>
                      <a:pt x="272" y="520"/>
                    </a:lnTo>
                    <a:lnTo>
                      <a:pt x="264" y="512"/>
                    </a:lnTo>
                    <a:lnTo>
                      <a:pt x="248" y="512"/>
                    </a:lnTo>
                    <a:lnTo>
                      <a:pt x="224" y="464"/>
                    </a:lnTo>
                    <a:lnTo>
                      <a:pt x="208" y="456"/>
                    </a:lnTo>
                    <a:lnTo>
                      <a:pt x="192" y="424"/>
                    </a:lnTo>
                    <a:lnTo>
                      <a:pt x="160" y="384"/>
                    </a:lnTo>
                    <a:lnTo>
                      <a:pt x="144" y="384"/>
                    </a:lnTo>
                    <a:lnTo>
                      <a:pt x="120" y="408"/>
                    </a:lnTo>
                    <a:lnTo>
                      <a:pt x="96" y="376"/>
                    </a:lnTo>
                    <a:lnTo>
                      <a:pt x="64" y="328"/>
                    </a:lnTo>
                    <a:lnTo>
                      <a:pt x="40" y="304"/>
                    </a:lnTo>
                    <a:lnTo>
                      <a:pt x="32" y="272"/>
                    </a:lnTo>
                    <a:lnTo>
                      <a:pt x="8" y="280"/>
                    </a:lnTo>
                    <a:lnTo>
                      <a:pt x="0" y="256"/>
                    </a:lnTo>
                    <a:lnTo>
                      <a:pt x="8" y="248"/>
                    </a:lnTo>
                    <a:lnTo>
                      <a:pt x="16" y="176"/>
                    </a:lnTo>
                    <a:lnTo>
                      <a:pt x="32" y="168"/>
                    </a:lnTo>
                    <a:lnTo>
                      <a:pt x="48" y="192"/>
                    </a:lnTo>
                    <a:lnTo>
                      <a:pt x="64" y="184"/>
                    </a:lnTo>
                    <a:lnTo>
                      <a:pt x="80" y="184"/>
                    </a:lnTo>
                    <a:lnTo>
                      <a:pt x="72" y="144"/>
                    </a:lnTo>
                    <a:lnTo>
                      <a:pt x="80" y="128"/>
                    </a:lnTo>
                    <a:lnTo>
                      <a:pt x="56" y="120"/>
                    </a:lnTo>
                    <a:lnTo>
                      <a:pt x="56" y="96"/>
                    </a:lnTo>
                    <a:lnTo>
                      <a:pt x="64" y="56"/>
                    </a:lnTo>
                    <a:lnTo>
                      <a:pt x="80" y="48"/>
                    </a:lnTo>
                    <a:lnTo>
                      <a:pt x="120" y="56"/>
                    </a:lnTo>
                    <a:lnTo>
                      <a:pt x="152" y="40"/>
                    </a:lnTo>
                    <a:lnTo>
                      <a:pt x="176" y="0"/>
                    </a:lnTo>
                    <a:lnTo>
                      <a:pt x="208" y="8"/>
                    </a:lnTo>
                    <a:lnTo>
                      <a:pt x="272" y="32"/>
                    </a:lnTo>
                    <a:lnTo>
                      <a:pt x="288" y="16"/>
                    </a:lnTo>
                    <a:lnTo>
                      <a:pt x="336" y="24"/>
                    </a:lnTo>
                    <a:lnTo>
                      <a:pt x="344" y="56"/>
                    </a:lnTo>
                    <a:lnTo>
                      <a:pt x="408" y="72"/>
                    </a:lnTo>
                    <a:lnTo>
                      <a:pt x="432" y="56"/>
                    </a:lnTo>
                    <a:lnTo>
                      <a:pt x="504" y="56"/>
                    </a:lnTo>
                    <a:lnTo>
                      <a:pt x="528" y="40"/>
                    </a:lnTo>
                    <a:lnTo>
                      <a:pt x="640" y="32"/>
                    </a:lnTo>
                    <a:lnTo>
                      <a:pt x="664" y="56"/>
                    </a:lnTo>
                    <a:lnTo>
                      <a:pt x="696" y="64"/>
                    </a:lnTo>
                    <a:lnTo>
                      <a:pt x="712" y="72"/>
                    </a:lnTo>
                    <a:lnTo>
                      <a:pt x="720" y="88"/>
                    </a:lnTo>
                    <a:lnTo>
                      <a:pt x="704" y="96"/>
                    </a:lnTo>
                    <a:lnTo>
                      <a:pt x="728" y="104"/>
                    </a:lnTo>
                    <a:lnTo>
                      <a:pt x="728" y="136"/>
                    </a:lnTo>
                    <a:lnTo>
                      <a:pt x="704" y="168"/>
                    </a:lnTo>
                    <a:lnTo>
                      <a:pt x="712" y="184"/>
                    </a:lnTo>
                    <a:lnTo>
                      <a:pt x="704" y="232"/>
                    </a:lnTo>
                    <a:lnTo>
                      <a:pt x="696" y="248"/>
                    </a:lnTo>
                    <a:lnTo>
                      <a:pt x="712" y="296"/>
                    </a:lnTo>
                    <a:lnTo>
                      <a:pt x="736" y="320"/>
                    </a:lnTo>
                    <a:lnTo>
                      <a:pt x="784" y="320"/>
                    </a:lnTo>
                    <a:lnTo>
                      <a:pt x="832" y="368"/>
                    </a:lnTo>
                    <a:lnTo>
                      <a:pt x="864" y="376"/>
                    </a:lnTo>
                    <a:lnTo>
                      <a:pt x="936" y="416"/>
                    </a:lnTo>
                    <a:lnTo>
                      <a:pt x="968" y="400"/>
                    </a:lnTo>
                    <a:lnTo>
                      <a:pt x="992" y="424"/>
                    </a:lnTo>
                    <a:lnTo>
                      <a:pt x="1016" y="448"/>
                    </a:lnTo>
                    <a:lnTo>
                      <a:pt x="1008" y="480"/>
                    </a:lnTo>
                    <a:lnTo>
                      <a:pt x="1040" y="480"/>
                    </a:lnTo>
                    <a:lnTo>
                      <a:pt x="1040" y="496"/>
                    </a:lnTo>
                    <a:lnTo>
                      <a:pt x="1064" y="496"/>
                    </a:lnTo>
                    <a:lnTo>
                      <a:pt x="1056" y="472"/>
                    </a:lnTo>
                    <a:lnTo>
                      <a:pt x="1072" y="472"/>
                    </a:lnTo>
                    <a:lnTo>
                      <a:pt x="1080" y="480"/>
                    </a:lnTo>
                    <a:lnTo>
                      <a:pt x="1096" y="480"/>
                    </a:lnTo>
                    <a:lnTo>
                      <a:pt x="1096" y="464"/>
                    </a:lnTo>
                    <a:lnTo>
                      <a:pt x="1120" y="464"/>
                    </a:lnTo>
                    <a:lnTo>
                      <a:pt x="1136" y="440"/>
                    </a:lnTo>
                    <a:lnTo>
                      <a:pt x="1152" y="432"/>
                    </a:lnTo>
                    <a:lnTo>
                      <a:pt x="1176" y="456"/>
                    </a:lnTo>
                    <a:lnTo>
                      <a:pt x="1176" y="480"/>
                    </a:lnTo>
                    <a:lnTo>
                      <a:pt x="1208" y="536"/>
                    </a:lnTo>
                    <a:lnTo>
                      <a:pt x="1192" y="544"/>
                    </a:lnTo>
                    <a:lnTo>
                      <a:pt x="1208" y="576"/>
                    </a:lnTo>
                    <a:lnTo>
                      <a:pt x="1208" y="608"/>
                    </a:lnTo>
                    <a:lnTo>
                      <a:pt x="1200" y="712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105" name="Freeform 24"/>
              <p:cNvSpPr>
                <a:spLocks/>
              </p:cNvSpPr>
              <p:nvPr/>
            </p:nvSpPr>
            <p:spPr bwMode="gray">
              <a:xfrm>
                <a:off x="2935065" y="4831247"/>
                <a:ext cx="1449388" cy="1112837"/>
              </a:xfrm>
              <a:custGeom>
                <a:avLst/>
                <a:gdLst>
                  <a:gd name="T0" fmla="*/ 2147483647 w 761"/>
                  <a:gd name="T1" fmla="*/ 2147483647 h 633"/>
                  <a:gd name="T2" fmla="*/ 2147483647 w 761"/>
                  <a:gd name="T3" fmla="*/ 2147483647 h 633"/>
                  <a:gd name="T4" fmla="*/ 2147483647 w 761"/>
                  <a:gd name="T5" fmla="*/ 2147483647 h 633"/>
                  <a:gd name="T6" fmla="*/ 2147483647 w 761"/>
                  <a:gd name="T7" fmla="*/ 2147483647 h 633"/>
                  <a:gd name="T8" fmla="*/ 2147483647 w 761"/>
                  <a:gd name="T9" fmla="*/ 2147483647 h 633"/>
                  <a:gd name="T10" fmla="*/ 2147483647 w 761"/>
                  <a:gd name="T11" fmla="*/ 2147483647 h 633"/>
                  <a:gd name="T12" fmla="*/ 2147483647 w 761"/>
                  <a:gd name="T13" fmla="*/ 2147483647 h 633"/>
                  <a:gd name="T14" fmla="*/ 2147483647 w 761"/>
                  <a:gd name="T15" fmla="*/ 2147483647 h 633"/>
                  <a:gd name="T16" fmla="*/ 2147483647 w 761"/>
                  <a:gd name="T17" fmla="*/ 2147483647 h 633"/>
                  <a:gd name="T18" fmla="*/ 2147483647 w 761"/>
                  <a:gd name="T19" fmla="*/ 2147483647 h 633"/>
                  <a:gd name="T20" fmla="*/ 2147483647 w 761"/>
                  <a:gd name="T21" fmla="*/ 2147483647 h 633"/>
                  <a:gd name="T22" fmla="*/ 2147483647 w 761"/>
                  <a:gd name="T23" fmla="*/ 2147483647 h 633"/>
                  <a:gd name="T24" fmla="*/ 2147483647 w 761"/>
                  <a:gd name="T25" fmla="*/ 2147483647 h 633"/>
                  <a:gd name="T26" fmla="*/ 2147483647 w 761"/>
                  <a:gd name="T27" fmla="*/ 2147483647 h 633"/>
                  <a:gd name="T28" fmla="*/ 2147483647 w 761"/>
                  <a:gd name="T29" fmla="*/ 2147483647 h 633"/>
                  <a:gd name="T30" fmla="*/ 2147483647 w 761"/>
                  <a:gd name="T31" fmla="*/ 2147483647 h 633"/>
                  <a:gd name="T32" fmla="*/ 2147483647 w 761"/>
                  <a:gd name="T33" fmla="*/ 2147483647 h 633"/>
                  <a:gd name="T34" fmla="*/ 2147483647 w 761"/>
                  <a:gd name="T35" fmla="*/ 2147483647 h 633"/>
                  <a:gd name="T36" fmla="*/ 2147483647 w 761"/>
                  <a:gd name="T37" fmla="*/ 2147483647 h 633"/>
                  <a:gd name="T38" fmla="*/ 2147483647 w 761"/>
                  <a:gd name="T39" fmla="*/ 2147483647 h 633"/>
                  <a:gd name="T40" fmla="*/ 2147483647 w 761"/>
                  <a:gd name="T41" fmla="*/ 2147483647 h 633"/>
                  <a:gd name="T42" fmla="*/ 2147483647 w 761"/>
                  <a:gd name="T43" fmla="*/ 2147483647 h 633"/>
                  <a:gd name="T44" fmla="*/ 2147483647 w 761"/>
                  <a:gd name="T45" fmla="*/ 2147483647 h 633"/>
                  <a:gd name="T46" fmla="*/ 2147483647 w 761"/>
                  <a:gd name="T47" fmla="*/ 2147483647 h 633"/>
                  <a:gd name="T48" fmla="*/ 2147483647 w 761"/>
                  <a:gd name="T49" fmla="*/ 2147483647 h 633"/>
                  <a:gd name="T50" fmla="*/ 2147483647 w 761"/>
                  <a:gd name="T51" fmla="*/ 2147483647 h 633"/>
                  <a:gd name="T52" fmla="*/ 2147483647 w 761"/>
                  <a:gd name="T53" fmla="*/ 2147483647 h 633"/>
                  <a:gd name="T54" fmla="*/ 0 w 761"/>
                  <a:gd name="T55" fmla="*/ 2147483647 h 633"/>
                  <a:gd name="T56" fmla="*/ 2147483647 w 761"/>
                  <a:gd name="T57" fmla="*/ 2147483647 h 633"/>
                  <a:gd name="T58" fmla="*/ 2147483647 w 761"/>
                  <a:gd name="T59" fmla="*/ 2147483647 h 633"/>
                  <a:gd name="T60" fmla="*/ 2147483647 w 761"/>
                  <a:gd name="T61" fmla="*/ 0 h 633"/>
                  <a:gd name="T62" fmla="*/ 2147483647 w 761"/>
                  <a:gd name="T63" fmla="*/ 2147483647 h 633"/>
                  <a:gd name="T64" fmla="*/ 2147483647 w 761"/>
                  <a:gd name="T65" fmla="*/ 2147483647 h 633"/>
                  <a:gd name="T66" fmla="*/ 2147483647 w 761"/>
                  <a:gd name="T67" fmla="*/ 2147483647 h 633"/>
                  <a:gd name="T68" fmla="*/ 2147483647 w 761"/>
                  <a:gd name="T69" fmla="*/ 2147483647 h 633"/>
                  <a:gd name="T70" fmla="*/ 2147483647 w 761"/>
                  <a:gd name="T71" fmla="*/ 2147483647 h 633"/>
                  <a:gd name="T72" fmla="*/ 2147483647 w 761"/>
                  <a:gd name="T73" fmla="*/ 2147483647 h 633"/>
                  <a:gd name="T74" fmla="*/ 2147483647 w 761"/>
                  <a:gd name="T75" fmla="*/ 2147483647 h 633"/>
                  <a:gd name="T76" fmla="*/ 2147483647 w 761"/>
                  <a:gd name="T77" fmla="*/ 2147483647 h 633"/>
                  <a:gd name="T78" fmla="*/ 2147483647 w 761"/>
                  <a:gd name="T79" fmla="*/ 2147483647 h 633"/>
                  <a:gd name="T80" fmla="*/ 2147483647 w 761"/>
                  <a:gd name="T81" fmla="*/ 2147483647 h 633"/>
                  <a:gd name="T82" fmla="*/ 2147483647 w 761"/>
                  <a:gd name="T83" fmla="*/ 2147483647 h 633"/>
                  <a:gd name="T84" fmla="*/ 2147483647 w 761"/>
                  <a:gd name="T85" fmla="*/ 2147483647 h 633"/>
                  <a:gd name="T86" fmla="*/ 2147483647 w 761"/>
                  <a:gd name="T87" fmla="*/ 2147483647 h 633"/>
                  <a:gd name="T88" fmla="*/ 2147483647 w 761"/>
                  <a:gd name="T89" fmla="*/ 2147483647 h 633"/>
                  <a:gd name="T90" fmla="*/ 2147483647 w 761"/>
                  <a:gd name="T91" fmla="*/ 2147483647 h 633"/>
                  <a:gd name="T92" fmla="*/ 2147483647 w 761"/>
                  <a:gd name="T93" fmla="*/ 2147483647 h 633"/>
                  <a:gd name="T94" fmla="*/ 2147483647 w 761"/>
                  <a:gd name="T95" fmla="*/ 2147483647 h 633"/>
                  <a:gd name="T96" fmla="*/ 2147483647 w 761"/>
                  <a:gd name="T97" fmla="*/ 2147483647 h 633"/>
                  <a:gd name="T98" fmla="*/ 2147483647 w 761"/>
                  <a:gd name="T99" fmla="*/ 2147483647 h 633"/>
                  <a:gd name="T100" fmla="*/ 2147483647 w 761"/>
                  <a:gd name="T101" fmla="*/ 2147483647 h 633"/>
                  <a:gd name="T102" fmla="*/ 2147483647 w 761"/>
                  <a:gd name="T103" fmla="*/ 2147483647 h 633"/>
                  <a:gd name="T104" fmla="*/ 2147483647 w 761"/>
                  <a:gd name="T105" fmla="*/ 2147483647 h 633"/>
                  <a:gd name="T106" fmla="*/ 2147483647 w 761"/>
                  <a:gd name="T107" fmla="*/ 2147483647 h 633"/>
                  <a:gd name="T108" fmla="*/ 2147483647 w 761"/>
                  <a:gd name="T109" fmla="*/ 2147483647 h 63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61"/>
                  <a:gd name="T166" fmla="*/ 0 h 633"/>
                  <a:gd name="T167" fmla="*/ 761 w 761"/>
                  <a:gd name="T168" fmla="*/ 633 h 63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61" h="633">
                    <a:moveTo>
                      <a:pt x="696" y="480"/>
                    </a:moveTo>
                    <a:lnTo>
                      <a:pt x="696" y="488"/>
                    </a:lnTo>
                    <a:lnTo>
                      <a:pt x="688" y="504"/>
                    </a:lnTo>
                    <a:lnTo>
                      <a:pt x="672" y="504"/>
                    </a:lnTo>
                    <a:lnTo>
                      <a:pt x="664" y="488"/>
                    </a:lnTo>
                    <a:lnTo>
                      <a:pt x="656" y="488"/>
                    </a:lnTo>
                    <a:lnTo>
                      <a:pt x="632" y="432"/>
                    </a:lnTo>
                    <a:lnTo>
                      <a:pt x="608" y="432"/>
                    </a:lnTo>
                    <a:lnTo>
                      <a:pt x="592" y="416"/>
                    </a:lnTo>
                    <a:lnTo>
                      <a:pt x="584" y="424"/>
                    </a:lnTo>
                    <a:lnTo>
                      <a:pt x="576" y="456"/>
                    </a:lnTo>
                    <a:lnTo>
                      <a:pt x="552" y="440"/>
                    </a:lnTo>
                    <a:lnTo>
                      <a:pt x="552" y="464"/>
                    </a:lnTo>
                    <a:lnTo>
                      <a:pt x="536" y="472"/>
                    </a:lnTo>
                    <a:lnTo>
                      <a:pt x="528" y="464"/>
                    </a:lnTo>
                    <a:lnTo>
                      <a:pt x="512" y="464"/>
                    </a:lnTo>
                    <a:lnTo>
                      <a:pt x="488" y="456"/>
                    </a:lnTo>
                    <a:lnTo>
                      <a:pt x="472" y="472"/>
                    </a:lnTo>
                    <a:lnTo>
                      <a:pt x="480" y="496"/>
                    </a:lnTo>
                    <a:lnTo>
                      <a:pt x="504" y="496"/>
                    </a:lnTo>
                    <a:lnTo>
                      <a:pt x="512" y="528"/>
                    </a:lnTo>
                    <a:lnTo>
                      <a:pt x="456" y="528"/>
                    </a:lnTo>
                    <a:lnTo>
                      <a:pt x="440" y="504"/>
                    </a:lnTo>
                    <a:lnTo>
                      <a:pt x="416" y="520"/>
                    </a:lnTo>
                    <a:lnTo>
                      <a:pt x="392" y="504"/>
                    </a:lnTo>
                    <a:lnTo>
                      <a:pt x="392" y="456"/>
                    </a:lnTo>
                    <a:lnTo>
                      <a:pt x="360" y="456"/>
                    </a:lnTo>
                    <a:lnTo>
                      <a:pt x="360" y="488"/>
                    </a:lnTo>
                    <a:lnTo>
                      <a:pt x="336" y="496"/>
                    </a:lnTo>
                    <a:lnTo>
                      <a:pt x="336" y="504"/>
                    </a:lnTo>
                    <a:lnTo>
                      <a:pt x="312" y="536"/>
                    </a:lnTo>
                    <a:lnTo>
                      <a:pt x="296" y="536"/>
                    </a:lnTo>
                    <a:lnTo>
                      <a:pt x="296" y="632"/>
                    </a:lnTo>
                    <a:lnTo>
                      <a:pt x="272" y="632"/>
                    </a:lnTo>
                    <a:lnTo>
                      <a:pt x="264" y="616"/>
                    </a:lnTo>
                    <a:lnTo>
                      <a:pt x="248" y="632"/>
                    </a:lnTo>
                    <a:lnTo>
                      <a:pt x="216" y="632"/>
                    </a:lnTo>
                    <a:lnTo>
                      <a:pt x="216" y="624"/>
                    </a:lnTo>
                    <a:lnTo>
                      <a:pt x="200" y="616"/>
                    </a:lnTo>
                    <a:lnTo>
                      <a:pt x="200" y="576"/>
                    </a:lnTo>
                    <a:lnTo>
                      <a:pt x="160" y="496"/>
                    </a:lnTo>
                    <a:lnTo>
                      <a:pt x="144" y="496"/>
                    </a:lnTo>
                    <a:lnTo>
                      <a:pt x="144" y="504"/>
                    </a:lnTo>
                    <a:lnTo>
                      <a:pt x="128" y="480"/>
                    </a:lnTo>
                    <a:lnTo>
                      <a:pt x="136" y="472"/>
                    </a:lnTo>
                    <a:lnTo>
                      <a:pt x="104" y="424"/>
                    </a:lnTo>
                    <a:lnTo>
                      <a:pt x="88" y="432"/>
                    </a:lnTo>
                    <a:lnTo>
                      <a:pt x="80" y="464"/>
                    </a:lnTo>
                    <a:lnTo>
                      <a:pt x="64" y="472"/>
                    </a:lnTo>
                    <a:lnTo>
                      <a:pt x="72" y="248"/>
                    </a:lnTo>
                    <a:lnTo>
                      <a:pt x="56" y="224"/>
                    </a:lnTo>
                    <a:lnTo>
                      <a:pt x="72" y="216"/>
                    </a:lnTo>
                    <a:lnTo>
                      <a:pt x="40" y="160"/>
                    </a:lnTo>
                    <a:lnTo>
                      <a:pt x="40" y="136"/>
                    </a:lnTo>
                    <a:lnTo>
                      <a:pt x="16" y="112"/>
                    </a:lnTo>
                    <a:lnTo>
                      <a:pt x="0" y="104"/>
                    </a:lnTo>
                    <a:lnTo>
                      <a:pt x="0" y="96"/>
                    </a:lnTo>
                    <a:lnTo>
                      <a:pt x="8" y="64"/>
                    </a:lnTo>
                    <a:lnTo>
                      <a:pt x="24" y="48"/>
                    </a:lnTo>
                    <a:lnTo>
                      <a:pt x="16" y="32"/>
                    </a:lnTo>
                    <a:lnTo>
                      <a:pt x="16" y="0"/>
                    </a:lnTo>
                    <a:lnTo>
                      <a:pt x="32" y="0"/>
                    </a:lnTo>
                    <a:lnTo>
                      <a:pt x="40" y="16"/>
                    </a:lnTo>
                    <a:lnTo>
                      <a:pt x="64" y="16"/>
                    </a:lnTo>
                    <a:lnTo>
                      <a:pt x="88" y="40"/>
                    </a:lnTo>
                    <a:lnTo>
                      <a:pt x="88" y="80"/>
                    </a:lnTo>
                    <a:lnTo>
                      <a:pt x="104" y="80"/>
                    </a:lnTo>
                    <a:lnTo>
                      <a:pt x="128" y="120"/>
                    </a:lnTo>
                    <a:lnTo>
                      <a:pt x="152" y="112"/>
                    </a:lnTo>
                    <a:lnTo>
                      <a:pt x="152" y="104"/>
                    </a:lnTo>
                    <a:lnTo>
                      <a:pt x="160" y="112"/>
                    </a:lnTo>
                    <a:lnTo>
                      <a:pt x="176" y="128"/>
                    </a:lnTo>
                    <a:lnTo>
                      <a:pt x="216" y="128"/>
                    </a:lnTo>
                    <a:lnTo>
                      <a:pt x="224" y="96"/>
                    </a:lnTo>
                    <a:lnTo>
                      <a:pt x="256" y="88"/>
                    </a:lnTo>
                    <a:lnTo>
                      <a:pt x="288" y="96"/>
                    </a:lnTo>
                    <a:lnTo>
                      <a:pt x="304" y="72"/>
                    </a:lnTo>
                    <a:lnTo>
                      <a:pt x="296" y="40"/>
                    </a:lnTo>
                    <a:lnTo>
                      <a:pt x="296" y="32"/>
                    </a:lnTo>
                    <a:lnTo>
                      <a:pt x="320" y="32"/>
                    </a:lnTo>
                    <a:lnTo>
                      <a:pt x="336" y="24"/>
                    </a:lnTo>
                    <a:lnTo>
                      <a:pt x="344" y="48"/>
                    </a:lnTo>
                    <a:lnTo>
                      <a:pt x="384" y="72"/>
                    </a:lnTo>
                    <a:lnTo>
                      <a:pt x="400" y="72"/>
                    </a:lnTo>
                    <a:lnTo>
                      <a:pt x="400" y="88"/>
                    </a:lnTo>
                    <a:lnTo>
                      <a:pt x="416" y="136"/>
                    </a:lnTo>
                    <a:lnTo>
                      <a:pt x="432" y="152"/>
                    </a:lnTo>
                    <a:lnTo>
                      <a:pt x="472" y="160"/>
                    </a:lnTo>
                    <a:lnTo>
                      <a:pt x="496" y="128"/>
                    </a:lnTo>
                    <a:lnTo>
                      <a:pt x="512" y="136"/>
                    </a:lnTo>
                    <a:lnTo>
                      <a:pt x="520" y="152"/>
                    </a:lnTo>
                    <a:lnTo>
                      <a:pt x="552" y="144"/>
                    </a:lnTo>
                    <a:lnTo>
                      <a:pt x="592" y="176"/>
                    </a:lnTo>
                    <a:lnTo>
                      <a:pt x="624" y="184"/>
                    </a:lnTo>
                    <a:lnTo>
                      <a:pt x="656" y="192"/>
                    </a:lnTo>
                    <a:lnTo>
                      <a:pt x="704" y="224"/>
                    </a:lnTo>
                    <a:lnTo>
                      <a:pt x="728" y="232"/>
                    </a:lnTo>
                    <a:lnTo>
                      <a:pt x="760" y="256"/>
                    </a:lnTo>
                    <a:lnTo>
                      <a:pt x="760" y="296"/>
                    </a:lnTo>
                    <a:lnTo>
                      <a:pt x="744" y="296"/>
                    </a:lnTo>
                    <a:lnTo>
                      <a:pt x="712" y="312"/>
                    </a:lnTo>
                    <a:lnTo>
                      <a:pt x="664" y="312"/>
                    </a:lnTo>
                    <a:lnTo>
                      <a:pt x="648" y="328"/>
                    </a:lnTo>
                    <a:lnTo>
                      <a:pt x="648" y="336"/>
                    </a:lnTo>
                    <a:lnTo>
                      <a:pt x="656" y="352"/>
                    </a:lnTo>
                    <a:lnTo>
                      <a:pt x="656" y="360"/>
                    </a:lnTo>
                    <a:lnTo>
                      <a:pt x="648" y="376"/>
                    </a:lnTo>
                    <a:lnTo>
                      <a:pt x="656" y="376"/>
                    </a:lnTo>
                    <a:lnTo>
                      <a:pt x="696" y="424"/>
                    </a:lnTo>
                    <a:lnTo>
                      <a:pt x="704" y="456"/>
                    </a:lnTo>
                    <a:lnTo>
                      <a:pt x="696" y="48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106" name="Freeform 25"/>
              <p:cNvSpPr>
                <a:spLocks/>
              </p:cNvSpPr>
              <p:nvPr/>
            </p:nvSpPr>
            <p:spPr bwMode="invGray">
              <a:xfrm>
                <a:off x="2095278" y="4056547"/>
                <a:ext cx="1497012" cy="1085850"/>
              </a:xfrm>
              <a:custGeom>
                <a:avLst/>
                <a:gdLst>
                  <a:gd name="T0" fmla="*/ 2147483647 w 785"/>
                  <a:gd name="T1" fmla="*/ 2147483647 h 617"/>
                  <a:gd name="T2" fmla="*/ 2147483647 w 785"/>
                  <a:gd name="T3" fmla="*/ 2147483647 h 617"/>
                  <a:gd name="T4" fmla="*/ 2147483647 w 785"/>
                  <a:gd name="T5" fmla="*/ 2147483647 h 617"/>
                  <a:gd name="T6" fmla="*/ 2147483647 w 785"/>
                  <a:gd name="T7" fmla="*/ 2147483647 h 617"/>
                  <a:gd name="T8" fmla="*/ 2147483647 w 785"/>
                  <a:gd name="T9" fmla="*/ 2147483647 h 617"/>
                  <a:gd name="T10" fmla="*/ 2147483647 w 785"/>
                  <a:gd name="T11" fmla="*/ 2147483647 h 617"/>
                  <a:gd name="T12" fmla="*/ 2147483647 w 785"/>
                  <a:gd name="T13" fmla="*/ 2147483647 h 617"/>
                  <a:gd name="T14" fmla="*/ 2147483647 w 785"/>
                  <a:gd name="T15" fmla="*/ 2147483647 h 617"/>
                  <a:gd name="T16" fmla="*/ 2147483647 w 785"/>
                  <a:gd name="T17" fmla="*/ 2147483647 h 617"/>
                  <a:gd name="T18" fmla="*/ 2147483647 w 785"/>
                  <a:gd name="T19" fmla="*/ 2147483647 h 617"/>
                  <a:gd name="T20" fmla="*/ 2147483647 w 785"/>
                  <a:gd name="T21" fmla="*/ 2147483647 h 617"/>
                  <a:gd name="T22" fmla="*/ 2147483647 w 785"/>
                  <a:gd name="T23" fmla="*/ 2147483647 h 617"/>
                  <a:gd name="T24" fmla="*/ 2147483647 w 785"/>
                  <a:gd name="T25" fmla="*/ 2147483647 h 617"/>
                  <a:gd name="T26" fmla="*/ 2147483647 w 785"/>
                  <a:gd name="T27" fmla="*/ 2147483647 h 617"/>
                  <a:gd name="T28" fmla="*/ 2147483647 w 785"/>
                  <a:gd name="T29" fmla="*/ 2147483647 h 617"/>
                  <a:gd name="T30" fmla="*/ 2147483647 w 785"/>
                  <a:gd name="T31" fmla="*/ 2147483647 h 617"/>
                  <a:gd name="T32" fmla="*/ 2147483647 w 785"/>
                  <a:gd name="T33" fmla="*/ 2147483647 h 617"/>
                  <a:gd name="T34" fmla="*/ 2147483647 w 785"/>
                  <a:gd name="T35" fmla="*/ 2147483647 h 617"/>
                  <a:gd name="T36" fmla="*/ 2147483647 w 785"/>
                  <a:gd name="T37" fmla="*/ 2147483647 h 617"/>
                  <a:gd name="T38" fmla="*/ 2147483647 w 785"/>
                  <a:gd name="T39" fmla="*/ 2147483647 h 617"/>
                  <a:gd name="T40" fmla="*/ 0 w 785"/>
                  <a:gd name="T41" fmla="*/ 2147483647 h 617"/>
                  <a:gd name="T42" fmla="*/ 2147483647 w 785"/>
                  <a:gd name="T43" fmla="*/ 2147483647 h 617"/>
                  <a:gd name="T44" fmla="*/ 2147483647 w 785"/>
                  <a:gd name="T45" fmla="*/ 2147483647 h 617"/>
                  <a:gd name="T46" fmla="*/ 2147483647 w 785"/>
                  <a:gd name="T47" fmla="*/ 2147483647 h 617"/>
                  <a:gd name="T48" fmla="*/ 2147483647 w 785"/>
                  <a:gd name="T49" fmla="*/ 2147483647 h 617"/>
                  <a:gd name="T50" fmla="*/ 2147483647 w 785"/>
                  <a:gd name="T51" fmla="*/ 2147483647 h 617"/>
                  <a:gd name="T52" fmla="*/ 2147483647 w 785"/>
                  <a:gd name="T53" fmla="*/ 2147483647 h 617"/>
                  <a:gd name="T54" fmla="*/ 2147483647 w 785"/>
                  <a:gd name="T55" fmla="*/ 2147483647 h 617"/>
                  <a:gd name="T56" fmla="*/ 2147483647 w 785"/>
                  <a:gd name="T57" fmla="*/ 2147483647 h 617"/>
                  <a:gd name="T58" fmla="*/ 2147483647 w 785"/>
                  <a:gd name="T59" fmla="*/ 2147483647 h 617"/>
                  <a:gd name="T60" fmla="*/ 2147483647 w 785"/>
                  <a:gd name="T61" fmla="*/ 0 h 617"/>
                  <a:gd name="T62" fmla="*/ 2147483647 w 785"/>
                  <a:gd name="T63" fmla="*/ 2147483647 h 617"/>
                  <a:gd name="T64" fmla="*/ 2147483647 w 785"/>
                  <a:gd name="T65" fmla="*/ 2147483647 h 617"/>
                  <a:gd name="T66" fmla="*/ 2147483647 w 785"/>
                  <a:gd name="T67" fmla="*/ 2147483647 h 617"/>
                  <a:gd name="T68" fmla="*/ 2147483647 w 785"/>
                  <a:gd name="T69" fmla="*/ 2147483647 h 617"/>
                  <a:gd name="T70" fmla="*/ 2147483647 w 785"/>
                  <a:gd name="T71" fmla="*/ 2147483647 h 617"/>
                  <a:gd name="T72" fmla="*/ 2147483647 w 785"/>
                  <a:gd name="T73" fmla="*/ 2147483647 h 617"/>
                  <a:gd name="T74" fmla="*/ 2147483647 w 785"/>
                  <a:gd name="T75" fmla="*/ 2147483647 h 617"/>
                  <a:gd name="T76" fmla="*/ 2147483647 w 785"/>
                  <a:gd name="T77" fmla="*/ 2147483647 h 617"/>
                  <a:gd name="T78" fmla="*/ 2147483647 w 785"/>
                  <a:gd name="T79" fmla="*/ 2147483647 h 617"/>
                  <a:gd name="T80" fmla="*/ 2147483647 w 785"/>
                  <a:gd name="T81" fmla="*/ 2147483647 h 617"/>
                  <a:gd name="T82" fmla="*/ 2147483647 w 785"/>
                  <a:gd name="T83" fmla="*/ 2147483647 h 617"/>
                  <a:gd name="T84" fmla="*/ 2147483647 w 785"/>
                  <a:gd name="T85" fmla="*/ 2147483647 h 617"/>
                  <a:gd name="T86" fmla="*/ 2147483647 w 785"/>
                  <a:gd name="T87" fmla="*/ 2147483647 h 617"/>
                  <a:gd name="T88" fmla="*/ 2147483647 w 785"/>
                  <a:gd name="T89" fmla="*/ 2147483647 h 617"/>
                  <a:gd name="T90" fmla="*/ 2147483647 w 785"/>
                  <a:gd name="T91" fmla="*/ 2147483647 h 617"/>
                  <a:gd name="T92" fmla="*/ 2147483647 w 785"/>
                  <a:gd name="T93" fmla="*/ 2147483647 h 61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785"/>
                  <a:gd name="T142" fmla="*/ 0 h 617"/>
                  <a:gd name="T143" fmla="*/ 785 w 785"/>
                  <a:gd name="T144" fmla="*/ 617 h 61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785" h="617">
                    <a:moveTo>
                      <a:pt x="704" y="528"/>
                    </a:moveTo>
                    <a:lnTo>
                      <a:pt x="672" y="536"/>
                    </a:lnTo>
                    <a:lnTo>
                      <a:pt x="656" y="568"/>
                    </a:lnTo>
                    <a:lnTo>
                      <a:pt x="616" y="568"/>
                    </a:lnTo>
                    <a:lnTo>
                      <a:pt x="608" y="552"/>
                    </a:lnTo>
                    <a:lnTo>
                      <a:pt x="592" y="544"/>
                    </a:lnTo>
                    <a:lnTo>
                      <a:pt x="592" y="552"/>
                    </a:lnTo>
                    <a:lnTo>
                      <a:pt x="568" y="560"/>
                    </a:lnTo>
                    <a:lnTo>
                      <a:pt x="544" y="520"/>
                    </a:lnTo>
                    <a:lnTo>
                      <a:pt x="528" y="520"/>
                    </a:lnTo>
                    <a:lnTo>
                      <a:pt x="528" y="480"/>
                    </a:lnTo>
                    <a:lnTo>
                      <a:pt x="504" y="456"/>
                    </a:lnTo>
                    <a:lnTo>
                      <a:pt x="488" y="456"/>
                    </a:lnTo>
                    <a:lnTo>
                      <a:pt x="472" y="440"/>
                    </a:lnTo>
                    <a:lnTo>
                      <a:pt x="456" y="440"/>
                    </a:lnTo>
                    <a:lnTo>
                      <a:pt x="456" y="456"/>
                    </a:lnTo>
                    <a:lnTo>
                      <a:pt x="456" y="472"/>
                    </a:lnTo>
                    <a:lnTo>
                      <a:pt x="464" y="480"/>
                    </a:lnTo>
                    <a:lnTo>
                      <a:pt x="448" y="496"/>
                    </a:lnTo>
                    <a:lnTo>
                      <a:pt x="440" y="536"/>
                    </a:lnTo>
                    <a:lnTo>
                      <a:pt x="448" y="552"/>
                    </a:lnTo>
                    <a:lnTo>
                      <a:pt x="456" y="552"/>
                    </a:lnTo>
                    <a:lnTo>
                      <a:pt x="440" y="560"/>
                    </a:lnTo>
                    <a:lnTo>
                      <a:pt x="424" y="584"/>
                    </a:lnTo>
                    <a:lnTo>
                      <a:pt x="400" y="584"/>
                    </a:lnTo>
                    <a:lnTo>
                      <a:pt x="400" y="600"/>
                    </a:lnTo>
                    <a:lnTo>
                      <a:pt x="384" y="608"/>
                    </a:lnTo>
                    <a:lnTo>
                      <a:pt x="376" y="592"/>
                    </a:lnTo>
                    <a:lnTo>
                      <a:pt x="360" y="592"/>
                    </a:lnTo>
                    <a:lnTo>
                      <a:pt x="368" y="608"/>
                    </a:lnTo>
                    <a:lnTo>
                      <a:pt x="352" y="616"/>
                    </a:lnTo>
                    <a:lnTo>
                      <a:pt x="336" y="600"/>
                    </a:lnTo>
                    <a:lnTo>
                      <a:pt x="312" y="600"/>
                    </a:lnTo>
                    <a:lnTo>
                      <a:pt x="320" y="568"/>
                    </a:lnTo>
                    <a:lnTo>
                      <a:pt x="264" y="520"/>
                    </a:lnTo>
                    <a:lnTo>
                      <a:pt x="232" y="536"/>
                    </a:lnTo>
                    <a:lnTo>
                      <a:pt x="168" y="496"/>
                    </a:lnTo>
                    <a:lnTo>
                      <a:pt x="136" y="496"/>
                    </a:lnTo>
                    <a:lnTo>
                      <a:pt x="88" y="440"/>
                    </a:lnTo>
                    <a:lnTo>
                      <a:pt x="40" y="440"/>
                    </a:lnTo>
                    <a:lnTo>
                      <a:pt x="16" y="416"/>
                    </a:lnTo>
                    <a:lnTo>
                      <a:pt x="0" y="368"/>
                    </a:lnTo>
                    <a:lnTo>
                      <a:pt x="8" y="352"/>
                    </a:lnTo>
                    <a:lnTo>
                      <a:pt x="16" y="304"/>
                    </a:lnTo>
                    <a:lnTo>
                      <a:pt x="8" y="280"/>
                    </a:lnTo>
                    <a:lnTo>
                      <a:pt x="32" y="248"/>
                    </a:lnTo>
                    <a:lnTo>
                      <a:pt x="32" y="224"/>
                    </a:lnTo>
                    <a:lnTo>
                      <a:pt x="8" y="216"/>
                    </a:lnTo>
                    <a:lnTo>
                      <a:pt x="16" y="208"/>
                    </a:lnTo>
                    <a:lnTo>
                      <a:pt x="48" y="208"/>
                    </a:lnTo>
                    <a:lnTo>
                      <a:pt x="56" y="200"/>
                    </a:lnTo>
                    <a:lnTo>
                      <a:pt x="104" y="224"/>
                    </a:lnTo>
                    <a:lnTo>
                      <a:pt x="104" y="192"/>
                    </a:lnTo>
                    <a:lnTo>
                      <a:pt x="96" y="184"/>
                    </a:lnTo>
                    <a:lnTo>
                      <a:pt x="96" y="160"/>
                    </a:lnTo>
                    <a:lnTo>
                      <a:pt x="128" y="136"/>
                    </a:lnTo>
                    <a:lnTo>
                      <a:pt x="120" y="112"/>
                    </a:lnTo>
                    <a:lnTo>
                      <a:pt x="88" y="72"/>
                    </a:lnTo>
                    <a:lnTo>
                      <a:pt x="96" y="32"/>
                    </a:lnTo>
                    <a:lnTo>
                      <a:pt x="152" y="16"/>
                    </a:lnTo>
                    <a:lnTo>
                      <a:pt x="256" y="8"/>
                    </a:lnTo>
                    <a:lnTo>
                      <a:pt x="288" y="0"/>
                    </a:lnTo>
                    <a:lnTo>
                      <a:pt x="344" y="24"/>
                    </a:lnTo>
                    <a:lnTo>
                      <a:pt x="384" y="40"/>
                    </a:lnTo>
                    <a:lnTo>
                      <a:pt x="424" y="64"/>
                    </a:lnTo>
                    <a:lnTo>
                      <a:pt x="456" y="104"/>
                    </a:lnTo>
                    <a:lnTo>
                      <a:pt x="472" y="56"/>
                    </a:lnTo>
                    <a:lnTo>
                      <a:pt x="472" y="48"/>
                    </a:lnTo>
                    <a:lnTo>
                      <a:pt x="504" y="64"/>
                    </a:lnTo>
                    <a:lnTo>
                      <a:pt x="528" y="72"/>
                    </a:lnTo>
                    <a:lnTo>
                      <a:pt x="584" y="64"/>
                    </a:lnTo>
                    <a:lnTo>
                      <a:pt x="592" y="96"/>
                    </a:lnTo>
                    <a:lnTo>
                      <a:pt x="640" y="128"/>
                    </a:lnTo>
                    <a:lnTo>
                      <a:pt x="656" y="120"/>
                    </a:lnTo>
                    <a:lnTo>
                      <a:pt x="728" y="192"/>
                    </a:lnTo>
                    <a:lnTo>
                      <a:pt x="728" y="176"/>
                    </a:lnTo>
                    <a:lnTo>
                      <a:pt x="760" y="208"/>
                    </a:lnTo>
                    <a:lnTo>
                      <a:pt x="768" y="232"/>
                    </a:lnTo>
                    <a:lnTo>
                      <a:pt x="776" y="288"/>
                    </a:lnTo>
                    <a:lnTo>
                      <a:pt x="784" y="336"/>
                    </a:lnTo>
                    <a:lnTo>
                      <a:pt x="776" y="360"/>
                    </a:lnTo>
                    <a:lnTo>
                      <a:pt x="752" y="360"/>
                    </a:lnTo>
                    <a:lnTo>
                      <a:pt x="744" y="392"/>
                    </a:lnTo>
                    <a:lnTo>
                      <a:pt x="712" y="408"/>
                    </a:lnTo>
                    <a:lnTo>
                      <a:pt x="712" y="424"/>
                    </a:lnTo>
                    <a:lnTo>
                      <a:pt x="736" y="432"/>
                    </a:lnTo>
                    <a:lnTo>
                      <a:pt x="728" y="440"/>
                    </a:lnTo>
                    <a:lnTo>
                      <a:pt x="704" y="456"/>
                    </a:lnTo>
                    <a:lnTo>
                      <a:pt x="672" y="448"/>
                    </a:lnTo>
                    <a:lnTo>
                      <a:pt x="656" y="448"/>
                    </a:lnTo>
                    <a:lnTo>
                      <a:pt x="648" y="464"/>
                    </a:lnTo>
                    <a:lnTo>
                      <a:pt x="664" y="488"/>
                    </a:lnTo>
                    <a:lnTo>
                      <a:pt x="696" y="496"/>
                    </a:lnTo>
                    <a:lnTo>
                      <a:pt x="712" y="504"/>
                    </a:lnTo>
                    <a:lnTo>
                      <a:pt x="704" y="528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107" name="Freeform 26"/>
              <p:cNvSpPr>
                <a:spLocks/>
              </p:cNvSpPr>
              <p:nvPr/>
            </p:nvSpPr>
            <p:spPr bwMode="gray">
              <a:xfrm>
                <a:off x="4809903" y="5434497"/>
                <a:ext cx="582612" cy="750887"/>
              </a:xfrm>
              <a:custGeom>
                <a:avLst/>
                <a:gdLst>
                  <a:gd name="T0" fmla="*/ 2147483647 w 305"/>
                  <a:gd name="T1" fmla="*/ 2147483647 h 425"/>
                  <a:gd name="T2" fmla="*/ 2147483647 w 305"/>
                  <a:gd name="T3" fmla="*/ 2147483647 h 425"/>
                  <a:gd name="T4" fmla="*/ 2147483647 w 305"/>
                  <a:gd name="T5" fmla="*/ 2147483647 h 425"/>
                  <a:gd name="T6" fmla="*/ 2147483647 w 305"/>
                  <a:gd name="T7" fmla="*/ 2147483647 h 425"/>
                  <a:gd name="T8" fmla="*/ 2147483647 w 305"/>
                  <a:gd name="T9" fmla="*/ 2147483647 h 425"/>
                  <a:gd name="T10" fmla="*/ 2147483647 w 305"/>
                  <a:gd name="T11" fmla="*/ 2147483647 h 425"/>
                  <a:gd name="T12" fmla="*/ 2147483647 w 305"/>
                  <a:gd name="T13" fmla="*/ 2147483647 h 425"/>
                  <a:gd name="T14" fmla="*/ 2147483647 w 305"/>
                  <a:gd name="T15" fmla="*/ 2147483647 h 425"/>
                  <a:gd name="T16" fmla="*/ 2147483647 w 305"/>
                  <a:gd name="T17" fmla="*/ 2147483647 h 425"/>
                  <a:gd name="T18" fmla="*/ 2147483647 w 305"/>
                  <a:gd name="T19" fmla="*/ 2147483647 h 425"/>
                  <a:gd name="T20" fmla="*/ 2147483647 w 305"/>
                  <a:gd name="T21" fmla="*/ 2147483647 h 425"/>
                  <a:gd name="T22" fmla="*/ 2147483647 w 305"/>
                  <a:gd name="T23" fmla="*/ 2147483647 h 425"/>
                  <a:gd name="T24" fmla="*/ 2147483647 w 305"/>
                  <a:gd name="T25" fmla="*/ 2147483647 h 425"/>
                  <a:gd name="T26" fmla="*/ 2147483647 w 305"/>
                  <a:gd name="T27" fmla="*/ 2147483647 h 425"/>
                  <a:gd name="T28" fmla="*/ 2147483647 w 305"/>
                  <a:gd name="T29" fmla="*/ 2147483647 h 425"/>
                  <a:gd name="T30" fmla="*/ 2147483647 w 305"/>
                  <a:gd name="T31" fmla="*/ 2147483647 h 425"/>
                  <a:gd name="T32" fmla="*/ 2147483647 w 305"/>
                  <a:gd name="T33" fmla="*/ 2147483647 h 425"/>
                  <a:gd name="T34" fmla="*/ 2147483647 w 305"/>
                  <a:gd name="T35" fmla="*/ 2147483647 h 425"/>
                  <a:gd name="T36" fmla="*/ 2147483647 w 305"/>
                  <a:gd name="T37" fmla="*/ 2147483647 h 425"/>
                  <a:gd name="T38" fmla="*/ 2147483647 w 305"/>
                  <a:gd name="T39" fmla="*/ 2147483647 h 425"/>
                  <a:gd name="T40" fmla="*/ 2147483647 w 305"/>
                  <a:gd name="T41" fmla="*/ 2147483647 h 425"/>
                  <a:gd name="T42" fmla="*/ 2147483647 w 305"/>
                  <a:gd name="T43" fmla="*/ 2147483647 h 425"/>
                  <a:gd name="T44" fmla="*/ 2147483647 w 305"/>
                  <a:gd name="T45" fmla="*/ 2147483647 h 425"/>
                  <a:gd name="T46" fmla="*/ 2147483647 w 305"/>
                  <a:gd name="T47" fmla="*/ 2147483647 h 425"/>
                  <a:gd name="T48" fmla="*/ 2147483647 w 305"/>
                  <a:gd name="T49" fmla="*/ 2147483647 h 425"/>
                  <a:gd name="T50" fmla="*/ 2147483647 w 305"/>
                  <a:gd name="T51" fmla="*/ 2147483647 h 425"/>
                  <a:gd name="T52" fmla="*/ 2147483647 w 305"/>
                  <a:gd name="T53" fmla="*/ 2147483647 h 425"/>
                  <a:gd name="T54" fmla="*/ 2147483647 w 305"/>
                  <a:gd name="T55" fmla="*/ 2147483647 h 425"/>
                  <a:gd name="T56" fmla="*/ 2147483647 w 305"/>
                  <a:gd name="T57" fmla="*/ 2147483647 h 425"/>
                  <a:gd name="T58" fmla="*/ 2147483647 w 305"/>
                  <a:gd name="T59" fmla="*/ 2147483647 h 425"/>
                  <a:gd name="T60" fmla="*/ 2147483647 w 305"/>
                  <a:gd name="T61" fmla="*/ 2147483647 h 425"/>
                  <a:gd name="T62" fmla="*/ 2147483647 w 305"/>
                  <a:gd name="T63" fmla="*/ 2147483647 h 425"/>
                  <a:gd name="T64" fmla="*/ 2147483647 w 305"/>
                  <a:gd name="T65" fmla="*/ 2147483647 h 425"/>
                  <a:gd name="T66" fmla="*/ 2147483647 w 305"/>
                  <a:gd name="T67" fmla="*/ 2147483647 h 425"/>
                  <a:gd name="T68" fmla="*/ 2147483647 w 305"/>
                  <a:gd name="T69" fmla="*/ 2147483647 h 425"/>
                  <a:gd name="T70" fmla="*/ 2147483647 w 305"/>
                  <a:gd name="T71" fmla="*/ 2147483647 h 425"/>
                  <a:gd name="T72" fmla="*/ 0 w 305"/>
                  <a:gd name="T73" fmla="*/ 2147483647 h 425"/>
                  <a:gd name="T74" fmla="*/ 2147483647 w 305"/>
                  <a:gd name="T75" fmla="*/ 2147483647 h 425"/>
                  <a:gd name="T76" fmla="*/ 2147483647 w 305"/>
                  <a:gd name="T77" fmla="*/ 2147483647 h 425"/>
                  <a:gd name="T78" fmla="*/ 2147483647 w 305"/>
                  <a:gd name="T79" fmla="*/ 2147483647 h 425"/>
                  <a:gd name="T80" fmla="*/ 2147483647 w 305"/>
                  <a:gd name="T81" fmla="*/ 2147483647 h 425"/>
                  <a:gd name="T82" fmla="*/ 2147483647 w 305"/>
                  <a:gd name="T83" fmla="*/ 2147483647 h 425"/>
                  <a:gd name="T84" fmla="*/ 2147483647 w 305"/>
                  <a:gd name="T85" fmla="*/ 2147483647 h 425"/>
                  <a:gd name="T86" fmla="*/ 2147483647 w 305"/>
                  <a:gd name="T87" fmla="*/ 2147483647 h 425"/>
                  <a:gd name="T88" fmla="*/ 2147483647 w 305"/>
                  <a:gd name="T89" fmla="*/ 2147483647 h 425"/>
                  <a:gd name="T90" fmla="*/ 2147483647 w 305"/>
                  <a:gd name="T91" fmla="*/ 2147483647 h 425"/>
                  <a:gd name="T92" fmla="*/ 2147483647 w 305"/>
                  <a:gd name="T93" fmla="*/ 2147483647 h 425"/>
                  <a:gd name="T94" fmla="*/ 2147483647 w 305"/>
                  <a:gd name="T95" fmla="*/ 2147483647 h 425"/>
                  <a:gd name="T96" fmla="*/ 2147483647 w 305"/>
                  <a:gd name="T97" fmla="*/ 0 h 425"/>
                  <a:gd name="T98" fmla="*/ 2147483647 w 305"/>
                  <a:gd name="T99" fmla="*/ 2147483647 h 425"/>
                  <a:gd name="T100" fmla="*/ 2147483647 w 305"/>
                  <a:gd name="T101" fmla="*/ 2147483647 h 425"/>
                  <a:gd name="T102" fmla="*/ 2147483647 w 305"/>
                  <a:gd name="T103" fmla="*/ 2147483647 h 425"/>
                  <a:gd name="T104" fmla="*/ 2147483647 w 305"/>
                  <a:gd name="T105" fmla="*/ 2147483647 h 425"/>
                  <a:gd name="T106" fmla="*/ 2147483647 w 305"/>
                  <a:gd name="T107" fmla="*/ 2147483647 h 425"/>
                  <a:gd name="T108" fmla="*/ 2147483647 w 305"/>
                  <a:gd name="T109" fmla="*/ 0 h 425"/>
                  <a:gd name="T110" fmla="*/ 2147483647 w 305"/>
                  <a:gd name="T111" fmla="*/ 2147483647 h 425"/>
                  <a:gd name="T112" fmla="*/ 2147483647 w 305"/>
                  <a:gd name="T113" fmla="*/ 2147483647 h 425"/>
                  <a:gd name="T114" fmla="*/ 2147483647 w 305"/>
                  <a:gd name="T115" fmla="*/ 2147483647 h 425"/>
                  <a:gd name="T116" fmla="*/ 2147483647 w 305"/>
                  <a:gd name="T117" fmla="*/ 2147483647 h 42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5"/>
                  <a:gd name="T178" fmla="*/ 0 h 425"/>
                  <a:gd name="T179" fmla="*/ 305 w 305"/>
                  <a:gd name="T180" fmla="*/ 425 h 42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5" h="425">
                    <a:moveTo>
                      <a:pt x="272" y="40"/>
                    </a:moveTo>
                    <a:lnTo>
                      <a:pt x="280" y="72"/>
                    </a:lnTo>
                    <a:lnTo>
                      <a:pt x="304" y="88"/>
                    </a:lnTo>
                    <a:lnTo>
                      <a:pt x="304" y="136"/>
                    </a:lnTo>
                    <a:lnTo>
                      <a:pt x="272" y="152"/>
                    </a:lnTo>
                    <a:lnTo>
                      <a:pt x="272" y="160"/>
                    </a:lnTo>
                    <a:lnTo>
                      <a:pt x="240" y="160"/>
                    </a:lnTo>
                    <a:lnTo>
                      <a:pt x="224" y="176"/>
                    </a:lnTo>
                    <a:lnTo>
                      <a:pt x="224" y="200"/>
                    </a:lnTo>
                    <a:lnTo>
                      <a:pt x="232" y="208"/>
                    </a:lnTo>
                    <a:lnTo>
                      <a:pt x="208" y="240"/>
                    </a:lnTo>
                    <a:lnTo>
                      <a:pt x="192" y="240"/>
                    </a:lnTo>
                    <a:lnTo>
                      <a:pt x="192" y="272"/>
                    </a:lnTo>
                    <a:lnTo>
                      <a:pt x="192" y="280"/>
                    </a:lnTo>
                    <a:lnTo>
                      <a:pt x="192" y="304"/>
                    </a:lnTo>
                    <a:lnTo>
                      <a:pt x="176" y="320"/>
                    </a:lnTo>
                    <a:lnTo>
                      <a:pt x="168" y="360"/>
                    </a:lnTo>
                    <a:lnTo>
                      <a:pt x="160" y="384"/>
                    </a:lnTo>
                    <a:lnTo>
                      <a:pt x="160" y="392"/>
                    </a:lnTo>
                    <a:lnTo>
                      <a:pt x="152" y="416"/>
                    </a:lnTo>
                    <a:lnTo>
                      <a:pt x="136" y="416"/>
                    </a:lnTo>
                    <a:lnTo>
                      <a:pt x="128" y="408"/>
                    </a:lnTo>
                    <a:lnTo>
                      <a:pt x="64" y="424"/>
                    </a:lnTo>
                    <a:lnTo>
                      <a:pt x="56" y="416"/>
                    </a:lnTo>
                    <a:lnTo>
                      <a:pt x="80" y="368"/>
                    </a:lnTo>
                    <a:lnTo>
                      <a:pt x="56" y="360"/>
                    </a:lnTo>
                    <a:lnTo>
                      <a:pt x="40" y="368"/>
                    </a:lnTo>
                    <a:lnTo>
                      <a:pt x="24" y="360"/>
                    </a:lnTo>
                    <a:lnTo>
                      <a:pt x="24" y="320"/>
                    </a:lnTo>
                    <a:lnTo>
                      <a:pt x="40" y="312"/>
                    </a:lnTo>
                    <a:lnTo>
                      <a:pt x="48" y="312"/>
                    </a:lnTo>
                    <a:lnTo>
                      <a:pt x="48" y="288"/>
                    </a:lnTo>
                    <a:lnTo>
                      <a:pt x="32" y="288"/>
                    </a:lnTo>
                    <a:lnTo>
                      <a:pt x="32" y="272"/>
                    </a:lnTo>
                    <a:lnTo>
                      <a:pt x="16" y="264"/>
                    </a:lnTo>
                    <a:lnTo>
                      <a:pt x="16" y="216"/>
                    </a:lnTo>
                    <a:lnTo>
                      <a:pt x="0" y="200"/>
                    </a:lnTo>
                    <a:lnTo>
                      <a:pt x="8" y="176"/>
                    </a:lnTo>
                    <a:lnTo>
                      <a:pt x="32" y="152"/>
                    </a:lnTo>
                    <a:lnTo>
                      <a:pt x="32" y="128"/>
                    </a:lnTo>
                    <a:lnTo>
                      <a:pt x="24" y="120"/>
                    </a:lnTo>
                    <a:lnTo>
                      <a:pt x="32" y="104"/>
                    </a:lnTo>
                    <a:lnTo>
                      <a:pt x="16" y="80"/>
                    </a:lnTo>
                    <a:lnTo>
                      <a:pt x="32" y="64"/>
                    </a:lnTo>
                    <a:lnTo>
                      <a:pt x="56" y="56"/>
                    </a:lnTo>
                    <a:lnTo>
                      <a:pt x="112" y="24"/>
                    </a:lnTo>
                    <a:lnTo>
                      <a:pt x="144" y="8"/>
                    </a:lnTo>
                    <a:lnTo>
                      <a:pt x="168" y="8"/>
                    </a:lnTo>
                    <a:lnTo>
                      <a:pt x="184" y="0"/>
                    </a:lnTo>
                    <a:lnTo>
                      <a:pt x="192" y="8"/>
                    </a:lnTo>
                    <a:lnTo>
                      <a:pt x="184" y="16"/>
                    </a:lnTo>
                    <a:lnTo>
                      <a:pt x="184" y="32"/>
                    </a:lnTo>
                    <a:lnTo>
                      <a:pt x="208" y="32"/>
                    </a:lnTo>
                    <a:lnTo>
                      <a:pt x="208" y="16"/>
                    </a:lnTo>
                    <a:lnTo>
                      <a:pt x="216" y="0"/>
                    </a:lnTo>
                    <a:lnTo>
                      <a:pt x="232" y="16"/>
                    </a:lnTo>
                    <a:lnTo>
                      <a:pt x="240" y="32"/>
                    </a:lnTo>
                    <a:lnTo>
                      <a:pt x="272" y="32"/>
                    </a:lnTo>
                    <a:lnTo>
                      <a:pt x="272" y="4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108" name="Freeform 27"/>
              <p:cNvSpPr>
                <a:spLocks/>
              </p:cNvSpPr>
              <p:nvPr/>
            </p:nvSpPr>
            <p:spPr bwMode="gray">
              <a:xfrm>
                <a:off x="4228878" y="5434497"/>
                <a:ext cx="673100" cy="736600"/>
              </a:xfrm>
              <a:custGeom>
                <a:avLst/>
                <a:gdLst>
                  <a:gd name="T0" fmla="*/ 2147483647 w 353"/>
                  <a:gd name="T1" fmla="*/ 2147483647 h 417"/>
                  <a:gd name="T2" fmla="*/ 2147483647 w 353"/>
                  <a:gd name="T3" fmla="*/ 2147483647 h 417"/>
                  <a:gd name="T4" fmla="*/ 2147483647 w 353"/>
                  <a:gd name="T5" fmla="*/ 2147483647 h 417"/>
                  <a:gd name="T6" fmla="*/ 2147483647 w 353"/>
                  <a:gd name="T7" fmla="*/ 2147483647 h 417"/>
                  <a:gd name="T8" fmla="*/ 2147483647 w 353"/>
                  <a:gd name="T9" fmla="*/ 2147483647 h 417"/>
                  <a:gd name="T10" fmla="*/ 2147483647 w 353"/>
                  <a:gd name="T11" fmla="*/ 2147483647 h 417"/>
                  <a:gd name="T12" fmla="*/ 2147483647 w 353"/>
                  <a:gd name="T13" fmla="*/ 2147483647 h 417"/>
                  <a:gd name="T14" fmla="*/ 2147483647 w 353"/>
                  <a:gd name="T15" fmla="*/ 2147483647 h 417"/>
                  <a:gd name="T16" fmla="*/ 2147483647 w 353"/>
                  <a:gd name="T17" fmla="*/ 2147483647 h 417"/>
                  <a:gd name="T18" fmla="*/ 2147483647 w 353"/>
                  <a:gd name="T19" fmla="*/ 2147483647 h 417"/>
                  <a:gd name="T20" fmla="*/ 2147483647 w 353"/>
                  <a:gd name="T21" fmla="*/ 2147483647 h 417"/>
                  <a:gd name="T22" fmla="*/ 2147483647 w 353"/>
                  <a:gd name="T23" fmla="*/ 2147483647 h 417"/>
                  <a:gd name="T24" fmla="*/ 2147483647 w 353"/>
                  <a:gd name="T25" fmla="*/ 2147483647 h 417"/>
                  <a:gd name="T26" fmla="*/ 2147483647 w 353"/>
                  <a:gd name="T27" fmla="*/ 2147483647 h 417"/>
                  <a:gd name="T28" fmla="*/ 2147483647 w 353"/>
                  <a:gd name="T29" fmla="*/ 2147483647 h 417"/>
                  <a:gd name="T30" fmla="*/ 2147483647 w 353"/>
                  <a:gd name="T31" fmla="*/ 2147483647 h 417"/>
                  <a:gd name="T32" fmla="*/ 2147483647 w 353"/>
                  <a:gd name="T33" fmla="*/ 2147483647 h 417"/>
                  <a:gd name="T34" fmla="*/ 2147483647 w 353"/>
                  <a:gd name="T35" fmla="*/ 2147483647 h 417"/>
                  <a:gd name="T36" fmla="*/ 2147483647 w 353"/>
                  <a:gd name="T37" fmla="*/ 2147483647 h 417"/>
                  <a:gd name="T38" fmla="*/ 2147483647 w 353"/>
                  <a:gd name="T39" fmla="*/ 2147483647 h 417"/>
                  <a:gd name="T40" fmla="*/ 2147483647 w 353"/>
                  <a:gd name="T41" fmla="*/ 2147483647 h 417"/>
                  <a:gd name="T42" fmla="*/ 2147483647 w 353"/>
                  <a:gd name="T43" fmla="*/ 2147483647 h 417"/>
                  <a:gd name="T44" fmla="*/ 2147483647 w 353"/>
                  <a:gd name="T45" fmla="*/ 2147483647 h 417"/>
                  <a:gd name="T46" fmla="*/ 2147483647 w 353"/>
                  <a:gd name="T47" fmla="*/ 2147483647 h 417"/>
                  <a:gd name="T48" fmla="*/ 0 w 353"/>
                  <a:gd name="T49" fmla="*/ 2147483647 h 417"/>
                  <a:gd name="T50" fmla="*/ 2147483647 w 353"/>
                  <a:gd name="T51" fmla="*/ 2147483647 h 417"/>
                  <a:gd name="T52" fmla="*/ 2147483647 w 353"/>
                  <a:gd name="T53" fmla="*/ 2147483647 h 417"/>
                  <a:gd name="T54" fmla="*/ 2147483647 w 353"/>
                  <a:gd name="T55" fmla="*/ 2147483647 h 417"/>
                  <a:gd name="T56" fmla="*/ 2147483647 w 353"/>
                  <a:gd name="T57" fmla="*/ 2147483647 h 417"/>
                  <a:gd name="T58" fmla="*/ 2147483647 w 353"/>
                  <a:gd name="T59" fmla="*/ 2147483647 h 417"/>
                  <a:gd name="T60" fmla="*/ 2147483647 w 353"/>
                  <a:gd name="T61" fmla="*/ 0 h 417"/>
                  <a:gd name="T62" fmla="*/ 2147483647 w 353"/>
                  <a:gd name="T63" fmla="*/ 2147483647 h 417"/>
                  <a:gd name="T64" fmla="*/ 2147483647 w 353"/>
                  <a:gd name="T65" fmla="*/ 2147483647 h 417"/>
                  <a:gd name="T66" fmla="*/ 2147483647 w 353"/>
                  <a:gd name="T67" fmla="*/ 2147483647 h 417"/>
                  <a:gd name="T68" fmla="*/ 2147483647 w 353"/>
                  <a:gd name="T69" fmla="*/ 2147483647 h 4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53"/>
                  <a:gd name="T106" fmla="*/ 0 h 417"/>
                  <a:gd name="T107" fmla="*/ 353 w 353"/>
                  <a:gd name="T108" fmla="*/ 417 h 41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53" h="417">
                    <a:moveTo>
                      <a:pt x="320" y="80"/>
                    </a:moveTo>
                    <a:lnTo>
                      <a:pt x="336" y="104"/>
                    </a:lnTo>
                    <a:lnTo>
                      <a:pt x="328" y="120"/>
                    </a:lnTo>
                    <a:lnTo>
                      <a:pt x="344" y="128"/>
                    </a:lnTo>
                    <a:lnTo>
                      <a:pt x="328" y="152"/>
                    </a:lnTo>
                    <a:lnTo>
                      <a:pt x="312" y="176"/>
                    </a:lnTo>
                    <a:lnTo>
                      <a:pt x="304" y="200"/>
                    </a:lnTo>
                    <a:lnTo>
                      <a:pt x="320" y="216"/>
                    </a:lnTo>
                    <a:lnTo>
                      <a:pt x="320" y="248"/>
                    </a:lnTo>
                    <a:lnTo>
                      <a:pt x="320" y="264"/>
                    </a:lnTo>
                    <a:lnTo>
                      <a:pt x="336" y="272"/>
                    </a:lnTo>
                    <a:lnTo>
                      <a:pt x="328" y="288"/>
                    </a:lnTo>
                    <a:lnTo>
                      <a:pt x="352" y="288"/>
                    </a:lnTo>
                    <a:lnTo>
                      <a:pt x="352" y="312"/>
                    </a:lnTo>
                    <a:lnTo>
                      <a:pt x="344" y="312"/>
                    </a:lnTo>
                    <a:lnTo>
                      <a:pt x="328" y="320"/>
                    </a:lnTo>
                    <a:lnTo>
                      <a:pt x="328" y="360"/>
                    </a:lnTo>
                    <a:lnTo>
                      <a:pt x="320" y="368"/>
                    </a:lnTo>
                    <a:lnTo>
                      <a:pt x="264" y="368"/>
                    </a:lnTo>
                    <a:lnTo>
                      <a:pt x="272" y="400"/>
                    </a:lnTo>
                    <a:lnTo>
                      <a:pt x="248" y="400"/>
                    </a:lnTo>
                    <a:lnTo>
                      <a:pt x="224" y="376"/>
                    </a:lnTo>
                    <a:lnTo>
                      <a:pt x="216" y="384"/>
                    </a:lnTo>
                    <a:lnTo>
                      <a:pt x="216" y="408"/>
                    </a:lnTo>
                    <a:lnTo>
                      <a:pt x="200" y="408"/>
                    </a:lnTo>
                    <a:lnTo>
                      <a:pt x="192" y="416"/>
                    </a:lnTo>
                    <a:lnTo>
                      <a:pt x="168" y="416"/>
                    </a:lnTo>
                    <a:lnTo>
                      <a:pt x="168" y="384"/>
                    </a:lnTo>
                    <a:lnTo>
                      <a:pt x="152" y="384"/>
                    </a:lnTo>
                    <a:lnTo>
                      <a:pt x="152" y="400"/>
                    </a:lnTo>
                    <a:lnTo>
                      <a:pt x="136" y="400"/>
                    </a:lnTo>
                    <a:lnTo>
                      <a:pt x="144" y="352"/>
                    </a:lnTo>
                    <a:lnTo>
                      <a:pt x="152" y="336"/>
                    </a:lnTo>
                    <a:lnTo>
                      <a:pt x="152" y="312"/>
                    </a:lnTo>
                    <a:lnTo>
                      <a:pt x="152" y="296"/>
                    </a:lnTo>
                    <a:lnTo>
                      <a:pt x="144" y="288"/>
                    </a:lnTo>
                    <a:lnTo>
                      <a:pt x="96" y="296"/>
                    </a:lnTo>
                    <a:lnTo>
                      <a:pt x="96" y="312"/>
                    </a:lnTo>
                    <a:lnTo>
                      <a:pt x="72" y="320"/>
                    </a:lnTo>
                    <a:lnTo>
                      <a:pt x="64" y="304"/>
                    </a:lnTo>
                    <a:lnTo>
                      <a:pt x="56" y="320"/>
                    </a:lnTo>
                    <a:lnTo>
                      <a:pt x="32" y="312"/>
                    </a:lnTo>
                    <a:lnTo>
                      <a:pt x="32" y="304"/>
                    </a:lnTo>
                    <a:lnTo>
                      <a:pt x="24" y="304"/>
                    </a:lnTo>
                    <a:lnTo>
                      <a:pt x="24" y="288"/>
                    </a:lnTo>
                    <a:lnTo>
                      <a:pt x="16" y="264"/>
                    </a:lnTo>
                    <a:lnTo>
                      <a:pt x="32" y="256"/>
                    </a:lnTo>
                    <a:lnTo>
                      <a:pt x="24" y="240"/>
                    </a:lnTo>
                    <a:lnTo>
                      <a:pt x="0" y="240"/>
                    </a:lnTo>
                    <a:lnTo>
                      <a:pt x="0" y="224"/>
                    </a:lnTo>
                    <a:lnTo>
                      <a:pt x="24" y="192"/>
                    </a:lnTo>
                    <a:lnTo>
                      <a:pt x="24" y="168"/>
                    </a:lnTo>
                    <a:lnTo>
                      <a:pt x="32" y="160"/>
                    </a:lnTo>
                    <a:lnTo>
                      <a:pt x="24" y="136"/>
                    </a:lnTo>
                    <a:lnTo>
                      <a:pt x="16" y="136"/>
                    </a:lnTo>
                    <a:lnTo>
                      <a:pt x="24" y="120"/>
                    </a:lnTo>
                    <a:lnTo>
                      <a:pt x="16" y="80"/>
                    </a:lnTo>
                    <a:lnTo>
                      <a:pt x="48" y="32"/>
                    </a:lnTo>
                    <a:lnTo>
                      <a:pt x="80" y="32"/>
                    </a:lnTo>
                    <a:lnTo>
                      <a:pt x="104" y="40"/>
                    </a:lnTo>
                    <a:lnTo>
                      <a:pt x="96" y="8"/>
                    </a:lnTo>
                    <a:lnTo>
                      <a:pt x="112" y="0"/>
                    </a:lnTo>
                    <a:lnTo>
                      <a:pt x="152" y="16"/>
                    </a:lnTo>
                    <a:lnTo>
                      <a:pt x="184" y="16"/>
                    </a:lnTo>
                    <a:lnTo>
                      <a:pt x="208" y="40"/>
                    </a:lnTo>
                    <a:lnTo>
                      <a:pt x="248" y="40"/>
                    </a:lnTo>
                    <a:lnTo>
                      <a:pt x="256" y="48"/>
                    </a:lnTo>
                    <a:lnTo>
                      <a:pt x="288" y="32"/>
                    </a:lnTo>
                    <a:lnTo>
                      <a:pt x="304" y="32"/>
                    </a:lnTo>
                    <a:lnTo>
                      <a:pt x="304" y="80"/>
                    </a:lnTo>
                    <a:lnTo>
                      <a:pt x="320" y="8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109" name="Freeform 28"/>
              <p:cNvSpPr>
                <a:spLocks/>
              </p:cNvSpPr>
              <p:nvPr/>
            </p:nvSpPr>
            <p:spPr bwMode="gray">
              <a:xfrm>
                <a:off x="4170140" y="5015397"/>
                <a:ext cx="931863" cy="561975"/>
              </a:xfrm>
              <a:custGeom>
                <a:avLst/>
                <a:gdLst>
                  <a:gd name="T0" fmla="*/ 2147483647 w 489"/>
                  <a:gd name="T1" fmla="*/ 2147483647 h 321"/>
                  <a:gd name="T2" fmla="*/ 2147483647 w 489"/>
                  <a:gd name="T3" fmla="*/ 2147483647 h 321"/>
                  <a:gd name="T4" fmla="*/ 2147483647 w 489"/>
                  <a:gd name="T5" fmla="*/ 2147483647 h 321"/>
                  <a:gd name="T6" fmla="*/ 2147483647 w 489"/>
                  <a:gd name="T7" fmla="*/ 2147483647 h 321"/>
                  <a:gd name="T8" fmla="*/ 2147483647 w 489"/>
                  <a:gd name="T9" fmla="*/ 2147483647 h 321"/>
                  <a:gd name="T10" fmla="*/ 2147483647 w 489"/>
                  <a:gd name="T11" fmla="*/ 2147483647 h 321"/>
                  <a:gd name="T12" fmla="*/ 2147483647 w 489"/>
                  <a:gd name="T13" fmla="*/ 2147483647 h 321"/>
                  <a:gd name="T14" fmla="*/ 2147483647 w 489"/>
                  <a:gd name="T15" fmla="*/ 2147483647 h 321"/>
                  <a:gd name="T16" fmla="*/ 2147483647 w 489"/>
                  <a:gd name="T17" fmla="*/ 2147483647 h 321"/>
                  <a:gd name="T18" fmla="*/ 2147483647 w 489"/>
                  <a:gd name="T19" fmla="*/ 2147483647 h 321"/>
                  <a:gd name="T20" fmla="*/ 2147483647 w 489"/>
                  <a:gd name="T21" fmla="*/ 2147483647 h 321"/>
                  <a:gd name="T22" fmla="*/ 2147483647 w 489"/>
                  <a:gd name="T23" fmla="*/ 2147483647 h 321"/>
                  <a:gd name="T24" fmla="*/ 2147483647 w 489"/>
                  <a:gd name="T25" fmla="*/ 2147483647 h 321"/>
                  <a:gd name="T26" fmla="*/ 2147483647 w 489"/>
                  <a:gd name="T27" fmla="*/ 2147483647 h 321"/>
                  <a:gd name="T28" fmla="*/ 2147483647 w 489"/>
                  <a:gd name="T29" fmla="*/ 2147483647 h 321"/>
                  <a:gd name="T30" fmla="*/ 2147483647 w 489"/>
                  <a:gd name="T31" fmla="*/ 2147483647 h 321"/>
                  <a:gd name="T32" fmla="*/ 2147483647 w 489"/>
                  <a:gd name="T33" fmla="*/ 2147483647 h 321"/>
                  <a:gd name="T34" fmla="*/ 2147483647 w 489"/>
                  <a:gd name="T35" fmla="*/ 2147483647 h 321"/>
                  <a:gd name="T36" fmla="*/ 2147483647 w 489"/>
                  <a:gd name="T37" fmla="*/ 2147483647 h 321"/>
                  <a:gd name="T38" fmla="*/ 2147483647 w 489"/>
                  <a:gd name="T39" fmla="*/ 2147483647 h 321"/>
                  <a:gd name="T40" fmla="*/ 0 w 489"/>
                  <a:gd name="T41" fmla="*/ 2147483647 h 321"/>
                  <a:gd name="T42" fmla="*/ 2147483647 w 489"/>
                  <a:gd name="T43" fmla="*/ 2147483647 h 321"/>
                  <a:gd name="T44" fmla="*/ 2147483647 w 489"/>
                  <a:gd name="T45" fmla="*/ 2147483647 h 321"/>
                  <a:gd name="T46" fmla="*/ 0 w 489"/>
                  <a:gd name="T47" fmla="*/ 2147483647 h 321"/>
                  <a:gd name="T48" fmla="*/ 0 w 489"/>
                  <a:gd name="T49" fmla="*/ 2147483647 h 321"/>
                  <a:gd name="T50" fmla="*/ 2147483647 w 489"/>
                  <a:gd name="T51" fmla="*/ 2147483647 h 321"/>
                  <a:gd name="T52" fmla="*/ 2147483647 w 489"/>
                  <a:gd name="T53" fmla="*/ 2147483647 h 321"/>
                  <a:gd name="T54" fmla="*/ 2147483647 w 489"/>
                  <a:gd name="T55" fmla="*/ 2147483647 h 321"/>
                  <a:gd name="T56" fmla="*/ 2147483647 w 489"/>
                  <a:gd name="T57" fmla="*/ 2147483647 h 321"/>
                  <a:gd name="T58" fmla="*/ 2147483647 w 489"/>
                  <a:gd name="T59" fmla="*/ 2147483647 h 321"/>
                  <a:gd name="T60" fmla="*/ 2147483647 w 489"/>
                  <a:gd name="T61" fmla="*/ 2147483647 h 321"/>
                  <a:gd name="T62" fmla="*/ 2147483647 w 489"/>
                  <a:gd name="T63" fmla="*/ 2147483647 h 321"/>
                  <a:gd name="T64" fmla="*/ 2147483647 w 489"/>
                  <a:gd name="T65" fmla="*/ 2147483647 h 321"/>
                  <a:gd name="T66" fmla="*/ 2147483647 w 489"/>
                  <a:gd name="T67" fmla="*/ 2147483647 h 321"/>
                  <a:gd name="T68" fmla="*/ 2147483647 w 489"/>
                  <a:gd name="T69" fmla="*/ 2147483647 h 321"/>
                  <a:gd name="T70" fmla="*/ 2147483647 w 489"/>
                  <a:gd name="T71" fmla="*/ 2147483647 h 321"/>
                  <a:gd name="T72" fmla="*/ 2147483647 w 489"/>
                  <a:gd name="T73" fmla="*/ 2147483647 h 321"/>
                  <a:gd name="T74" fmla="*/ 2147483647 w 489"/>
                  <a:gd name="T75" fmla="*/ 0 h 321"/>
                  <a:gd name="T76" fmla="*/ 2147483647 w 489"/>
                  <a:gd name="T77" fmla="*/ 2147483647 h 321"/>
                  <a:gd name="T78" fmla="*/ 2147483647 w 489"/>
                  <a:gd name="T79" fmla="*/ 2147483647 h 321"/>
                  <a:gd name="T80" fmla="*/ 2147483647 w 489"/>
                  <a:gd name="T81" fmla="*/ 2147483647 h 321"/>
                  <a:gd name="T82" fmla="*/ 2147483647 w 489"/>
                  <a:gd name="T83" fmla="*/ 2147483647 h 321"/>
                  <a:gd name="T84" fmla="*/ 2147483647 w 489"/>
                  <a:gd name="T85" fmla="*/ 2147483647 h 321"/>
                  <a:gd name="T86" fmla="*/ 2147483647 w 489"/>
                  <a:gd name="T87" fmla="*/ 2147483647 h 321"/>
                  <a:gd name="T88" fmla="*/ 2147483647 w 489"/>
                  <a:gd name="T89" fmla="*/ 2147483647 h 321"/>
                  <a:gd name="T90" fmla="*/ 2147483647 w 489"/>
                  <a:gd name="T91" fmla="*/ 2147483647 h 321"/>
                  <a:gd name="T92" fmla="*/ 2147483647 w 489"/>
                  <a:gd name="T93" fmla="*/ 2147483647 h 321"/>
                  <a:gd name="T94" fmla="*/ 2147483647 w 489"/>
                  <a:gd name="T95" fmla="*/ 2147483647 h 321"/>
                  <a:gd name="T96" fmla="*/ 2147483647 w 489"/>
                  <a:gd name="T97" fmla="*/ 2147483647 h 321"/>
                  <a:gd name="T98" fmla="*/ 2147483647 w 489"/>
                  <a:gd name="T99" fmla="*/ 2147483647 h 321"/>
                  <a:gd name="T100" fmla="*/ 2147483647 w 489"/>
                  <a:gd name="T101" fmla="*/ 2147483647 h 321"/>
                  <a:gd name="T102" fmla="*/ 2147483647 w 489"/>
                  <a:gd name="T103" fmla="*/ 2147483647 h 321"/>
                  <a:gd name="T104" fmla="*/ 2147483647 w 489"/>
                  <a:gd name="T105" fmla="*/ 2147483647 h 32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89"/>
                  <a:gd name="T160" fmla="*/ 0 h 321"/>
                  <a:gd name="T161" fmla="*/ 489 w 489"/>
                  <a:gd name="T162" fmla="*/ 321 h 32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89" h="321">
                    <a:moveTo>
                      <a:pt x="488" y="248"/>
                    </a:moveTo>
                    <a:lnTo>
                      <a:pt x="448" y="264"/>
                    </a:lnTo>
                    <a:lnTo>
                      <a:pt x="392" y="296"/>
                    </a:lnTo>
                    <a:lnTo>
                      <a:pt x="368" y="304"/>
                    </a:lnTo>
                    <a:lnTo>
                      <a:pt x="352" y="320"/>
                    </a:lnTo>
                    <a:lnTo>
                      <a:pt x="328" y="320"/>
                    </a:lnTo>
                    <a:lnTo>
                      <a:pt x="336" y="272"/>
                    </a:lnTo>
                    <a:lnTo>
                      <a:pt x="320" y="272"/>
                    </a:lnTo>
                    <a:lnTo>
                      <a:pt x="288" y="288"/>
                    </a:lnTo>
                    <a:lnTo>
                      <a:pt x="280" y="280"/>
                    </a:lnTo>
                    <a:lnTo>
                      <a:pt x="240" y="280"/>
                    </a:lnTo>
                    <a:lnTo>
                      <a:pt x="224" y="256"/>
                    </a:lnTo>
                    <a:lnTo>
                      <a:pt x="184" y="256"/>
                    </a:lnTo>
                    <a:lnTo>
                      <a:pt x="144" y="240"/>
                    </a:lnTo>
                    <a:lnTo>
                      <a:pt x="128" y="248"/>
                    </a:lnTo>
                    <a:lnTo>
                      <a:pt x="136" y="280"/>
                    </a:lnTo>
                    <a:lnTo>
                      <a:pt x="112" y="272"/>
                    </a:lnTo>
                    <a:lnTo>
                      <a:pt x="80" y="272"/>
                    </a:lnTo>
                    <a:lnTo>
                      <a:pt x="48" y="320"/>
                    </a:lnTo>
                    <a:lnTo>
                      <a:pt x="8" y="272"/>
                    </a:lnTo>
                    <a:lnTo>
                      <a:pt x="0" y="272"/>
                    </a:lnTo>
                    <a:lnTo>
                      <a:pt x="8" y="256"/>
                    </a:lnTo>
                    <a:lnTo>
                      <a:pt x="16" y="248"/>
                    </a:lnTo>
                    <a:lnTo>
                      <a:pt x="0" y="232"/>
                    </a:lnTo>
                    <a:lnTo>
                      <a:pt x="0" y="224"/>
                    </a:lnTo>
                    <a:lnTo>
                      <a:pt x="16" y="208"/>
                    </a:lnTo>
                    <a:lnTo>
                      <a:pt x="72" y="208"/>
                    </a:lnTo>
                    <a:lnTo>
                      <a:pt x="96" y="192"/>
                    </a:lnTo>
                    <a:lnTo>
                      <a:pt x="112" y="184"/>
                    </a:lnTo>
                    <a:lnTo>
                      <a:pt x="112" y="160"/>
                    </a:lnTo>
                    <a:lnTo>
                      <a:pt x="80" y="120"/>
                    </a:lnTo>
                    <a:lnTo>
                      <a:pt x="72" y="80"/>
                    </a:lnTo>
                    <a:lnTo>
                      <a:pt x="88" y="56"/>
                    </a:lnTo>
                    <a:lnTo>
                      <a:pt x="88" y="40"/>
                    </a:lnTo>
                    <a:lnTo>
                      <a:pt x="72" y="8"/>
                    </a:lnTo>
                    <a:lnTo>
                      <a:pt x="128" y="8"/>
                    </a:lnTo>
                    <a:lnTo>
                      <a:pt x="144" y="16"/>
                    </a:lnTo>
                    <a:lnTo>
                      <a:pt x="168" y="0"/>
                    </a:lnTo>
                    <a:lnTo>
                      <a:pt x="208" y="72"/>
                    </a:lnTo>
                    <a:lnTo>
                      <a:pt x="280" y="72"/>
                    </a:lnTo>
                    <a:lnTo>
                      <a:pt x="296" y="80"/>
                    </a:lnTo>
                    <a:lnTo>
                      <a:pt x="312" y="72"/>
                    </a:lnTo>
                    <a:lnTo>
                      <a:pt x="336" y="88"/>
                    </a:lnTo>
                    <a:lnTo>
                      <a:pt x="336" y="112"/>
                    </a:lnTo>
                    <a:lnTo>
                      <a:pt x="352" y="128"/>
                    </a:lnTo>
                    <a:lnTo>
                      <a:pt x="360" y="112"/>
                    </a:lnTo>
                    <a:lnTo>
                      <a:pt x="376" y="128"/>
                    </a:lnTo>
                    <a:lnTo>
                      <a:pt x="408" y="128"/>
                    </a:lnTo>
                    <a:lnTo>
                      <a:pt x="416" y="120"/>
                    </a:lnTo>
                    <a:lnTo>
                      <a:pt x="464" y="152"/>
                    </a:lnTo>
                    <a:lnTo>
                      <a:pt x="472" y="192"/>
                    </a:lnTo>
                    <a:lnTo>
                      <a:pt x="472" y="216"/>
                    </a:lnTo>
                    <a:lnTo>
                      <a:pt x="488" y="248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110" name="Freeform 29"/>
              <p:cNvSpPr>
                <a:spLocks/>
              </p:cNvSpPr>
              <p:nvPr/>
            </p:nvSpPr>
            <p:spPr bwMode="gray">
              <a:xfrm>
                <a:off x="4916265" y="4816959"/>
                <a:ext cx="581025" cy="677863"/>
              </a:xfrm>
              <a:custGeom>
                <a:avLst/>
                <a:gdLst>
                  <a:gd name="T0" fmla="*/ 2147483647 w 305"/>
                  <a:gd name="T1" fmla="*/ 0 h 385"/>
                  <a:gd name="T2" fmla="*/ 2147483647 w 305"/>
                  <a:gd name="T3" fmla="*/ 2147483647 h 385"/>
                  <a:gd name="T4" fmla="*/ 2147483647 w 305"/>
                  <a:gd name="T5" fmla="*/ 2147483647 h 385"/>
                  <a:gd name="T6" fmla="*/ 2147483647 w 305"/>
                  <a:gd name="T7" fmla="*/ 2147483647 h 385"/>
                  <a:gd name="T8" fmla="*/ 2147483647 w 305"/>
                  <a:gd name="T9" fmla="*/ 2147483647 h 385"/>
                  <a:gd name="T10" fmla="*/ 2147483647 w 305"/>
                  <a:gd name="T11" fmla="*/ 2147483647 h 385"/>
                  <a:gd name="T12" fmla="*/ 2147483647 w 305"/>
                  <a:gd name="T13" fmla="*/ 2147483647 h 385"/>
                  <a:gd name="T14" fmla="*/ 2147483647 w 305"/>
                  <a:gd name="T15" fmla="*/ 2147483647 h 385"/>
                  <a:gd name="T16" fmla="*/ 2147483647 w 305"/>
                  <a:gd name="T17" fmla="*/ 2147483647 h 385"/>
                  <a:gd name="T18" fmla="*/ 2147483647 w 305"/>
                  <a:gd name="T19" fmla="*/ 2147483647 h 385"/>
                  <a:gd name="T20" fmla="*/ 2147483647 w 305"/>
                  <a:gd name="T21" fmla="*/ 2147483647 h 385"/>
                  <a:gd name="T22" fmla="*/ 2147483647 w 305"/>
                  <a:gd name="T23" fmla="*/ 2147483647 h 385"/>
                  <a:gd name="T24" fmla="*/ 2147483647 w 305"/>
                  <a:gd name="T25" fmla="*/ 2147483647 h 385"/>
                  <a:gd name="T26" fmla="*/ 2147483647 w 305"/>
                  <a:gd name="T27" fmla="*/ 2147483647 h 385"/>
                  <a:gd name="T28" fmla="*/ 2147483647 w 305"/>
                  <a:gd name="T29" fmla="*/ 2147483647 h 385"/>
                  <a:gd name="T30" fmla="*/ 2147483647 w 305"/>
                  <a:gd name="T31" fmla="*/ 2147483647 h 385"/>
                  <a:gd name="T32" fmla="*/ 2147483647 w 305"/>
                  <a:gd name="T33" fmla="*/ 2147483647 h 385"/>
                  <a:gd name="T34" fmla="*/ 2147483647 w 305"/>
                  <a:gd name="T35" fmla="*/ 2147483647 h 385"/>
                  <a:gd name="T36" fmla="*/ 2147483647 w 305"/>
                  <a:gd name="T37" fmla="*/ 2147483647 h 385"/>
                  <a:gd name="T38" fmla="*/ 2147483647 w 305"/>
                  <a:gd name="T39" fmla="*/ 2147483647 h 385"/>
                  <a:gd name="T40" fmla="*/ 2147483647 w 305"/>
                  <a:gd name="T41" fmla="*/ 2147483647 h 385"/>
                  <a:gd name="T42" fmla="*/ 2147483647 w 305"/>
                  <a:gd name="T43" fmla="*/ 2147483647 h 385"/>
                  <a:gd name="T44" fmla="*/ 2147483647 w 305"/>
                  <a:gd name="T45" fmla="*/ 2147483647 h 385"/>
                  <a:gd name="T46" fmla="*/ 2147483647 w 305"/>
                  <a:gd name="T47" fmla="*/ 2147483647 h 385"/>
                  <a:gd name="T48" fmla="*/ 2147483647 w 305"/>
                  <a:gd name="T49" fmla="*/ 2147483647 h 385"/>
                  <a:gd name="T50" fmla="*/ 2147483647 w 305"/>
                  <a:gd name="T51" fmla="*/ 2147483647 h 385"/>
                  <a:gd name="T52" fmla="*/ 0 w 305"/>
                  <a:gd name="T53" fmla="*/ 2147483647 h 385"/>
                  <a:gd name="T54" fmla="*/ 2147483647 w 305"/>
                  <a:gd name="T55" fmla="*/ 2147483647 h 385"/>
                  <a:gd name="T56" fmla="*/ 2147483647 w 305"/>
                  <a:gd name="T57" fmla="*/ 2147483647 h 385"/>
                  <a:gd name="T58" fmla="*/ 2147483647 w 305"/>
                  <a:gd name="T59" fmla="*/ 2147483647 h 385"/>
                  <a:gd name="T60" fmla="*/ 2147483647 w 305"/>
                  <a:gd name="T61" fmla="*/ 2147483647 h 385"/>
                  <a:gd name="T62" fmla="*/ 2147483647 w 305"/>
                  <a:gd name="T63" fmla="*/ 2147483647 h 38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05"/>
                  <a:gd name="T97" fmla="*/ 0 h 385"/>
                  <a:gd name="T98" fmla="*/ 305 w 305"/>
                  <a:gd name="T99" fmla="*/ 385 h 38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05" h="385">
                    <a:moveTo>
                      <a:pt x="80" y="8"/>
                    </a:moveTo>
                    <a:lnTo>
                      <a:pt x="88" y="0"/>
                    </a:lnTo>
                    <a:lnTo>
                      <a:pt x="120" y="8"/>
                    </a:lnTo>
                    <a:lnTo>
                      <a:pt x="128" y="32"/>
                    </a:lnTo>
                    <a:lnTo>
                      <a:pt x="152" y="32"/>
                    </a:lnTo>
                    <a:lnTo>
                      <a:pt x="176" y="64"/>
                    </a:lnTo>
                    <a:lnTo>
                      <a:pt x="184" y="56"/>
                    </a:lnTo>
                    <a:lnTo>
                      <a:pt x="200" y="96"/>
                    </a:lnTo>
                    <a:lnTo>
                      <a:pt x="224" y="136"/>
                    </a:lnTo>
                    <a:lnTo>
                      <a:pt x="240" y="136"/>
                    </a:lnTo>
                    <a:lnTo>
                      <a:pt x="256" y="120"/>
                    </a:lnTo>
                    <a:lnTo>
                      <a:pt x="272" y="144"/>
                    </a:lnTo>
                    <a:lnTo>
                      <a:pt x="256" y="160"/>
                    </a:lnTo>
                    <a:lnTo>
                      <a:pt x="248" y="144"/>
                    </a:lnTo>
                    <a:lnTo>
                      <a:pt x="232" y="144"/>
                    </a:lnTo>
                    <a:lnTo>
                      <a:pt x="232" y="176"/>
                    </a:lnTo>
                    <a:lnTo>
                      <a:pt x="224" y="192"/>
                    </a:lnTo>
                    <a:lnTo>
                      <a:pt x="248" y="224"/>
                    </a:lnTo>
                    <a:lnTo>
                      <a:pt x="248" y="248"/>
                    </a:lnTo>
                    <a:lnTo>
                      <a:pt x="288" y="248"/>
                    </a:lnTo>
                    <a:lnTo>
                      <a:pt x="304" y="264"/>
                    </a:lnTo>
                    <a:lnTo>
                      <a:pt x="288" y="296"/>
                    </a:lnTo>
                    <a:lnTo>
                      <a:pt x="296" y="320"/>
                    </a:lnTo>
                    <a:lnTo>
                      <a:pt x="280" y="320"/>
                    </a:lnTo>
                    <a:lnTo>
                      <a:pt x="280" y="312"/>
                    </a:lnTo>
                    <a:lnTo>
                      <a:pt x="264" y="312"/>
                    </a:lnTo>
                    <a:lnTo>
                      <a:pt x="264" y="328"/>
                    </a:lnTo>
                    <a:lnTo>
                      <a:pt x="272" y="344"/>
                    </a:lnTo>
                    <a:lnTo>
                      <a:pt x="264" y="344"/>
                    </a:lnTo>
                    <a:lnTo>
                      <a:pt x="264" y="360"/>
                    </a:lnTo>
                    <a:lnTo>
                      <a:pt x="232" y="384"/>
                    </a:lnTo>
                    <a:lnTo>
                      <a:pt x="224" y="384"/>
                    </a:lnTo>
                    <a:lnTo>
                      <a:pt x="216" y="376"/>
                    </a:lnTo>
                    <a:lnTo>
                      <a:pt x="184" y="384"/>
                    </a:lnTo>
                    <a:lnTo>
                      <a:pt x="168" y="352"/>
                    </a:lnTo>
                    <a:lnTo>
                      <a:pt x="152" y="368"/>
                    </a:lnTo>
                    <a:lnTo>
                      <a:pt x="152" y="384"/>
                    </a:lnTo>
                    <a:lnTo>
                      <a:pt x="128" y="384"/>
                    </a:lnTo>
                    <a:lnTo>
                      <a:pt x="128" y="368"/>
                    </a:lnTo>
                    <a:lnTo>
                      <a:pt x="136" y="360"/>
                    </a:lnTo>
                    <a:lnTo>
                      <a:pt x="128" y="352"/>
                    </a:lnTo>
                    <a:lnTo>
                      <a:pt x="120" y="368"/>
                    </a:lnTo>
                    <a:lnTo>
                      <a:pt x="88" y="360"/>
                    </a:lnTo>
                    <a:lnTo>
                      <a:pt x="80" y="312"/>
                    </a:lnTo>
                    <a:lnTo>
                      <a:pt x="80" y="296"/>
                    </a:lnTo>
                    <a:lnTo>
                      <a:pt x="72" y="264"/>
                    </a:lnTo>
                    <a:lnTo>
                      <a:pt x="32" y="240"/>
                    </a:lnTo>
                    <a:lnTo>
                      <a:pt x="72" y="216"/>
                    </a:lnTo>
                    <a:lnTo>
                      <a:pt x="80" y="216"/>
                    </a:lnTo>
                    <a:lnTo>
                      <a:pt x="72" y="160"/>
                    </a:lnTo>
                    <a:lnTo>
                      <a:pt x="48" y="168"/>
                    </a:lnTo>
                    <a:lnTo>
                      <a:pt x="24" y="152"/>
                    </a:lnTo>
                    <a:lnTo>
                      <a:pt x="16" y="136"/>
                    </a:lnTo>
                    <a:lnTo>
                      <a:pt x="0" y="136"/>
                    </a:lnTo>
                    <a:lnTo>
                      <a:pt x="8" y="120"/>
                    </a:lnTo>
                    <a:lnTo>
                      <a:pt x="32" y="120"/>
                    </a:lnTo>
                    <a:lnTo>
                      <a:pt x="40" y="88"/>
                    </a:lnTo>
                    <a:lnTo>
                      <a:pt x="40" y="40"/>
                    </a:lnTo>
                    <a:lnTo>
                      <a:pt x="48" y="40"/>
                    </a:lnTo>
                    <a:lnTo>
                      <a:pt x="72" y="56"/>
                    </a:lnTo>
                    <a:lnTo>
                      <a:pt x="80" y="72"/>
                    </a:lnTo>
                    <a:lnTo>
                      <a:pt x="104" y="48"/>
                    </a:lnTo>
                    <a:lnTo>
                      <a:pt x="104" y="32"/>
                    </a:lnTo>
                    <a:lnTo>
                      <a:pt x="80" y="16"/>
                    </a:lnTo>
                    <a:lnTo>
                      <a:pt x="80" y="8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111" name="Freeform 30"/>
              <p:cNvSpPr>
                <a:spLocks/>
              </p:cNvSpPr>
              <p:nvPr/>
            </p:nvSpPr>
            <p:spPr bwMode="gray">
              <a:xfrm>
                <a:off x="4398740" y="4605822"/>
                <a:ext cx="719138" cy="633412"/>
              </a:xfrm>
              <a:custGeom>
                <a:avLst/>
                <a:gdLst>
                  <a:gd name="T0" fmla="*/ 2147483647 w 377"/>
                  <a:gd name="T1" fmla="*/ 2147483647 h 361"/>
                  <a:gd name="T2" fmla="*/ 2147483647 w 377"/>
                  <a:gd name="T3" fmla="*/ 0 h 361"/>
                  <a:gd name="T4" fmla="*/ 2147483647 w 377"/>
                  <a:gd name="T5" fmla="*/ 2147483647 h 361"/>
                  <a:gd name="T6" fmla="*/ 2147483647 w 377"/>
                  <a:gd name="T7" fmla="*/ 2147483647 h 361"/>
                  <a:gd name="T8" fmla="*/ 2147483647 w 377"/>
                  <a:gd name="T9" fmla="*/ 2147483647 h 361"/>
                  <a:gd name="T10" fmla="*/ 2147483647 w 377"/>
                  <a:gd name="T11" fmla="*/ 2147483647 h 361"/>
                  <a:gd name="T12" fmla="*/ 2147483647 w 377"/>
                  <a:gd name="T13" fmla="*/ 2147483647 h 361"/>
                  <a:gd name="T14" fmla="*/ 2147483647 w 377"/>
                  <a:gd name="T15" fmla="*/ 2147483647 h 361"/>
                  <a:gd name="T16" fmla="*/ 2147483647 w 377"/>
                  <a:gd name="T17" fmla="*/ 2147483647 h 361"/>
                  <a:gd name="T18" fmla="*/ 2147483647 w 377"/>
                  <a:gd name="T19" fmla="*/ 2147483647 h 361"/>
                  <a:gd name="T20" fmla="*/ 2147483647 w 377"/>
                  <a:gd name="T21" fmla="*/ 2147483647 h 361"/>
                  <a:gd name="T22" fmla="*/ 2147483647 w 377"/>
                  <a:gd name="T23" fmla="*/ 2147483647 h 361"/>
                  <a:gd name="T24" fmla="*/ 2147483647 w 377"/>
                  <a:gd name="T25" fmla="*/ 2147483647 h 361"/>
                  <a:gd name="T26" fmla="*/ 2147483647 w 377"/>
                  <a:gd name="T27" fmla="*/ 2147483647 h 361"/>
                  <a:gd name="T28" fmla="*/ 2147483647 w 377"/>
                  <a:gd name="T29" fmla="*/ 2147483647 h 361"/>
                  <a:gd name="T30" fmla="*/ 2147483647 w 377"/>
                  <a:gd name="T31" fmla="*/ 2147483647 h 361"/>
                  <a:gd name="T32" fmla="*/ 2147483647 w 377"/>
                  <a:gd name="T33" fmla="*/ 2147483647 h 361"/>
                  <a:gd name="T34" fmla="*/ 2147483647 w 377"/>
                  <a:gd name="T35" fmla="*/ 2147483647 h 361"/>
                  <a:gd name="T36" fmla="*/ 2147483647 w 377"/>
                  <a:gd name="T37" fmla="*/ 2147483647 h 361"/>
                  <a:gd name="T38" fmla="*/ 2147483647 w 377"/>
                  <a:gd name="T39" fmla="*/ 2147483647 h 361"/>
                  <a:gd name="T40" fmla="*/ 2147483647 w 377"/>
                  <a:gd name="T41" fmla="*/ 2147483647 h 361"/>
                  <a:gd name="T42" fmla="*/ 2147483647 w 377"/>
                  <a:gd name="T43" fmla="*/ 2147483647 h 361"/>
                  <a:gd name="T44" fmla="*/ 2147483647 w 377"/>
                  <a:gd name="T45" fmla="*/ 2147483647 h 361"/>
                  <a:gd name="T46" fmla="*/ 2147483647 w 377"/>
                  <a:gd name="T47" fmla="*/ 2147483647 h 361"/>
                  <a:gd name="T48" fmla="*/ 2147483647 w 377"/>
                  <a:gd name="T49" fmla="*/ 2147483647 h 361"/>
                  <a:gd name="T50" fmla="*/ 2147483647 w 377"/>
                  <a:gd name="T51" fmla="*/ 2147483647 h 361"/>
                  <a:gd name="T52" fmla="*/ 2147483647 w 377"/>
                  <a:gd name="T53" fmla="*/ 2147483647 h 361"/>
                  <a:gd name="T54" fmla="*/ 2147483647 w 377"/>
                  <a:gd name="T55" fmla="*/ 2147483647 h 361"/>
                  <a:gd name="T56" fmla="*/ 2147483647 w 377"/>
                  <a:gd name="T57" fmla="*/ 2147483647 h 361"/>
                  <a:gd name="T58" fmla="*/ 2147483647 w 377"/>
                  <a:gd name="T59" fmla="*/ 2147483647 h 361"/>
                  <a:gd name="T60" fmla="*/ 2147483647 w 377"/>
                  <a:gd name="T61" fmla="*/ 2147483647 h 361"/>
                  <a:gd name="T62" fmla="*/ 2147483647 w 377"/>
                  <a:gd name="T63" fmla="*/ 2147483647 h 361"/>
                  <a:gd name="T64" fmla="*/ 2147483647 w 377"/>
                  <a:gd name="T65" fmla="*/ 2147483647 h 361"/>
                  <a:gd name="T66" fmla="*/ 2147483647 w 377"/>
                  <a:gd name="T67" fmla="*/ 2147483647 h 361"/>
                  <a:gd name="T68" fmla="*/ 2147483647 w 377"/>
                  <a:gd name="T69" fmla="*/ 2147483647 h 361"/>
                  <a:gd name="T70" fmla="*/ 2147483647 w 377"/>
                  <a:gd name="T71" fmla="*/ 2147483647 h 361"/>
                  <a:gd name="T72" fmla="*/ 2147483647 w 377"/>
                  <a:gd name="T73" fmla="*/ 2147483647 h 361"/>
                  <a:gd name="T74" fmla="*/ 2147483647 w 377"/>
                  <a:gd name="T75" fmla="*/ 2147483647 h 361"/>
                  <a:gd name="T76" fmla="*/ 2147483647 w 377"/>
                  <a:gd name="T77" fmla="*/ 2147483647 h 361"/>
                  <a:gd name="T78" fmla="*/ 2147483647 w 377"/>
                  <a:gd name="T79" fmla="*/ 2147483647 h 361"/>
                  <a:gd name="T80" fmla="*/ 2147483647 w 377"/>
                  <a:gd name="T81" fmla="*/ 2147483647 h 361"/>
                  <a:gd name="T82" fmla="*/ 2147483647 w 377"/>
                  <a:gd name="T83" fmla="*/ 2147483647 h 361"/>
                  <a:gd name="T84" fmla="*/ 0 w 377"/>
                  <a:gd name="T85" fmla="*/ 2147483647 h 361"/>
                  <a:gd name="T86" fmla="*/ 2147483647 w 377"/>
                  <a:gd name="T87" fmla="*/ 2147483647 h 361"/>
                  <a:gd name="T88" fmla="*/ 2147483647 w 377"/>
                  <a:gd name="T89" fmla="*/ 2147483647 h 361"/>
                  <a:gd name="T90" fmla="*/ 2147483647 w 377"/>
                  <a:gd name="T91" fmla="*/ 2147483647 h 361"/>
                  <a:gd name="T92" fmla="*/ 2147483647 w 377"/>
                  <a:gd name="T93" fmla="*/ 2147483647 h 361"/>
                  <a:gd name="T94" fmla="*/ 2147483647 w 377"/>
                  <a:gd name="T95" fmla="*/ 2147483647 h 361"/>
                  <a:gd name="T96" fmla="*/ 2147483647 w 377"/>
                  <a:gd name="T97" fmla="*/ 2147483647 h 36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77"/>
                  <a:gd name="T148" fmla="*/ 0 h 361"/>
                  <a:gd name="T149" fmla="*/ 377 w 377"/>
                  <a:gd name="T150" fmla="*/ 361 h 36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77" h="361">
                    <a:moveTo>
                      <a:pt x="200" y="8"/>
                    </a:moveTo>
                    <a:lnTo>
                      <a:pt x="248" y="0"/>
                    </a:lnTo>
                    <a:lnTo>
                      <a:pt x="264" y="16"/>
                    </a:lnTo>
                    <a:lnTo>
                      <a:pt x="304" y="24"/>
                    </a:lnTo>
                    <a:lnTo>
                      <a:pt x="320" y="16"/>
                    </a:lnTo>
                    <a:lnTo>
                      <a:pt x="336" y="16"/>
                    </a:lnTo>
                    <a:lnTo>
                      <a:pt x="280" y="64"/>
                    </a:lnTo>
                    <a:lnTo>
                      <a:pt x="272" y="88"/>
                    </a:lnTo>
                    <a:lnTo>
                      <a:pt x="280" y="96"/>
                    </a:lnTo>
                    <a:lnTo>
                      <a:pt x="288" y="96"/>
                    </a:lnTo>
                    <a:lnTo>
                      <a:pt x="320" y="128"/>
                    </a:lnTo>
                    <a:lnTo>
                      <a:pt x="352" y="128"/>
                    </a:lnTo>
                    <a:lnTo>
                      <a:pt x="352" y="144"/>
                    </a:lnTo>
                    <a:lnTo>
                      <a:pt x="376" y="152"/>
                    </a:lnTo>
                    <a:lnTo>
                      <a:pt x="376" y="168"/>
                    </a:lnTo>
                    <a:lnTo>
                      <a:pt x="352" y="192"/>
                    </a:lnTo>
                    <a:lnTo>
                      <a:pt x="352" y="176"/>
                    </a:lnTo>
                    <a:lnTo>
                      <a:pt x="328" y="160"/>
                    </a:lnTo>
                    <a:lnTo>
                      <a:pt x="312" y="160"/>
                    </a:lnTo>
                    <a:lnTo>
                      <a:pt x="312" y="208"/>
                    </a:lnTo>
                    <a:lnTo>
                      <a:pt x="304" y="240"/>
                    </a:lnTo>
                    <a:lnTo>
                      <a:pt x="280" y="240"/>
                    </a:lnTo>
                    <a:lnTo>
                      <a:pt x="272" y="248"/>
                    </a:lnTo>
                    <a:lnTo>
                      <a:pt x="288" y="256"/>
                    </a:lnTo>
                    <a:lnTo>
                      <a:pt x="296" y="272"/>
                    </a:lnTo>
                    <a:lnTo>
                      <a:pt x="320" y="288"/>
                    </a:lnTo>
                    <a:lnTo>
                      <a:pt x="344" y="280"/>
                    </a:lnTo>
                    <a:lnTo>
                      <a:pt x="352" y="336"/>
                    </a:lnTo>
                    <a:lnTo>
                      <a:pt x="304" y="360"/>
                    </a:lnTo>
                    <a:lnTo>
                      <a:pt x="296" y="352"/>
                    </a:lnTo>
                    <a:lnTo>
                      <a:pt x="288" y="360"/>
                    </a:lnTo>
                    <a:lnTo>
                      <a:pt x="256" y="360"/>
                    </a:lnTo>
                    <a:lnTo>
                      <a:pt x="240" y="344"/>
                    </a:lnTo>
                    <a:lnTo>
                      <a:pt x="232" y="360"/>
                    </a:lnTo>
                    <a:lnTo>
                      <a:pt x="216" y="344"/>
                    </a:lnTo>
                    <a:lnTo>
                      <a:pt x="216" y="320"/>
                    </a:lnTo>
                    <a:lnTo>
                      <a:pt x="192" y="304"/>
                    </a:lnTo>
                    <a:lnTo>
                      <a:pt x="176" y="312"/>
                    </a:lnTo>
                    <a:lnTo>
                      <a:pt x="160" y="304"/>
                    </a:lnTo>
                    <a:lnTo>
                      <a:pt x="88" y="296"/>
                    </a:lnTo>
                    <a:lnTo>
                      <a:pt x="48" y="232"/>
                    </a:lnTo>
                    <a:lnTo>
                      <a:pt x="16" y="184"/>
                    </a:lnTo>
                    <a:lnTo>
                      <a:pt x="0" y="128"/>
                    </a:lnTo>
                    <a:lnTo>
                      <a:pt x="32" y="128"/>
                    </a:lnTo>
                    <a:lnTo>
                      <a:pt x="112" y="80"/>
                    </a:lnTo>
                    <a:lnTo>
                      <a:pt x="136" y="80"/>
                    </a:lnTo>
                    <a:lnTo>
                      <a:pt x="168" y="80"/>
                    </a:lnTo>
                    <a:lnTo>
                      <a:pt x="192" y="48"/>
                    </a:lnTo>
                    <a:lnTo>
                      <a:pt x="200" y="8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112" name="Freeform 31"/>
              <p:cNvSpPr>
                <a:spLocks/>
              </p:cNvSpPr>
              <p:nvPr/>
            </p:nvSpPr>
            <p:spPr bwMode="invGray">
              <a:xfrm>
                <a:off x="4384453" y="4029559"/>
                <a:ext cx="474662" cy="804863"/>
              </a:xfrm>
              <a:custGeom>
                <a:avLst/>
                <a:gdLst>
                  <a:gd name="T0" fmla="*/ 2147483647 w 249"/>
                  <a:gd name="T1" fmla="*/ 2147483647 h 457"/>
                  <a:gd name="T2" fmla="*/ 2147483647 w 249"/>
                  <a:gd name="T3" fmla="*/ 2147483647 h 457"/>
                  <a:gd name="T4" fmla="*/ 2147483647 w 249"/>
                  <a:gd name="T5" fmla="*/ 2147483647 h 457"/>
                  <a:gd name="T6" fmla="*/ 2147483647 w 249"/>
                  <a:gd name="T7" fmla="*/ 2147483647 h 457"/>
                  <a:gd name="T8" fmla="*/ 2147483647 w 249"/>
                  <a:gd name="T9" fmla="*/ 2147483647 h 457"/>
                  <a:gd name="T10" fmla="*/ 2147483647 w 249"/>
                  <a:gd name="T11" fmla="*/ 2147483647 h 457"/>
                  <a:gd name="T12" fmla="*/ 2147483647 w 249"/>
                  <a:gd name="T13" fmla="*/ 2147483647 h 457"/>
                  <a:gd name="T14" fmla="*/ 0 w 249"/>
                  <a:gd name="T15" fmla="*/ 2147483647 h 457"/>
                  <a:gd name="T16" fmla="*/ 2147483647 w 249"/>
                  <a:gd name="T17" fmla="*/ 2147483647 h 457"/>
                  <a:gd name="T18" fmla="*/ 2147483647 w 249"/>
                  <a:gd name="T19" fmla="*/ 2147483647 h 457"/>
                  <a:gd name="T20" fmla="*/ 2147483647 w 249"/>
                  <a:gd name="T21" fmla="*/ 2147483647 h 457"/>
                  <a:gd name="T22" fmla="*/ 2147483647 w 249"/>
                  <a:gd name="T23" fmla="*/ 2147483647 h 457"/>
                  <a:gd name="T24" fmla="*/ 2147483647 w 249"/>
                  <a:gd name="T25" fmla="*/ 2147483647 h 457"/>
                  <a:gd name="T26" fmla="*/ 2147483647 w 249"/>
                  <a:gd name="T27" fmla="*/ 2147483647 h 457"/>
                  <a:gd name="T28" fmla="*/ 2147483647 w 249"/>
                  <a:gd name="T29" fmla="*/ 2147483647 h 457"/>
                  <a:gd name="T30" fmla="*/ 2147483647 w 249"/>
                  <a:gd name="T31" fmla="*/ 2147483647 h 457"/>
                  <a:gd name="T32" fmla="*/ 2147483647 w 249"/>
                  <a:gd name="T33" fmla="*/ 2147483647 h 457"/>
                  <a:gd name="T34" fmla="*/ 2147483647 w 249"/>
                  <a:gd name="T35" fmla="*/ 2147483647 h 457"/>
                  <a:gd name="T36" fmla="*/ 2147483647 w 249"/>
                  <a:gd name="T37" fmla="*/ 2147483647 h 457"/>
                  <a:gd name="T38" fmla="*/ 2147483647 w 249"/>
                  <a:gd name="T39" fmla="*/ 2147483647 h 457"/>
                  <a:gd name="T40" fmla="*/ 2147483647 w 249"/>
                  <a:gd name="T41" fmla="*/ 2147483647 h 457"/>
                  <a:gd name="T42" fmla="*/ 2147483647 w 249"/>
                  <a:gd name="T43" fmla="*/ 0 h 457"/>
                  <a:gd name="T44" fmla="*/ 2147483647 w 249"/>
                  <a:gd name="T45" fmla="*/ 2147483647 h 457"/>
                  <a:gd name="T46" fmla="*/ 2147483647 w 249"/>
                  <a:gd name="T47" fmla="*/ 0 h 457"/>
                  <a:gd name="T48" fmla="*/ 2147483647 w 249"/>
                  <a:gd name="T49" fmla="*/ 2147483647 h 457"/>
                  <a:gd name="T50" fmla="*/ 2147483647 w 249"/>
                  <a:gd name="T51" fmla="*/ 2147483647 h 457"/>
                  <a:gd name="T52" fmla="*/ 2147483647 w 249"/>
                  <a:gd name="T53" fmla="*/ 2147483647 h 457"/>
                  <a:gd name="T54" fmla="*/ 2147483647 w 249"/>
                  <a:gd name="T55" fmla="*/ 2147483647 h 457"/>
                  <a:gd name="T56" fmla="*/ 2147483647 w 249"/>
                  <a:gd name="T57" fmla="*/ 2147483647 h 457"/>
                  <a:gd name="T58" fmla="*/ 2147483647 w 249"/>
                  <a:gd name="T59" fmla="*/ 2147483647 h 457"/>
                  <a:gd name="T60" fmla="*/ 2147483647 w 249"/>
                  <a:gd name="T61" fmla="*/ 2147483647 h 457"/>
                  <a:gd name="T62" fmla="*/ 2147483647 w 249"/>
                  <a:gd name="T63" fmla="*/ 2147483647 h 457"/>
                  <a:gd name="T64" fmla="*/ 2147483647 w 249"/>
                  <a:gd name="T65" fmla="*/ 2147483647 h 457"/>
                  <a:gd name="T66" fmla="*/ 2147483647 w 249"/>
                  <a:gd name="T67" fmla="*/ 2147483647 h 457"/>
                  <a:gd name="T68" fmla="*/ 2147483647 w 249"/>
                  <a:gd name="T69" fmla="*/ 2147483647 h 457"/>
                  <a:gd name="T70" fmla="*/ 2147483647 w 249"/>
                  <a:gd name="T71" fmla="*/ 2147483647 h 457"/>
                  <a:gd name="T72" fmla="*/ 2147483647 w 249"/>
                  <a:gd name="T73" fmla="*/ 2147483647 h 45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49"/>
                  <a:gd name="T112" fmla="*/ 0 h 457"/>
                  <a:gd name="T113" fmla="*/ 249 w 249"/>
                  <a:gd name="T114" fmla="*/ 457 h 45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49" h="457">
                    <a:moveTo>
                      <a:pt x="208" y="336"/>
                    </a:moveTo>
                    <a:lnTo>
                      <a:pt x="200" y="376"/>
                    </a:lnTo>
                    <a:lnTo>
                      <a:pt x="176" y="408"/>
                    </a:lnTo>
                    <a:lnTo>
                      <a:pt x="136" y="400"/>
                    </a:lnTo>
                    <a:lnTo>
                      <a:pt x="80" y="432"/>
                    </a:lnTo>
                    <a:lnTo>
                      <a:pt x="40" y="456"/>
                    </a:lnTo>
                    <a:lnTo>
                      <a:pt x="8" y="456"/>
                    </a:lnTo>
                    <a:lnTo>
                      <a:pt x="0" y="448"/>
                    </a:lnTo>
                    <a:lnTo>
                      <a:pt x="16" y="384"/>
                    </a:lnTo>
                    <a:lnTo>
                      <a:pt x="24" y="368"/>
                    </a:lnTo>
                    <a:lnTo>
                      <a:pt x="8" y="328"/>
                    </a:lnTo>
                    <a:lnTo>
                      <a:pt x="16" y="264"/>
                    </a:lnTo>
                    <a:lnTo>
                      <a:pt x="24" y="224"/>
                    </a:lnTo>
                    <a:lnTo>
                      <a:pt x="32" y="208"/>
                    </a:lnTo>
                    <a:lnTo>
                      <a:pt x="16" y="192"/>
                    </a:lnTo>
                    <a:lnTo>
                      <a:pt x="32" y="160"/>
                    </a:lnTo>
                    <a:lnTo>
                      <a:pt x="56" y="112"/>
                    </a:lnTo>
                    <a:lnTo>
                      <a:pt x="56" y="80"/>
                    </a:lnTo>
                    <a:lnTo>
                      <a:pt x="72" y="80"/>
                    </a:lnTo>
                    <a:lnTo>
                      <a:pt x="120" y="24"/>
                    </a:lnTo>
                    <a:lnTo>
                      <a:pt x="144" y="16"/>
                    </a:lnTo>
                    <a:lnTo>
                      <a:pt x="168" y="0"/>
                    </a:lnTo>
                    <a:lnTo>
                      <a:pt x="176" y="8"/>
                    </a:lnTo>
                    <a:lnTo>
                      <a:pt x="216" y="0"/>
                    </a:lnTo>
                    <a:lnTo>
                      <a:pt x="240" y="24"/>
                    </a:lnTo>
                    <a:lnTo>
                      <a:pt x="216" y="32"/>
                    </a:lnTo>
                    <a:lnTo>
                      <a:pt x="208" y="48"/>
                    </a:lnTo>
                    <a:lnTo>
                      <a:pt x="240" y="48"/>
                    </a:lnTo>
                    <a:lnTo>
                      <a:pt x="248" y="88"/>
                    </a:lnTo>
                    <a:lnTo>
                      <a:pt x="232" y="120"/>
                    </a:lnTo>
                    <a:lnTo>
                      <a:pt x="216" y="104"/>
                    </a:lnTo>
                    <a:lnTo>
                      <a:pt x="192" y="120"/>
                    </a:lnTo>
                    <a:lnTo>
                      <a:pt x="200" y="136"/>
                    </a:lnTo>
                    <a:lnTo>
                      <a:pt x="184" y="160"/>
                    </a:lnTo>
                    <a:lnTo>
                      <a:pt x="224" y="216"/>
                    </a:lnTo>
                    <a:lnTo>
                      <a:pt x="192" y="304"/>
                    </a:lnTo>
                    <a:lnTo>
                      <a:pt x="208" y="336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113" name="Freeform 32"/>
              <p:cNvSpPr>
                <a:spLocks/>
              </p:cNvSpPr>
              <p:nvPr/>
            </p:nvSpPr>
            <p:spPr bwMode="gray">
              <a:xfrm>
                <a:off x="3879628" y="4169259"/>
                <a:ext cx="612775" cy="1069975"/>
              </a:xfrm>
              <a:custGeom>
                <a:avLst/>
                <a:gdLst>
                  <a:gd name="T0" fmla="*/ 2147483647 w 321"/>
                  <a:gd name="T1" fmla="*/ 2147483647 h 609"/>
                  <a:gd name="T2" fmla="*/ 2147483647 w 321"/>
                  <a:gd name="T3" fmla="*/ 2147483647 h 609"/>
                  <a:gd name="T4" fmla="*/ 2147483647 w 321"/>
                  <a:gd name="T5" fmla="*/ 2147483647 h 609"/>
                  <a:gd name="T6" fmla="*/ 2147483647 w 321"/>
                  <a:gd name="T7" fmla="*/ 2147483647 h 609"/>
                  <a:gd name="T8" fmla="*/ 2147483647 w 321"/>
                  <a:gd name="T9" fmla="*/ 2147483647 h 609"/>
                  <a:gd name="T10" fmla="*/ 2147483647 w 321"/>
                  <a:gd name="T11" fmla="*/ 2147483647 h 609"/>
                  <a:gd name="T12" fmla="*/ 2147483647 w 321"/>
                  <a:gd name="T13" fmla="*/ 2147483647 h 609"/>
                  <a:gd name="T14" fmla="*/ 2147483647 w 321"/>
                  <a:gd name="T15" fmla="*/ 2147483647 h 609"/>
                  <a:gd name="T16" fmla="*/ 2147483647 w 321"/>
                  <a:gd name="T17" fmla="*/ 2147483647 h 609"/>
                  <a:gd name="T18" fmla="*/ 2147483647 w 321"/>
                  <a:gd name="T19" fmla="*/ 2147483647 h 609"/>
                  <a:gd name="T20" fmla="*/ 2147483647 w 321"/>
                  <a:gd name="T21" fmla="*/ 2147483647 h 609"/>
                  <a:gd name="T22" fmla="*/ 2147483647 w 321"/>
                  <a:gd name="T23" fmla="*/ 2147483647 h 609"/>
                  <a:gd name="T24" fmla="*/ 2147483647 w 321"/>
                  <a:gd name="T25" fmla="*/ 2147483647 h 609"/>
                  <a:gd name="T26" fmla="*/ 0 w 321"/>
                  <a:gd name="T27" fmla="*/ 2147483647 h 609"/>
                  <a:gd name="T28" fmla="*/ 2147483647 w 321"/>
                  <a:gd name="T29" fmla="*/ 2147483647 h 609"/>
                  <a:gd name="T30" fmla="*/ 2147483647 w 321"/>
                  <a:gd name="T31" fmla="*/ 2147483647 h 609"/>
                  <a:gd name="T32" fmla="*/ 0 w 321"/>
                  <a:gd name="T33" fmla="*/ 2147483647 h 609"/>
                  <a:gd name="T34" fmla="*/ 2147483647 w 321"/>
                  <a:gd name="T35" fmla="*/ 2147483647 h 609"/>
                  <a:gd name="T36" fmla="*/ 2147483647 w 321"/>
                  <a:gd name="T37" fmla="*/ 2147483647 h 609"/>
                  <a:gd name="T38" fmla="*/ 2147483647 w 321"/>
                  <a:gd name="T39" fmla="*/ 2147483647 h 609"/>
                  <a:gd name="T40" fmla="*/ 2147483647 w 321"/>
                  <a:gd name="T41" fmla="*/ 2147483647 h 609"/>
                  <a:gd name="T42" fmla="*/ 2147483647 w 321"/>
                  <a:gd name="T43" fmla="*/ 2147483647 h 609"/>
                  <a:gd name="T44" fmla="*/ 2147483647 w 321"/>
                  <a:gd name="T45" fmla="*/ 2147483647 h 609"/>
                  <a:gd name="T46" fmla="*/ 2147483647 w 321"/>
                  <a:gd name="T47" fmla="*/ 2147483647 h 609"/>
                  <a:gd name="T48" fmla="*/ 2147483647 w 321"/>
                  <a:gd name="T49" fmla="*/ 2147483647 h 609"/>
                  <a:gd name="T50" fmla="*/ 2147483647 w 321"/>
                  <a:gd name="T51" fmla="*/ 2147483647 h 609"/>
                  <a:gd name="T52" fmla="*/ 2147483647 w 321"/>
                  <a:gd name="T53" fmla="*/ 2147483647 h 609"/>
                  <a:gd name="T54" fmla="*/ 2147483647 w 321"/>
                  <a:gd name="T55" fmla="*/ 2147483647 h 609"/>
                  <a:gd name="T56" fmla="*/ 2147483647 w 321"/>
                  <a:gd name="T57" fmla="*/ 2147483647 h 609"/>
                  <a:gd name="T58" fmla="*/ 2147483647 w 321"/>
                  <a:gd name="T59" fmla="*/ 2147483647 h 609"/>
                  <a:gd name="T60" fmla="*/ 2147483647 w 321"/>
                  <a:gd name="T61" fmla="*/ 2147483647 h 609"/>
                  <a:gd name="T62" fmla="*/ 2147483647 w 321"/>
                  <a:gd name="T63" fmla="*/ 2147483647 h 609"/>
                  <a:gd name="T64" fmla="*/ 2147483647 w 321"/>
                  <a:gd name="T65" fmla="*/ 2147483647 h 609"/>
                  <a:gd name="T66" fmla="*/ 2147483647 w 321"/>
                  <a:gd name="T67" fmla="*/ 2147483647 h 609"/>
                  <a:gd name="T68" fmla="*/ 2147483647 w 321"/>
                  <a:gd name="T69" fmla="*/ 2147483647 h 609"/>
                  <a:gd name="T70" fmla="*/ 2147483647 w 321"/>
                  <a:gd name="T71" fmla="*/ 2147483647 h 609"/>
                  <a:gd name="T72" fmla="*/ 2147483647 w 321"/>
                  <a:gd name="T73" fmla="*/ 2147483647 h 609"/>
                  <a:gd name="T74" fmla="*/ 2147483647 w 321"/>
                  <a:gd name="T75" fmla="*/ 2147483647 h 609"/>
                  <a:gd name="T76" fmla="*/ 2147483647 w 321"/>
                  <a:gd name="T77" fmla="*/ 2147483647 h 609"/>
                  <a:gd name="T78" fmla="*/ 2147483647 w 321"/>
                  <a:gd name="T79" fmla="*/ 2147483647 h 609"/>
                  <a:gd name="T80" fmla="*/ 2147483647 w 321"/>
                  <a:gd name="T81" fmla="*/ 2147483647 h 609"/>
                  <a:gd name="T82" fmla="*/ 2147483647 w 321"/>
                  <a:gd name="T83" fmla="*/ 2147483647 h 609"/>
                  <a:gd name="T84" fmla="*/ 2147483647 w 321"/>
                  <a:gd name="T85" fmla="*/ 0 h 609"/>
                  <a:gd name="T86" fmla="*/ 2147483647 w 321"/>
                  <a:gd name="T87" fmla="*/ 2147483647 h 609"/>
                  <a:gd name="T88" fmla="*/ 2147483647 w 321"/>
                  <a:gd name="T89" fmla="*/ 2147483647 h 609"/>
                  <a:gd name="T90" fmla="*/ 2147483647 w 321"/>
                  <a:gd name="T91" fmla="*/ 2147483647 h 609"/>
                  <a:gd name="T92" fmla="*/ 2147483647 w 321"/>
                  <a:gd name="T93" fmla="*/ 2147483647 h 609"/>
                  <a:gd name="T94" fmla="*/ 2147483647 w 321"/>
                  <a:gd name="T95" fmla="*/ 2147483647 h 609"/>
                  <a:gd name="T96" fmla="*/ 2147483647 w 321"/>
                  <a:gd name="T97" fmla="*/ 2147483647 h 609"/>
                  <a:gd name="T98" fmla="*/ 2147483647 w 321"/>
                  <a:gd name="T99" fmla="*/ 2147483647 h 609"/>
                  <a:gd name="T100" fmla="*/ 2147483647 w 321"/>
                  <a:gd name="T101" fmla="*/ 2147483647 h 609"/>
                  <a:gd name="T102" fmla="*/ 2147483647 w 321"/>
                  <a:gd name="T103" fmla="*/ 2147483647 h 609"/>
                  <a:gd name="T104" fmla="*/ 2147483647 w 321"/>
                  <a:gd name="T105" fmla="*/ 2147483647 h 609"/>
                  <a:gd name="T106" fmla="*/ 2147483647 w 321"/>
                  <a:gd name="T107" fmla="*/ 2147483647 h 60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21"/>
                  <a:gd name="T163" fmla="*/ 0 h 609"/>
                  <a:gd name="T164" fmla="*/ 321 w 321"/>
                  <a:gd name="T165" fmla="*/ 609 h 609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21" h="609">
                    <a:moveTo>
                      <a:pt x="320" y="480"/>
                    </a:moveTo>
                    <a:lnTo>
                      <a:pt x="296" y="496"/>
                    </a:lnTo>
                    <a:lnTo>
                      <a:pt x="280" y="488"/>
                    </a:lnTo>
                    <a:lnTo>
                      <a:pt x="224" y="488"/>
                    </a:lnTo>
                    <a:lnTo>
                      <a:pt x="240" y="520"/>
                    </a:lnTo>
                    <a:lnTo>
                      <a:pt x="224" y="560"/>
                    </a:lnTo>
                    <a:lnTo>
                      <a:pt x="232" y="608"/>
                    </a:lnTo>
                    <a:lnTo>
                      <a:pt x="200" y="600"/>
                    </a:lnTo>
                    <a:lnTo>
                      <a:pt x="152" y="568"/>
                    </a:lnTo>
                    <a:lnTo>
                      <a:pt x="96" y="552"/>
                    </a:lnTo>
                    <a:lnTo>
                      <a:pt x="56" y="520"/>
                    </a:lnTo>
                    <a:lnTo>
                      <a:pt x="16" y="520"/>
                    </a:lnTo>
                    <a:lnTo>
                      <a:pt x="16" y="512"/>
                    </a:lnTo>
                    <a:lnTo>
                      <a:pt x="0" y="504"/>
                    </a:lnTo>
                    <a:lnTo>
                      <a:pt x="8" y="496"/>
                    </a:lnTo>
                    <a:lnTo>
                      <a:pt x="8" y="472"/>
                    </a:lnTo>
                    <a:lnTo>
                      <a:pt x="0" y="464"/>
                    </a:lnTo>
                    <a:lnTo>
                      <a:pt x="16" y="456"/>
                    </a:lnTo>
                    <a:lnTo>
                      <a:pt x="48" y="456"/>
                    </a:lnTo>
                    <a:lnTo>
                      <a:pt x="48" y="344"/>
                    </a:lnTo>
                    <a:lnTo>
                      <a:pt x="88" y="344"/>
                    </a:lnTo>
                    <a:lnTo>
                      <a:pt x="88" y="360"/>
                    </a:lnTo>
                    <a:lnTo>
                      <a:pt x="112" y="360"/>
                    </a:lnTo>
                    <a:lnTo>
                      <a:pt x="112" y="328"/>
                    </a:lnTo>
                    <a:lnTo>
                      <a:pt x="160" y="328"/>
                    </a:lnTo>
                    <a:lnTo>
                      <a:pt x="168" y="280"/>
                    </a:lnTo>
                    <a:lnTo>
                      <a:pt x="168" y="248"/>
                    </a:lnTo>
                    <a:lnTo>
                      <a:pt x="144" y="232"/>
                    </a:lnTo>
                    <a:lnTo>
                      <a:pt x="112" y="208"/>
                    </a:lnTo>
                    <a:lnTo>
                      <a:pt x="96" y="184"/>
                    </a:lnTo>
                    <a:lnTo>
                      <a:pt x="104" y="144"/>
                    </a:lnTo>
                    <a:lnTo>
                      <a:pt x="120" y="128"/>
                    </a:lnTo>
                    <a:lnTo>
                      <a:pt x="144" y="144"/>
                    </a:lnTo>
                    <a:lnTo>
                      <a:pt x="176" y="144"/>
                    </a:lnTo>
                    <a:lnTo>
                      <a:pt x="184" y="120"/>
                    </a:lnTo>
                    <a:lnTo>
                      <a:pt x="200" y="120"/>
                    </a:lnTo>
                    <a:lnTo>
                      <a:pt x="192" y="88"/>
                    </a:lnTo>
                    <a:lnTo>
                      <a:pt x="248" y="32"/>
                    </a:lnTo>
                    <a:lnTo>
                      <a:pt x="248" y="16"/>
                    </a:lnTo>
                    <a:lnTo>
                      <a:pt x="280" y="16"/>
                    </a:lnTo>
                    <a:lnTo>
                      <a:pt x="288" y="24"/>
                    </a:lnTo>
                    <a:lnTo>
                      <a:pt x="296" y="8"/>
                    </a:lnTo>
                    <a:lnTo>
                      <a:pt x="304" y="0"/>
                    </a:lnTo>
                    <a:lnTo>
                      <a:pt x="320" y="24"/>
                    </a:lnTo>
                    <a:lnTo>
                      <a:pt x="320" y="32"/>
                    </a:lnTo>
                    <a:lnTo>
                      <a:pt x="280" y="112"/>
                    </a:lnTo>
                    <a:lnTo>
                      <a:pt x="296" y="128"/>
                    </a:lnTo>
                    <a:lnTo>
                      <a:pt x="280" y="184"/>
                    </a:lnTo>
                    <a:lnTo>
                      <a:pt x="272" y="248"/>
                    </a:lnTo>
                    <a:lnTo>
                      <a:pt x="288" y="288"/>
                    </a:lnTo>
                    <a:lnTo>
                      <a:pt x="264" y="360"/>
                    </a:lnTo>
                    <a:lnTo>
                      <a:pt x="272" y="376"/>
                    </a:lnTo>
                    <a:lnTo>
                      <a:pt x="288" y="432"/>
                    </a:lnTo>
                    <a:lnTo>
                      <a:pt x="320" y="48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114" name="Freeform 33"/>
              <p:cNvSpPr>
                <a:spLocks/>
              </p:cNvSpPr>
              <p:nvPr/>
            </p:nvSpPr>
            <p:spPr bwMode="invGray">
              <a:xfrm>
                <a:off x="3765328" y="4183547"/>
                <a:ext cx="334962" cy="550862"/>
              </a:xfrm>
              <a:custGeom>
                <a:avLst/>
                <a:gdLst>
                  <a:gd name="T0" fmla="*/ 2147483647 w 177"/>
                  <a:gd name="T1" fmla="*/ 2147483647 h 313"/>
                  <a:gd name="T2" fmla="*/ 2147483647 w 177"/>
                  <a:gd name="T3" fmla="*/ 2147483647 h 313"/>
                  <a:gd name="T4" fmla="*/ 2147483647 w 177"/>
                  <a:gd name="T5" fmla="*/ 2147483647 h 313"/>
                  <a:gd name="T6" fmla="*/ 2147483647 w 177"/>
                  <a:gd name="T7" fmla="*/ 2147483647 h 313"/>
                  <a:gd name="T8" fmla="*/ 2147483647 w 177"/>
                  <a:gd name="T9" fmla="*/ 0 h 313"/>
                  <a:gd name="T10" fmla="*/ 2147483647 w 177"/>
                  <a:gd name="T11" fmla="*/ 2147483647 h 313"/>
                  <a:gd name="T12" fmla="*/ 2147483647 w 177"/>
                  <a:gd name="T13" fmla="*/ 2147483647 h 313"/>
                  <a:gd name="T14" fmla="*/ 2147483647 w 177"/>
                  <a:gd name="T15" fmla="*/ 2147483647 h 313"/>
                  <a:gd name="T16" fmla="*/ 2147483647 w 177"/>
                  <a:gd name="T17" fmla="*/ 2147483647 h 313"/>
                  <a:gd name="T18" fmla="*/ 0 w 177"/>
                  <a:gd name="T19" fmla="*/ 2147483647 h 313"/>
                  <a:gd name="T20" fmla="*/ 2147483647 w 177"/>
                  <a:gd name="T21" fmla="*/ 2147483647 h 313"/>
                  <a:gd name="T22" fmla="*/ 2147483647 w 177"/>
                  <a:gd name="T23" fmla="*/ 2147483647 h 313"/>
                  <a:gd name="T24" fmla="*/ 2147483647 w 177"/>
                  <a:gd name="T25" fmla="*/ 2147483647 h 313"/>
                  <a:gd name="T26" fmla="*/ 2147483647 w 177"/>
                  <a:gd name="T27" fmla="*/ 2147483647 h 313"/>
                  <a:gd name="T28" fmla="*/ 2147483647 w 177"/>
                  <a:gd name="T29" fmla="*/ 2147483647 h 313"/>
                  <a:gd name="T30" fmla="*/ 2147483647 w 177"/>
                  <a:gd name="T31" fmla="*/ 2147483647 h 313"/>
                  <a:gd name="T32" fmla="*/ 2147483647 w 177"/>
                  <a:gd name="T33" fmla="*/ 2147483647 h 313"/>
                  <a:gd name="T34" fmla="*/ 2147483647 w 177"/>
                  <a:gd name="T35" fmla="*/ 2147483647 h 313"/>
                  <a:gd name="T36" fmla="*/ 2147483647 w 177"/>
                  <a:gd name="T37" fmla="*/ 2147483647 h 313"/>
                  <a:gd name="T38" fmla="*/ 2147483647 w 177"/>
                  <a:gd name="T39" fmla="*/ 2147483647 h 313"/>
                  <a:gd name="T40" fmla="*/ 2147483647 w 177"/>
                  <a:gd name="T41" fmla="*/ 2147483647 h 313"/>
                  <a:gd name="T42" fmla="*/ 2147483647 w 177"/>
                  <a:gd name="T43" fmla="*/ 2147483647 h 313"/>
                  <a:gd name="T44" fmla="*/ 2147483647 w 177"/>
                  <a:gd name="T45" fmla="*/ 2147483647 h 313"/>
                  <a:gd name="T46" fmla="*/ 2147483647 w 177"/>
                  <a:gd name="T47" fmla="*/ 2147483647 h 313"/>
                  <a:gd name="T48" fmla="*/ 2147483647 w 177"/>
                  <a:gd name="T49" fmla="*/ 2147483647 h 313"/>
                  <a:gd name="T50" fmla="*/ 2147483647 w 177"/>
                  <a:gd name="T51" fmla="*/ 2147483647 h 313"/>
                  <a:gd name="T52" fmla="*/ 2147483647 w 177"/>
                  <a:gd name="T53" fmla="*/ 2147483647 h 313"/>
                  <a:gd name="T54" fmla="*/ 2147483647 w 177"/>
                  <a:gd name="T55" fmla="*/ 2147483647 h 31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77"/>
                  <a:gd name="T85" fmla="*/ 0 h 313"/>
                  <a:gd name="T86" fmla="*/ 177 w 177"/>
                  <a:gd name="T87" fmla="*/ 313 h 31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77" h="313">
                    <a:moveTo>
                      <a:pt x="176" y="120"/>
                    </a:moveTo>
                    <a:lnTo>
                      <a:pt x="160" y="104"/>
                    </a:lnTo>
                    <a:lnTo>
                      <a:pt x="120" y="88"/>
                    </a:lnTo>
                    <a:lnTo>
                      <a:pt x="136" y="32"/>
                    </a:lnTo>
                    <a:lnTo>
                      <a:pt x="128" y="0"/>
                    </a:lnTo>
                    <a:lnTo>
                      <a:pt x="72" y="56"/>
                    </a:lnTo>
                    <a:lnTo>
                      <a:pt x="64" y="112"/>
                    </a:lnTo>
                    <a:lnTo>
                      <a:pt x="40" y="120"/>
                    </a:lnTo>
                    <a:lnTo>
                      <a:pt x="8" y="144"/>
                    </a:lnTo>
                    <a:lnTo>
                      <a:pt x="0" y="168"/>
                    </a:lnTo>
                    <a:lnTo>
                      <a:pt x="40" y="192"/>
                    </a:lnTo>
                    <a:lnTo>
                      <a:pt x="40" y="224"/>
                    </a:lnTo>
                    <a:lnTo>
                      <a:pt x="48" y="240"/>
                    </a:lnTo>
                    <a:lnTo>
                      <a:pt x="40" y="264"/>
                    </a:lnTo>
                    <a:lnTo>
                      <a:pt x="48" y="280"/>
                    </a:lnTo>
                    <a:lnTo>
                      <a:pt x="96" y="312"/>
                    </a:lnTo>
                    <a:lnTo>
                      <a:pt x="112" y="312"/>
                    </a:lnTo>
                    <a:lnTo>
                      <a:pt x="112" y="296"/>
                    </a:lnTo>
                    <a:lnTo>
                      <a:pt x="128" y="272"/>
                    </a:lnTo>
                    <a:lnTo>
                      <a:pt x="120" y="240"/>
                    </a:lnTo>
                    <a:lnTo>
                      <a:pt x="112" y="240"/>
                    </a:lnTo>
                    <a:lnTo>
                      <a:pt x="104" y="208"/>
                    </a:lnTo>
                    <a:lnTo>
                      <a:pt x="120" y="208"/>
                    </a:lnTo>
                    <a:lnTo>
                      <a:pt x="120" y="176"/>
                    </a:lnTo>
                    <a:lnTo>
                      <a:pt x="136" y="176"/>
                    </a:lnTo>
                    <a:lnTo>
                      <a:pt x="152" y="184"/>
                    </a:lnTo>
                    <a:lnTo>
                      <a:pt x="160" y="136"/>
                    </a:lnTo>
                    <a:lnTo>
                      <a:pt x="176" y="12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115" name="Freeform 34"/>
              <p:cNvSpPr>
                <a:spLocks/>
              </p:cNvSpPr>
              <p:nvPr/>
            </p:nvSpPr>
            <p:spPr bwMode="invGray">
              <a:xfrm>
                <a:off x="2566765" y="3635859"/>
                <a:ext cx="1635125" cy="1477963"/>
              </a:xfrm>
              <a:custGeom>
                <a:avLst/>
                <a:gdLst>
                  <a:gd name="T0" fmla="*/ 2147483647 w 857"/>
                  <a:gd name="T1" fmla="*/ 2147483647 h 841"/>
                  <a:gd name="T2" fmla="*/ 2147483647 w 857"/>
                  <a:gd name="T3" fmla="*/ 2147483647 h 841"/>
                  <a:gd name="T4" fmla="*/ 2147483647 w 857"/>
                  <a:gd name="T5" fmla="*/ 2147483647 h 841"/>
                  <a:gd name="T6" fmla="*/ 2147483647 w 857"/>
                  <a:gd name="T7" fmla="*/ 2147483647 h 841"/>
                  <a:gd name="T8" fmla="*/ 2147483647 w 857"/>
                  <a:gd name="T9" fmla="*/ 2147483647 h 841"/>
                  <a:gd name="T10" fmla="*/ 2147483647 w 857"/>
                  <a:gd name="T11" fmla="*/ 2147483647 h 841"/>
                  <a:gd name="T12" fmla="*/ 2147483647 w 857"/>
                  <a:gd name="T13" fmla="*/ 2147483647 h 841"/>
                  <a:gd name="T14" fmla="*/ 2147483647 w 857"/>
                  <a:gd name="T15" fmla="*/ 2147483647 h 841"/>
                  <a:gd name="T16" fmla="*/ 2147483647 w 857"/>
                  <a:gd name="T17" fmla="*/ 2147483647 h 841"/>
                  <a:gd name="T18" fmla="*/ 2147483647 w 857"/>
                  <a:gd name="T19" fmla="*/ 2147483647 h 841"/>
                  <a:gd name="T20" fmla="*/ 2147483647 w 857"/>
                  <a:gd name="T21" fmla="*/ 2147483647 h 841"/>
                  <a:gd name="T22" fmla="*/ 2147483647 w 857"/>
                  <a:gd name="T23" fmla="*/ 2147483647 h 841"/>
                  <a:gd name="T24" fmla="*/ 2147483647 w 857"/>
                  <a:gd name="T25" fmla="*/ 2147483647 h 841"/>
                  <a:gd name="T26" fmla="*/ 2147483647 w 857"/>
                  <a:gd name="T27" fmla="*/ 2147483647 h 841"/>
                  <a:gd name="T28" fmla="*/ 2147483647 w 857"/>
                  <a:gd name="T29" fmla="*/ 2147483647 h 841"/>
                  <a:gd name="T30" fmla="*/ 2147483647 w 857"/>
                  <a:gd name="T31" fmla="*/ 2147483647 h 841"/>
                  <a:gd name="T32" fmla="*/ 2147483647 w 857"/>
                  <a:gd name="T33" fmla="*/ 2147483647 h 841"/>
                  <a:gd name="T34" fmla="*/ 2147483647 w 857"/>
                  <a:gd name="T35" fmla="*/ 2147483647 h 841"/>
                  <a:gd name="T36" fmla="*/ 2147483647 w 857"/>
                  <a:gd name="T37" fmla="*/ 2147483647 h 841"/>
                  <a:gd name="T38" fmla="*/ 2147483647 w 857"/>
                  <a:gd name="T39" fmla="*/ 2147483647 h 841"/>
                  <a:gd name="T40" fmla="*/ 2147483647 w 857"/>
                  <a:gd name="T41" fmla="*/ 2147483647 h 841"/>
                  <a:gd name="T42" fmla="*/ 2147483647 w 857"/>
                  <a:gd name="T43" fmla="*/ 2147483647 h 841"/>
                  <a:gd name="T44" fmla="*/ 2147483647 w 857"/>
                  <a:gd name="T45" fmla="*/ 2147483647 h 841"/>
                  <a:gd name="T46" fmla="*/ 2147483647 w 857"/>
                  <a:gd name="T47" fmla="*/ 2147483647 h 841"/>
                  <a:gd name="T48" fmla="*/ 2147483647 w 857"/>
                  <a:gd name="T49" fmla="*/ 2147483647 h 841"/>
                  <a:gd name="T50" fmla="*/ 2147483647 w 857"/>
                  <a:gd name="T51" fmla="*/ 2147483647 h 841"/>
                  <a:gd name="T52" fmla="*/ 2147483647 w 857"/>
                  <a:gd name="T53" fmla="*/ 2147483647 h 841"/>
                  <a:gd name="T54" fmla="*/ 2147483647 w 857"/>
                  <a:gd name="T55" fmla="*/ 2147483647 h 841"/>
                  <a:gd name="T56" fmla="*/ 2147483647 w 857"/>
                  <a:gd name="T57" fmla="*/ 2147483647 h 841"/>
                  <a:gd name="T58" fmla="*/ 2147483647 w 857"/>
                  <a:gd name="T59" fmla="*/ 2147483647 h 841"/>
                  <a:gd name="T60" fmla="*/ 2147483647 w 857"/>
                  <a:gd name="T61" fmla="*/ 2147483647 h 841"/>
                  <a:gd name="T62" fmla="*/ 2147483647 w 857"/>
                  <a:gd name="T63" fmla="*/ 2147483647 h 841"/>
                  <a:gd name="T64" fmla="*/ 2147483647 w 857"/>
                  <a:gd name="T65" fmla="*/ 2147483647 h 841"/>
                  <a:gd name="T66" fmla="*/ 2147483647 w 857"/>
                  <a:gd name="T67" fmla="*/ 2147483647 h 841"/>
                  <a:gd name="T68" fmla="*/ 2147483647 w 857"/>
                  <a:gd name="T69" fmla="*/ 2147483647 h 841"/>
                  <a:gd name="T70" fmla="*/ 2147483647 w 857"/>
                  <a:gd name="T71" fmla="*/ 2147483647 h 841"/>
                  <a:gd name="T72" fmla="*/ 2147483647 w 857"/>
                  <a:gd name="T73" fmla="*/ 2147483647 h 841"/>
                  <a:gd name="T74" fmla="*/ 2147483647 w 857"/>
                  <a:gd name="T75" fmla="*/ 2147483647 h 841"/>
                  <a:gd name="T76" fmla="*/ 2147483647 w 857"/>
                  <a:gd name="T77" fmla="*/ 2147483647 h 841"/>
                  <a:gd name="T78" fmla="*/ 2147483647 w 857"/>
                  <a:gd name="T79" fmla="*/ 2147483647 h 841"/>
                  <a:gd name="T80" fmla="*/ 2147483647 w 857"/>
                  <a:gd name="T81" fmla="*/ 2147483647 h 841"/>
                  <a:gd name="T82" fmla="*/ 2147483647 w 857"/>
                  <a:gd name="T83" fmla="*/ 2147483647 h 841"/>
                  <a:gd name="T84" fmla="*/ 2147483647 w 857"/>
                  <a:gd name="T85" fmla="*/ 0 h 841"/>
                  <a:gd name="T86" fmla="*/ 2147483647 w 857"/>
                  <a:gd name="T87" fmla="*/ 2147483647 h 841"/>
                  <a:gd name="T88" fmla="*/ 2147483647 w 857"/>
                  <a:gd name="T89" fmla="*/ 2147483647 h 841"/>
                  <a:gd name="T90" fmla="*/ 2147483647 w 857"/>
                  <a:gd name="T91" fmla="*/ 2147483647 h 841"/>
                  <a:gd name="T92" fmla="*/ 2147483647 w 857"/>
                  <a:gd name="T93" fmla="*/ 2147483647 h 841"/>
                  <a:gd name="T94" fmla="*/ 2147483647 w 857"/>
                  <a:gd name="T95" fmla="*/ 2147483647 h 841"/>
                  <a:gd name="T96" fmla="*/ 2147483647 w 857"/>
                  <a:gd name="T97" fmla="*/ 2147483647 h 841"/>
                  <a:gd name="T98" fmla="*/ 2147483647 w 857"/>
                  <a:gd name="T99" fmla="*/ 2147483647 h 841"/>
                  <a:gd name="T100" fmla="*/ 2147483647 w 857"/>
                  <a:gd name="T101" fmla="*/ 2147483647 h 841"/>
                  <a:gd name="T102" fmla="*/ 2147483647 w 857"/>
                  <a:gd name="T103" fmla="*/ 2147483647 h 841"/>
                  <a:gd name="T104" fmla="*/ 2147483647 w 857"/>
                  <a:gd name="T105" fmla="*/ 2147483647 h 841"/>
                  <a:gd name="T106" fmla="*/ 2147483647 w 857"/>
                  <a:gd name="T107" fmla="*/ 2147483647 h 841"/>
                  <a:gd name="T108" fmla="*/ 2147483647 w 857"/>
                  <a:gd name="T109" fmla="*/ 2147483647 h 841"/>
                  <a:gd name="T110" fmla="*/ 2147483647 w 857"/>
                  <a:gd name="T111" fmla="*/ 2147483647 h 841"/>
                  <a:gd name="T112" fmla="*/ 2147483647 w 857"/>
                  <a:gd name="T113" fmla="*/ 2147483647 h 84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857"/>
                  <a:gd name="T172" fmla="*/ 0 h 841"/>
                  <a:gd name="T173" fmla="*/ 857 w 857"/>
                  <a:gd name="T174" fmla="*/ 841 h 84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857" h="841">
                    <a:moveTo>
                      <a:pt x="640" y="456"/>
                    </a:moveTo>
                    <a:lnTo>
                      <a:pt x="632" y="480"/>
                    </a:lnTo>
                    <a:lnTo>
                      <a:pt x="680" y="504"/>
                    </a:lnTo>
                    <a:lnTo>
                      <a:pt x="672" y="536"/>
                    </a:lnTo>
                    <a:lnTo>
                      <a:pt x="680" y="544"/>
                    </a:lnTo>
                    <a:lnTo>
                      <a:pt x="672" y="568"/>
                    </a:lnTo>
                    <a:lnTo>
                      <a:pt x="680" y="592"/>
                    </a:lnTo>
                    <a:lnTo>
                      <a:pt x="736" y="624"/>
                    </a:lnTo>
                    <a:lnTo>
                      <a:pt x="744" y="624"/>
                    </a:lnTo>
                    <a:lnTo>
                      <a:pt x="744" y="600"/>
                    </a:lnTo>
                    <a:lnTo>
                      <a:pt x="760" y="584"/>
                    </a:lnTo>
                    <a:lnTo>
                      <a:pt x="752" y="552"/>
                    </a:lnTo>
                    <a:lnTo>
                      <a:pt x="736" y="544"/>
                    </a:lnTo>
                    <a:lnTo>
                      <a:pt x="736" y="520"/>
                    </a:lnTo>
                    <a:lnTo>
                      <a:pt x="752" y="520"/>
                    </a:lnTo>
                    <a:lnTo>
                      <a:pt x="752" y="488"/>
                    </a:lnTo>
                    <a:lnTo>
                      <a:pt x="784" y="496"/>
                    </a:lnTo>
                    <a:lnTo>
                      <a:pt x="800" y="512"/>
                    </a:lnTo>
                    <a:lnTo>
                      <a:pt x="840" y="536"/>
                    </a:lnTo>
                    <a:lnTo>
                      <a:pt x="856" y="552"/>
                    </a:lnTo>
                    <a:lnTo>
                      <a:pt x="848" y="632"/>
                    </a:lnTo>
                    <a:lnTo>
                      <a:pt x="800" y="632"/>
                    </a:lnTo>
                    <a:lnTo>
                      <a:pt x="800" y="664"/>
                    </a:lnTo>
                    <a:lnTo>
                      <a:pt x="776" y="664"/>
                    </a:lnTo>
                    <a:lnTo>
                      <a:pt x="776" y="648"/>
                    </a:lnTo>
                    <a:lnTo>
                      <a:pt x="736" y="648"/>
                    </a:lnTo>
                    <a:lnTo>
                      <a:pt x="736" y="760"/>
                    </a:lnTo>
                    <a:lnTo>
                      <a:pt x="704" y="752"/>
                    </a:lnTo>
                    <a:lnTo>
                      <a:pt x="688" y="768"/>
                    </a:lnTo>
                    <a:lnTo>
                      <a:pt x="696" y="776"/>
                    </a:lnTo>
                    <a:lnTo>
                      <a:pt x="704" y="800"/>
                    </a:lnTo>
                    <a:lnTo>
                      <a:pt x="688" y="808"/>
                    </a:lnTo>
                    <a:lnTo>
                      <a:pt x="664" y="840"/>
                    </a:lnTo>
                    <a:lnTo>
                      <a:pt x="632" y="840"/>
                    </a:lnTo>
                    <a:lnTo>
                      <a:pt x="608" y="816"/>
                    </a:lnTo>
                    <a:lnTo>
                      <a:pt x="592" y="760"/>
                    </a:lnTo>
                    <a:lnTo>
                      <a:pt x="592" y="752"/>
                    </a:lnTo>
                    <a:lnTo>
                      <a:pt x="576" y="752"/>
                    </a:lnTo>
                    <a:lnTo>
                      <a:pt x="544" y="736"/>
                    </a:lnTo>
                    <a:lnTo>
                      <a:pt x="528" y="696"/>
                    </a:lnTo>
                    <a:lnTo>
                      <a:pt x="512" y="704"/>
                    </a:lnTo>
                    <a:lnTo>
                      <a:pt x="496" y="712"/>
                    </a:lnTo>
                    <a:lnTo>
                      <a:pt x="488" y="712"/>
                    </a:lnTo>
                    <a:lnTo>
                      <a:pt x="488" y="728"/>
                    </a:lnTo>
                    <a:lnTo>
                      <a:pt x="496" y="752"/>
                    </a:lnTo>
                    <a:lnTo>
                      <a:pt x="480" y="776"/>
                    </a:lnTo>
                    <a:lnTo>
                      <a:pt x="448" y="768"/>
                    </a:lnTo>
                    <a:lnTo>
                      <a:pt x="464" y="744"/>
                    </a:lnTo>
                    <a:lnTo>
                      <a:pt x="448" y="736"/>
                    </a:lnTo>
                    <a:lnTo>
                      <a:pt x="416" y="728"/>
                    </a:lnTo>
                    <a:lnTo>
                      <a:pt x="400" y="704"/>
                    </a:lnTo>
                    <a:lnTo>
                      <a:pt x="408" y="688"/>
                    </a:lnTo>
                    <a:lnTo>
                      <a:pt x="424" y="688"/>
                    </a:lnTo>
                    <a:lnTo>
                      <a:pt x="456" y="696"/>
                    </a:lnTo>
                    <a:lnTo>
                      <a:pt x="480" y="680"/>
                    </a:lnTo>
                    <a:lnTo>
                      <a:pt x="488" y="672"/>
                    </a:lnTo>
                    <a:lnTo>
                      <a:pt x="464" y="664"/>
                    </a:lnTo>
                    <a:lnTo>
                      <a:pt x="464" y="640"/>
                    </a:lnTo>
                    <a:lnTo>
                      <a:pt x="496" y="632"/>
                    </a:lnTo>
                    <a:lnTo>
                      <a:pt x="504" y="600"/>
                    </a:lnTo>
                    <a:lnTo>
                      <a:pt x="528" y="600"/>
                    </a:lnTo>
                    <a:lnTo>
                      <a:pt x="536" y="568"/>
                    </a:lnTo>
                    <a:lnTo>
                      <a:pt x="520" y="480"/>
                    </a:lnTo>
                    <a:lnTo>
                      <a:pt x="480" y="408"/>
                    </a:lnTo>
                    <a:lnTo>
                      <a:pt x="480" y="432"/>
                    </a:lnTo>
                    <a:lnTo>
                      <a:pt x="408" y="360"/>
                    </a:lnTo>
                    <a:lnTo>
                      <a:pt x="392" y="368"/>
                    </a:lnTo>
                    <a:lnTo>
                      <a:pt x="344" y="336"/>
                    </a:lnTo>
                    <a:lnTo>
                      <a:pt x="336" y="304"/>
                    </a:lnTo>
                    <a:lnTo>
                      <a:pt x="280" y="312"/>
                    </a:lnTo>
                    <a:lnTo>
                      <a:pt x="224" y="288"/>
                    </a:lnTo>
                    <a:lnTo>
                      <a:pt x="208" y="336"/>
                    </a:lnTo>
                    <a:lnTo>
                      <a:pt x="136" y="280"/>
                    </a:lnTo>
                    <a:lnTo>
                      <a:pt x="48" y="240"/>
                    </a:lnTo>
                    <a:lnTo>
                      <a:pt x="0" y="248"/>
                    </a:lnTo>
                    <a:lnTo>
                      <a:pt x="8" y="160"/>
                    </a:lnTo>
                    <a:lnTo>
                      <a:pt x="24" y="144"/>
                    </a:lnTo>
                    <a:lnTo>
                      <a:pt x="48" y="152"/>
                    </a:lnTo>
                    <a:lnTo>
                      <a:pt x="72" y="112"/>
                    </a:lnTo>
                    <a:lnTo>
                      <a:pt x="112" y="96"/>
                    </a:lnTo>
                    <a:lnTo>
                      <a:pt x="136" y="80"/>
                    </a:lnTo>
                    <a:lnTo>
                      <a:pt x="136" y="64"/>
                    </a:lnTo>
                    <a:lnTo>
                      <a:pt x="200" y="64"/>
                    </a:lnTo>
                    <a:lnTo>
                      <a:pt x="216" y="32"/>
                    </a:lnTo>
                    <a:lnTo>
                      <a:pt x="216" y="8"/>
                    </a:lnTo>
                    <a:lnTo>
                      <a:pt x="232" y="0"/>
                    </a:lnTo>
                    <a:lnTo>
                      <a:pt x="272" y="8"/>
                    </a:lnTo>
                    <a:lnTo>
                      <a:pt x="288" y="72"/>
                    </a:lnTo>
                    <a:lnTo>
                      <a:pt x="288" y="104"/>
                    </a:lnTo>
                    <a:lnTo>
                      <a:pt x="296" y="128"/>
                    </a:lnTo>
                    <a:lnTo>
                      <a:pt x="312" y="152"/>
                    </a:lnTo>
                    <a:lnTo>
                      <a:pt x="312" y="176"/>
                    </a:lnTo>
                    <a:lnTo>
                      <a:pt x="320" y="192"/>
                    </a:lnTo>
                    <a:lnTo>
                      <a:pt x="336" y="192"/>
                    </a:lnTo>
                    <a:lnTo>
                      <a:pt x="336" y="168"/>
                    </a:lnTo>
                    <a:lnTo>
                      <a:pt x="408" y="176"/>
                    </a:lnTo>
                    <a:lnTo>
                      <a:pt x="408" y="200"/>
                    </a:lnTo>
                    <a:lnTo>
                      <a:pt x="408" y="216"/>
                    </a:lnTo>
                    <a:lnTo>
                      <a:pt x="384" y="240"/>
                    </a:lnTo>
                    <a:lnTo>
                      <a:pt x="384" y="256"/>
                    </a:lnTo>
                    <a:lnTo>
                      <a:pt x="432" y="304"/>
                    </a:lnTo>
                    <a:lnTo>
                      <a:pt x="432" y="328"/>
                    </a:lnTo>
                    <a:lnTo>
                      <a:pt x="488" y="352"/>
                    </a:lnTo>
                    <a:lnTo>
                      <a:pt x="496" y="344"/>
                    </a:lnTo>
                    <a:lnTo>
                      <a:pt x="488" y="312"/>
                    </a:lnTo>
                    <a:lnTo>
                      <a:pt x="528" y="320"/>
                    </a:lnTo>
                    <a:lnTo>
                      <a:pt x="536" y="320"/>
                    </a:lnTo>
                    <a:lnTo>
                      <a:pt x="584" y="320"/>
                    </a:lnTo>
                    <a:lnTo>
                      <a:pt x="608" y="312"/>
                    </a:lnTo>
                    <a:lnTo>
                      <a:pt x="624" y="336"/>
                    </a:lnTo>
                    <a:lnTo>
                      <a:pt x="584" y="368"/>
                    </a:lnTo>
                    <a:lnTo>
                      <a:pt x="576" y="392"/>
                    </a:lnTo>
                    <a:lnTo>
                      <a:pt x="568" y="416"/>
                    </a:lnTo>
                    <a:lnTo>
                      <a:pt x="600" y="456"/>
                    </a:lnTo>
                    <a:lnTo>
                      <a:pt x="640" y="456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116" name="Freeform 35"/>
              <p:cNvSpPr>
                <a:spLocks/>
              </p:cNvSpPr>
              <p:nvPr/>
            </p:nvSpPr>
            <p:spPr bwMode="invGray">
              <a:xfrm>
                <a:off x="3093815" y="2251559"/>
                <a:ext cx="2716213" cy="2182813"/>
              </a:xfrm>
              <a:custGeom>
                <a:avLst/>
                <a:gdLst>
                  <a:gd name="T0" fmla="*/ 2147483647 w 1425"/>
                  <a:gd name="T1" fmla="*/ 2147483647 h 1241"/>
                  <a:gd name="T2" fmla="*/ 2147483647 w 1425"/>
                  <a:gd name="T3" fmla="*/ 2147483647 h 1241"/>
                  <a:gd name="T4" fmla="*/ 2147483647 w 1425"/>
                  <a:gd name="T5" fmla="*/ 2147483647 h 1241"/>
                  <a:gd name="T6" fmla="*/ 2147483647 w 1425"/>
                  <a:gd name="T7" fmla="*/ 2147483647 h 1241"/>
                  <a:gd name="T8" fmla="*/ 2147483647 w 1425"/>
                  <a:gd name="T9" fmla="*/ 2147483647 h 1241"/>
                  <a:gd name="T10" fmla="*/ 2147483647 w 1425"/>
                  <a:gd name="T11" fmla="*/ 2147483647 h 1241"/>
                  <a:gd name="T12" fmla="*/ 2147483647 w 1425"/>
                  <a:gd name="T13" fmla="*/ 2147483647 h 1241"/>
                  <a:gd name="T14" fmla="*/ 2147483647 w 1425"/>
                  <a:gd name="T15" fmla="*/ 2147483647 h 1241"/>
                  <a:gd name="T16" fmla="*/ 2147483647 w 1425"/>
                  <a:gd name="T17" fmla="*/ 2147483647 h 1241"/>
                  <a:gd name="T18" fmla="*/ 2147483647 w 1425"/>
                  <a:gd name="T19" fmla="*/ 2147483647 h 1241"/>
                  <a:gd name="T20" fmla="*/ 2147483647 w 1425"/>
                  <a:gd name="T21" fmla="*/ 2147483647 h 1241"/>
                  <a:gd name="T22" fmla="*/ 2147483647 w 1425"/>
                  <a:gd name="T23" fmla="*/ 2147483647 h 1241"/>
                  <a:gd name="T24" fmla="*/ 2147483647 w 1425"/>
                  <a:gd name="T25" fmla="*/ 2147483647 h 1241"/>
                  <a:gd name="T26" fmla="*/ 2147483647 w 1425"/>
                  <a:gd name="T27" fmla="*/ 2147483647 h 1241"/>
                  <a:gd name="T28" fmla="*/ 2147483647 w 1425"/>
                  <a:gd name="T29" fmla="*/ 2147483647 h 1241"/>
                  <a:gd name="T30" fmla="*/ 2147483647 w 1425"/>
                  <a:gd name="T31" fmla="*/ 2147483647 h 1241"/>
                  <a:gd name="T32" fmla="*/ 2147483647 w 1425"/>
                  <a:gd name="T33" fmla="*/ 2147483647 h 1241"/>
                  <a:gd name="T34" fmla="*/ 2147483647 w 1425"/>
                  <a:gd name="T35" fmla="*/ 2147483647 h 1241"/>
                  <a:gd name="T36" fmla="*/ 2147483647 w 1425"/>
                  <a:gd name="T37" fmla="*/ 2147483647 h 1241"/>
                  <a:gd name="T38" fmla="*/ 2147483647 w 1425"/>
                  <a:gd name="T39" fmla="*/ 2147483647 h 1241"/>
                  <a:gd name="T40" fmla="*/ 2147483647 w 1425"/>
                  <a:gd name="T41" fmla="*/ 2147483647 h 1241"/>
                  <a:gd name="T42" fmla="*/ 2147483647 w 1425"/>
                  <a:gd name="T43" fmla="*/ 2147483647 h 1241"/>
                  <a:gd name="T44" fmla="*/ 2147483647 w 1425"/>
                  <a:gd name="T45" fmla="*/ 2147483647 h 1241"/>
                  <a:gd name="T46" fmla="*/ 2147483647 w 1425"/>
                  <a:gd name="T47" fmla="*/ 2147483647 h 1241"/>
                  <a:gd name="T48" fmla="*/ 2147483647 w 1425"/>
                  <a:gd name="T49" fmla="*/ 2147483647 h 1241"/>
                  <a:gd name="T50" fmla="*/ 2147483647 w 1425"/>
                  <a:gd name="T51" fmla="*/ 2147483647 h 1241"/>
                  <a:gd name="T52" fmla="*/ 2147483647 w 1425"/>
                  <a:gd name="T53" fmla="*/ 2147483647 h 1241"/>
                  <a:gd name="T54" fmla="*/ 2147483647 w 1425"/>
                  <a:gd name="T55" fmla="*/ 2147483647 h 1241"/>
                  <a:gd name="T56" fmla="*/ 2147483647 w 1425"/>
                  <a:gd name="T57" fmla="*/ 2147483647 h 1241"/>
                  <a:gd name="T58" fmla="*/ 2147483647 w 1425"/>
                  <a:gd name="T59" fmla="*/ 2147483647 h 1241"/>
                  <a:gd name="T60" fmla="*/ 2147483647 w 1425"/>
                  <a:gd name="T61" fmla="*/ 2147483647 h 1241"/>
                  <a:gd name="T62" fmla="*/ 2147483647 w 1425"/>
                  <a:gd name="T63" fmla="*/ 2147483647 h 1241"/>
                  <a:gd name="T64" fmla="*/ 2147483647 w 1425"/>
                  <a:gd name="T65" fmla="*/ 2147483647 h 1241"/>
                  <a:gd name="T66" fmla="*/ 2147483647 w 1425"/>
                  <a:gd name="T67" fmla="*/ 2147483647 h 1241"/>
                  <a:gd name="T68" fmla="*/ 2147483647 w 1425"/>
                  <a:gd name="T69" fmla="*/ 2147483647 h 1241"/>
                  <a:gd name="T70" fmla="*/ 2147483647 w 1425"/>
                  <a:gd name="T71" fmla="*/ 2147483647 h 1241"/>
                  <a:gd name="T72" fmla="*/ 2147483647 w 1425"/>
                  <a:gd name="T73" fmla="*/ 0 h 1241"/>
                  <a:gd name="T74" fmla="*/ 2147483647 w 1425"/>
                  <a:gd name="T75" fmla="*/ 2147483647 h 1241"/>
                  <a:gd name="T76" fmla="*/ 2147483647 w 1425"/>
                  <a:gd name="T77" fmla="*/ 2147483647 h 1241"/>
                  <a:gd name="T78" fmla="*/ 2147483647 w 1425"/>
                  <a:gd name="T79" fmla="*/ 2147483647 h 1241"/>
                  <a:gd name="T80" fmla="*/ 2147483647 w 1425"/>
                  <a:gd name="T81" fmla="*/ 2147483647 h 1241"/>
                  <a:gd name="T82" fmla="*/ 2147483647 w 1425"/>
                  <a:gd name="T83" fmla="*/ 2147483647 h 1241"/>
                  <a:gd name="T84" fmla="*/ 2147483647 w 1425"/>
                  <a:gd name="T85" fmla="*/ 2147483647 h 1241"/>
                  <a:gd name="T86" fmla="*/ 2147483647 w 1425"/>
                  <a:gd name="T87" fmla="*/ 2147483647 h 1241"/>
                  <a:gd name="T88" fmla="*/ 2147483647 w 1425"/>
                  <a:gd name="T89" fmla="*/ 2147483647 h 1241"/>
                  <a:gd name="T90" fmla="*/ 2147483647 w 1425"/>
                  <a:gd name="T91" fmla="*/ 2147483647 h 1241"/>
                  <a:gd name="T92" fmla="*/ 2147483647 w 1425"/>
                  <a:gd name="T93" fmla="*/ 2147483647 h 1241"/>
                  <a:gd name="T94" fmla="*/ 2147483647 w 1425"/>
                  <a:gd name="T95" fmla="*/ 2147483647 h 1241"/>
                  <a:gd name="T96" fmla="*/ 2147483647 w 1425"/>
                  <a:gd name="T97" fmla="*/ 2147483647 h 1241"/>
                  <a:gd name="T98" fmla="*/ 2147483647 w 1425"/>
                  <a:gd name="T99" fmla="*/ 2147483647 h 1241"/>
                  <a:gd name="T100" fmla="*/ 2147483647 w 1425"/>
                  <a:gd name="T101" fmla="*/ 2147483647 h 1241"/>
                  <a:gd name="T102" fmla="*/ 2147483647 w 1425"/>
                  <a:gd name="T103" fmla="*/ 2147483647 h 1241"/>
                  <a:gd name="T104" fmla="*/ 2147483647 w 1425"/>
                  <a:gd name="T105" fmla="*/ 2147483647 h 1241"/>
                  <a:gd name="T106" fmla="*/ 2147483647 w 1425"/>
                  <a:gd name="T107" fmla="*/ 2147483647 h 1241"/>
                  <a:gd name="T108" fmla="*/ 2147483647 w 1425"/>
                  <a:gd name="T109" fmla="*/ 2147483647 h 124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425"/>
                  <a:gd name="T166" fmla="*/ 0 h 1241"/>
                  <a:gd name="T167" fmla="*/ 1425 w 1425"/>
                  <a:gd name="T168" fmla="*/ 1241 h 124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425" h="1241">
                    <a:moveTo>
                      <a:pt x="0" y="784"/>
                    </a:moveTo>
                    <a:lnTo>
                      <a:pt x="16" y="848"/>
                    </a:lnTo>
                    <a:lnTo>
                      <a:pt x="16" y="896"/>
                    </a:lnTo>
                    <a:lnTo>
                      <a:pt x="40" y="928"/>
                    </a:lnTo>
                    <a:lnTo>
                      <a:pt x="48" y="968"/>
                    </a:lnTo>
                    <a:lnTo>
                      <a:pt x="64" y="968"/>
                    </a:lnTo>
                    <a:lnTo>
                      <a:pt x="64" y="944"/>
                    </a:lnTo>
                    <a:lnTo>
                      <a:pt x="136" y="952"/>
                    </a:lnTo>
                    <a:lnTo>
                      <a:pt x="136" y="976"/>
                    </a:lnTo>
                    <a:lnTo>
                      <a:pt x="136" y="992"/>
                    </a:lnTo>
                    <a:lnTo>
                      <a:pt x="112" y="1016"/>
                    </a:lnTo>
                    <a:lnTo>
                      <a:pt x="112" y="1032"/>
                    </a:lnTo>
                    <a:lnTo>
                      <a:pt x="160" y="1080"/>
                    </a:lnTo>
                    <a:lnTo>
                      <a:pt x="160" y="1104"/>
                    </a:lnTo>
                    <a:lnTo>
                      <a:pt x="216" y="1128"/>
                    </a:lnTo>
                    <a:lnTo>
                      <a:pt x="224" y="1120"/>
                    </a:lnTo>
                    <a:lnTo>
                      <a:pt x="216" y="1088"/>
                    </a:lnTo>
                    <a:lnTo>
                      <a:pt x="256" y="1096"/>
                    </a:lnTo>
                    <a:lnTo>
                      <a:pt x="264" y="1096"/>
                    </a:lnTo>
                    <a:lnTo>
                      <a:pt x="336" y="1088"/>
                    </a:lnTo>
                    <a:lnTo>
                      <a:pt x="352" y="1104"/>
                    </a:lnTo>
                    <a:lnTo>
                      <a:pt x="312" y="1144"/>
                    </a:lnTo>
                    <a:lnTo>
                      <a:pt x="296" y="1192"/>
                    </a:lnTo>
                    <a:lnTo>
                      <a:pt x="328" y="1240"/>
                    </a:lnTo>
                    <a:lnTo>
                      <a:pt x="376" y="1232"/>
                    </a:lnTo>
                    <a:lnTo>
                      <a:pt x="400" y="1208"/>
                    </a:lnTo>
                    <a:lnTo>
                      <a:pt x="424" y="1200"/>
                    </a:lnTo>
                    <a:lnTo>
                      <a:pt x="432" y="1136"/>
                    </a:lnTo>
                    <a:lnTo>
                      <a:pt x="488" y="1088"/>
                    </a:lnTo>
                    <a:lnTo>
                      <a:pt x="496" y="1112"/>
                    </a:lnTo>
                    <a:lnTo>
                      <a:pt x="480" y="1176"/>
                    </a:lnTo>
                    <a:lnTo>
                      <a:pt x="520" y="1192"/>
                    </a:lnTo>
                    <a:lnTo>
                      <a:pt x="560" y="1224"/>
                    </a:lnTo>
                    <a:lnTo>
                      <a:pt x="576" y="1224"/>
                    </a:lnTo>
                    <a:lnTo>
                      <a:pt x="592" y="1224"/>
                    </a:lnTo>
                    <a:lnTo>
                      <a:pt x="600" y="1200"/>
                    </a:lnTo>
                    <a:lnTo>
                      <a:pt x="616" y="1200"/>
                    </a:lnTo>
                    <a:lnTo>
                      <a:pt x="608" y="1168"/>
                    </a:lnTo>
                    <a:lnTo>
                      <a:pt x="664" y="1112"/>
                    </a:lnTo>
                    <a:lnTo>
                      <a:pt x="664" y="1096"/>
                    </a:lnTo>
                    <a:lnTo>
                      <a:pt x="696" y="1096"/>
                    </a:lnTo>
                    <a:lnTo>
                      <a:pt x="704" y="1096"/>
                    </a:lnTo>
                    <a:lnTo>
                      <a:pt x="712" y="1080"/>
                    </a:lnTo>
                    <a:lnTo>
                      <a:pt x="720" y="1080"/>
                    </a:lnTo>
                    <a:lnTo>
                      <a:pt x="736" y="1096"/>
                    </a:lnTo>
                    <a:lnTo>
                      <a:pt x="736" y="1072"/>
                    </a:lnTo>
                    <a:lnTo>
                      <a:pt x="760" y="1080"/>
                    </a:lnTo>
                    <a:lnTo>
                      <a:pt x="800" y="1024"/>
                    </a:lnTo>
                    <a:lnTo>
                      <a:pt x="832" y="1016"/>
                    </a:lnTo>
                    <a:lnTo>
                      <a:pt x="848" y="1000"/>
                    </a:lnTo>
                    <a:lnTo>
                      <a:pt x="864" y="1008"/>
                    </a:lnTo>
                    <a:lnTo>
                      <a:pt x="896" y="1000"/>
                    </a:lnTo>
                    <a:lnTo>
                      <a:pt x="872" y="928"/>
                    </a:lnTo>
                    <a:lnTo>
                      <a:pt x="896" y="920"/>
                    </a:lnTo>
                    <a:lnTo>
                      <a:pt x="896" y="888"/>
                    </a:lnTo>
                    <a:lnTo>
                      <a:pt x="928" y="872"/>
                    </a:lnTo>
                    <a:lnTo>
                      <a:pt x="944" y="912"/>
                    </a:lnTo>
                    <a:lnTo>
                      <a:pt x="984" y="888"/>
                    </a:lnTo>
                    <a:lnTo>
                      <a:pt x="1000" y="896"/>
                    </a:lnTo>
                    <a:lnTo>
                      <a:pt x="1008" y="872"/>
                    </a:lnTo>
                    <a:lnTo>
                      <a:pt x="1040" y="880"/>
                    </a:lnTo>
                    <a:lnTo>
                      <a:pt x="1040" y="840"/>
                    </a:lnTo>
                    <a:lnTo>
                      <a:pt x="1088" y="824"/>
                    </a:lnTo>
                    <a:lnTo>
                      <a:pt x="1112" y="864"/>
                    </a:lnTo>
                    <a:lnTo>
                      <a:pt x="1112" y="904"/>
                    </a:lnTo>
                    <a:lnTo>
                      <a:pt x="1128" y="920"/>
                    </a:lnTo>
                    <a:lnTo>
                      <a:pt x="1160" y="912"/>
                    </a:lnTo>
                    <a:lnTo>
                      <a:pt x="1176" y="912"/>
                    </a:lnTo>
                    <a:lnTo>
                      <a:pt x="1176" y="888"/>
                    </a:lnTo>
                    <a:lnTo>
                      <a:pt x="1176" y="864"/>
                    </a:lnTo>
                    <a:lnTo>
                      <a:pt x="1160" y="832"/>
                    </a:lnTo>
                    <a:lnTo>
                      <a:pt x="1176" y="840"/>
                    </a:lnTo>
                    <a:lnTo>
                      <a:pt x="1200" y="872"/>
                    </a:lnTo>
                    <a:lnTo>
                      <a:pt x="1328" y="776"/>
                    </a:lnTo>
                    <a:lnTo>
                      <a:pt x="1352" y="784"/>
                    </a:lnTo>
                    <a:lnTo>
                      <a:pt x="1392" y="752"/>
                    </a:lnTo>
                    <a:lnTo>
                      <a:pt x="1392" y="728"/>
                    </a:lnTo>
                    <a:lnTo>
                      <a:pt x="1376" y="728"/>
                    </a:lnTo>
                    <a:lnTo>
                      <a:pt x="1376" y="688"/>
                    </a:lnTo>
                    <a:lnTo>
                      <a:pt x="1352" y="640"/>
                    </a:lnTo>
                    <a:lnTo>
                      <a:pt x="1312" y="672"/>
                    </a:lnTo>
                    <a:lnTo>
                      <a:pt x="1288" y="616"/>
                    </a:lnTo>
                    <a:lnTo>
                      <a:pt x="1296" y="592"/>
                    </a:lnTo>
                    <a:lnTo>
                      <a:pt x="1264" y="560"/>
                    </a:lnTo>
                    <a:lnTo>
                      <a:pt x="1272" y="536"/>
                    </a:lnTo>
                    <a:lnTo>
                      <a:pt x="1312" y="560"/>
                    </a:lnTo>
                    <a:lnTo>
                      <a:pt x="1336" y="560"/>
                    </a:lnTo>
                    <a:lnTo>
                      <a:pt x="1328" y="512"/>
                    </a:lnTo>
                    <a:lnTo>
                      <a:pt x="1328" y="488"/>
                    </a:lnTo>
                    <a:lnTo>
                      <a:pt x="1352" y="472"/>
                    </a:lnTo>
                    <a:lnTo>
                      <a:pt x="1352" y="456"/>
                    </a:lnTo>
                    <a:lnTo>
                      <a:pt x="1320" y="472"/>
                    </a:lnTo>
                    <a:lnTo>
                      <a:pt x="1296" y="432"/>
                    </a:lnTo>
                    <a:lnTo>
                      <a:pt x="1368" y="336"/>
                    </a:lnTo>
                    <a:lnTo>
                      <a:pt x="1384" y="360"/>
                    </a:lnTo>
                    <a:lnTo>
                      <a:pt x="1392" y="296"/>
                    </a:lnTo>
                    <a:lnTo>
                      <a:pt x="1408" y="272"/>
                    </a:lnTo>
                    <a:lnTo>
                      <a:pt x="1400" y="216"/>
                    </a:lnTo>
                    <a:lnTo>
                      <a:pt x="1424" y="128"/>
                    </a:lnTo>
                    <a:lnTo>
                      <a:pt x="1384" y="88"/>
                    </a:lnTo>
                    <a:lnTo>
                      <a:pt x="1360" y="120"/>
                    </a:lnTo>
                    <a:lnTo>
                      <a:pt x="1344" y="128"/>
                    </a:lnTo>
                    <a:lnTo>
                      <a:pt x="1296" y="144"/>
                    </a:lnTo>
                    <a:lnTo>
                      <a:pt x="1280" y="120"/>
                    </a:lnTo>
                    <a:lnTo>
                      <a:pt x="1264" y="72"/>
                    </a:lnTo>
                    <a:lnTo>
                      <a:pt x="1240" y="56"/>
                    </a:lnTo>
                    <a:lnTo>
                      <a:pt x="1224" y="72"/>
                    </a:lnTo>
                    <a:lnTo>
                      <a:pt x="1192" y="64"/>
                    </a:lnTo>
                    <a:lnTo>
                      <a:pt x="1208" y="32"/>
                    </a:lnTo>
                    <a:lnTo>
                      <a:pt x="1200" y="0"/>
                    </a:lnTo>
                    <a:lnTo>
                      <a:pt x="1168" y="0"/>
                    </a:lnTo>
                    <a:lnTo>
                      <a:pt x="1128" y="40"/>
                    </a:lnTo>
                    <a:lnTo>
                      <a:pt x="1128" y="56"/>
                    </a:lnTo>
                    <a:lnTo>
                      <a:pt x="1160" y="64"/>
                    </a:lnTo>
                    <a:lnTo>
                      <a:pt x="1168" y="88"/>
                    </a:lnTo>
                    <a:lnTo>
                      <a:pt x="1136" y="136"/>
                    </a:lnTo>
                    <a:lnTo>
                      <a:pt x="1128" y="168"/>
                    </a:lnTo>
                    <a:lnTo>
                      <a:pt x="1112" y="200"/>
                    </a:lnTo>
                    <a:lnTo>
                      <a:pt x="1112" y="232"/>
                    </a:lnTo>
                    <a:lnTo>
                      <a:pt x="1120" y="240"/>
                    </a:lnTo>
                    <a:lnTo>
                      <a:pt x="1056" y="288"/>
                    </a:lnTo>
                    <a:lnTo>
                      <a:pt x="1016" y="280"/>
                    </a:lnTo>
                    <a:lnTo>
                      <a:pt x="992" y="280"/>
                    </a:lnTo>
                    <a:lnTo>
                      <a:pt x="944" y="416"/>
                    </a:lnTo>
                    <a:lnTo>
                      <a:pt x="960" y="432"/>
                    </a:lnTo>
                    <a:lnTo>
                      <a:pt x="992" y="432"/>
                    </a:lnTo>
                    <a:lnTo>
                      <a:pt x="1032" y="432"/>
                    </a:lnTo>
                    <a:lnTo>
                      <a:pt x="1040" y="440"/>
                    </a:lnTo>
                    <a:lnTo>
                      <a:pt x="1056" y="416"/>
                    </a:lnTo>
                    <a:lnTo>
                      <a:pt x="1080" y="408"/>
                    </a:lnTo>
                    <a:lnTo>
                      <a:pt x="1104" y="416"/>
                    </a:lnTo>
                    <a:lnTo>
                      <a:pt x="1136" y="448"/>
                    </a:lnTo>
                    <a:lnTo>
                      <a:pt x="1160" y="480"/>
                    </a:lnTo>
                    <a:lnTo>
                      <a:pt x="1160" y="512"/>
                    </a:lnTo>
                    <a:lnTo>
                      <a:pt x="1136" y="504"/>
                    </a:lnTo>
                    <a:lnTo>
                      <a:pt x="1088" y="520"/>
                    </a:lnTo>
                    <a:lnTo>
                      <a:pt x="1048" y="520"/>
                    </a:lnTo>
                    <a:lnTo>
                      <a:pt x="1040" y="536"/>
                    </a:lnTo>
                    <a:lnTo>
                      <a:pt x="1016" y="536"/>
                    </a:lnTo>
                    <a:lnTo>
                      <a:pt x="992" y="560"/>
                    </a:lnTo>
                    <a:lnTo>
                      <a:pt x="992" y="592"/>
                    </a:lnTo>
                    <a:lnTo>
                      <a:pt x="968" y="608"/>
                    </a:lnTo>
                    <a:lnTo>
                      <a:pt x="912" y="616"/>
                    </a:lnTo>
                    <a:lnTo>
                      <a:pt x="864" y="664"/>
                    </a:lnTo>
                    <a:lnTo>
                      <a:pt x="800" y="664"/>
                    </a:lnTo>
                    <a:lnTo>
                      <a:pt x="784" y="648"/>
                    </a:lnTo>
                    <a:lnTo>
                      <a:pt x="760" y="648"/>
                    </a:lnTo>
                    <a:lnTo>
                      <a:pt x="752" y="680"/>
                    </a:lnTo>
                    <a:lnTo>
                      <a:pt x="728" y="704"/>
                    </a:lnTo>
                    <a:lnTo>
                      <a:pt x="768" y="752"/>
                    </a:lnTo>
                    <a:lnTo>
                      <a:pt x="720" y="784"/>
                    </a:lnTo>
                    <a:lnTo>
                      <a:pt x="696" y="824"/>
                    </a:lnTo>
                    <a:lnTo>
                      <a:pt x="640" y="848"/>
                    </a:lnTo>
                    <a:lnTo>
                      <a:pt x="560" y="856"/>
                    </a:lnTo>
                    <a:lnTo>
                      <a:pt x="496" y="864"/>
                    </a:lnTo>
                    <a:lnTo>
                      <a:pt x="456" y="880"/>
                    </a:lnTo>
                    <a:lnTo>
                      <a:pt x="408" y="912"/>
                    </a:lnTo>
                    <a:lnTo>
                      <a:pt x="384" y="912"/>
                    </a:lnTo>
                    <a:lnTo>
                      <a:pt x="352" y="888"/>
                    </a:lnTo>
                    <a:lnTo>
                      <a:pt x="312" y="888"/>
                    </a:lnTo>
                    <a:lnTo>
                      <a:pt x="280" y="864"/>
                    </a:lnTo>
                    <a:lnTo>
                      <a:pt x="248" y="864"/>
                    </a:lnTo>
                    <a:lnTo>
                      <a:pt x="224" y="824"/>
                    </a:lnTo>
                    <a:lnTo>
                      <a:pt x="160" y="816"/>
                    </a:lnTo>
                    <a:lnTo>
                      <a:pt x="96" y="816"/>
                    </a:lnTo>
                    <a:lnTo>
                      <a:pt x="64" y="792"/>
                    </a:lnTo>
                    <a:lnTo>
                      <a:pt x="0" y="784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117" name="Freeform 36"/>
              <p:cNvSpPr>
                <a:spLocks/>
              </p:cNvSpPr>
              <p:nvPr/>
            </p:nvSpPr>
            <p:spPr bwMode="invGray">
              <a:xfrm>
                <a:off x="583978" y="2637322"/>
                <a:ext cx="2427287" cy="1816100"/>
              </a:xfrm>
              <a:custGeom>
                <a:avLst/>
                <a:gdLst>
                  <a:gd name="T0" fmla="*/ 2147483647 w 1273"/>
                  <a:gd name="T1" fmla="*/ 2147483647 h 1033"/>
                  <a:gd name="T2" fmla="*/ 2147483647 w 1273"/>
                  <a:gd name="T3" fmla="*/ 2147483647 h 1033"/>
                  <a:gd name="T4" fmla="*/ 2147483647 w 1273"/>
                  <a:gd name="T5" fmla="*/ 2147483647 h 1033"/>
                  <a:gd name="T6" fmla="*/ 2147483647 w 1273"/>
                  <a:gd name="T7" fmla="*/ 2147483647 h 1033"/>
                  <a:gd name="T8" fmla="*/ 2147483647 w 1273"/>
                  <a:gd name="T9" fmla="*/ 2147483647 h 1033"/>
                  <a:gd name="T10" fmla="*/ 2147483647 w 1273"/>
                  <a:gd name="T11" fmla="*/ 2147483647 h 1033"/>
                  <a:gd name="T12" fmla="*/ 2147483647 w 1273"/>
                  <a:gd name="T13" fmla="*/ 2147483647 h 1033"/>
                  <a:gd name="T14" fmla="*/ 2147483647 w 1273"/>
                  <a:gd name="T15" fmla="*/ 2147483647 h 1033"/>
                  <a:gd name="T16" fmla="*/ 2147483647 w 1273"/>
                  <a:gd name="T17" fmla="*/ 2147483647 h 1033"/>
                  <a:gd name="T18" fmla="*/ 2147483647 w 1273"/>
                  <a:gd name="T19" fmla="*/ 2147483647 h 1033"/>
                  <a:gd name="T20" fmla="*/ 2147483647 w 1273"/>
                  <a:gd name="T21" fmla="*/ 2147483647 h 1033"/>
                  <a:gd name="T22" fmla="*/ 2147483647 w 1273"/>
                  <a:gd name="T23" fmla="*/ 2147483647 h 1033"/>
                  <a:gd name="T24" fmla="*/ 2147483647 w 1273"/>
                  <a:gd name="T25" fmla="*/ 2147483647 h 1033"/>
                  <a:gd name="T26" fmla="*/ 2147483647 w 1273"/>
                  <a:gd name="T27" fmla="*/ 2147483647 h 1033"/>
                  <a:gd name="T28" fmla="*/ 2147483647 w 1273"/>
                  <a:gd name="T29" fmla="*/ 2147483647 h 1033"/>
                  <a:gd name="T30" fmla="*/ 2147483647 w 1273"/>
                  <a:gd name="T31" fmla="*/ 2147483647 h 1033"/>
                  <a:gd name="T32" fmla="*/ 2147483647 w 1273"/>
                  <a:gd name="T33" fmla="*/ 2147483647 h 1033"/>
                  <a:gd name="T34" fmla="*/ 2147483647 w 1273"/>
                  <a:gd name="T35" fmla="*/ 2147483647 h 1033"/>
                  <a:gd name="T36" fmla="*/ 2147483647 w 1273"/>
                  <a:gd name="T37" fmla="*/ 2147483647 h 1033"/>
                  <a:gd name="T38" fmla="*/ 2147483647 w 1273"/>
                  <a:gd name="T39" fmla="*/ 2147483647 h 1033"/>
                  <a:gd name="T40" fmla="*/ 2147483647 w 1273"/>
                  <a:gd name="T41" fmla="*/ 2147483647 h 1033"/>
                  <a:gd name="T42" fmla="*/ 2147483647 w 1273"/>
                  <a:gd name="T43" fmla="*/ 2147483647 h 1033"/>
                  <a:gd name="T44" fmla="*/ 2147483647 w 1273"/>
                  <a:gd name="T45" fmla="*/ 2147483647 h 1033"/>
                  <a:gd name="T46" fmla="*/ 2147483647 w 1273"/>
                  <a:gd name="T47" fmla="*/ 2147483647 h 1033"/>
                  <a:gd name="T48" fmla="*/ 2147483647 w 1273"/>
                  <a:gd name="T49" fmla="*/ 2147483647 h 1033"/>
                  <a:gd name="T50" fmla="*/ 0 w 1273"/>
                  <a:gd name="T51" fmla="*/ 2147483647 h 1033"/>
                  <a:gd name="T52" fmla="*/ 2147483647 w 1273"/>
                  <a:gd name="T53" fmla="*/ 2147483647 h 1033"/>
                  <a:gd name="T54" fmla="*/ 2147483647 w 1273"/>
                  <a:gd name="T55" fmla="*/ 2147483647 h 1033"/>
                  <a:gd name="T56" fmla="*/ 2147483647 w 1273"/>
                  <a:gd name="T57" fmla="*/ 2147483647 h 1033"/>
                  <a:gd name="T58" fmla="*/ 0 w 1273"/>
                  <a:gd name="T59" fmla="*/ 2147483647 h 1033"/>
                  <a:gd name="T60" fmla="*/ 2147483647 w 1273"/>
                  <a:gd name="T61" fmla="*/ 2147483647 h 1033"/>
                  <a:gd name="T62" fmla="*/ 2147483647 w 1273"/>
                  <a:gd name="T63" fmla="*/ 2147483647 h 1033"/>
                  <a:gd name="T64" fmla="*/ 2147483647 w 1273"/>
                  <a:gd name="T65" fmla="*/ 2147483647 h 1033"/>
                  <a:gd name="T66" fmla="*/ 2147483647 w 1273"/>
                  <a:gd name="T67" fmla="*/ 2147483647 h 1033"/>
                  <a:gd name="T68" fmla="*/ 2147483647 w 1273"/>
                  <a:gd name="T69" fmla="*/ 2147483647 h 1033"/>
                  <a:gd name="T70" fmla="*/ 2147483647 w 1273"/>
                  <a:gd name="T71" fmla="*/ 2147483647 h 1033"/>
                  <a:gd name="T72" fmla="*/ 2147483647 w 1273"/>
                  <a:gd name="T73" fmla="*/ 2147483647 h 1033"/>
                  <a:gd name="T74" fmla="*/ 2147483647 w 1273"/>
                  <a:gd name="T75" fmla="*/ 2147483647 h 1033"/>
                  <a:gd name="T76" fmla="*/ 2147483647 w 1273"/>
                  <a:gd name="T77" fmla="*/ 2147483647 h 1033"/>
                  <a:gd name="T78" fmla="*/ 2147483647 w 1273"/>
                  <a:gd name="T79" fmla="*/ 2147483647 h 1033"/>
                  <a:gd name="T80" fmla="*/ 2147483647 w 1273"/>
                  <a:gd name="T81" fmla="*/ 2147483647 h 1033"/>
                  <a:gd name="T82" fmla="*/ 2147483647 w 1273"/>
                  <a:gd name="T83" fmla="*/ 2147483647 h 1033"/>
                  <a:gd name="T84" fmla="*/ 2147483647 w 1273"/>
                  <a:gd name="T85" fmla="*/ 2147483647 h 1033"/>
                  <a:gd name="T86" fmla="*/ 2147483647 w 1273"/>
                  <a:gd name="T87" fmla="*/ 2147483647 h 1033"/>
                  <a:gd name="T88" fmla="*/ 2147483647 w 1273"/>
                  <a:gd name="T89" fmla="*/ 0 h 1033"/>
                  <a:gd name="T90" fmla="*/ 2147483647 w 1273"/>
                  <a:gd name="T91" fmla="*/ 2147483647 h 1033"/>
                  <a:gd name="T92" fmla="*/ 2147483647 w 1273"/>
                  <a:gd name="T93" fmla="*/ 2147483647 h 1033"/>
                  <a:gd name="T94" fmla="*/ 2147483647 w 1273"/>
                  <a:gd name="T95" fmla="*/ 2147483647 h 1033"/>
                  <a:gd name="T96" fmla="*/ 2147483647 w 1273"/>
                  <a:gd name="T97" fmla="*/ 2147483647 h 1033"/>
                  <a:gd name="T98" fmla="*/ 2147483647 w 1273"/>
                  <a:gd name="T99" fmla="*/ 2147483647 h 1033"/>
                  <a:gd name="T100" fmla="*/ 2147483647 w 1273"/>
                  <a:gd name="T101" fmla="*/ 2147483647 h 1033"/>
                  <a:gd name="T102" fmla="*/ 2147483647 w 1273"/>
                  <a:gd name="T103" fmla="*/ 2147483647 h 1033"/>
                  <a:gd name="T104" fmla="*/ 2147483647 w 1273"/>
                  <a:gd name="T105" fmla="*/ 2147483647 h 1033"/>
                  <a:gd name="T106" fmla="*/ 2147483647 w 1273"/>
                  <a:gd name="T107" fmla="*/ 2147483647 h 1033"/>
                  <a:gd name="T108" fmla="*/ 2147483647 w 1273"/>
                  <a:gd name="T109" fmla="*/ 2147483647 h 103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273"/>
                  <a:gd name="T166" fmla="*/ 0 h 1033"/>
                  <a:gd name="T167" fmla="*/ 1273 w 1273"/>
                  <a:gd name="T168" fmla="*/ 1033 h 103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273" h="1033">
                    <a:moveTo>
                      <a:pt x="1272" y="568"/>
                    </a:moveTo>
                    <a:lnTo>
                      <a:pt x="1256" y="576"/>
                    </a:lnTo>
                    <a:lnTo>
                      <a:pt x="1256" y="600"/>
                    </a:lnTo>
                    <a:lnTo>
                      <a:pt x="1240" y="632"/>
                    </a:lnTo>
                    <a:lnTo>
                      <a:pt x="1208" y="632"/>
                    </a:lnTo>
                    <a:lnTo>
                      <a:pt x="1176" y="632"/>
                    </a:lnTo>
                    <a:lnTo>
                      <a:pt x="1176" y="648"/>
                    </a:lnTo>
                    <a:lnTo>
                      <a:pt x="1152" y="664"/>
                    </a:lnTo>
                    <a:lnTo>
                      <a:pt x="1112" y="680"/>
                    </a:lnTo>
                    <a:lnTo>
                      <a:pt x="1080" y="720"/>
                    </a:lnTo>
                    <a:lnTo>
                      <a:pt x="1064" y="712"/>
                    </a:lnTo>
                    <a:lnTo>
                      <a:pt x="1048" y="728"/>
                    </a:lnTo>
                    <a:lnTo>
                      <a:pt x="1040" y="816"/>
                    </a:lnTo>
                    <a:lnTo>
                      <a:pt x="936" y="824"/>
                    </a:lnTo>
                    <a:lnTo>
                      <a:pt x="888" y="840"/>
                    </a:lnTo>
                    <a:lnTo>
                      <a:pt x="880" y="880"/>
                    </a:lnTo>
                    <a:lnTo>
                      <a:pt x="920" y="928"/>
                    </a:lnTo>
                    <a:lnTo>
                      <a:pt x="920" y="944"/>
                    </a:lnTo>
                    <a:lnTo>
                      <a:pt x="888" y="968"/>
                    </a:lnTo>
                    <a:lnTo>
                      <a:pt x="888" y="992"/>
                    </a:lnTo>
                    <a:lnTo>
                      <a:pt x="896" y="1000"/>
                    </a:lnTo>
                    <a:lnTo>
                      <a:pt x="896" y="1032"/>
                    </a:lnTo>
                    <a:lnTo>
                      <a:pt x="840" y="1008"/>
                    </a:lnTo>
                    <a:lnTo>
                      <a:pt x="840" y="1016"/>
                    </a:lnTo>
                    <a:lnTo>
                      <a:pt x="816" y="1016"/>
                    </a:lnTo>
                    <a:lnTo>
                      <a:pt x="808" y="1000"/>
                    </a:lnTo>
                    <a:lnTo>
                      <a:pt x="760" y="976"/>
                    </a:lnTo>
                    <a:lnTo>
                      <a:pt x="736" y="960"/>
                    </a:lnTo>
                    <a:lnTo>
                      <a:pt x="624" y="968"/>
                    </a:lnTo>
                    <a:lnTo>
                      <a:pt x="600" y="984"/>
                    </a:lnTo>
                    <a:lnTo>
                      <a:pt x="528" y="984"/>
                    </a:lnTo>
                    <a:lnTo>
                      <a:pt x="512" y="992"/>
                    </a:lnTo>
                    <a:lnTo>
                      <a:pt x="440" y="984"/>
                    </a:lnTo>
                    <a:lnTo>
                      <a:pt x="432" y="952"/>
                    </a:lnTo>
                    <a:lnTo>
                      <a:pt x="384" y="944"/>
                    </a:lnTo>
                    <a:lnTo>
                      <a:pt x="368" y="960"/>
                    </a:lnTo>
                    <a:lnTo>
                      <a:pt x="296" y="928"/>
                    </a:lnTo>
                    <a:lnTo>
                      <a:pt x="272" y="928"/>
                    </a:lnTo>
                    <a:lnTo>
                      <a:pt x="248" y="968"/>
                    </a:lnTo>
                    <a:lnTo>
                      <a:pt x="216" y="984"/>
                    </a:lnTo>
                    <a:lnTo>
                      <a:pt x="176" y="976"/>
                    </a:lnTo>
                    <a:lnTo>
                      <a:pt x="152" y="944"/>
                    </a:lnTo>
                    <a:lnTo>
                      <a:pt x="152" y="872"/>
                    </a:lnTo>
                    <a:lnTo>
                      <a:pt x="104" y="864"/>
                    </a:lnTo>
                    <a:lnTo>
                      <a:pt x="72" y="816"/>
                    </a:lnTo>
                    <a:lnTo>
                      <a:pt x="56" y="800"/>
                    </a:lnTo>
                    <a:lnTo>
                      <a:pt x="48" y="784"/>
                    </a:lnTo>
                    <a:lnTo>
                      <a:pt x="64" y="776"/>
                    </a:lnTo>
                    <a:lnTo>
                      <a:pt x="64" y="752"/>
                    </a:lnTo>
                    <a:lnTo>
                      <a:pt x="40" y="712"/>
                    </a:lnTo>
                    <a:lnTo>
                      <a:pt x="16" y="704"/>
                    </a:lnTo>
                    <a:lnTo>
                      <a:pt x="0" y="688"/>
                    </a:lnTo>
                    <a:lnTo>
                      <a:pt x="16" y="680"/>
                    </a:lnTo>
                    <a:lnTo>
                      <a:pt x="32" y="688"/>
                    </a:lnTo>
                    <a:lnTo>
                      <a:pt x="40" y="672"/>
                    </a:lnTo>
                    <a:lnTo>
                      <a:pt x="32" y="616"/>
                    </a:lnTo>
                    <a:lnTo>
                      <a:pt x="48" y="592"/>
                    </a:lnTo>
                    <a:lnTo>
                      <a:pt x="24" y="568"/>
                    </a:lnTo>
                    <a:lnTo>
                      <a:pt x="0" y="568"/>
                    </a:lnTo>
                    <a:lnTo>
                      <a:pt x="0" y="520"/>
                    </a:lnTo>
                    <a:lnTo>
                      <a:pt x="48" y="464"/>
                    </a:lnTo>
                    <a:lnTo>
                      <a:pt x="88" y="464"/>
                    </a:lnTo>
                    <a:lnTo>
                      <a:pt x="112" y="448"/>
                    </a:lnTo>
                    <a:lnTo>
                      <a:pt x="136" y="456"/>
                    </a:lnTo>
                    <a:lnTo>
                      <a:pt x="144" y="448"/>
                    </a:lnTo>
                    <a:lnTo>
                      <a:pt x="152" y="480"/>
                    </a:lnTo>
                    <a:lnTo>
                      <a:pt x="168" y="472"/>
                    </a:lnTo>
                    <a:lnTo>
                      <a:pt x="200" y="480"/>
                    </a:lnTo>
                    <a:lnTo>
                      <a:pt x="208" y="456"/>
                    </a:lnTo>
                    <a:lnTo>
                      <a:pt x="304" y="456"/>
                    </a:lnTo>
                    <a:lnTo>
                      <a:pt x="320" y="432"/>
                    </a:lnTo>
                    <a:lnTo>
                      <a:pt x="416" y="424"/>
                    </a:lnTo>
                    <a:lnTo>
                      <a:pt x="424" y="408"/>
                    </a:lnTo>
                    <a:lnTo>
                      <a:pt x="424" y="376"/>
                    </a:lnTo>
                    <a:lnTo>
                      <a:pt x="464" y="352"/>
                    </a:lnTo>
                    <a:lnTo>
                      <a:pt x="472" y="232"/>
                    </a:lnTo>
                    <a:lnTo>
                      <a:pt x="456" y="224"/>
                    </a:lnTo>
                    <a:lnTo>
                      <a:pt x="456" y="200"/>
                    </a:lnTo>
                    <a:lnTo>
                      <a:pt x="576" y="208"/>
                    </a:lnTo>
                    <a:lnTo>
                      <a:pt x="592" y="224"/>
                    </a:lnTo>
                    <a:lnTo>
                      <a:pt x="608" y="176"/>
                    </a:lnTo>
                    <a:lnTo>
                      <a:pt x="664" y="96"/>
                    </a:lnTo>
                    <a:lnTo>
                      <a:pt x="744" y="136"/>
                    </a:lnTo>
                    <a:lnTo>
                      <a:pt x="784" y="128"/>
                    </a:lnTo>
                    <a:lnTo>
                      <a:pt x="792" y="104"/>
                    </a:lnTo>
                    <a:lnTo>
                      <a:pt x="784" y="80"/>
                    </a:lnTo>
                    <a:lnTo>
                      <a:pt x="816" y="48"/>
                    </a:lnTo>
                    <a:lnTo>
                      <a:pt x="840" y="40"/>
                    </a:lnTo>
                    <a:lnTo>
                      <a:pt x="872" y="24"/>
                    </a:lnTo>
                    <a:lnTo>
                      <a:pt x="880" y="0"/>
                    </a:lnTo>
                    <a:lnTo>
                      <a:pt x="928" y="8"/>
                    </a:lnTo>
                    <a:lnTo>
                      <a:pt x="928" y="16"/>
                    </a:lnTo>
                    <a:lnTo>
                      <a:pt x="912" y="32"/>
                    </a:lnTo>
                    <a:lnTo>
                      <a:pt x="928" y="48"/>
                    </a:lnTo>
                    <a:lnTo>
                      <a:pt x="936" y="72"/>
                    </a:lnTo>
                    <a:lnTo>
                      <a:pt x="960" y="112"/>
                    </a:lnTo>
                    <a:lnTo>
                      <a:pt x="984" y="120"/>
                    </a:lnTo>
                    <a:lnTo>
                      <a:pt x="1024" y="144"/>
                    </a:lnTo>
                    <a:lnTo>
                      <a:pt x="1024" y="200"/>
                    </a:lnTo>
                    <a:lnTo>
                      <a:pt x="1040" y="248"/>
                    </a:lnTo>
                    <a:lnTo>
                      <a:pt x="1008" y="304"/>
                    </a:lnTo>
                    <a:lnTo>
                      <a:pt x="1016" y="336"/>
                    </a:lnTo>
                    <a:lnTo>
                      <a:pt x="1048" y="360"/>
                    </a:lnTo>
                    <a:lnTo>
                      <a:pt x="1112" y="368"/>
                    </a:lnTo>
                    <a:lnTo>
                      <a:pt x="1160" y="392"/>
                    </a:lnTo>
                    <a:lnTo>
                      <a:pt x="1208" y="440"/>
                    </a:lnTo>
                    <a:lnTo>
                      <a:pt x="1232" y="440"/>
                    </a:lnTo>
                    <a:lnTo>
                      <a:pt x="1232" y="480"/>
                    </a:lnTo>
                    <a:lnTo>
                      <a:pt x="1248" y="520"/>
                    </a:lnTo>
                    <a:lnTo>
                      <a:pt x="1272" y="568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118" name="Freeform 37"/>
              <p:cNvSpPr>
                <a:spLocks/>
              </p:cNvSpPr>
              <p:nvPr/>
            </p:nvSpPr>
            <p:spPr bwMode="invGray">
              <a:xfrm>
                <a:off x="5635403" y="5971072"/>
                <a:ext cx="242887" cy="454025"/>
              </a:xfrm>
              <a:custGeom>
                <a:avLst/>
                <a:gdLst>
                  <a:gd name="T0" fmla="*/ 2147483647 w 129"/>
                  <a:gd name="T1" fmla="*/ 2147483647 h 257"/>
                  <a:gd name="T2" fmla="*/ 2147483647 w 129"/>
                  <a:gd name="T3" fmla="*/ 2147483647 h 257"/>
                  <a:gd name="T4" fmla="*/ 2147483647 w 129"/>
                  <a:gd name="T5" fmla="*/ 2147483647 h 257"/>
                  <a:gd name="T6" fmla="*/ 2147483647 w 129"/>
                  <a:gd name="T7" fmla="*/ 2147483647 h 257"/>
                  <a:gd name="T8" fmla="*/ 2147483647 w 129"/>
                  <a:gd name="T9" fmla="*/ 2147483647 h 257"/>
                  <a:gd name="T10" fmla="*/ 2147483647 w 129"/>
                  <a:gd name="T11" fmla="*/ 2147483647 h 257"/>
                  <a:gd name="T12" fmla="*/ 2147483647 w 129"/>
                  <a:gd name="T13" fmla="*/ 2147483647 h 257"/>
                  <a:gd name="T14" fmla="*/ 2147483647 w 129"/>
                  <a:gd name="T15" fmla="*/ 2147483647 h 257"/>
                  <a:gd name="T16" fmla="*/ 2147483647 w 129"/>
                  <a:gd name="T17" fmla="*/ 2147483647 h 257"/>
                  <a:gd name="T18" fmla="*/ 2147483647 w 129"/>
                  <a:gd name="T19" fmla="*/ 0 h 257"/>
                  <a:gd name="T20" fmla="*/ 2147483647 w 129"/>
                  <a:gd name="T21" fmla="*/ 2147483647 h 257"/>
                  <a:gd name="T22" fmla="*/ 2147483647 w 129"/>
                  <a:gd name="T23" fmla="*/ 2147483647 h 257"/>
                  <a:gd name="T24" fmla="*/ 2147483647 w 129"/>
                  <a:gd name="T25" fmla="*/ 2147483647 h 257"/>
                  <a:gd name="T26" fmla="*/ 2147483647 w 129"/>
                  <a:gd name="T27" fmla="*/ 2147483647 h 257"/>
                  <a:gd name="T28" fmla="*/ 2147483647 w 129"/>
                  <a:gd name="T29" fmla="*/ 2147483647 h 257"/>
                  <a:gd name="T30" fmla="*/ 0 w 129"/>
                  <a:gd name="T31" fmla="*/ 2147483647 h 257"/>
                  <a:gd name="T32" fmla="*/ 2147483647 w 129"/>
                  <a:gd name="T33" fmla="*/ 2147483647 h 257"/>
                  <a:gd name="T34" fmla="*/ 2147483647 w 129"/>
                  <a:gd name="T35" fmla="*/ 2147483647 h 257"/>
                  <a:gd name="T36" fmla="*/ 2147483647 w 129"/>
                  <a:gd name="T37" fmla="*/ 2147483647 h 25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9"/>
                  <a:gd name="T58" fmla="*/ 0 h 257"/>
                  <a:gd name="T59" fmla="*/ 129 w 129"/>
                  <a:gd name="T60" fmla="*/ 257 h 25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9" h="257">
                    <a:moveTo>
                      <a:pt x="24" y="232"/>
                    </a:moveTo>
                    <a:lnTo>
                      <a:pt x="32" y="248"/>
                    </a:lnTo>
                    <a:lnTo>
                      <a:pt x="56" y="256"/>
                    </a:lnTo>
                    <a:lnTo>
                      <a:pt x="64" y="224"/>
                    </a:lnTo>
                    <a:lnTo>
                      <a:pt x="104" y="184"/>
                    </a:lnTo>
                    <a:lnTo>
                      <a:pt x="104" y="128"/>
                    </a:lnTo>
                    <a:lnTo>
                      <a:pt x="120" y="96"/>
                    </a:lnTo>
                    <a:lnTo>
                      <a:pt x="128" y="72"/>
                    </a:lnTo>
                    <a:lnTo>
                      <a:pt x="112" y="56"/>
                    </a:lnTo>
                    <a:lnTo>
                      <a:pt x="104" y="0"/>
                    </a:lnTo>
                    <a:lnTo>
                      <a:pt x="64" y="24"/>
                    </a:lnTo>
                    <a:lnTo>
                      <a:pt x="48" y="24"/>
                    </a:lnTo>
                    <a:lnTo>
                      <a:pt x="56" y="40"/>
                    </a:lnTo>
                    <a:lnTo>
                      <a:pt x="24" y="72"/>
                    </a:lnTo>
                    <a:lnTo>
                      <a:pt x="24" y="112"/>
                    </a:lnTo>
                    <a:lnTo>
                      <a:pt x="0" y="136"/>
                    </a:lnTo>
                    <a:lnTo>
                      <a:pt x="8" y="168"/>
                    </a:lnTo>
                    <a:lnTo>
                      <a:pt x="16" y="224"/>
                    </a:lnTo>
                    <a:lnTo>
                      <a:pt x="24" y="232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25400" cap="rnd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119" name="Rectangle 58"/>
              <p:cNvSpPr>
                <a:spLocks noChangeArrowheads="1"/>
              </p:cNvSpPr>
              <p:nvPr/>
            </p:nvSpPr>
            <p:spPr bwMode="invGray">
              <a:xfrm>
                <a:off x="3206345" y="5185211"/>
                <a:ext cx="959446" cy="5512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defTabSz="804863" eaLnBrk="1" hangingPunct="1"/>
                <a:r>
                  <a:rPr kumimoji="1" lang="zh-CN" altLang="en-US" sz="600" b="1" dirty="0" smtClean="0">
                    <a:solidFill>
                      <a:srgbClr val="002060"/>
                    </a:solidFill>
                    <a:latin typeface="宋体" charset="-122"/>
                    <a:ea typeface="宋体" charset="-122"/>
                  </a:rPr>
                  <a:t>成都</a:t>
                </a:r>
                <a:endParaRPr kumimoji="1" lang="en-US" altLang="zh-CN" sz="600" b="1" dirty="0" smtClean="0">
                  <a:solidFill>
                    <a:srgbClr val="002060"/>
                  </a:solidFill>
                  <a:latin typeface="宋体" charset="-122"/>
                  <a:ea typeface="宋体" charset="-122"/>
                </a:endParaRPr>
              </a:p>
              <a:p>
                <a:pPr algn="ctr" defTabSz="804863" eaLnBrk="1" hangingPunct="1"/>
                <a:r>
                  <a:rPr kumimoji="1" lang="zh-CN" altLang="en-US" sz="600" b="1" dirty="0" smtClean="0">
                    <a:solidFill>
                      <a:srgbClr val="002060"/>
                    </a:solidFill>
                    <a:latin typeface="宋体" charset="-122"/>
                    <a:ea typeface="宋体" charset="-122"/>
                  </a:rPr>
                  <a:t>龙泉驿</a:t>
                </a:r>
                <a:endParaRPr kumimoji="1" lang="zh-CN" altLang="en-US" sz="600" b="1" dirty="0">
                  <a:solidFill>
                    <a:srgbClr val="002060"/>
                  </a:solidFill>
                  <a:latin typeface="宋体" charset="-122"/>
                  <a:ea typeface="宋体" charset="-122"/>
                </a:endParaRPr>
              </a:p>
              <a:p>
                <a:pPr algn="ctr" defTabSz="804863" eaLnBrk="1" hangingPunct="1"/>
                <a:endParaRPr kumimoji="1" lang="zh-CN" altLang="zh-CN" sz="600" b="1" dirty="0">
                  <a:solidFill>
                    <a:srgbClr val="002060"/>
                  </a:solidFill>
                  <a:latin typeface="宋体" charset="-122"/>
                  <a:ea typeface="宋体" charset="-122"/>
                </a:endParaRPr>
              </a:p>
            </p:txBody>
          </p:sp>
          <p:sp>
            <p:nvSpPr>
              <p:cNvPr id="120" name="椭圆 109"/>
              <p:cNvSpPr>
                <a:spLocks noChangeArrowheads="1"/>
              </p:cNvSpPr>
              <p:nvPr/>
            </p:nvSpPr>
            <p:spPr bwMode="auto">
              <a:xfrm rot="3756023">
                <a:off x="3216638" y="4839240"/>
                <a:ext cx="846492" cy="1057998"/>
              </a:xfrm>
              <a:prstGeom prst="ellipse">
                <a:avLst/>
              </a:prstGeom>
              <a:solidFill>
                <a:srgbClr val="FF0000">
                  <a:alpha val="41176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87" name="矩形 86"/>
            <p:cNvSpPr/>
            <p:nvPr/>
          </p:nvSpPr>
          <p:spPr bwMode="auto">
            <a:xfrm>
              <a:off x="143820" y="4128050"/>
              <a:ext cx="2606002" cy="218127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dashDot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124" name="íśľïḑè">
            <a:extLst>
              <a:ext uri="{FF2B5EF4-FFF2-40B4-BE49-F238E27FC236}">
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3234EA0-894F-44D1-8C78-110A1A1F517A}"/>
              </a:ext>
            </a:extLst>
          </p:cNvPr>
          <p:cNvSpPr/>
          <p:nvPr/>
        </p:nvSpPr>
        <p:spPr>
          <a:xfrm>
            <a:off x="3965211" y="2052252"/>
            <a:ext cx="1853083" cy="37902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3523" y="10800"/>
                </a:lnTo>
                <a:lnTo>
                  <a:pt x="0" y="21600"/>
                </a:lnTo>
                <a:lnTo>
                  <a:pt x="8079" y="21600"/>
                </a:lnTo>
                <a:lnTo>
                  <a:pt x="21600" y="10800"/>
                </a:lnTo>
                <a:lnTo>
                  <a:pt x="807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>
              <a:solidFill>
                <a:schemeClr val="lt1"/>
              </a:solidFill>
            </a:endParaRPr>
          </a:p>
        </p:txBody>
      </p:sp>
      <p:sp>
        <p:nvSpPr>
          <p:cNvPr id="128" name="íṡḻíḋé">
            <a:extLst>
              <a:ext uri="{FF2B5EF4-FFF2-40B4-BE49-F238E27FC236}">
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EBFD118-784B-46B5-A8F7-BA38172B062C}"/>
              </a:ext>
            </a:extLst>
          </p:cNvPr>
          <p:cNvSpPr/>
          <p:nvPr/>
        </p:nvSpPr>
        <p:spPr>
          <a:xfrm>
            <a:off x="4164249" y="2150337"/>
            <a:ext cx="1871025" cy="35955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3523" y="10800"/>
                </a:lnTo>
                <a:lnTo>
                  <a:pt x="0" y="21600"/>
                </a:lnTo>
                <a:lnTo>
                  <a:pt x="8079" y="21600"/>
                </a:lnTo>
                <a:lnTo>
                  <a:pt x="21600" y="10800"/>
                </a:lnTo>
                <a:lnTo>
                  <a:pt x="807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673">
              <a:alpha val="70000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>
              <a:solidFill>
                <a:schemeClr val="lt1"/>
              </a:solidFill>
            </a:endParaRPr>
          </a:p>
        </p:txBody>
      </p:sp>
      <p:grpSp>
        <p:nvGrpSpPr>
          <p:cNvPr id="153" name="组合 152"/>
          <p:cNvGrpSpPr/>
          <p:nvPr/>
        </p:nvGrpSpPr>
        <p:grpSpPr>
          <a:xfrm>
            <a:off x="803275" y="4580226"/>
            <a:ext cx="3865758" cy="1271228"/>
            <a:chOff x="803275" y="4580226"/>
            <a:chExt cx="3912197" cy="1271228"/>
          </a:xfrm>
        </p:grpSpPr>
        <p:grpSp>
          <p:nvGrpSpPr>
            <p:cNvPr id="125" name="组合 124"/>
            <p:cNvGrpSpPr/>
            <p:nvPr/>
          </p:nvGrpSpPr>
          <p:grpSpPr>
            <a:xfrm>
              <a:off x="803275" y="4580226"/>
              <a:ext cx="3912197" cy="1271228"/>
              <a:chOff x="803275" y="4681608"/>
              <a:chExt cx="4068000" cy="1321855"/>
            </a:xfrm>
          </p:grpSpPr>
          <p:sp>
            <p:nvSpPr>
              <p:cNvPr id="137" name="íŝ1ïḋ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947D3D2-EBC5-49F9-98AD-6A0862943C2C}"/>
                  </a:ext>
                </a:extLst>
              </p:cNvPr>
              <p:cNvSpPr/>
              <p:nvPr/>
            </p:nvSpPr>
            <p:spPr>
              <a:xfrm>
                <a:off x="803275" y="4681608"/>
                <a:ext cx="4068000" cy="6627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19368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numCol="1" anchor="t">
                <a:normAutofit/>
              </a:bodyPr>
              <a:lstStyle/>
              <a:p>
                <a:endParaRPr/>
              </a:p>
            </p:txBody>
          </p:sp>
          <p:sp>
            <p:nvSpPr>
              <p:cNvPr id="138" name="íṩlíḋ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07C67B5-6087-4E3F-ADF5-885C9C72AD99}"/>
                  </a:ext>
                </a:extLst>
              </p:cNvPr>
              <p:cNvSpPr/>
              <p:nvPr/>
            </p:nvSpPr>
            <p:spPr>
              <a:xfrm>
                <a:off x="803275" y="5340687"/>
                <a:ext cx="3657300" cy="6627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19049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numCol="1" anchor="t">
                <a:normAutofit/>
              </a:bodyPr>
              <a:lstStyle/>
              <a:p>
                <a:endParaRPr/>
              </a:p>
            </p:txBody>
          </p:sp>
        </p:grpSp>
        <p:sp>
          <p:nvSpPr>
            <p:cNvPr id="131" name="íšḷïd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987B6D3-A240-4E55-9F01-F769AF3DBEB8}"/>
                </a:ext>
              </a:extLst>
            </p:cNvPr>
            <p:cNvSpPr/>
            <p:nvPr/>
          </p:nvSpPr>
          <p:spPr bwMode="auto">
            <a:xfrm>
              <a:off x="828095" y="4831611"/>
              <a:ext cx="2665833" cy="724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l"/>
              </a:pPr>
              <a:r>
                <a:rPr lang="zh-CN" altLang="en-US" sz="1600" dirty="0" smtClean="0">
                  <a:solidFill>
                    <a:srgbClr val="00267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主园区距一汽</a:t>
              </a:r>
              <a:r>
                <a:rPr lang="en-US" altLang="zh-CN" sz="1600" dirty="0" smtClean="0">
                  <a:solidFill>
                    <a:srgbClr val="00267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</a:t>
              </a:r>
              <a:r>
                <a:rPr lang="zh-CN" altLang="en-US" sz="1600" dirty="0" smtClean="0">
                  <a:solidFill>
                    <a:srgbClr val="00267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大众</a:t>
              </a:r>
              <a:r>
                <a:rPr lang="en-US" altLang="zh-CN" sz="1600" dirty="0" smtClean="0">
                  <a:solidFill>
                    <a:srgbClr val="00267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1600" dirty="0" smtClean="0">
                  <a:solidFill>
                    <a:srgbClr val="00267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公里，距一汽丰田</a:t>
              </a:r>
              <a:r>
                <a:rPr lang="en-US" altLang="zh-CN" sz="1600" dirty="0" smtClean="0">
                  <a:solidFill>
                    <a:srgbClr val="00267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600" dirty="0">
                  <a:solidFill>
                    <a:srgbClr val="00267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公里</a:t>
              </a:r>
              <a:endParaRPr lang="en-US" altLang="zh-CN" sz="1600" dirty="0">
                <a:solidFill>
                  <a:srgbClr val="00267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1" name="组合 150"/>
          <p:cNvGrpSpPr/>
          <p:nvPr/>
        </p:nvGrpSpPr>
        <p:grpSpPr>
          <a:xfrm>
            <a:off x="803275" y="2052252"/>
            <a:ext cx="3865758" cy="1231311"/>
            <a:chOff x="828095" y="2029430"/>
            <a:chExt cx="3688831" cy="1231311"/>
          </a:xfrm>
        </p:grpSpPr>
        <p:grpSp>
          <p:nvGrpSpPr>
            <p:cNvPr id="127" name="组合 126"/>
            <p:cNvGrpSpPr/>
            <p:nvPr/>
          </p:nvGrpSpPr>
          <p:grpSpPr>
            <a:xfrm>
              <a:off x="829985" y="2029430"/>
              <a:ext cx="3686941" cy="1231311"/>
              <a:chOff x="751793" y="1867742"/>
              <a:chExt cx="3960782" cy="1322764"/>
            </a:xfrm>
          </p:grpSpPr>
          <p:sp>
            <p:nvSpPr>
              <p:cNvPr id="135" name="îŝľîḍè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79579C5-D8C1-4A23-8F5A-95BFCF498327}"/>
                  </a:ext>
                </a:extLst>
              </p:cNvPr>
              <p:cNvSpPr/>
              <p:nvPr/>
            </p:nvSpPr>
            <p:spPr>
              <a:xfrm>
                <a:off x="751793" y="2527729"/>
                <a:ext cx="3960782" cy="6627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36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numCol="1" anchor="t">
                <a:normAutofit/>
              </a:bodyPr>
              <a:lstStyle/>
              <a:p>
                <a:endParaRPr/>
              </a:p>
            </p:txBody>
          </p:sp>
          <p:sp>
            <p:nvSpPr>
              <p:cNvPr id="136" name="ïṥ1îḓé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B585B44-635C-438B-8EED-B3531D40D196}"/>
                  </a:ext>
                </a:extLst>
              </p:cNvPr>
              <p:cNvSpPr/>
              <p:nvPr/>
            </p:nvSpPr>
            <p:spPr>
              <a:xfrm>
                <a:off x="751793" y="1867742"/>
                <a:ext cx="3533337" cy="6627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0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numCol="1" anchor="t">
                <a:normAutofit/>
              </a:bodyPr>
              <a:lstStyle/>
              <a:p>
                <a:endParaRPr dirty="0"/>
              </a:p>
            </p:txBody>
          </p:sp>
        </p:grpSp>
        <p:sp>
          <p:nvSpPr>
            <p:cNvPr id="129" name="iśļîḍ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987B6D3-A240-4E55-9F01-F769AF3DBEB8}"/>
                </a:ext>
              </a:extLst>
            </p:cNvPr>
            <p:cNvSpPr/>
            <p:nvPr/>
          </p:nvSpPr>
          <p:spPr bwMode="auto">
            <a:xfrm>
              <a:off x="828095" y="2226662"/>
              <a:ext cx="2580227" cy="847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l"/>
              </a:pPr>
              <a:r>
                <a:rPr lang="zh-CN" altLang="en-US" sz="1600" dirty="0">
                  <a:solidFill>
                    <a:srgbClr val="00267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主园区位于汽车城大道</a:t>
              </a:r>
              <a:r>
                <a:rPr lang="en-US" altLang="zh-CN" sz="1600" dirty="0">
                  <a:solidFill>
                    <a:srgbClr val="00267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168</a:t>
              </a:r>
              <a:r>
                <a:rPr lang="zh-CN" altLang="en-US" sz="1600" dirty="0">
                  <a:solidFill>
                    <a:srgbClr val="00267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号，占地面积</a:t>
              </a:r>
              <a:r>
                <a:rPr lang="en-US" altLang="zh-CN" sz="1600" b="1" dirty="0">
                  <a:solidFill>
                    <a:srgbClr val="EB550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  <a:r>
                <a:rPr lang="zh-CN" altLang="en-US" sz="1600" b="1" dirty="0">
                  <a:solidFill>
                    <a:srgbClr val="EB550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万</a:t>
              </a:r>
              <a:r>
                <a:rPr lang="zh-CN" altLang="en-US" sz="1600" dirty="0">
                  <a:solidFill>
                    <a:srgbClr val="00267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平方米</a:t>
              </a:r>
              <a:endParaRPr lang="en-US" altLang="zh-CN" sz="1600" dirty="0">
                <a:solidFill>
                  <a:srgbClr val="00267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3" name="map_340299"/>
          <p:cNvSpPr>
            <a:spLocks noChangeAspect="1"/>
          </p:cNvSpPr>
          <p:nvPr/>
        </p:nvSpPr>
        <p:spPr bwMode="auto">
          <a:xfrm>
            <a:off x="3539963" y="2600577"/>
            <a:ext cx="567532" cy="544324"/>
          </a:xfrm>
          <a:custGeom>
            <a:avLst/>
            <a:gdLst>
              <a:gd name="connsiteX0" fmla="*/ 91520 w 606765"/>
              <a:gd name="connsiteY0" fmla="*/ 399919 h 581953"/>
              <a:gd name="connsiteX1" fmla="*/ 29217 w 606765"/>
              <a:gd name="connsiteY1" fmla="*/ 557866 h 581953"/>
              <a:gd name="connsiteX2" fmla="*/ 472992 w 606765"/>
              <a:gd name="connsiteY2" fmla="*/ 557866 h 581953"/>
              <a:gd name="connsiteX3" fmla="*/ 429291 w 606765"/>
              <a:gd name="connsiteY3" fmla="*/ 520623 h 581953"/>
              <a:gd name="connsiteX4" fmla="*/ 298544 w 606765"/>
              <a:gd name="connsiteY4" fmla="*/ 506313 h 581953"/>
              <a:gd name="connsiteX5" fmla="*/ 239623 w 606765"/>
              <a:gd name="connsiteY5" fmla="*/ 503202 h 581953"/>
              <a:gd name="connsiteX6" fmla="*/ 151865 w 606765"/>
              <a:gd name="connsiteY6" fmla="*/ 461338 h 581953"/>
              <a:gd name="connsiteX7" fmla="*/ 151509 w 606765"/>
              <a:gd name="connsiteY7" fmla="*/ 399919 h 581953"/>
              <a:gd name="connsiteX8" fmla="*/ 83776 w 606765"/>
              <a:gd name="connsiteY8" fmla="*/ 375831 h 581953"/>
              <a:gd name="connsiteX9" fmla="*/ 194053 w 606765"/>
              <a:gd name="connsiteY9" fmla="*/ 375831 h 581953"/>
              <a:gd name="connsiteX10" fmla="*/ 206068 w 606765"/>
              <a:gd name="connsiteY10" fmla="*/ 388631 h 581953"/>
              <a:gd name="connsiteX11" fmla="*/ 193519 w 606765"/>
              <a:gd name="connsiteY11" fmla="*/ 399919 h 581953"/>
              <a:gd name="connsiteX12" fmla="*/ 177587 w 606765"/>
              <a:gd name="connsiteY12" fmla="*/ 399919 h 581953"/>
              <a:gd name="connsiteX13" fmla="*/ 173226 w 606765"/>
              <a:gd name="connsiteY13" fmla="*/ 450316 h 581953"/>
              <a:gd name="connsiteX14" fmla="*/ 240958 w 606765"/>
              <a:gd name="connsiteY14" fmla="*/ 479026 h 581953"/>
              <a:gd name="connsiteX15" fmla="*/ 299434 w 606765"/>
              <a:gd name="connsiteY15" fmla="*/ 482225 h 581953"/>
              <a:gd name="connsiteX16" fmla="*/ 435877 w 606765"/>
              <a:gd name="connsiteY16" fmla="*/ 497336 h 581953"/>
              <a:gd name="connsiteX17" fmla="*/ 497468 w 606765"/>
              <a:gd name="connsiteY17" fmla="*/ 557866 h 581953"/>
              <a:gd name="connsiteX18" fmla="*/ 576148 w 606765"/>
              <a:gd name="connsiteY18" fmla="*/ 557866 h 581953"/>
              <a:gd name="connsiteX19" fmla="*/ 502274 w 606765"/>
              <a:gd name="connsiteY19" fmla="*/ 399919 h 581953"/>
              <a:gd name="connsiteX20" fmla="*/ 400453 w 606765"/>
              <a:gd name="connsiteY20" fmla="*/ 399919 h 581953"/>
              <a:gd name="connsiteX21" fmla="*/ 388438 w 606765"/>
              <a:gd name="connsiteY21" fmla="*/ 387120 h 581953"/>
              <a:gd name="connsiteX22" fmla="*/ 400987 w 606765"/>
              <a:gd name="connsiteY22" fmla="*/ 375831 h 581953"/>
              <a:gd name="connsiteX23" fmla="*/ 509573 w 606765"/>
              <a:gd name="connsiteY23" fmla="*/ 375831 h 581953"/>
              <a:gd name="connsiteX24" fmla="*/ 520609 w 606765"/>
              <a:gd name="connsiteY24" fmla="*/ 382853 h 581953"/>
              <a:gd name="connsiteX25" fmla="*/ 605697 w 606765"/>
              <a:gd name="connsiteY25" fmla="*/ 564621 h 581953"/>
              <a:gd name="connsiteX26" fmla="*/ 606765 w 606765"/>
              <a:gd name="connsiteY26" fmla="*/ 569776 h 581953"/>
              <a:gd name="connsiteX27" fmla="*/ 594661 w 606765"/>
              <a:gd name="connsiteY27" fmla="*/ 581953 h 581953"/>
              <a:gd name="connsiteX28" fmla="*/ 12128 w 606765"/>
              <a:gd name="connsiteY28" fmla="*/ 581953 h 581953"/>
              <a:gd name="connsiteX29" fmla="*/ 7678 w 606765"/>
              <a:gd name="connsiteY29" fmla="*/ 581064 h 581953"/>
              <a:gd name="connsiteX30" fmla="*/ 824 w 606765"/>
              <a:gd name="connsiteY30" fmla="*/ 565332 h 581953"/>
              <a:gd name="connsiteX31" fmla="*/ 72473 w 606765"/>
              <a:gd name="connsiteY31" fmla="*/ 383564 h 581953"/>
              <a:gd name="connsiteX32" fmla="*/ 83776 w 606765"/>
              <a:gd name="connsiteY32" fmla="*/ 375831 h 581953"/>
              <a:gd name="connsiteX33" fmla="*/ 297327 w 606765"/>
              <a:gd name="connsiteY33" fmla="*/ 121294 h 581953"/>
              <a:gd name="connsiteX34" fmla="*/ 242673 w 606765"/>
              <a:gd name="connsiteY34" fmla="*/ 175874 h 581953"/>
              <a:gd name="connsiteX35" fmla="*/ 297327 w 606765"/>
              <a:gd name="connsiteY35" fmla="*/ 230543 h 581953"/>
              <a:gd name="connsiteX36" fmla="*/ 351980 w 606765"/>
              <a:gd name="connsiteY36" fmla="*/ 175874 h 581953"/>
              <a:gd name="connsiteX37" fmla="*/ 297327 w 606765"/>
              <a:gd name="connsiteY37" fmla="*/ 121294 h 581953"/>
              <a:gd name="connsiteX38" fmla="*/ 297327 w 606765"/>
              <a:gd name="connsiteY38" fmla="*/ 97027 h 581953"/>
              <a:gd name="connsiteX39" fmla="*/ 376369 w 606765"/>
              <a:gd name="connsiteY39" fmla="*/ 175874 h 581953"/>
              <a:gd name="connsiteX40" fmla="*/ 297327 w 606765"/>
              <a:gd name="connsiteY40" fmla="*/ 254811 h 581953"/>
              <a:gd name="connsiteX41" fmla="*/ 218373 w 606765"/>
              <a:gd name="connsiteY41" fmla="*/ 175874 h 581953"/>
              <a:gd name="connsiteX42" fmla="*/ 297327 w 606765"/>
              <a:gd name="connsiteY42" fmla="*/ 97027 h 581953"/>
              <a:gd name="connsiteX43" fmla="*/ 297300 w 606765"/>
              <a:gd name="connsiteY43" fmla="*/ 24262 h 581953"/>
              <a:gd name="connsiteX44" fmla="*/ 157569 w 606765"/>
              <a:gd name="connsiteY44" fmla="*/ 169570 h 581953"/>
              <a:gd name="connsiteX45" fmla="*/ 297300 w 606765"/>
              <a:gd name="connsiteY45" fmla="*/ 431035 h 581953"/>
              <a:gd name="connsiteX46" fmla="*/ 437032 w 606765"/>
              <a:gd name="connsiteY46" fmla="*/ 169570 h 581953"/>
              <a:gd name="connsiteX47" fmla="*/ 297300 w 606765"/>
              <a:gd name="connsiteY47" fmla="*/ 24262 h 581953"/>
              <a:gd name="connsiteX48" fmla="*/ 297300 w 606765"/>
              <a:gd name="connsiteY48" fmla="*/ 0 h 581953"/>
              <a:gd name="connsiteX49" fmla="*/ 461329 w 606765"/>
              <a:gd name="connsiteY49" fmla="*/ 169570 h 581953"/>
              <a:gd name="connsiteX50" fmla="*/ 306022 w 606765"/>
              <a:gd name="connsiteY50" fmla="*/ 457253 h 581953"/>
              <a:gd name="connsiteX51" fmla="*/ 297300 w 606765"/>
              <a:gd name="connsiteY51" fmla="*/ 461074 h 581953"/>
              <a:gd name="connsiteX52" fmla="*/ 288578 w 606765"/>
              <a:gd name="connsiteY52" fmla="*/ 457430 h 581953"/>
              <a:gd name="connsiteX53" fmla="*/ 133271 w 606765"/>
              <a:gd name="connsiteY53" fmla="*/ 169570 h 581953"/>
              <a:gd name="connsiteX54" fmla="*/ 297300 w 606765"/>
              <a:gd name="connsiteY54" fmla="*/ 0 h 581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606765" h="581953">
                <a:moveTo>
                  <a:pt x="91520" y="399919"/>
                </a:moveTo>
                <a:lnTo>
                  <a:pt x="29217" y="557866"/>
                </a:lnTo>
                <a:lnTo>
                  <a:pt x="472992" y="557866"/>
                </a:lnTo>
                <a:cubicBezTo>
                  <a:pt x="469877" y="540089"/>
                  <a:pt x="456259" y="528445"/>
                  <a:pt x="429291" y="520623"/>
                </a:cubicBezTo>
                <a:cubicBezTo>
                  <a:pt x="396537" y="511024"/>
                  <a:pt x="348920" y="508713"/>
                  <a:pt x="298544" y="506313"/>
                </a:cubicBezTo>
                <a:cubicBezTo>
                  <a:pt x="279319" y="505424"/>
                  <a:pt x="259560" y="504535"/>
                  <a:pt x="239623" y="503202"/>
                </a:cubicBezTo>
                <a:cubicBezTo>
                  <a:pt x="194142" y="500002"/>
                  <a:pt x="164681" y="485959"/>
                  <a:pt x="151865" y="461338"/>
                </a:cubicBezTo>
                <a:cubicBezTo>
                  <a:pt x="140739" y="439828"/>
                  <a:pt x="145634" y="415918"/>
                  <a:pt x="151509" y="399919"/>
                </a:cubicBezTo>
                <a:close/>
                <a:moveTo>
                  <a:pt x="83776" y="375831"/>
                </a:moveTo>
                <a:lnTo>
                  <a:pt x="194053" y="375831"/>
                </a:lnTo>
                <a:cubicBezTo>
                  <a:pt x="200995" y="375831"/>
                  <a:pt x="206424" y="381698"/>
                  <a:pt x="206068" y="388631"/>
                </a:cubicBezTo>
                <a:cubicBezTo>
                  <a:pt x="205534" y="395119"/>
                  <a:pt x="199927" y="399919"/>
                  <a:pt x="193519" y="399919"/>
                </a:cubicBezTo>
                <a:lnTo>
                  <a:pt x="177587" y="399919"/>
                </a:lnTo>
                <a:cubicBezTo>
                  <a:pt x="172603" y="410407"/>
                  <a:pt x="164147" y="432717"/>
                  <a:pt x="173226" y="450316"/>
                </a:cubicBezTo>
                <a:cubicBezTo>
                  <a:pt x="183906" y="470937"/>
                  <a:pt x="216037" y="477248"/>
                  <a:pt x="240958" y="479026"/>
                </a:cubicBezTo>
                <a:cubicBezTo>
                  <a:pt x="260806" y="480270"/>
                  <a:pt x="280476" y="481337"/>
                  <a:pt x="299434" y="482225"/>
                </a:cubicBezTo>
                <a:cubicBezTo>
                  <a:pt x="351323" y="484625"/>
                  <a:pt x="400364" y="487025"/>
                  <a:pt x="435877" y="497336"/>
                </a:cubicBezTo>
                <a:cubicBezTo>
                  <a:pt x="473526" y="508357"/>
                  <a:pt x="494175" y="528712"/>
                  <a:pt x="497468" y="557866"/>
                </a:cubicBezTo>
                <a:lnTo>
                  <a:pt x="576148" y="557866"/>
                </a:lnTo>
                <a:lnTo>
                  <a:pt x="502274" y="399919"/>
                </a:lnTo>
                <a:lnTo>
                  <a:pt x="400453" y="399919"/>
                </a:lnTo>
                <a:cubicBezTo>
                  <a:pt x="393511" y="399919"/>
                  <a:pt x="388082" y="394052"/>
                  <a:pt x="388438" y="387120"/>
                </a:cubicBezTo>
                <a:cubicBezTo>
                  <a:pt x="388972" y="380631"/>
                  <a:pt x="394490" y="375831"/>
                  <a:pt x="400987" y="375831"/>
                </a:cubicBezTo>
                <a:lnTo>
                  <a:pt x="509573" y="375831"/>
                </a:lnTo>
                <a:cubicBezTo>
                  <a:pt x="514290" y="375831"/>
                  <a:pt x="518562" y="378498"/>
                  <a:pt x="520609" y="382853"/>
                </a:cubicBezTo>
                <a:lnTo>
                  <a:pt x="605697" y="564621"/>
                </a:lnTo>
                <a:cubicBezTo>
                  <a:pt x="606409" y="566221"/>
                  <a:pt x="606765" y="567998"/>
                  <a:pt x="606765" y="569776"/>
                </a:cubicBezTo>
                <a:cubicBezTo>
                  <a:pt x="606765" y="576531"/>
                  <a:pt x="601336" y="581953"/>
                  <a:pt x="594661" y="581953"/>
                </a:cubicBezTo>
                <a:lnTo>
                  <a:pt x="12128" y="581953"/>
                </a:lnTo>
                <a:cubicBezTo>
                  <a:pt x="10615" y="581953"/>
                  <a:pt x="9102" y="581509"/>
                  <a:pt x="7678" y="581064"/>
                </a:cubicBezTo>
                <a:cubicBezTo>
                  <a:pt x="1447" y="578665"/>
                  <a:pt x="-1579" y="571554"/>
                  <a:pt x="824" y="565332"/>
                </a:cubicBezTo>
                <a:lnTo>
                  <a:pt x="72473" y="383564"/>
                </a:lnTo>
                <a:cubicBezTo>
                  <a:pt x="74253" y="378942"/>
                  <a:pt x="78792" y="375831"/>
                  <a:pt x="83776" y="375831"/>
                </a:cubicBezTo>
                <a:close/>
                <a:moveTo>
                  <a:pt x="297327" y="121294"/>
                </a:moveTo>
                <a:cubicBezTo>
                  <a:pt x="267063" y="121294"/>
                  <a:pt x="242673" y="145740"/>
                  <a:pt x="242673" y="175874"/>
                </a:cubicBezTo>
                <a:cubicBezTo>
                  <a:pt x="242673" y="206098"/>
                  <a:pt x="267063" y="230543"/>
                  <a:pt x="297327" y="230543"/>
                </a:cubicBezTo>
                <a:cubicBezTo>
                  <a:pt x="327591" y="230543"/>
                  <a:pt x="351980" y="206098"/>
                  <a:pt x="351980" y="175874"/>
                </a:cubicBezTo>
                <a:cubicBezTo>
                  <a:pt x="351980" y="145740"/>
                  <a:pt x="327591" y="121294"/>
                  <a:pt x="297327" y="121294"/>
                </a:cubicBezTo>
                <a:close/>
                <a:moveTo>
                  <a:pt x="297327" y="97027"/>
                </a:moveTo>
                <a:cubicBezTo>
                  <a:pt x="341032" y="97027"/>
                  <a:pt x="376369" y="132317"/>
                  <a:pt x="376369" y="175874"/>
                </a:cubicBezTo>
                <a:cubicBezTo>
                  <a:pt x="376369" y="219432"/>
                  <a:pt x="340854" y="254811"/>
                  <a:pt x="297327" y="254811"/>
                </a:cubicBezTo>
                <a:cubicBezTo>
                  <a:pt x="253622" y="254811"/>
                  <a:pt x="218373" y="219520"/>
                  <a:pt x="218373" y="175874"/>
                </a:cubicBezTo>
                <a:cubicBezTo>
                  <a:pt x="218373" y="132317"/>
                  <a:pt x="253622" y="97027"/>
                  <a:pt x="297327" y="97027"/>
                </a:cubicBezTo>
                <a:close/>
                <a:moveTo>
                  <a:pt x="297300" y="24262"/>
                </a:moveTo>
                <a:cubicBezTo>
                  <a:pt x="220225" y="24262"/>
                  <a:pt x="157569" y="89495"/>
                  <a:pt x="157569" y="169570"/>
                </a:cubicBezTo>
                <a:cubicBezTo>
                  <a:pt x="157569" y="267952"/>
                  <a:pt x="265438" y="395308"/>
                  <a:pt x="297300" y="431035"/>
                </a:cubicBezTo>
                <a:cubicBezTo>
                  <a:pt x="329163" y="395308"/>
                  <a:pt x="437032" y="267330"/>
                  <a:pt x="437032" y="169570"/>
                </a:cubicBezTo>
                <a:cubicBezTo>
                  <a:pt x="437032" y="89495"/>
                  <a:pt x="374375" y="24262"/>
                  <a:pt x="297300" y="24262"/>
                </a:cubicBezTo>
                <a:close/>
                <a:moveTo>
                  <a:pt x="297300" y="0"/>
                </a:moveTo>
                <a:cubicBezTo>
                  <a:pt x="387814" y="0"/>
                  <a:pt x="461329" y="76075"/>
                  <a:pt x="461329" y="169570"/>
                </a:cubicBezTo>
                <a:cubicBezTo>
                  <a:pt x="461329" y="293370"/>
                  <a:pt x="312341" y="450676"/>
                  <a:pt x="306022" y="457253"/>
                </a:cubicBezTo>
                <a:cubicBezTo>
                  <a:pt x="303797" y="459652"/>
                  <a:pt x="300593" y="461074"/>
                  <a:pt x="297300" y="461074"/>
                </a:cubicBezTo>
                <a:cubicBezTo>
                  <a:pt x="294007" y="461074"/>
                  <a:pt x="290892" y="459652"/>
                  <a:pt x="288578" y="457430"/>
                </a:cubicBezTo>
                <a:cubicBezTo>
                  <a:pt x="282259" y="450676"/>
                  <a:pt x="133271" y="293992"/>
                  <a:pt x="133271" y="169570"/>
                </a:cubicBezTo>
                <a:cubicBezTo>
                  <a:pt x="133271" y="76075"/>
                  <a:pt x="206786" y="0"/>
                  <a:pt x="2973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4" name="route_229146"/>
          <p:cNvSpPr>
            <a:spLocks noChangeAspect="1"/>
          </p:cNvSpPr>
          <p:nvPr/>
        </p:nvSpPr>
        <p:spPr bwMode="auto">
          <a:xfrm>
            <a:off x="3530032" y="4875168"/>
            <a:ext cx="586334" cy="575643"/>
          </a:xfrm>
          <a:custGeom>
            <a:avLst/>
            <a:gdLst>
              <a:gd name="connsiteX0" fmla="*/ 486043 w 607639"/>
              <a:gd name="connsiteY0" fmla="*/ 576308 h 596560"/>
              <a:gd name="connsiteX1" fmla="*/ 496210 w 607639"/>
              <a:gd name="connsiteY1" fmla="*/ 576308 h 596560"/>
              <a:gd name="connsiteX2" fmla="*/ 506378 w 607639"/>
              <a:gd name="connsiteY2" fmla="*/ 586434 h 596560"/>
              <a:gd name="connsiteX3" fmla="*/ 496210 w 607639"/>
              <a:gd name="connsiteY3" fmla="*/ 596560 h 596560"/>
              <a:gd name="connsiteX4" fmla="*/ 486043 w 607639"/>
              <a:gd name="connsiteY4" fmla="*/ 596560 h 596560"/>
              <a:gd name="connsiteX5" fmla="*/ 475964 w 607639"/>
              <a:gd name="connsiteY5" fmla="*/ 586434 h 596560"/>
              <a:gd name="connsiteX6" fmla="*/ 486043 w 607639"/>
              <a:gd name="connsiteY6" fmla="*/ 576308 h 596560"/>
              <a:gd name="connsiteX7" fmla="*/ 427941 w 607639"/>
              <a:gd name="connsiteY7" fmla="*/ 576308 h 596560"/>
              <a:gd name="connsiteX8" fmla="*/ 447335 w 607639"/>
              <a:gd name="connsiteY8" fmla="*/ 576308 h 596560"/>
              <a:gd name="connsiteX9" fmla="*/ 457476 w 607639"/>
              <a:gd name="connsiteY9" fmla="*/ 586434 h 596560"/>
              <a:gd name="connsiteX10" fmla="*/ 447335 w 607639"/>
              <a:gd name="connsiteY10" fmla="*/ 596560 h 596560"/>
              <a:gd name="connsiteX11" fmla="*/ 427941 w 607639"/>
              <a:gd name="connsiteY11" fmla="*/ 596560 h 596560"/>
              <a:gd name="connsiteX12" fmla="*/ 417889 w 607639"/>
              <a:gd name="connsiteY12" fmla="*/ 586434 h 596560"/>
              <a:gd name="connsiteX13" fmla="*/ 427941 w 607639"/>
              <a:gd name="connsiteY13" fmla="*/ 576308 h 596560"/>
              <a:gd name="connsiteX14" fmla="*/ 369884 w 607639"/>
              <a:gd name="connsiteY14" fmla="*/ 576308 h 596560"/>
              <a:gd name="connsiteX15" fmla="*/ 389189 w 607639"/>
              <a:gd name="connsiteY15" fmla="*/ 576308 h 596560"/>
              <a:gd name="connsiteX16" fmla="*/ 399330 w 607639"/>
              <a:gd name="connsiteY16" fmla="*/ 586434 h 596560"/>
              <a:gd name="connsiteX17" fmla="*/ 389189 w 607639"/>
              <a:gd name="connsiteY17" fmla="*/ 596560 h 596560"/>
              <a:gd name="connsiteX18" fmla="*/ 369884 w 607639"/>
              <a:gd name="connsiteY18" fmla="*/ 596560 h 596560"/>
              <a:gd name="connsiteX19" fmla="*/ 359743 w 607639"/>
              <a:gd name="connsiteY19" fmla="*/ 586434 h 596560"/>
              <a:gd name="connsiteX20" fmla="*/ 369884 w 607639"/>
              <a:gd name="connsiteY20" fmla="*/ 576308 h 596560"/>
              <a:gd name="connsiteX21" fmla="*/ 311808 w 607639"/>
              <a:gd name="connsiteY21" fmla="*/ 576308 h 596560"/>
              <a:gd name="connsiteX22" fmla="*/ 331113 w 607639"/>
              <a:gd name="connsiteY22" fmla="*/ 576308 h 596560"/>
              <a:gd name="connsiteX23" fmla="*/ 341254 w 607639"/>
              <a:gd name="connsiteY23" fmla="*/ 586434 h 596560"/>
              <a:gd name="connsiteX24" fmla="*/ 331113 w 607639"/>
              <a:gd name="connsiteY24" fmla="*/ 596560 h 596560"/>
              <a:gd name="connsiteX25" fmla="*/ 311808 w 607639"/>
              <a:gd name="connsiteY25" fmla="*/ 596560 h 596560"/>
              <a:gd name="connsiteX26" fmla="*/ 301667 w 607639"/>
              <a:gd name="connsiteY26" fmla="*/ 586434 h 596560"/>
              <a:gd name="connsiteX27" fmla="*/ 311808 w 607639"/>
              <a:gd name="connsiteY27" fmla="*/ 576308 h 596560"/>
              <a:gd name="connsiteX28" fmla="*/ 253662 w 607639"/>
              <a:gd name="connsiteY28" fmla="*/ 576308 h 596560"/>
              <a:gd name="connsiteX29" fmla="*/ 272967 w 607639"/>
              <a:gd name="connsiteY29" fmla="*/ 576308 h 596560"/>
              <a:gd name="connsiteX30" fmla="*/ 283108 w 607639"/>
              <a:gd name="connsiteY30" fmla="*/ 586434 h 596560"/>
              <a:gd name="connsiteX31" fmla="*/ 272967 w 607639"/>
              <a:gd name="connsiteY31" fmla="*/ 596560 h 596560"/>
              <a:gd name="connsiteX32" fmla="*/ 253662 w 607639"/>
              <a:gd name="connsiteY32" fmla="*/ 596560 h 596560"/>
              <a:gd name="connsiteX33" fmla="*/ 243521 w 607639"/>
              <a:gd name="connsiteY33" fmla="*/ 586434 h 596560"/>
              <a:gd name="connsiteX34" fmla="*/ 253662 w 607639"/>
              <a:gd name="connsiteY34" fmla="*/ 576308 h 596560"/>
              <a:gd name="connsiteX35" fmla="*/ 195535 w 607639"/>
              <a:gd name="connsiteY35" fmla="*/ 576308 h 596560"/>
              <a:gd name="connsiteX36" fmla="*/ 214963 w 607639"/>
              <a:gd name="connsiteY36" fmla="*/ 576308 h 596560"/>
              <a:gd name="connsiteX37" fmla="*/ 225033 w 607639"/>
              <a:gd name="connsiteY37" fmla="*/ 586434 h 596560"/>
              <a:gd name="connsiteX38" fmla="*/ 214963 w 607639"/>
              <a:gd name="connsiteY38" fmla="*/ 596560 h 596560"/>
              <a:gd name="connsiteX39" fmla="*/ 195535 w 607639"/>
              <a:gd name="connsiteY39" fmla="*/ 596560 h 596560"/>
              <a:gd name="connsiteX40" fmla="*/ 185375 w 607639"/>
              <a:gd name="connsiteY40" fmla="*/ 586434 h 596560"/>
              <a:gd name="connsiteX41" fmla="*/ 195535 w 607639"/>
              <a:gd name="connsiteY41" fmla="*/ 576308 h 596560"/>
              <a:gd name="connsiteX42" fmla="*/ 137441 w 607639"/>
              <a:gd name="connsiteY42" fmla="*/ 576308 h 596560"/>
              <a:gd name="connsiteX43" fmla="*/ 156835 w 607639"/>
              <a:gd name="connsiteY43" fmla="*/ 576308 h 596560"/>
              <a:gd name="connsiteX44" fmla="*/ 166887 w 607639"/>
              <a:gd name="connsiteY44" fmla="*/ 586434 h 596560"/>
              <a:gd name="connsiteX45" fmla="*/ 156835 w 607639"/>
              <a:gd name="connsiteY45" fmla="*/ 596560 h 596560"/>
              <a:gd name="connsiteX46" fmla="*/ 137441 w 607639"/>
              <a:gd name="connsiteY46" fmla="*/ 596560 h 596560"/>
              <a:gd name="connsiteX47" fmla="*/ 127300 w 607639"/>
              <a:gd name="connsiteY47" fmla="*/ 586434 h 596560"/>
              <a:gd name="connsiteX48" fmla="*/ 137441 w 607639"/>
              <a:gd name="connsiteY48" fmla="*/ 576308 h 596560"/>
              <a:gd name="connsiteX49" fmla="*/ 79309 w 607639"/>
              <a:gd name="connsiteY49" fmla="*/ 576308 h 596560"/>
              <a:gd name="connsiteX50" fmla="*/ 98727 w 607639"/>
              <a:gd name="connsiteY50" fmla="*/ 576308 h 596560"/>
              <a:gd name="connsiteX51" fmla="*/ 108882 w 607639"/>
              <a:gd name="connsiteY51" fmla="*/ 586434 h 596560"/>
              <a:gd name="connsiteX52" fmla="*/ 98727 w 607639"/>
              <a:gd name="connsiteY52" fmla="*/ 596560 h 596560"/>
              <a:gd name="connsiteX53" fmla="*/ 79309 w 607639"/>
              <a:gd name="connsiteY53" fmla="*/ 596560 h 596560"/>
              <a:gd name="connsiteX54" fmla="*/ 69154 w 607639"/>
              <a:gd name="connsiteY54" fmla="*/ 586434 h 596560"/>
              <a:gd name="connsiteX55" fmla="*/ 79309 w 607639"/>
              <a:gd name="connsiteY55" fmla="*/ 576308 h 596560"/>
              <a:gd name="connsiteX56" fmla="*/ 23156 w 607639"/>
              <a:gd name="connsiteY56" fmla="*/ 555727 h 596560"/>
              <a:gd name="connsiteX57" fmla="*/ 37201 w 607639"/>
              <a:gd name="connsiteY57" fmla="*/ 558393 h 596560"/>
              <a:gd name="connsiteX58" fmla="*/ 48045 w 607639"/>
              <a:gd name="connsiteY58" fmla="*/ 569413 h 596560"/>
              <a:gd name="connsiteX59" fmla="*/ 50712 w 607639"/>
              <a:gd name="connsiteY59" fmla="*/ 583455 h 596560"/>
              <a:gd name="connsiteX60" fmla="*/ 42356 w 607639"/>
              <a:gd name="connsiteY60" fmla="*/ 587810 h 596560"/>
              <a:gd name="connsiteX61" fmla="*/ 36667 w 607639"/>
              <a:gd name="connsiteY61" fmla="*/ 586033 h 596560"/>
              <a:gd name="connsiteX62" fmla="*/ 20400 w 607639"/>
              <a:gd name="connsiteY62" fmla="*/ 569680 h 596560"/>
              <a:gd name="connsiteX63" fmla="*/ 23156 w 607639"/>
              <a:gd name="connsiteY63" fmla="*/ 555727 h 596560"/>
              <a:gd name="connsiteX64" fmla="*/ 33308 w 607639"/>
              <a:gd name="connsiteY64" fmla="*/ 500629 h 596560"/>
              <a:gd name="connsiteX65" fmla="*/ 36510 w 607639"/>
              <a:gd name="connsiteY65" fmla="*/ 514570 h 596560"/>
              <a:gd name="connsiteX66" fmla="*/ 30995 w 607639"/>
              <a:gd name="connsiteY66" fmla="*/ 528868 h 596560"/>
              <a:gd name="connsiteX67" fmla="*/ 21032 w 607639"/>
              <a:gd name="connsiteY67" fmla="*/ 537215 h 596560"/>
              <a:gd name="connsiteX68" fmla="*/ 19342 w 607639"/>
              <a:gd name="connsiteY68" fmla="*/ 537126 h 596560"/>
              <a:gd name="connsiteX69" fmla="*/ 11070 w 607639"/>
              <a:gd name="connsiteY69" fmla="*/ 525404 h 596560"/>
              <a:gd name="connsiteX70" fmla="*/ 19342 w 607639"/>
              <a:gd name="connsiteY70" fmla="*/ 503825 h 596560"/>
              <a:gd name="connsiteX71" fmla="*/ 33308 w 607639"/>
              <a:gd name="connsiteY71" fmla="*/ 500629 h 596560"/>
              <a:gd name="connsiteX72" fmla="*/ 174431 w 607639"/>
              <a:gd name="connsiteY72" fmla="*/ 475187 h 596560"/>
              <a:gd name="connsiteX73" fmla="*/ 193849 w 607639"/>
              <a:gd name="connsiteY73" fmla="*/ 475187 h 596560"/>
              <a:gd name="connsiteX74" fmla="*/ 204004 w 607639"/>
              <a:gd name="connsiteY74" fmla="*/ 485313 h 596560"/>
              <a:gd name="connsiteX75" fmla="*/ 193849 w 607639"/>
              <a:gd name="connsiteY75" fmla="*/ 495439 h 596560"/>
              <a:gd name="connsiteX76" fmla="*/ 174431 w 607639"/>
              <a:gd name="connsiteY76" fmla="*/ 495439 h 596560"/>
              <a:gd name="connsiteX77" fmla="*/ 164276 w 607639"/>
              <a:gd name="connsiteY77" fmla="*/ 485313 h 596560"/>
              <a:gd name="connsiteX78" fmla="*/ 174431 w 607639"/>
              <a:gd name="connsiteY78" fmla="*/ 475187 h 596560"/>
              <a:gd name="connsiteX79" fmla="*/ 116324 w 607639"/>
              <a:gd name="connsiteY79" fmla="*/ 475187 h 596560"/>
              <a:gd name="connsiteX80" fmla="*/ 135718 w 607639"/>
              <a:gd name="connsiteY80" fmla="*/ 475187 h 596560"/>
              <a:gd name="connsiteX81" fmla="*/ 145859 w 607639"/>
              <a:gd name="connsiteY81" fmla="*/ 485313 h 596560"/>
              <a:gd name="connsiteX82" fmla="*/ 135718 w 607639"/>
              <a:gd name="connsiteY82" fmla="*/ 495439 h 596560"/>
              <a:gd name="connsiteX83" fmla="*/ 116324 w 607639"/>
              <a:gd name="connsiteY83" fmla="*/ 495439 h 596560"/>
              <a:gd name="connsiteX84" fmla="*/ 106272 w 607639"/>
              <a:gd name="connsiteY84" fmla="*/ 485313 h 596560"/>
              <a:gd name="connsiteX85" fmla="*/ 116324 w 607639"/>
              <a:gd name="connsiteY85" fmla="*/ 475187 h 596560"/>
              <a:gd name="connsiteX86" fmla="*/ 70848 w 607639"/>
              <a:gd name="connsiteY86" fmla="*/ 475187 h 596560"/>
              <a:gd name="connsiteX87" fmla="*/ 77622 w 607639"/>
              <a:gd name="connsiteY87" fmla="*/ 475187 h 596560"/>
              <a:gd name="connsiteX88" fmla="*/ 87784 w 607639"/>
              <a:gd name="connsiteY88" fmla="*/ 485333 h 596560"/>
              <a:gd name="connsiteX89" fmla="*/ 77622 w 607639"/>
              <a:gd name="connsiteY89" fmla="*/ 495479 h 596560"/>
              <a:gd name="connsiteX90" fmla="*/ 70848 w 607639"/>
              <a:gd name="connsiteY90" fmla="*/ 495479 h 596560"/>
              <a:gd name="connsiteX91" fmla="*/ 60865 w 607639"/>
              <a:gd name="connsiteY91" fmla="*/ 496725 h 596560"/>
              <a:gd name="connsiteX92" fmla="*/ 58369 w 607639"/>
              <a:gd name="connsiteY92" fmla="*/ 496992 h 596560"/>
              <a:gd name="connsiteX93" fmla="*/ 48564 w 607639"/>
              <a:gd name="connsiteY93" fmla="*/ 489427 h 596560"/>
              <a:gd name="connsiteX94" fmla="*/ 55873 w 607639"/>
              <a:gd name="connsiteY94" fmla="*/ 477056 h 596560"/>
              <a:gd name="connsiteX95" fmla="*/ 70848 w 607639"/>
              <a:gd name="connsiteY95" fmla="*/ 475187 h 596560"/>
              <a:gd name="connsiteX96" fmla="*/ 250209 w 607639"/>
              <a:gd name="connsiteY96" fmla="*/ 474682 h 596560"/>
              <a:gd name="connsiteX97" fmla="*/ 261876 w 607639"/>
              <a:gd name="connsiteY97" fmla="*/ 482843 h 596560"/>
              <a:gd name="connsiteX98" fmla="*/ 253683 w 607639"/>
              <a:gd name="connsiteY98" fmla="*/ 494553 h 596560"/>
              <a:gd name="connsiteX99" fmla="*/ 243084 w 607639"/>
              <a:gd name="connsiteY99" fmla="*/ 495440 h 596560"/>
              <a:gd name="connsiteX100" fmla="*/ 232575 w 607639"/>
              <a:gd name="connsiteY100" fmla="*/ 495440 h 596560"/>
              <a:gd name="connsiteX101" fmla="*/ 222422 w 607639"/>
              <a:gd name="connsiteY101" fmla="*/ 485327 h 596560"/>
              <a:gd name="connsiteX102" fmla="*/ 232575 w 607639"/>
              <a:gd name="connsiteY102" fmla="*/ 475214 h 596560"/>
              <a:gd name="connsiteX103" fmla="*/ 243084 w 607639"/>
              <a:gd name="connsiteY103" fmla="*/ 475214 h 596560"/>
              <a:gd name="connsiteX104" fmla="*/ 250209 w 607639"/>
              <a:gd name="connsiteY104" fmla="*/ 474682 h 596560"/>
              <a:gd name="connsiteX105" fmla="*/ 294581 w 607639"/>
              <a:gd name="connsiteY105" fmla="*/ 437444 h 596560"/>
              <a:gd name="connsiteX106" fmla="*/ 301957 w 607639"/>
              <a:gd name="connsiteY106" fmla="*/ 449689 h 596560"/>
              <a:gd name="connsiteX107" fmla="*/ 292093 w 607639"/>
              <a:gd name="connsiteY107" fmla="*/ 470541 h 596560"/>
              <a:gd name="connsiteX108" fmla="*/ 283917 w 607639"/>
              <a:gd name="connsiteY108" fmla="*/ 474623 h 596560"/>
              <a:gd name="connsiteX109" fmla="*/ 277963 w 607639"/>
              <a:gd name="connsiteY109" fmla="*/ 472760 h 596560"/>
              <a:gd name="connsiteX110" fmla="*/ 275830 w 607639"/>
              <a:gd name="connsiteY110" fmla="*/ 458651 h 596560"/>
              <a:gd name="connsiteX111" fmla="*/ 282317 w 607639"/>
              <a:gd name="connsiteY111" fmla="*/ 444720 h 596560"/>
              <a:gd name="connsiteX112" fmla="*/ 294581 w 607639"/>
              <a:gd name="connsiteY112" fmla="*/ 437444 h 596560"/>
              <a:gd name="connsiteX113" fmla="*/ 280921 w 607639"/>
              <a:gd name="connsiteY113" fmla="*/ 387276 h 596560"/>
              <a:gd name="connsiteX114" fmla="*/ 295874 w 607639"/>
              <a:gd name="connsiteY114" fmla="*/ 404806 h 596560"/>
              <a:gd name="connsiteX115" fmla="*/ 292136 w 607639"/>
              <a:gd name="connsiteY115" fmla="*/ 418599 h 596560"/>
              <a:gd name="connsiteX116" fmla="*/ 287151 w 607639"/>
              <a:gd name="connsiteY116" fmla="*/ 419934 h 596560"/>
              <a:gd name="connsiteX117" fmla="*/ 278340 w 607639"/>
              <a:gd name="connsiteY117" fmla="*/ 414862 h 596560"/>
              <a:gd name="connsiteX118" fmla="*/ 268282 w 607639"/>
              <a:gd name="connsiteY118" fmla="*/ 403115 h 596560"/>
              <a:gd name="connsiteX119" fmla="*/ 266680 w 607639"/>
              <a:gd name="connsiteY119" fmla="*/ 388877 h 596560"/>
              <a:gd name="connsiteX120" fmla="*/ 280921 w 607639"/>
              <a:gd name="connsiteY120" fmla="*/ 387276 h 596560"/>
              <a:gd name="connsiteX121" fmla="*/ 218944 w 607639"/>
              <a:gd name="connsiteY121" fmla="*/ 374138 h 596560"/>
              <a:gd name="connsiteX122" fmla="*/ 238338 w 607639"/>
              <a:gd name="connsiteY122" fmla="*/ 374138 h 596560"/>
              <a:gd name="connsiteX123" fmla="*/ 248390 w 607639"/>
              <a:gd name="connsiteY123" fmla="*/ 384185 h 596560"/>
              <a:gd name="connsiteX124" fmla="*/ 238338 w 607639"/>
              <a:gd name="connsiteY124" fmla="*/ 394320 h 596560"/>
              <a:gd name="connsiteX125" fmla="*/ 218944 w 607639"/>
              <a:gd name="connsiteY125" fmla="*/ 394320 h 596560"/>
              <a:gd name="connsiteX126" fmla="*/ 208803 w 607639"/>
              <a:gd name="connsiteY126" fmla="*/ 384185 h 596560"/>
              <a:gd name="connsiteX127" fmla="*/ 218944 w 607639"/>
              <a:gd name="connsiteY127" fmla="*/ 374138 h 596560"/>
              <a:gd name="connsiteX128" fmla="*/ 160812 w 607639"/>
              <a:gd name="connsiteY128" fmla="*/ 374138 h 596560"/>
              <a:gd name="connsiteX129" fmla="*/ 180230 w 607639"/>
              <a:gd name="connsiteY129" fmla="*/ 374138 h 596560"/>
              <a:gd name="connsiteX130" fmla="*/ 190385 w 607639"/>
              <a:gd name="connsiteY130" fmla="*/ 384185 h 596560"/>
              <a:gd name="connsiteX131" fmla="*/ 180230 w 607639"/>
              <a:gd name="connsiteY131" fmla="*/ 394320 h 596560"/>
              <a:gd name="connsiteX132" fmla="*/ 160812 w 607639"/>
              <a:gd name="connsiteY132" fmla="*/ 394320 h 596560"/>
              <a:gd name="connsiteX133" fmla="*/ 150657 w 607639"/>
              <a:gd name="connsiteY133" fmla="*/ 384185 h 596560"/>
              <a:gd name="connsiteX134" fmla="*/ 160812 w 607639"/>
              <a:gd name="connsiteY134" fmla="*/ 374138 h 596560"/>
              <a:gd name="connsiteX135" fmla="*/ 111405 w 607639"/>
              <a:gd name="connsiteY135" fmla="*/ 374138 h 596560"/>
              <a:gd name="connsiteX136" fmla="*/ 121460 w 607639"/>
              <a:gd name="connsiteY136" fmla="*/ 374138 h 596560"/>
              <a:gd name="connsiteX137" fmla="*/ 131604 w 607639"/>
              <a:gd name="connsiteY137" fmla="*/ 384185 h 596560"/>
              <a:gd name="connsiteX138" fmla="*/ 121460 w 607639"/>
              <a:gd name="connsiteY138" fmla="*/ 394320 h 596560"/>
              <a:gd name="connsiteX139" fmla="*/ 111405 w 607639"/>
              <a:gd name="connsiteY139" fmla="*/ 394320 h 596560"/>
              <a:gd name="connsiteX140" fmla="*/ 101261 w 607639"/>
              <a:gd name="connsiteY140" fmla="*/ 384185 h 596560"/>
              <a:gd name="connsiteX141" fmla="*/ 111405 w 607639"/>
              <a:gd name="connsiteY141" fmla="*/ 374138 h 596560"/>
              <a:gd name="connsiteX142" fmla="*/ 496217 w 607639"/>
              <a:gd name="connsiteY142" fmla="*/ 273018 h 596560"/>
              <a:gd name="connsiteX143" fmla="*/ 536722 w 607639"/>
              <a:gd name="connsiteY143" fmla="*/ 313452 h 596560"/>
              <a:gd name="connsiteX144" fmla="*/ 496217 w 607639"/>
              <a:gd name="connsiteY144" fmla="*/ 353886 h 596560"/>
              <a:gd name="connsiteX145" fmla="*/ 455712 w 607639"/>
              <a:gd name="connsiteY145" fmla="*/ 313452 h 596560"/>
              <a:gd name="connsiteX146" fmla="*/ 496217 w 607639"/>
              <a:gd name="connsiteY146" fmla="*/ 273018 h 596560"/>
              <a:gd name="connsiteX147" fmla="*/ 496207 w 607639"/>
              <a:gd name="connsiteY147" fmla="*/ 252737 h 596560"/>
              <a:gd name="connsiteX148" fmla="*/ 435418 w 607639"/>
              <a:gd name="connsiteY148" fmla="*/ 313435 h 596560"/>
              <a:gd name="connsiteX149" fmla="*/ 496207 w 607639"/>
              <a:gd name="connsiteY149" fmla="*/ 374133 h 596560"/>
              <a:gd name="connsiteX150" fmla="*/ 556996 w 607639"/>
              <a:gd name="connsiteY150" fmla="*/ 313435 h 596560"/>
              <a:gd name="connsiteX151" fmla="*/ 496207 w 607639"/>
              <a:gd name="connsiteY151" fmla="*/ 252737 h 596560"/>
              <a:gd name="connsiteX152" fmla="*/ 496207 w 607639"/>
              <a:gd name="connsiteY152" fmla="*/ 202170 h 596560"/>
              <a:gd name="connsiteX153" fmla="*/ 607639 w 607639"/>
              <a:gd name="connsiteY153" fmla="*/ 322233 h 596560"/>
              <a:gd name="connsiteX154" fmla="*/ 582629 w 607639"/>
              <a:gd name="connsiteY154" fmla="*/ 412792 h 596560"/>
              <a:gd name="connsiteX155" fmla="*/ 504751 w 607639"/>
              <a:gd name="connsiteY155" fmla="*/ 552140 h 596560"/>
              <a:gd name="connsiteX156" fmla="*/ 496207 w 607639"/>
              <a:gd name="connsiteY156" fmla="*/ 556761 h 596560"/>
              <a:gd name="connsiteX157" fmla="*/ 487752 w 607639"/>
              <a:gd name="connsiteY157" fmla="*/ 552140 h 596560"/>
              <a:gd name="connsiteX158" fmla="*/ 409785 w 607639"/>
              <a:gd name="connsiteY158" fmla="*/ 412792 h 596560"/>
              <a:gd name="connsiteX159" fmla="*/ 384864 w 607639"/>
              <a:gd name="connsiteY159" fmla="*/ 322233 h 596560"/>
              <a:gd name="connsiteX160" fmla="*/ 496207 w 607639"/>
              <a:gd name="connsiteY160" fmla="*/ 202170 h 596560"/>
              <a:gd name="connsiteX161" fmla="*/ 111388 w 607639"/>
              <a:gd name="connsiteY161" fmla="*/ 70707 h 596560"/>
              <a:gd name="connsiteX162" fmla="*/ 151928 w 607639"/>
              <a:gd name="connsiteY162" fmla="*/ 111212 h 596560"/>
              <a:gd name="connsiteX163" fmla="*/ 111388 w 607639"/>
              <a:gd name="connsiteY163" fmla="*/ 151717 h 596560"/>
              <a:gd name="connsiteX164" fmla="*/ 70848 w 607639"/>
              <a:gd name="connsiteY164" fmla="*/ 111212 h 596560"/>
              <a:gd name="connsiteX165" fmla="*/ 111388 w 607639"/>
              <a:gd name="connsiteY165" fmla="*/ 70707 h 596560"/>
              <a:gd name="connsiteX166" fmla="*/ 111432 w 607639"/>
              <a:gd name="connsiteY166" fmla="*/ 50570 h 596560"/>
              <a:gd name="connsiteX167" fmla="*/ 50643 w 607639"/>
              <a:gd name="connsiteY167" fmla="*/ 111182 h 596560"/>
              <a:gd name="connsiteX168" fmla="*/ 111432 w 607639"/>
              <a:gd name="connsiteY168" fmla="*/ 171884 h 596560"/>
              <a:gd name="connsiteX169" fmla="*/ 172132 w 607639"/>
              <a:gd name="connsiteY169" fmla="*/ 111182 h 596560"/>
              <a:gd name="connsiteX170" fmla="*/ 111432 w 607639"/>
              <a:gd name="connsiteY170" fmla="*/ 50570 h 596560"/>
              <a:gd name="connsiteX171" fmla="*/ 111432 w 607639"/>
              <a:gd name="connsiteY171" fmla="*/ 0 h 596560"/>
              <a:gd name="connsiteX172" fmla="*/ 222775 w 607639"/>
              <a:gd name="connsiteY172" fmla="*/ 120070 h 596560"/>
              <a:gd name="connsiteX173" fmla="*/ 197765 w 607639"/>
              <a:gd name="connsiteY173" fmla="*/ 210633 h 596560"/>
              <a:gd name="connsiteX174" fmla="*/ 119887 w 607639"/>
              <a:gd name="connsiteY174" fmla="*/ 349900 h 596560"/>
              <a:gd name="connsiteX175" fmla="*/ 111432 w 607639"/>
              <a:gd name="connsiteY175" fmla="*/ 354521 h 596560"/>
              <a:gd name="connsiteX176" fmla="*/ 102888 w 607639"/>
              <a:gd name="connsiteY176" fmla="*/ 349900 h 596560"/>
              <a:gd name="connsiteX177" fmla="*/ 25010 w 607639"/>
              <a:gd name="connsiteY177" fmla="*/ 210633 h 596560"/>
              <a:gd name="connsiteX178" fmla="*/ 0 w 607639"/>
              <a:gd name="connsiteY178" fmla="*/ 120070 h 596560"/>
              <a:gd name="connsiteX179" fmla="*/ 111432 w 607639"/>
              <a:gd name="connsiteY179" fmla="*/ 0 h 59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</a:cxnLst>
            <a:rect l="l" t="t" r="r" b="b"/>
            <a:pathLst>
              <a:path w="607639" h="596560">
                <a:moveTo>
                  <a:pt x="486043" y="576308"/>
                </a:moveTo>
                <a:lnTo>
                  <a:pt x="496210" y="576308"/>
                </a:lnTo>
                <a:cubicBezTo>
                  <a:pt x="501829" y="576308"/>
                  <a:pt x="506378" y="580838"/>
                  <a:pt x="506378" y="586434"/>
                </a:cubicBezTo>
                <a:cubicBezTo>
                  <a:pt x="506378" y="592030"/>
                  <a:pt x="501829" y="596560"/>
                  <a:pt x="496210" y="596560"/>
                </a:cubicBezTo>
                <a:lnTo>
                  <a:pt x="486043" y="596560"/>
                </a:lnTo>
                <a:cubicBezTo>
                  <a:pt x="480424" y="596560"/>
                  <a:pt x="475964" y="592030"/>
                  <a:pt x="475964" y="586434"/>
                </a:cubicBezTo>
                <a:cubicBezTo>
                  <a:pt x="475964" y="580838"/>
                  <a:pt x="480424" y="576308"/>
                  <a:pt x="486043" y="576308"/>
                </a:cubicBezTo>
                <a:close/>
                <a:moveTo>
                  <a:pt x="427941" y="576308"/>
                </a:moveTo>
                <a:lnTo>
                  <a:pt x="447335" y="576308"/>
                </a:lnTo>
                <a:cubicBezTo>
                  <a:pt x="452939" y="576308"/>
                  <a:pt x="457476" y="580838"/>
                  <a:pt x="457476" y="586434"/>
                </a:cubicBezTo>
                <a:cubicBezTo>
                  <a:pt x="457476" y="592030"/>
                  <a:pt x="452939" y="596560"/>
                  <a:pt x="447335" y="596560"/>
                </a:cubicBezTo>
                <a:lnTo>
                  <a:pt x="427941" y="596560"/>
                </a:lnTo>
                <a:cubicBezTo>
                  <a:pt x="422426" y="596560"/>
                  <a:pt x="417889" y="592030"/>
                  <a:pt x="417889" y="586434"/>
                </a:cubicBezTo>
                <a:cubicBezTo>
                  <a:pt x="417889" y="580838"/>
                  <a:pt x="422426" y="576308"/>
                  <a:pt x="427941" y="576308"/>
                </a:cubicBezTo>
                <a:close/>
                <a:moveTo>
                  <a:pt x="369884" y="576308"/>
                </a:moveTo>
                <a:lnTo>
                  <a:pt x="389189" y="576308"/>
                </a:lnTo>
                <a:cubicBezTo>
                  <a:pt x="394793" y="576308"/>
                  <a:pt x="399330" y="580838"/>
                  <a:pt x="399330" y="586434"/>
                </a:cubicBezTo>
                <a:cubicBezTo>
                  <a:pt x="399330" y="592030"/>
                  <a:pt x="394793" y="596560"/>
                  <a:pt x="389189" y="596560"/>
                </a:cubicBezTo>
                <a:lnTo>
                  <a:pt x="369884" y="596560"/>
                </a:lnTo>
                <a:cubicBezTo>
                  <a:pt x="364280" y="596560"/>
                  <a:pt x="359743" y="592030"/>
                  <a:pt x="359743" y="586434"/>
                </a:cubicBezTo>
                <a:cubicBezTo>
                  <a:pt x="359743" y="580838"/>
                  <a:pt x="364280" y="576308"/>
                  <a:pt x="369884" y="576308"/>
                </a:cubicBezTo>
                <a:close/>
                <a:moveTo>
                  <a:pt x="311808" y="576308"/>
                </a:moveTo>
                <a:lnTo>
                  <a:pt x="331113" y="576308"/>
                </a:lnTo>
                <a:cubicBezTo>
                  <a:pt x="336717" y="576308"/>
                  <a:pt x="341254" y="580838"/>
                  <a:pt x="341254" y="586434"/>
                </a:cubicBezTo>
                <a:cubicBezTo>
                  <a:pt x="341254" y="592030"/>
                  <a:pt x="336717" y="596560"/>
                  <a:pt x="331113" y="596560"/>
                </a:cubicBezTo>
                <a:lnTo>
                  <a:pt x="311808" y="596560"/>
                </a:lnTo>
                <a:cubicBezTo>
                  <a:pt x="306204" y="596560"/>
                  <a:pt x="301667" y="592030"/>
                  <a:pt x="301667" y="586434"/>
                </a:cubicBezTo>
                <a:cubicBezTo>
                  <a:pt x="301667" y="580838"/>
                  <a:pt x="306204" y="576308"/>
                  <a:pt x="311808" y="576308"/>
                </a:cubicBezTo>
                <a:close/>
                <a:moveTo>
                  <a:pt x="253662" y="576308"/>
                </a:moveTo>
                <a:lnTo>
                  <a:pt x="272967" y="576308"/>
                </a:lnTo>
                <a:cubicBezTo>
                  <a:pt x="278571" y="576308"/>
                  <a:pt x="283108" y="580838"/>
                  <a:pt x="283108" y="586434"/>
                </a:cubicBezTo>
                <a:cubicBezTo>
                  <a:pt x="283108" y="592030"/>
                  <a:pt x="278571" y="596560"/>
                  <a:pt x="272967" y="596560"/>
                </a:cubicBezTo>
                <a:lnTo>
                  <a:pt x="253662" y="596560"/>
                </a:lnTo>
                <a:cubicBezTo>
                  <a:pt x="248058" y="596560"/>
                  <a:pt x="243521" y="592030"/>
                  <a:pt x="243521" y="586434"/>
                </a:cubicBezTo>
                <a:cubicBezTo>
                  <a:pt x="243521" y="580838"/>
                  <a:pt x="248058" y="576308"/>
                  <a:pt x="253662" y="576308"/>
                </a:cubicBezTo>
                <a:close/>
                <a:moveTo>
                  <a:pt x="195535" y="576308"/>
                </a:moveTo>
                <a:lnTo>
                  <a:pt x="214963" y="576308"/>
                </a:lnTo>
                <a:cubicBezTo>
                  <a:pt x="220488" y="576308"/>
                  <a:pt x="225033" y="580838"/>
                  <a:pt x="225033" y="586434"/>
                </a:cubicBezTo>
                <a:cubicBezTo>
                  <a:pt x="225033" y="592030"/>
                  <a:pt x="220488" y="596560"/>
                  <a:pt x="214963" y="596560"/>
                </a:cubicBezTo>
                <a:lnTo>
                  <a:pt x="195535" y="596560"/>
                </a:lnTo>
                <a:cubicBezTo>
                  <a:pt x="189920" y="596560"/>
                  <a:pt x="185375" y="592030"/>
                  <a:pt x="185375" y="586434"/>
                </a:cubicBezTo>
                <a:cubicBezTo>
                  <a:pt x="185375" y="580838"/>
                  <a:pt x="189920" y="576308"/>
                  <a:pt x="195535" y="576308"/>
                </a:cubicBezTo>
                <a:close/>
                <a:moveTo>
                  <a:pt x="137441" y="576308"/>
                </a:moveTo>
                <a:lnTo>
                  <a:pt x="156835" y="576308"/>
                </a:lnTo>
                <a:cubicBezTo>
                  <a:pt x="162439" y="576308"/>
                  <a:pt x="166887" y="580838"/>
                  <a:pt x="166887" y="586434"/>
                </a:cubicBezTo>
                <a:cubicBezTo>
                  <a:pt x="166887" y="592030"/>
                  <a:pt x="162439" y="596560"/>
                  <a:pt x="156835" y="596560"/>
                </a:cubicBezTo>
                <a:lnTo>
                  <a:pt x="137441" y="596560"/>
                </a:lnTo>
                <a:cubicBezTo>
                  <a:pt x="131837" y="596560"/>
                  <a:pt x="127300" y="592030"/>
                  <a:pt x="127300" y="586434"/>
                </a:cubicBezTo>
                <a:cubicBezTo>
                  <a:pt x="127300" y="580838"/>
                  <a:pt x="131837" y="576308"/>
                  <a:pt x="137441" y="576308"/>
                </a:cubicBezTo>
                <a:close/>
                <a:moveTo>
                  <a:pt x="79309" y="576308"/>
                </a:moveTo>
                <a:lnTo>
                  <a:pt x="98727" y="576308"/>
                </a:lnTo>
                <a:cubicBezTo>
                  <a:pt x="104339" y="576308"/>
                  <a:pt x="108882" y="580838"/>
                  <a:pt x="108882" y="586434"/>
                </a:cubicBezTo>
                <a:cubicBezTo>
                  <a:pt x="108882" y="592030"/>
                  <a:pt x="104339" y="596560"/>
                  <a:pt x="98727" y="596560"/>
                </a:cubicBezTo>
                <a:lnTo>
                  <a:pt x="79309" y="596560"/>
                </a:lnTo>
                <a:cubicBezTo>
                  <a:pt x="73697" y="596560"/>
                  <a:pt x="69154" y="592030"/>
                  <a:pt x="69154" y="586434"/>
                </a:cubicBezTo>
                <a:cubicBezTo>
                  <a:pt x="69154" y="580838"/>
                  <a:pt x="73697" y="576308"/>
                  <a:pt x="79309" y="576308"/>
                </a:cubicBezTo>
                <a:close/>
                <a:moveTo>
                  <a:pt x="23156" y="555727"/>
                </a:moveTo>
                <a:cubicBezTo>
                  <a:pt x="27778" y="552527"/>
                  <a:pt x="34089" y="553771"/>
                  <a:pt x="37201" y="558393"/>
                </a:cubicBezTo>
                <a:cubicBezTo>
                  <a:pt x="40134" y="562748"/>
                  <a:pt x="43778" y="566391"/>
                  <a:pt x="48045" y="569413"/>
                </a:cubicBezTo>
                <a:cubicBezTo>
                  <a:pt x="52668" y="572524"/>
                  <a:pt x="53912" y="578834"/>
                  <a:pt x="50712" y="583455"/>
                </a:cubicBezTo>
                <a:cubicBezTo>
                  <a:pt x="48756" y="586299"/>
                  <a:pt x="45556" y="587810"/>
                  <a:pt x="42356" y="587810"/>
                </a:cubicBezTo>
                <a:cubicBezTo>
                  <a:pt x="40401" y="587810"/>
                  <a:pt x="38445" y="587277"/>
                  <a:pt x="36667" y="586033"/>
                </a:cubicBezTo>
                <a:cubicBezTo>
                  <a:pt x="30267" y="581678"/>
                  <a:pt x="24756" y="576168"/>
                  <a:pt x="20400" y="569680"/>
                </a:cubicBezTo>
                <a:cubicBezTo>
                  <a:pt x="17289" y="565058"/>
                  <a:pt x="18533" y="558837"/>
                  <a:pt x="23156" y="555727"/>
                </a:cubicBezTo>
                <a:close/>
                <a:moveTo>
                  <a:pt x="33308" y="500629"/>
                </a:moveTo>
                <a:cubicBezTo>
                  <a:pt x="38023" y="503559"/>
                  <a:pt x="39446" y="509775"/>
                  <a:pt x="36510" y="514570"/>
                </a:cubicBezTo>
                <a:cubicBezTo>
                  <a:pt x="33753" y="518922"/>
                  <a:pt x="31885" y="523806"/>
                  <a:pt x="30995" y="528868"/>
                </a:cubicBezTo>
                <a:cubicBezTo>
                  <a:pt x="30195" y="533752"/>
                  <a:pt x="25836" y="537215"/>
                  <a:pt x="21032" y="537215"/>
                </a:cubicBezTo>
                <a:cubicBezTo>
                  <a:pt x="20499" y="537215"/>
                  <a:pt x="19876" y="537215"/>
                  <a:pt x="19342" y="537126"/>
                </a:cubicBezTo>
                <a:cubicBezTo>
                  <a:pt x="13827" y="536149"/>
                  <a:pt x="10091" y="530910"/>
                  <a:pt x="11070" y="525404"/>
                </a:cubicBezTo>
                <a:cubicBezTo>
                  <a:pt x="12404" y="517679"/>
                  <a:pt x="15161" y="510486"/>
                  <a:pt x="19342" y="503825"/>
                </a:cubicBezTo>
                <a:cubicBezTo>
                  <a:pt x="22278" y="499119"/>
                  <a:pt x="28594" y="497698"/>
                  <a:pt x="33308" y="500629"/>
                </a:cubicBezTo>
                <a:close/>
                <a:moveTo>
                  <a:pt x="174431" y="475187"/>
                </a:moveTo>
                <a:lnTo>
                  <a:pt x="193849" y="475187"/>
                </a:lnTo>
                <a:cubicBezTo>
                  <a:pt x="199461" y="475187"/>
                  <a:pt x="204004" y="479717"/>
                  <a:pt x="204004" y="485313"/>
                </a:cubicBezTo>
                <a:cubicBezTo>
                  <a:pt x="204004" y="490909"/>
                  <a:pt x="199461" y="495439"/>
                  <a:pt x="193849" y="495439"/>
                </a:cubicBezTo>
                <a:lnTo>
                  <a:pt x="174431" y="495439"/>
                </a:lnTo>
                <a:cubicBezTo>
                  <a:pt x="168819" y="495439"/>
                  <a:pt x="164276" y="490909"/>
                  <a:pt x="164276" y="485313"/>
                </a:cubicBezTo>
                <a:cubicBezTo>
                  <a:pt x="164276" y="479717"/>
                  <a:pt x="168819" y="475187"/>
                  <a:pt x="174431" y="475187"/>
                </a:cubicBezTo>
                <a:close/>
                <a:moveTo>
                  <a:pt x="116324" y="475187"/>
                </a:moveTo>
                <a:lnTo>
                  <a:pt x="135718" y="475187"/>
                </a:lnTo>
                <a:cubicBezTo>
                  <a:pt x="141322" y="475187"/>
                  <a:pt x="145859" y="479717"/>
                  <a:pt x="145859" y="485313"/>
                </a:cubicBezTo>
                <a:cubicBezTo>
                  <a:pt x="145859" y="490909"/>
                  <a:pt x="141322" y="495439"/>
                  <a:pt x="135718" y="495439"/>
                </a:cubicBezTo>
                <a:lnTo>
                  <a:pt x="116324" y="495439"/>
                </a:lnTo>
                <a:cubicBezTo>
                  <a:pt x="110809" y="495439"/>
                  <a:pt x="106272" y="490909"/>
                  <a:pt x="106272" y="485313"/>
                </a:cubicBezTo>
                <a:cubicBezTo>
                  <a:pt x="106272" y="479717"/>
                  <a:pt x="110809" y="475187"/>
                  <a:pt x="116324" y="475187"/>
                </a:cubicBezTo>
                <a:close/>
                <a:moveTo>
                  <a:pt x="70848" y="475187"/>
                </a:moveTo>
                <a:lnTo>
                  <a:pt x="77622" y="475187"/>
                </a:lnTo>
                <a:cubicBezTo>
                  <a:pt x="83238" y="475187"/>
                  <a:pt x="87784" y="479726"/>
                  <a:pt x="87784" y="485333"/>
                </a:cubicBezTo>
                <a:cubicBezTo>
                  <a:pt x="87784" y="490940"/>
                  <a:pt x="83238" y="495479"/>
                  <a:pt x="77622" y="495479"/>
                </a:cubicBezTo>
                <a:lnTo>
                  <a:pt x="70848" y="495479"/>
                </a:lnTo>
                <a:cubicBezTo>
                  <a:pt x="67461" y="495479"/>
                  <a:pt x="64074" y="495924"/>
                  <a:pt x="60865" y="496725"/>
                </a:cubicBezTo>
                <a:cubicBezTo>
                  <a:pt x="60063" y="496903"/>
                  <a:pt x="59171" y="496992"/>
                  <a:pt x="58369" y="496992"/>
                </a:cubicBezTo>
                <a:cubicBezTo>
                  <a:pt x="53823" y="496992"/>
                  <a:pt x="49723" y="493966"/>
                  <a:pt x="48564" y="489427"/>
                </a:cubicBezTo>
                <a:cubicBezTo>
                  <a:pt x="47138" y="483998"/>
                  <a:pt x="50436" y="478480"/>
                  <a:pt x="55873" y="477056"/>
                </a:cubicBezTo>
                <a:cubicBezTo>
                  <a:pt x="60776" y="475899"/>
                  <a:pt x="65767" y="475276"/>
                  <a:pt x="70848" y="475187"/>
                </a:cubicBezTo>
                <a:close/>
                <a:moveTo>
                  <a:pt x="250209" y="474682"/>
                </a:moveTo>
                <a:cubicBezTo>
                  <a:pt x="255731" y="473706"/>
                  <a:pt x="260897" y="477343"/>
                  <a:pt x="261876" y="482843"/>
                </a:cubicBezTo>
                <a:cubicBezTo>
                  <a:pt x="262856" y="488343"/>
                  <a:pt x="259204" y="493577"/>
                  <a:pt x="253683" y="494553"/>
                </a:cubicBezTo>
                <a:cubicBezTo>
                  <a:pt x="250209" y="495174"/>
                  <a:pt x="246558" y="495440"/>
                  <a:pt x="243084" y="495440"/>
                </a:cubicBezTo>
                <a:lnTo>
                  <a:pt x="232575" y="495440"/>
                </a:lnTo>
                <a:cubicBezTo>
                  <a:pt x="226964" y="495440"/>
                  <a:pt x="222422" y="490916"/>
                  <a:pt x="222422" y="485327"/>
                </a:cubicBezTo>
                <a:cubicBezTo>
                  <a:pt x="222422" y="479738"/>
                  <a:pt x="226964" y="475214"/>
                  <a:pt x="232575" y="475214"/>
                </a:cubicBezTo>
                <a:lnTo>
                  <a:pt x="243084" y="475214"/>
                </a:lnTo>
                <a:cubicBezTo>
                  <a:pt x="245400" y="475214"/>
                  <a:pt x="247805" y="475037"/>
                  <a:pt x="250209" y="474682"/>
                </a:cubicBezTo>
                <a:close/>
                <a:moveTo>
                  <a:pt x="294581" y="437444"/>
                </a:moveTo>
                <a:cubicBezTo>
                  <a:pt x="300002" y="438775"/>
                  <a:pt x="303290" y="444276"/>
                  <a:pt x="301957" y="449689"/>
                </a:cubicBezTo>
                <a:cubicBezTo>
                  <a:pt x="300002" y="457231"/>
                  <a:pt x="296714" y="464241"/>
                  <a:pt x="292093" y="470541"/>
                </a:cubicBezTo>
                <a:cubicBezTo>
                  <a:pt x="290138" y="473203"/>
                  <a:pt x="287027" y="474623"/>
                  <a:pt x="283917" y="474623"/>
                </a:cubicBezTo>
                <a:cubicBezTo>
                  <a:pt x="281873" y="474623"/>
                  <a:pt x="279829" y="474002"/>
                  <a:pt x="277963" y="472760"/>
                </a:cubicBezTo>
                <a:cubicBezTo>
                  <a:pt x="273519" y="469388"/>
                  <a:pt x="272453" y="463088"/>
                  <a:pt x="275830" y="458651"/>
                </a:cubicBezTo>
                <a:cubicBezTo>
                  <a:pt x="278851" y="454481"/>
                  <a:pt x="281073" y="449778"/>
                  <a:pt x="282317" y="444720"/>
                </a:cubicBezTo>
                <a:cubicBezTo>
                  <a:pt x="283739" y="439307"/>
                  <a:pt x="289160" y="436024"/>
                  <a:pt x="294581" y="437444"/>
                </a:cubicBezTo>
                <a:close/>
                <a:moveTo>
                  <a:pt x="280921" y="387276"/>
                </a:moveTo>
                <a:cubicBezTo>
                  <a:pt x="286973" y="392170"/>
                  <a:pt x="292047" y="398043"/>
                  <a:pt x="295874" y="404806"/>
                </a:cubicBezTo>
                <a:cubicBezTo>
                  <a:pt x="298633" y="409611"/>
                  <a:pt x="296942" y="415841"/>
                  <a:pt x="292136" y="418599"/>
                </a:cubicBezTo>
                <a:cubicBezTo>
                  <a:pt x="290534" y="419489"/>
                  <a:pt x="288842" y="419934"/>
                  <a:pt x="287151" y="419934"/>
                </a:cubicBezTo>
                <a:cubicBezTo>
                  <a:pt x="283591" y="419934"/>
                  <a:pt x="280209" y="418065"/>
                  <a:pt x="278340" y="414862"/>
                </a:cubicBezTo>
                <a:cubicBezTo>
                  <a:pt x="275759" y="410323"/>
                  <a:pt x="272377" y="406319"/>
                  <a:pt x="268282" y="403115"/>
                </a:cubicBezTo>
                <a:cubicBezTo>
                  <a:pt x="263921" y="399645"/>
                  <a:pt x="263209" y="393238"/>
                  <a:pt x="266680" y="388877"/>
                </a:cubicBezTo>
                <a:cubicBezTo>
                  <a:pt x="270151" y="384517"/>
                  <a:pt x="276471" y="383805"/>
                  <a:pt x="280921" y="387276"/>
                </a:cubicBezTo>
                <a:close/>
                <a:moveTo>
                  <a:pt x="218944" y="374138"/>
                </a:moveTo>
                <a:lnTo>
                  <a:pt x="238338" y="374138"/>
                </a:lnTo>
                <a:cubicBezTo>
                  <a:pt x="243942" y="374138"/>
                  <a:pt x="248390" y="378672"/>
                  <a:pt x="248390" y="384185"/>
                </a:cubicBezTo>
                <a:cubicBezTo>
                  <a:pt x="248390" y="389786"/>
                  <a:pt x="243942" y="394320"/>
                  <a:pt x="238338" y="394320"/>
                </a:cubicBezTo>
                <a:lnTo>
                  <a:pt x="218944" y="394320"/>
                </a:lnTo>
                <a:cubicBezTo>
                  <a:pt x="213340" y="394320"/>
                  <a:pt x="208803" y="389786"/>
                  <a:pt x="208803" y="384185"/>
                </a:cubicBezTo>
                <a:cubicBezTo>
                  <a:pt x="208803" y="378672"/>
                  <a:pt x="213340" y="374138"/>
                  <a:pt x="218944" y="374138"/>
                </a:cubicBezTo>
                <a:close/>
                <a:moveTo>
                  <a:pt x="160812" y="374138"/>
                </a:moveTo>
                <a:lnTo>
                  <a:pt x="180230" y="374138"/>
                </a:lnTo>
                <a:cubicBezTo>
                  <a:pt x="185842" y="374138"/>
                  <a:pt x="190385" y="378672"/>
                  <a:pt x="190385" y="384185"/>
                </a:cubicBezTo>
                <a:cubicBezTo>
                  <a:pt x="190385" y="389786"/>
                  <a:pt x="185842" y="394320"/>
                  <a:pt x="180230" y="394320"/>
                </a:cubicBezTo>
                <a:lnTo>
                  <a:pt x="160812" y="394320"/>
                </a:lnTo>
                <a:cubicBezTo>
                  <a:pt x="155200" y="394320"/>
                  <a:pt x="150657" y="389786"/>
                  <a:pt x="150657" y="384185"/>
                </a:cubicBezTo>
                <a:cubicBezTo>
                  <a:pt x="150657" y="378672"/>
                  <a:pt x="155200" y="374138"/>
                  <a:pt x="160812" y="374138"/>
                </a:cubicBezTo>
                <a:close/>
                <a:moveTo>
                  <a:pt x="111405" y="374138"/>
                </a:moveTo>
                <a:lnTo>
                  <a:pt x="121460" y="374138"/>
                </a:lnTo>
                <a:cubicBezTo>
                  <a:pt x="127066" y="374138"/>
                  <a:pt x="131604" y="378672"/>
                  <a:pt x="131604" y="384185"/>
                </a:cubicBezTo>
                <a:cubicBezTo>
                  <a:pt x="131604" y="389786"/>
                  <a:pt x="127066" y="394320"/>
                  <a:pt x="121460" y="394320"/>
                </a:cubicBezTo>
                <a:lnTo>
                  <a:pt x="111405" y="394320"/>
                </a:lnTo>
                <a:cubicBezTo>
                  <a:pt x="105799" y="394320"/>
                  <a:pt x="101261" y="389786"/>
                  <a:pt x="101261" y="384185"/>
                </a:cubicBezTo>
                <a:cubicBezTo>
                  <a:pt x="101261" y="378672"/>
                  <a:pt x="105799" y="374138"/>
                  <a:pt x="111405" y="374138"/>
                </a:cubicBezTo>
                <a:close/>
                <a:moveTo>
                  <a:pt x="496217" y="273018"/>
                </a:moveTo>
                <a:cubicBezTo>
                  <a:pt x="518587" y="273018"/>
                  <a:pt x="536722" y="291121"/>
                  <a:pt x="536722" y="313452"/>
                </a:cubicBezTo>
                <a:cubicBezTo>
                  <a:pt x="536722" y="335783"/>
                  <a:pt x="518587" y="353886"/>
                  <a:pt x="496217" y="353886"/>
                </a:cubicBezTo>
                <a:cubicBezTo>
                  <a:pt x="473847" y="353886"/>
                  <a:pt x="455712" y="335783"/>
                  <a:pt x="455712" y="313452"/>
                </a:cubicBezTo>
                <a:cubicBezTo>
                  <a:pt x="455712" y="291121"/>
                  <a:pt x="473847" y="273018"/>
                  <a:pt x="496217" y="273018"/>
                </a:cubicBezTo>
                <a:close/>
                <a:moveTo>
                  <a:pt x="496207" y="252737"/>
                </a:moveTo>
                <a:cubicBezTo>
                  <a:pt x="462742" y="252737"/>
                  <a:pt x="435418" y="280020"/>
                  <a:pt x="435418" y="313435"/>
                </a:cubicBezTo>
                <a:cubicBezTo>
                  <a:pt x="435418" y="346850"/>
                  <a:pt x="462742" y="374133"/>
                  <a:pt x="496207" y="374133"/>
                </a:cubicBezTo>
                <a:cubicBezTo>
                  <a:pt x="529761" y="374133"/>
                  <a:pt x="556996" y="346850"/>
                  <a:pt x="556996" y="313435"/>
                </a:cubicBezTo>
                <a:cubicBezTo>
                  <a:pt x="556996" y="280020"/>
                  <a:pt x="529761" y="252737"/>
                  <a:pt x="496207" y="252737"/>
                </a:cubicBezTo>
                <a:close/>
                <a:moveTo>
                  <a:pt x="496207" y="202170"/>
                </a:moveTo>
                <a:cubicBezTo>
                  <a:pt x="565986" y="202170"/>
                  <a:pt x="607639" y="263224"/>
                  <a:pt x="607639" y="322233"/>
                </a:cubicBezTo>
                <a:cubicBezTo>
                  <a:pt x="607639" y="359025"/>
                  <a:pt x="598205" y="379288"/>
                  <a:pt x="582629" y="412792"/>
                </a:cubicBezTo>
                <a:cubicBezTo>
                  <a:pt x="551834" y="479178"/>
                  <a:pt x="505196" y="551429"/>
                  <a:pt x="504751" y="552140"/>
                </a:cubicBezTo>
                <a:cubicBezTo>
                  <a:pt x="502882" y="554984"/>
                  <a:pt x="499678" y="556761"/>
                  <a:pt x="496207" y="556761"/>
                </a:cubicBezTo>
                <a:cubicBezTo>
                  <a:pt x="492825" y="556761"/>
                  <a:pt x="489621" y="554984"/>
                  <a:pt x="487752" y="552140"/>
                </a:cubicBezTo>
                <a:cubicBezTo>
                  <a:pt x="487218" y="551429"/>
                  <a:pt x="440580" y="479178"/>
                  <a:pt x="409785" y="412792"/>
                </a:cubicBezTo>
                <a:cubicBezTo>
                  <a:pt x="394209" y="379288"/>
                  <a:pt x="384864" y="359025"/>
                  <a:pt x="384864" y="322233"/>
                </a:cubicBezTo>
                <a:cubicBezTo>
                  <a:pt x="384864" y="263224"/>
                  <a:pt x="426517" y="202170"/>
                  <a:pt x="496207" y="202170"/>
                </a:cubicBezTo>
                <a:close/>
                <a:moveTo>
                  <a:pt x="111388" y="70707"/>
                </a:moveTo>
                <a:cubicBezTo>
                  <a:pt x="133778" y="70707"/>
                  <a:pt x="151928" y="88842"/>
                  <a:pt x="151928" y="111212"/>
                </a:cubicBezTo>
                <a:cubicBezTo>
                  <a:pt x="151928" y="133582"/>
                  <a:pt x="133778" y="151717"/>
                  <a:pt x="111388" y="151717"/>
                </a:cubicBezTo>
                <a:cubicBezTo>
                  <a:pt x="88998" y="151717"/>
                  <a:pt x="70848" y="133582"/>
                  <a:pt x="70848" y="111212"/>
                </a:cubicBezTo>
                <a:cubicBezTo>
                  <a:pt x="70848" y="88842"/>
                  <a:pt x="88998" y="70707"/>
                  <a:pt x="111388" y="70707"/>
                </a:cubicBezTo>
                <a:close/>
                <a:moveTo>
                  <a:pt x="111432" y="50570"/>
                </a:moveTo>
                <a:cubicBezTo>
                  <a:pt x="77878" y="50570"/>
                  <a:pt x="50643" y="77765"/>
                  <a:pt x="50643" y="111182"/>
                </a:cubicBezTo>
                <a:cubicBezTo>
                  <a:pt x="50643" y="144688"/>
                  <a:pt x="77878" y="171884"/>
                  <a:pt x="111432" y="171884"/>
                </a:cubicBezTo>
                <a:cubicBezTo>
                  <a:pt x="144897" y="171884"/>
                  <a:pt x="172132" y="144688"/>
                  <a:pt x="172132" y="111182"/>
                </a:cubicBezTo>
                <a:cubicBezTo>
                  <a:pt x="172132" y="77765"/>
                  <a:pt x="144897" y="50570"/>
                  <a:pt x="111432" y="50570"/>
                </a:cubicBezTo>
                <a:close/>
                <a:moveTo>
                  <a:pt x="111432" y="0"/>
                </a:moveTo>
                <a:cubicBezTo>
                  <a:pt x="181122" y="0"/>
                  <a:pt x="222775" y="61057"/>
                  <a:pt x="222775" y="120070"/>
                </a:cubicBezTo>
                <a:cubicBezTo>
                  <a:pt x="222775" y="156775"/>
                  <a:pt x="213341" y="177038"/>
                  <a:pt x="197765" y="210633"/>
                </a:cubicBezTo>
                <a:cubicBezTo>
                  <a:pt x="166970" y="277022"/>
                  <a:pt x="120332" y="349189"/>
                  <a:pt x="119887" y="349900"/>
                </a:cubicBezTo>
                <a:cubicBezTo>
                  <a:pt x="118018" y="352832"/>
                  <a:pt x="114814" y="354521"/>
                  <a:pt x="111432" y="354521"/>
                </a:cubicBezTo>
                <a:cubicBezTo>
                  <a:pt x="107961" y="354521"/>
                  <a:pt x="104757" y="352832"/>
                  <a:pt x="102888" y="349900"/>
                </a:cubicBezTo>
                <a:cubicBezTo>
                  <a:pt x="102443" y="349189"/>
                  <a:pt x="55805" y="277022"/>
                  <a:pt x="25010" y="210633"/>
                </a:cubicBezTo>
                <a:cubicBezTo>
                  <a:pt x="9434" y="177038"/>
                  <a:pt x="0" y="156775"/>
                  <a:pt x="0" y="120070"/>
                </a:cubicBezTo>
                <a:cubicBezTo>
                  <a:pt x="0" y="61057"/>
                  <a:pt x="41653" y="0"/>
                  <a:pt x="11143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9" name="文本框 138"/>
          <p:cNvSpPr txBox="1"/>
          <p:nvPr/>
        </p:nvSpPr>
        <p:spPr>
          <a:xfrm>
            <a:off x="803275" y="1131664"/>
            <a:ext cx="2700000" cy="540000"/>
          </a:xfrm>
          <a:prstGeom prst="roundRect">
            <a:avLst/>
          </a:prstGeom>
          <a:solidFill>
            <a:srgbClr val="EB5504"/>
          </a:solidFill>
          <a:ln w="19050"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成都一汽新悦物流区域图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2" name="组合 151"/>
          <p:cNvGrpSpPr/>
          <p:nvPr/>
        </p:nvGrpSpPr>
        <p:grpSpPr>
          <a:xfrm>
            <a:off x="803275" y="3461739"/>
            <a:ext cx="4144645" cy="982810"/>
            <a:chOff x="819473" y="3461739"/>
            <a:chExt cx="3993069" cy="982810"/>
          </a:xfrm>
        </p:grpSpPr>
        <p:sp>
          <p:nvSpPr>
            <p:cNvPr id="149" name="îṧ1iḓ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1CCF152-9334-4ACC-BEB1-2DE25945E508}"/>
                </a:ext>
              </a:extLst>
            </p:cNvPr>
            <p:cNvSpPr/>
            <p:nvPr/>
          </p:nvSpPr>
          <p:spPr>
            <a:xfrm>
              <a:off x="819473" y="3461739"/>
              <a:ext cx="3993069" cy="982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0560" y="21600"/>
                  </a:lnTo>
                  <a:lnTo>
                    <a:pt x="21600" y="10800"/>
                  </a:lnTo>
                  <a:lnTo>
                    <a:pt x="205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t">
              <a:normAutofit/>
            </a:bodyPr>
            <a:lstStyle/>
            <a:p>
              <a:endParaRPr/>
            </a:p>
          </p:txBody>
        </p:sp>
        <p:sp>
          <p:nvSpPr>
            <p:cNvPr id="145" name="iśļîḍ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987B6D3-A240-4E55-9F01-F769AF3DBEB8}"/>
                </a:ext>
              </a:extLst>
            </p:cNvPr>
            <p:cNvSpPr/>
            <p:nvPr/>
          </p:nvSpPr>
          <p:spPr bwMode="auto">
            <a:xfrm>
              <a:off x="828095" y="3510046"/>
              <a:ext cx="2894246" cy="847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l"/>
              </a:pPr>
              <a:r>
                <a:rPr lang="zh-CN" altLang="en-US" sz="1600" dirty="0" smtClean="0">
                  <a:solidFill>
                    <a:srgbClr val="00267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各项目业务区域，均</a:t>
              </a:r>
              <a:r>
                <a:rPr lang="zh-CN" altLang="en-US" sz="1600" dirty="0">
                  <a:solidFill>
                    <a:srgbClr val="00267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位于经开区核心</a:t>
              </a:r>
              <a:r>
                <a:rPr lang="zh-CN" altLang="en-US" sz="1600" dirty="0" smtClean="0">
                  <a:solidFill>
                    <a:srgbClr val="00267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位置</a:t>
              </a:r>
              <a:endParaRPr lang="en-US" altLang="zh-CN" sz="1600" dirty="0">
                <a:solidFill>
                  <a:srgbClr val="00267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0" name="locations_145609"/>
          <p:cNvSpPr>
            <a:spLocks noChangeAspect="1"/>
          </p:cNvSpPr>
          <p:nvPr/>
        </p:nvSpPr>
        <p:spPr bwMode="auto">
          <a:xfrm>
            <a:off x="3942982" y="3655606"/>
            <a:ext cx="609685" cy="571188"/>
          </a:xfrm>
          <a:custGeom>
            <a:avLst/>
            <a:gdLst>
              <a:gd name="connsiteX0" fmla="*/ 539550 w 608597"/>
              <a:gd name="connsiteY0" fmla="*/ 469338 h 570169"/>
              <a:gd name="connsiteX1" fmla="*/ 543418 w 608597"/>
              <a:gd name="connsiteY1" fmla="*/ 480829 h 570169"/>
              <a:gd name="connsiteX2" fmla="*/ 534096 w 608597"/>
              <a:gd name="connsiteY2" fmla="*/ 487466 h 570169"/>
              <a:gd name="connsiteX3" fmla="*/ 524673 w 608597"/>
              <a:gd name="connsiteY3" fmla="*/ 480829 h 570169"/>
              <a:gd name="connsiteX4" fmla="*/ 527351 w 608597"/>
              <a:gd name="connsiteY4" fmla="*/ 470328 h 570169"/>
              <a:gd name="connsiteX5" fmla="*/ 539550 w 608597"/>
              <a:gd name="connsiteY5" fmla="*/ 469338 h 570169"/>
              <a:gd name="connsiteX6" fmla="*/ 232287 w 608597"/>
              <a:gd name="connsiteY6" fmla="*/ 261942 h 570169"/>
              <a:gd name="connsiteX7" fmla="*/ 185122 w 608597"/>
              <a:gd name="connsiteY7" fmla="*/ 309041 h 570169"/>
              <a:gd name="connsiteX8" fmla="*/ 232287 w 608597"/>
              <a:gd name="connsiteY8" fmla="*/ 356141 h 570169"/>
              <a:gd name="connsiteX9" fmla="*/ 279550 w 608597"/>
              <a:gd name="connsiteY9" fmla="*/ 309041 h 570169"/>
              <a:gd name="connsiteX10" fmla="*/ 232287 w 608597"/>
              <a:gd name="connsiteY10" fmla="*/ 261942 h 570169"/>
              <a:gd name="connsiteX11" fmla="*/ 232287 w 608597"/>
              <a:gd name="connsiteY11" fmla="*/ 242110 h 570169"/>
              <a:gd name="connsiteX12" fmla="*/ 299409 w 608597"/>
              <a:gd name="connsiteY12" fmla="*/ 309041 h 570169"/>
              <a:gd name="connsiteX13" fmla="*/ 232287 w 608597"/>
              <a:gd name="connsiteY13" fmla="*/ 375973 h 570169"/>
              <a:gd name="connsiteX14" fmla="*/ 165264 w 608597"/>
              <a:gd name="connsiteY14" fmla="*/ 309041 h 570169"/>
              <a:gd name="connsiteX15" fmla="*/ 232287 w 608597"/>
              <a:gd name="connsiteY15" fmla="*/ 242110 h 570169"/>
              <a:gd name="connsiteX16" fmla="*/ 232306 w 608597"/>
              <a:gd name="connsiteY16" fmla="*/ 216688 h 570169"/>
              <a:gd name="connsiteX17" fmla="*/ 166883 w 608597"/>
              <a:gd name="connsiteY17" fmla="*/ 243749 h 570169"/>
              <a:gd name="connsiteX18" fmla="*/ 140078 w 608597"/>
              <a:gd name="connsiteY18" fmla="*/ 301837 h 570169"/>
              <a:gd name="connsiteX19" fmla="*/ 157452 w 608597"/>
              <a:gd name="connsiteY19" fmla="*/ 363394 h 570169"/>
              <a:gd name="connsiteX20" fmla="*/ 232306 w 608597"/>
              <a:gd name="connsiteY20" fmla="*/ 466187 h 570169"/>
              <a:gd name="connsiteX21" fmla="*/ 307160 w 608597"/>
              <a:gd name="connsiteY21" fmla="*/ 363394 h 570169"/>
              <a:gd name="connsiteX22" fmla="*/ 324633 w 608597"/>
              <a:gd name="connsiteY22" fmla="*/ 301837 h 570169"/>
              <a:gd name="connsiteX23" fmla="*/ 297729 w 608597"/>
              <a:gd name="connsiteY23" fmla="*/ 243749 h 570169"/>
              <a:gd name="connsiteX24" fmla="*/ 232306 w 608597"/>
              <a:gd name="connsiteY24" fmla="*/ 216688 h 570169"/>
              <a:gd name="connsiteX25" fmla="*/ 541838 w 608597"/>
              <a:gd name="connsiteY25" fmla="*/ 104937 h 570169"/>
              <a:gd name="connsiteX26" fmla="*/ 554036 w 608597"/>
              <a:gd name="connsiteY26" fmla="*/ 106324 h 570169"/>
              <a:gd name="connsiteX27" fmla="*/ 553441 w 608597"/>
              <a:gd name="connsiteY27" fmla="*/ 120884 h 570169"/>
              <a:gd name="connsiteX28" fmla="*/ 540053 w 608597"/>
              <a:gd name="connsiteY28" fmla="*/ 120290 h 570169"/>
              <a:gd name="connsiteX29" fmla="*/ 537871 w 608597"/>
              <a:gd name="connsiteY29" fmla="*/ 117120 h 570169"/>
              <a:gd name="connsiteX30" fmla="*/ 541838 w 608597"/>
              <a:gd name="connsiteY30" fmla="*/ 104937 h 570169"/>
              <a:gd name="connsiteX31" fmla="*/ 505002 w 608597"/>
              <a:gd name="connsiteY31" fmla="*/ 78469 h 570169"/>
              <a:gd name="connsiteX32" fmla="*/ 529915 w 608597"/>
              <a:gd name="connsiteY32" fmla="*/ 83723 h 570169"/>
              <a:gd name="connsiteX33" fmla="*/ 534977 w 608597"/>
              <a:gd name="connsiteY33" fmla="*/ 96711 h 570169"/>
              <a:gd name="connsiteX34" fmla="*/ 521974 w 608597"/>
              <a:gd name="connsiteY34" fmla="*/ 101866 h 570169"/>
              <a:gd name="connsiteX35" fmla="*/ 505002 w 608597"/>
              <a:gd name="connsiteY35" fmla="*/ 98297 h 570169"/>
              <a:gd name="connsiteX36" fmla="*/ 462720 w 608597"/>
              <a:gd name="connsiteY36" fmla="*/ 140531 h 570169"/>
              <a:gd name="connsiteX37" fmla="*/ 505002 w 608597"/>
              <a:gd name="connsiteY37" fmla="*/ 182766 h 570169"/>
              <a:gd name="connsiteX38" fmla="*/ 547284 w 608597"/>
              <a:gd name="connsiteY38" fmla="*/ 140531 h 570169"/>
              <a:gd name="connsiteX39" fmla="*/ 557210 w 608597"/>
              <a:gd name="connsiteY39" fmla="*/ 130617 h 570169"/>
              <a:gd name="connsiteX40" fmla="*/ 567135 w 608597"/>
              <a:gd name="connsiteY40" fmla="*/ 140531 h 570169"/>
              <a:gd name="connsiteX41" fmla="*/ 505002 w 608597"/>
              <a:gd name="connsiteY41" fmla="*/ 202594 h 570169"/>
              <a:gd name="connsiteX42" fmla="*/ 442869 w 608597"/>
              <a:gd name="connsiteY42" fmla="*/ 140531 h 570169"/>
              <a:gd name="connsiteX43" fmla="*/ 505002 w 608597"/>
              <a:gd name="connsiteY43" fmla="*/ 78469 h 570169"/>
              <a:gd name="connsiteX44" fmla="*/ 174705 w 608597"/>
              <a:gd name="connsiteY44" fmla="*/ 65485 h 570169"/>
              <a:gd name="connsiteX45" fmla="*/ 135585 w 608597"/>
              <a:gd name="connsiteY45" fmla="*/ 104649 h 570169"/>
              <a:gd name="connsiteX46" fmla="*/ 174705 w 608597"/>
              <a:gd name="connsiteY46" fmla="*/ 143812 h 570169"/>
              <a:gd name="connsiteX47" fmla="*/ 213925 w 608597"/>
              <a:gd name="connsiteY47" fmla="*/ 104649 h 570169"/>
              <a:gd name="connsiteX48" fmla="*/ 174705 w 608597"/>
              <a:gd name="connsiteY48" fmla="*/ 65485 h 570169"/>
              <a:gd name="connsiteX49" fmla="*/ 505017 w 608597"/>
              <a:gd name="connsiteY49" fmla="*/ 56997 h 570169"/>
              <a:gd name="connsiteX50" fmla="*/ 445849 w 608597"/>
              <a:gd name="connsiteY50" fmla="*/ 81481 h 570169"/>
              <a:gd name="connsiteX51" fmla="*/ 437311 w 608597"/>
              <a:gd name="connsiteY51" fmla="*/ 189726 h 570169"/>
              <a:gd name="connsiteX52" fmla="*/ 505017 w 608597"/>
              <a:gd name="connsiteY52" fmla="*/ 282805 h 570169"/>
              <a:gd name="connsiteX53" fmla="*/ 572724 w 608597"/>
              <a:gd name="connsiteY53" fmla="*/ 189726 h 570169"/>
              <a:gd name="connsiteX54" fmla="*/ 564186 w 608597"/>
              <a:gd name="connsiteY54" fmla="*/ 81481 h 570169"/>
              <a:gd name="connsiteX55" fmla="*/ 505017 w 608597"/>
              <a:gd name="connsiteY55" fmla="*/ 56997 h 570169"/>
              <a:gd name="connsiteX56" fmla="*/ 174705 w 608597"/>
              <a:gd name="connsiteY56" fmla="*/ 45656 h 570169"/>
              <a:gd name="connsiteX57" fmla="*/ 233783 w 608597"/>
              <a:gd name="connsiteY57" fmla="*/ 104649 h 570169"/>
              <a:gd name="connsiteX58" fmla="*/ 174705 w 608597"/>
              <a:gd name="connsiteY58" fmla="*/ 163641 h 570169"/>
              <a:gd name="connsiteX59" fmla="*/ 115727 w 608597"/>
              <a:gd name="connsiteY59" fmla="*/ 104649 h 570169"/>
              <a:gd name="connsiteX60" fmla="*/ 174705 w 608597"/>
              <a:gd name="connsiteY60" fmla="*/ 45656 h 570169"/>
              <a:gd name="connsiteX61" fmla="*/ 174726 w 608597"/>
              <a:gd name="connsiteY61" fmla="*/ 19825 h 570169"/>
              <a:gd name="connsiteX62" fmla="*/ 115557 w 608597"/>
              <a:gd name="connsiteY62" fmla="*/ 44309 h 570169"/>
              <a:gd name="connsiteX63" fmla="*/ 91036 w 608597"/>
              <a:gd name="connsiteY63" fmla="*/ 103487 h 570169"/>
              <a:gd name="connsiteX64" fmla="*/ 107019 w 608597"/>
              <a:gd name="connsiteY64" fmla="*/ 152554 h 570169"/>
              <a:gd name="connsiteX65" fmla="*/ 159040 w 608597"/>
              <a:gd name="connsiteY65" fmla="*/ 224023 h 570169"/>
              <a:gd name="connsiteX66" fmla="*/ 208380 w 608597"/>
              <a:gd name="connsiteY66" fmla="*/ 199539 h 570169"/>
              <a:gd name="connsiteX67" fmla="*/ 242432 w 608597"/>
              <a:gd name="connsiteY67" fmla="*/ 152554 h 570169"/>
              <a:gd name="connsiteX68" fmla="*/ 233994 w 608597"/>
              <a:gd name="connsiteY68" fmla="*/ 44309 h 570169"/>
              <a:gd name="connsiteX69" fmla="*/ 174726 w 608597"/>
              <a:gd name="connsiteY69" fmla="*/ 19825 h 570169"/>
              <a:gd name="connsiteX70" fmla="*/ 174726 w 608597"/>
              <a:gd name="connsiteY70" fmla="*/ 0 h 570169"/>
              <a:gd name="connsiteX71" fmla="*/ 247991 w 608597"/>
              <a:gd name="connsiteY71" fmla="*/ 30332 h 570169"/>
              <a:gd name="connsiteX72" fmla="*/ 277973 w 608597"/>
              <a:gd name="connsiteY72" fmla="*/ 95359 h 570169"/>
              <a:gd name="connsiteX73" fmla="*/ 264968 w 608597"/>
              <a:gd name="connsiteY73" fmla="*/ 154239 h 570169"/>
              <a:gd name="connsiteX74" fmla="*/ 298126 w 608597"/>
              <a:gd name="connsiteY74" fmla="*/ 152950 h 570169"/>
              <a:gd name="connsiteX75" fmla="*/ 404848 w 608597"/>
              <a:gd name="connsiteY75" fmla="*/ 166630 h 570169"/>
              <a:gd name="connsiteX76" fmla="*/ 401770 w 608597"/>
              <a:gd name="connsiteY76" fmla="*/ 132431 h 570169"/>
              <a:gd name="connsiteX77" fmla="*/ 431751 w 608597"/>
              <a:gd name="connsiteY77" fmla="*/ 67405 h 570169"/>
              <a:gd name="connsiteX78" fmla="*/ 505017 w 608597"/>
              <a:gd name="connsiteY78" fmla="*/ 37172 h 570169"/>
              <a:gd name="connsiteX79" fmla="*/ 578283 w 608597"/>
              <a:gd name="connsiteY79" fmla="*/ 67405 h 570169"/>
              <a:gd name="connsiteX80" fmla="*/ 608265 w 608597"/>
              <a:gd name="connsiteY80" fmla="*/ 132431 h 570169"/>
              <a:gd name="connsiteX81" fmla="*/ 588807 w 608597"/>
              <a:gd name="connsiteY81" fmla="*/ 201423 h 570169"/>
              <a:gd name="connsiteX82" fmla="*/ 551975 w 608597"/>
              <a:gd name="connsiteY82" fmla="*/ 251977 h 570169"/>
              <a:gd name="connsiteX83" fmla="*/ 596252 w 608597"/>
              <a:gd name="connsiteY83" fmla="*/ 361510 h 570169"/>
              <a:gd name="connsiteX84" fmla="*/ 563590 w 608597"/>
              <a:gd name="connsiteY84" fmla="*/ 456770 h 570169"/>
              <a:gd name="connsiteX85" fmla="*/ 555549 w 608597"/>
              <a:gd name="connsiteY85" fmla="*/ 460834 h 570169"/>
              <a:gd name="connsiteX86" fmla="*/ 549692 w 608597"/>
              <a:gd name="connsiteY86" fmla="*/ 458950 h 570169"/>
              <a:gd name="connsiteX87" fmla="*/ 547508 w 608597"/>
              <a:gd name="connsiteY87" fmla="*/ 445073 h 570169"/>
              <a:gd name="connsiteX88" fmla="*/ 576397 w 608597"/>
              <a:gd name="connsiteY88" fmla="*/ 361510 h 570169"/>
              <a:gd name="connsiteX89" fmla="*/ 539963 w 608597"/>
              <a:gd name="connsiteY89" fmla="*/ 268431 h 570169"/>
              <a:gd name="connsiteX90" fmla="*/ 524476 w 608597"/>
              <a:gd name="connsiteY90" fmla="*/ 289743 h 570169"/>
              <a:gd name="connsiteX91" fmla="*/ 537878 w 608597"/>
              <a:gd name="connsiteY91" fmla="*/ 289743 h 570169"/>
              <a:gd name="connsiteX92" fmla="*/ 547806 w 608597"/>
              <a:gd name="connsiteY92" fmla="*/ 299656 h 570169"/>
              <a:gd name="connsiteX93" fmla="*/ 537878 w 608597"/>
              <a:gd name="connsiteY93" fmla="*/ 309568 h 570169"/>
              <a:gd name="connsiteX94" fmla="*/ 472157 w 608597"/>
              <a:gd name="connsiteY94" fmla="*/ 309568 h 570169"/>
              <a:gd name="connsiteX95" fmla="*/ 462229 w 608597"/>
              <a:gd name="connsiteY95" fmla="*/ 299656 h 570169"/>
              <a:gd name="connsiteX96" fmla="*/ 472157 w 608597"/>
              <a:gd name="connsiteY96" fmla="*/ 289743 h 570169"/>
              <a:gd name="connsiteX97" fmla="*/ 485559 w 608597"/>
              <a:gd name="connsiteY97" fmla="*/ 289743 h 570169"/>
              <a:gd name="connsiteX98" fmla="*/ 421228 w 608597"/>
              <a:gd name="connsiteY98" fmla="*/ 201324 h 570169"/>
              <a:gd name="connsiteX99" fmla="*/ 414080 w 608597"/>
              <a:gd name="connsiteY99" fmla="*/ 189924 h 570169"/>
              <a:gd name="connsiteX100" fmla="*/ 298126 w 608597"/>
              <a:gd name="connsiteY100" fmla="*/ 172775 h 570169"/>
              <a:gd name="connsiteX101" fmla="*/ 250275 w 608597"/>
              <a:gd name="connsiteY101" fmla="*/ 175551 h 570169"/>
              <a:gd name="connsiteX102" fmla="*/ 234688 w 608597"/>
              <a:gd name="connsiteY102" fmla="*/ 196962 h 570169"/>
              <a:gd name="connsiteX103" fmla="*/ 311826 w 608597"/>
              <a:gd name="connsiteY103" fmla="*/ 229673 h 570169"/>
              <a:gd name="connsiteX104" fmla="*/ 344389 w 608597"/>
              <a:gd name="connsiteY104" fmla="*/ 300251 h 570169"/>
              <a:gd name="connsiteX105" fmla="*/ 323243 w 608597"/>
              <a:gd name="connsiteY105" fmla="*/ 374991 h 570169"/>
              <a:gd name="connsiteX106" fmla="*/ 251863 w 608597"/>
              <a:gd name="connsiteY106" fmla="*/ 473224 h 570169"/>
              <a:gd name="connsiteX107" fmla="*/ 265166 w 608597"/>
              <a:gd name="connsiteY107" fmla="*/ 473224 h 570169"/>
              <a:gd name="connsiteX108" fmla="*/ 275094 w 608597"/>
              <a:gd name="connsiteY108" fmla="*/ 483137 h 570169"/>
              <a:gd name="connsiteX109" fmla="*/ 265166 w 608597"/>
              <a:gd name="connsiteY109" fmla="*/ 493049 h 570169"/>
              <a:gd name="connsiteX110" fmla="*/ 199545 w 608597"/>
              <a:gd name="connsiteY110" fmla="*/ 493049 h 570169"/>
              <a:gd name="connsiteX111" fmla="*/ 189617 w 608597"/>
              <a:gd name="connsiteY111" fmla="*/ 483137 h 570169"/>
              <a:gd name="connsiteX112" fmla="*/ 199545 w 608597"/>
              <a:gd name="connsiteY112" fmla="*/ 473224 h 570169"/>
              <a:gd name="connsiteX113" fmla="*/ 212848 w 608597"/>
              <a:gd name="connsiteY113" fmla="*/ 473224 h 570169"/>
              <a:gd name="connsiteX114" fmla="*/ 141468 w 608597"/>
              <a:gd name="connsiteY114" fmla="*/ 374991 h 570169"/>
              <a:gd name="connsiteX115" fmla="*/ 120322 w 608597"/>
              <a:gd name="connsiteY115" fmla="*/ 300251 h 570169"/>
              <a:gd name="connsiteX116" fmla="*/ 145042 w 608597"/>
              <a:gd name="connsiteY116" fmla="*/ 238496 h 570169"/>
              <a:gd name="connsiteX117" fmla="*/ 126577 w 608597"/>
              <a:gd name="connsiteY117" fmla="*/ 213119 h 570169"/>
              <a:gd name="connsiteX118" fmla="*/ 50432 w 608597"/>
              <a:gd name="connsiteY118" fmla="*/ 275568 h 570169"/>
              <a:gd name="connsiteX119" fmla="*/ 19855 w 608597"/>
              <a:gd name="connsiteY119" fmla="*/ 361510 h 570169"/>
              <a:gd name="connsiteX120" fmla="*/ 298126 w 608597"/>
              <a:gd name="connsiteY120" fmla="*/ 550344 h 570169"/>
              <a:gd name="connsiteX121" fmla="*/ 500748 w 608597"/>
              <a:gd name="connsiteY121" fmla="*/ 490770 h 570169"/>
              <a:gd name="connsiteX122" fmla="*/ 514548 w 608597"/>
              <a:gd name="connsiteY122" fmla="*/ 492950 h 570169"/>
              <a:gd name="connsiteX123" fmla="*/ 512364 w 608597"/>
              <a:gd name="connsiteY123" fmla="*/ 506828 h 570169"/>
              <a:gd name="connsiteX124" fmla="*/ 298126 w 608597"/>
              <a:gd name="connsiteY124" fmla="*/ 570169 h 570169"/>
              <a:gd name="connsiteX125" fmla="*/ 88653 w 608597"/>
              <a:gd name="connsiteY125" fmla="*/ 510198 h 570169"/>
              <a:gd name="connsiteX126" fmla="*/ 0 w 608597"/>
              <a:gd name="connsiteY126" fmla="*/ 361510 h 570169"/>
              <a:gd name="connsiteX127" fmla="*/ 34647 w 608597"/>
              <a:gd name="connsiteY127" fmla="*/ 263673 h 570169"/>
              <a:gd name="connsiteX128" fmla="*/ 114763 w 608597"/>
              <a:gd name="connsiteY128" fmla="*/ 196962 h 570169"/>
              <a:gd name="connsiteX129" fmla="*/ 90937 w 608597"/>
              <a:gd name="connsiteY129" fmla="*/ 164251 h 570169"/>
              <a:gd name="connsiteX130" fmla="*/ 71181 w 608597"/>
              <a:gd name="connsiteY130" fmla="*/ 103487 h 570169"/>
              <a:gd name="connsiteX131" fmla="*/ 101559 w 608597"/>
              <a:gd name="connsiteY131" fmla="*/ 30332 h 570169"/>
              <a:gd name="connsiteX132" fmla="*/ 174726 w 608597"/>
              <a:gd name="connsiteY132" fmla="*/ 0 h 57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608597" h="570169">
                <a:moveTo>
                  <a:pt x="539550" y="469338"/>
                </a:moveTo>
                <a:cubicBezTo>
                  <a:pt x="543220" y="471814"/>
                  <a:pt x="544906" y="476569"/>
                  <a:pt x="543418" y="480829"/>
                </a:cubicBezTo>
                <a:cubicBezTo>
                  <a:pt x="542030" y="484692"/>
                  <a:pt x="538261" y="487466"/>
                  <a:pt x="534096" y="487466"/>
                </a:cubicBezTo>
                <a:cubicBezTo>
                  <a:pt x="529831" y="487466"/>
                  <a:pt x="526062" y="484692"/>
                  <a:pt x="524673" y="480829"/>
                </a:cubicBezTo>
                <a:cubicBezTo>
                  <a:pt x="523384" y="477163"/>
                  <a:pt x="524475" y="472904"/>
                  <a:pt x="527351" y="470328"/>
                </a:cubicBezTo>
                <a:cubicBezTo>
                  <a:pt x="530624" y="467257"/>
                  <a:pt x="535782" y="466861"/>
                  <a:pt x="539550" y="469338"/>
                </a:cubicBezTo>
                <a:close/>
                <a:moveTo>
                  <a:pt x="232287" y="261942"/>
                </a:moveTo>
                <a:cubicBezTo>
                  <a:pt x="206272" y="261942"/>
                  <a:pt x="185122" y="283062"/>
                  <a:pt x="185122" y="309041"/>
                </a:cubicBezTo>
                <a:cubicBezTo>
                  <a:pt x="185122" y="335021"/>
                  <a:pt x="206272" y="356141"/>
                  <a:pt x="232287" y="356141"/>
                </a:cubicBezTo>
                <a:cubicBezTo>
                  <a:pt x="258302" y="356141"/>
                  <a:pt x="279550" y="335021"/>
                  <a:pt x="279550" y="309041"/>
                </a:cubicBezTo>
                <a:cubicBezTo>
                  <a:pt x="279550" y="283062"/>
                  <a:pt x="258302" y="261942"/>
                  <a:pt x="232287" y="261942"/>
                </a:cubicBezTo>
                <a:close/>
                <a:moveTo>
                  <a:pt x="232287" y="242110"/>
                </a:moveTo>
                <a:cubicBezTo>
                  <a:pt x="269323" y="242110"/>
                  <a:pt x="299409" y="272155"/>
                  <a:pt x="299409" y="309041"/>
                </a:cubicBezTo>
                <a:cubicBezTo>
                  <a:pt x="299409" y="345928"/>
                  <a:pt x="269323" y="375973"/>
                  <a:pt x="232287" y="375973"/>
                </a:cubicBezTo>
                <a:cubicBezTo>
                  <a:pt x="195350" y="375973"/>
                  <a:pt x="165264" y="345928"/>
                  <a:pt x="165264" y="309041"/>
                </a:cubicBezTo>
                <a:cubicBezTo>
                  <a:pt x="165264" y="272155"/>
                  <a:pt x="195350" y="242110"/>
                  <a:pt x="232287" y="242110"/>
                </a:cubicBezTo>
                <a:close/>
                <a:moveTo>
                  <a:pt x="232306" y="216688"/>
                </a:moveTo>
                <a:cubicBezTo>
                  <a:pt x="208678" y="216688"/>
                  <a:pt x="184951" y="225708"/>
                  <a:pt x="166883" y="243749"/>
                </a:cubicBezTo>
                <a:cubicBezTo>
                  <a:pt x="151297" y="259312"/>
                  <a:pt x="141766" y="279930"/>
                  <a:pt x="140078" y="301837"/>
                </a:cubicBezTo>
                <a:cubicBezTo>
                  <a:pt x="138391" y="323743"/>
                  <a:pt x="144546" y="345650"/>
                  <a:pt x="157452" y="363394"/>
                </a:cubicBezTo>
                <a:lnTo>
                  <a:pt x="232306" y="466187"/>
                </a:lnTo>
                <a:lnTo>
                  <a:pt x="307160" y="363394"/>
                </a:lnTo>
                <a:cubicBezTo>
                  <a:pt x="320165" y="345650"/>
                  <a:pt x="326320" y="323743"/>
                  <a:pt x="324633" y="301837"/>
                </a:cubicBezTo>
                <a:cubicBezTo>
                  <a:pt x="322846" y="279930"/>
                  <a:pt x="313315" y="259312"/>
                  <a:pt x="297729" y="243749"/>
                </a:cubicBezTo>
                <a:cubicBezTo>
                  <a:pt x="279760" y="225708"/>
                  <a:pt x="256033" y="216688"/>
                  <a:pt x="232306" y="216688"/>
                </a:cubicBezTo>
                <a:close/>
                <a:moveTo>
                  <a:pt x="541838" y="104937"/>
                </a:moveTo>
                <a:cubicBezTo>
                  <a:pt x="545706" y="102461"/>
                  <a:pt x="550763" y="103055"/>
                  <a:pt x="554036" y="106324"/>
                </a:cubicBezTo>
                <a:cubicBezTo>
                  <a:pt x="558102" y="110385"/>
                  <a:pt x="557904" y="117120"/>
                  <a:pt x="553441" y="120884"/>
                </a:cubicBezTo>
                <a:cubicBezTo>
                  <a:pt x="549673" y="124054"/>
                  <a:pt x="543623" y="123955"/>
                  <a:pt x="540053" y="120290"/>
                </a:cubicBezTo>
                <a:cubicBezTo>
                  <a:pt x="539160" y="119399"/>
                  <a:pt x="538367" y="118309"/>
                  <a:pt x="537871" y="117120"/>
                </a:cubicBezTo>
                <a:cubicBezTo>
                  <a:pt x="536086" y="112663"/>
                  <a:pt x="537772" y="107414"/>
                  <a:pt x="541838" y="104937"/>
                </a:cubicBezTo>
                <a:close/>
                <a:moveTo>
                  <a:pt x="505002" y="78469"/>
                </a:moveTo>
                <a:cubicBezTo>
                  <a:pt x="513637" y="78469"/>
                  <a:pt x="521974" y="80254"/>
                  <a:pt x="529915" y="83723"/>
                </a:cubicBezTo>
                <a:cubicBezTo>
                  <a:pt x="534878" y="85905"/>
                  <a:pt x="537160" y="91754"/>
                  <a:pt x="534977" y="96711"/>
                </a:cubicBezTo>
                <a:cubicBezTo>
                  <a:pt x="532793" y="101767"/>
                  <a:pt x="526937" y="104047"/>
                  <a:pt x="521974" y="101866"/>
                </a:cubicBezTo>
                <a:cubicBezTo>
                  <a:pt x="516615" y="99487"/>
                  <a:pt x="510858" y="98297"/>
                  <a:pt x="505002" y="98297"/>
                </a:cubicBezTo>
                <a:cubicBezTo>
                  <a:pt x="481677" y="98297"/>
                  <a:pt x="462720" y="117233"/>
                  <a:pt x="462720" y="140531"/>
                </a:cubicBezTo>
                <a:cubicBezTo>
                  <a:pt x="462720" y="163830"/>
                  <a:pt x="481677" y="182766"/>
                  <a:pt x="505002" y="182766"/>
                </a:cubicBezTo>
                <a:cubicBezTo>
                  <a:pt x="528327" y="182766"/>
                  <a:pt x="547284" y="163830"/>
                  <a:pt x="547284" y="140531"/>
                </a:cubicBezTo>
                <a:cubicBezTo>
                  <a:pt x="547284" y="135079"/>
                  <a:pt x="551751" y="130617"/>
                  <a:pt x="557210" y="130617"/>
                </a:cubicBezTo>
                <a:cubicBezTo>
                  <a:pt x="562669" y="130617"/>
                  <a:pt x="567135" y="135079"/>
                  <a:pt x="567135" y="140531"/>
                </a:cubicBezTo>
                <a:cubicBezTo>
                  <a:pt x="567135" y="174735"/>
                  <a:pt x="539245" y="202594"/>
                  <a:pt x="505002" y="202594"/>
                </a:cubicBezTo>
                <a:cubicBezTo>
                  <a:pt x="470759" y="202594"/>
                  <a:pt x="442869" y="174735"/>
                  <a:pt x="442869" y="140531"/>
                </a:cubicBezTo>
                <a:cubicBezTo>
                  <a:pt x="442869" y="106328"/>
                  <a:pt x="470759" y="78469"/>
                  <a:pt x="505002" y="78469"/>
                </a:cubicBezTo>
                <a:close/>
                <a:moveTo>
                  <a:pt x="174705" y="65485"/>
                </a:moveTo>
                <a:cubicBezTo>
                  <a:pt x="153159" y="65485"/>
                  <a:pt x="135585" y="83034"/>
                  <a:pt x="135585" y="104649"/>
                </a:cubicBezTo>
                <a:cubicBezTo>
                  <a:pt x="135585" y="126263"/>
                  <a:pt x="153159" y="143812"/>
                  <a:pt x="174705" y="143812"/>
                </a:cubicBezTo>
                <a:cubicBezTo>
                  <a:pt x="196350" y="143812"/>
                  <a:pt x="213925" y="126263"/>
                  <a:pt x="213925" y="104649"/>
                </a:cubicBezTo>
                <a:cubicBezTo>
                  <a:pt x="213925" y="83034"/>
                  <a:pt x="196350" y="65485"/>
                  <a:pt x="174705" y="65485"/>
                </a:cubicBezTo>
                <a:close/>
                <a:moveTo>
                  <a:pt x="505017" y="56997"/>
                </a:moveTo>
                <a:cubicBezTo>
                  <a:pt x="482680" y="56997"/>
                  <a:pt x="461634" y="65720"/>
                  <a:pt x="445849" y="81481"/>
                </a:cubicBezTo>
                <a:cubicBezTo>
                  <a:pt x="416562" y="110723"/>
                  <a:pt x="412988" y="156222"/>
                  <a:pt x="437311" y="189726"/>
                </a:cubicBezTo>
                <a:lnTo>
                  <a:pt x="505017" y="282805"/>
                </a:lnTo>
                <a:lnTo>
                  <a:pt x="572724" y="189726"/>
                </a:lnTo>
                <a:cubicBezTo>
                  <a:pt x="597146" y="156222"/>
                  <a:pt x="593572" y="110723"/>
                  <a:pt x="564186" y="81481"/>
                </a:cubicBezTo>
                <a:cubicBezTo>
                  <a:pt x="548401" y="65720"/>
                  <a:pt x="527355" y="56997"/>
                  <a:pt x="505017" y="56997"/>
                </a:cubicBezTo>
                <a:close/>
                <a:moveTo>
                  <a:pt x="174705" y="45656"/>
                </a:moveTo>
                <a:cubicBezTo>
                  <a:pt x="207272" y="45656"/>
                  <a:pt x="233783" y="72128"/>
                  <a:pt x="233783" y="104649"/>
                </a:cubicBezTo>
                <a:cubicBezTo>
                  <a:pt x="233783" y="137169"/>
                  <a:pt x="207272" y="163641"/>
                  <a:pt x="174705" y="163641"/>
                </a:cubicBezTo>
                <a:cubicBezTo>
                  <a:pt x="142138" y="163641"/>
                  <a:pt x="115727" y="137169"/>
                  <a:pt x="115727" y="104649"/>
                </a:cubicBezTo>
                <a:cubicBezTo>
                  <a:pt x="115727" y="72128"/>
                  <a:pt x="142138" y="45656"/>
                  <a:pt x="174705" y="45656"/>
                </a:cubicBezTo>
                <a:close/>
                <a:moveTo>
                  <a:pt x="174726" y="19825"/>
                </a:moveTo>
                <a:cubicBezTo>
                  <a:pt x="152389" y="19825"/>
                  <a:pt x="131342" y="28548"/>
                  <a:pt x="115557" y="44309"/>
                </a:cubicBezTo>
                <a:cubicBezTo>
                  <a:pt x="99772" y="60169"/>
                  <a:pt x="91036" y="81085"/>
                  <a:pt x="91036" y="103487"/>
                </a:cubicBezTo>
                <a:cubicBezTo>
                  <a:pt x="91036" y="121230"/>
                  <a:pt x="96595" y="138181"/>
                  <a:pt x="107019" y="152554"/>
                </a:cubicBezTo>
                <a:lnTo>
                  <a:pt x="159040" y="224023"/>
                </a:lnTo>
                <a:cubicBezTo>
                  <a:pt x="173534" y="211533"/>
                  <a:pt x="190610" y="203306"/>
                  <a:pt x="208380" y="199539"/>
                </a:cubicBezTo>
                <a:lnTo>
                  <a:pt x="242432" y="152554"/>
                </a:lnTo>
                <a:cubicBezTo>
                  <a:pt x="266854" y="119149"/>
                  <a:pt x="263280" y="73551"/>
                  <a:pt x="233994" y="44309"/>
                </a:cubicBezTo>
                <a:cubicBezTo>
                  <a:pt x="218109" y="28548"/>
                  <a:pt x="197162" y="19825"/>
                  <a:pt x="174726" y="19825"/>
                </a:cubicBezTo>
                <a:close/>
                <a:moveTo>
                  <a:pt x="174726" y="0"/>
                </a:moveTo>
                <a:cubicBezTo>
                  <a:pt x="202424" y="0"/>
                  <a:pt x="228434" y="10805"/>
                  <a:pt x="247991" y="30332"/>
                </a:cubicBezTo>
                <a:cubicBezTo>
                  <a:pt x="265464" y="47679"/>
                  <a:pt x="276087" y="70775"/>
                  <a:pt x="277973" y="95359"/>
                </a:cubicBezTo>
                <a:cubicBezTo>
                  <a:pt x="279661" y="115878"/>
                  <a:pt x="274995" y="136396"/>
                  <a:pt x="264968" y="154239"/>
                </a:cubicBezTo>
                <a:cubicBezTo>
                  <a:pt x="275888" y="153347"/>
                  <a:pt x="287007" y="152950"/>
                  <a:pt x="298126" y="152950"/>
                </a:cubicBezTo>
                <a:cubicBezTo>
                  <a:pt x="335057" y="152950"/>
                  <a:pt x="370895" y="157510"/>
                  <a:pt x="404848" y="166630"/>
                </a:cubicBezTo>
                <a:cubicBezTo>
                  <a:pt x="401969" y="155627"/>
                  <a:pt x="400877" y="144029"/>
                  <a:pt x="401770" y="132431"/>
                </a:cubicBezTo>
                <a:cubicBezTo>
                  <a:pt x="403656" y="107947"/>
                  <a:pt x="414378" y="84851"/>
                  <a:pt x="431751" y="67405"/>
                </a:cubicBezTo>
                <a:cubicBezTo>
                  <a:pt x="451309" y="47878"/>
                  <a:pt x="477319" y="37172"/>
                  <a:pt x="505017" y="37172"/>
                </a:cubicBezTo>
                <a:cubicBezTo>
                  <a:pt x="532716" y="37172"/>
                  <a:pt x="558726" y="47878"/>
                  <a:pt x="578283" y="67405"/>
                </a:cubicBezTo>
                <a:cubicBezTo>
                  <a:pt x="595657" y="84851"/>
                  <a:pt x="606378" y="107947"/>
                  <a:pt x="608265" y="132431"/>
                </a:cubicBezTo>
                <a:cubicBezTo>
                  <a:pt x="610250" y="157015"/>
                  <a:pt x="603301" y="181499"/>
                  <a:pt x="588807" y="201423"/>
                </a:cubicBezTo>
                <a:lnTo>
                  <a:pt x="551975" y="251977"/>
                </a:lnTo>
                <a:cubicBezTo>
                  <a:pt x="580964" y="284787"/>
                  <a:pt x="596252" y="322554"/>
                  <a:pt x="596252" y="361510"/>
                </a:cubicBezTo>
                <a:cubicBezTo>
                  <a:pt x="596252" y="394717"/>
                  <a:pt x="584935" y="427627"/>
                  <a:pt x="563590" y="456770"/>
                </a:cubicBezTo>
                <a:cubicBezTo>
                  <a:pt x="561605" y="459446"/>
                  <a:pt x="558627" y="460834"/>
                  <a:pt x="555549" y="460834"/>
                </a:cubicBezTo>
                <a:cubicBezTo>
                  <a:pt x="553464" y="460834"/>
                  <a:pt x="551479" y="460239"/>
                  <a:pt x="549692" y="458950"/>
                </a:cubicBezTo>
                <a:cubicBezTo>
                  <a:pt x="545224" y="455679"/>
                  <a:pt x="544331" y="449533"/>
                  <a:pt x="547508" y="445073"/>
                </a:cubicBezTo>
                <a:cubicBezTo>
                  <a:pt x="566668" y="419003"/>
                  <a:pt x="576397" y="390851"/>
                  <a:pt x="576397" y="361510"/>
                </a:cubicBezTo>
                <a:cubicBezTo>
                  <a:pt x="576397" y="328799"/>
                  <a:pt x="563789" y="296781"/>
                  <a:pt x="539963" y="268431"/>
                </a:cubicBezTo>
                <a:lnTo>
                  <a:pt x="524476" y="289743"/>
                </a:lnTo>
                <a:lnTo>
                  <a:pt x="537878" y="289743"/>
                </a:lnTo>
                <a:cubicBezTo>
                  <a:pt x="543338" y="289743"/>
                  <a:pt x="547806" y="294105"/>
                  <a:pt x="547806" y="299656"/>
                </a:cubicBezTo>
                <a:cubicBezTo>
                  <a:pt x="547806" y="305108"/>
                  <a:pt x="543338" y="309568"/>
                  <a:pt x="537878" y="309568"/>
                </a:cubicBezTo>
                <a:lnTo>
                  <a:pt x="472157" y="309568"/>
                </a:lnTo>
                <a:cubicBezTo>
                  <a:pt x="466697" y="309568"/>
                  <a:pt x="462229" y="305108"/>
                  <a:pt x="462229" y="299656"/>
                </a:cubicBezTo>
                <a:cubicBezTo>
                  <a:pt x="462229" y="294105"/>
                  <a:pt x="466697" y="289743"/>
                  <a:pt x="472157" y="289743"/>
                </a:cubicBezTo>
                <a:lnTo>
                  <a:pt x="485559" y="289743"/>
                </a:lnTo>
                <a:lnTo>
                  <a:pt x="421228" y="201324"/>
                </a:lnTo>
                <a:cubicBezTo>
                  <a:pt x="418548" y="197755"/>
                  <a:pt x="416165" y="193889"/>
                  <a:pt x="414080" y="189924"/>
                </a:cubicBezTo>
                <a:cubicBezTo>
                  <a:pt x="377547" y="178525"/>
                  <a:pt x="338631" y="172775"/>
                  <a:pt x="298126" y="172775"/>
                </a:cubicBezTo>
                <a:cubicBezTo>
                  <a:pt x="282043" y="172775"/>
                  <a:pt x="265960" y="173668"/>
                  <a:pt x="250275" y="175551"/>
                </a:cubicBezTo>
                <a:lnTo>
                  <a:pt x="234688" y="196962"/>
                </a:lnTo>
                <a:cubicBezTo>
                  <a:pt x="262684" y="197557"/>
                  <a:pt x="290482" y="208461"/>
                  <a:pt x="311826" y="229673"/>
                </a:cubicBezTo>
                <a:cubicBezTo>
                  <a:pt x="330688" y="248606"/>
                  <a:pt x="342304" y="273685"/>
                  <a:pt x="344389" y="300251"/>
                </a:cubicBezTo>
                <a:cubicBezTo>
                  <a:pt x="346473" y="326915"/>
                  <a:pt x="339028" y="353481"/>
                  <a:pt x="323243" y="374991"/>
                </a:cubicBezTo>
                <a:lnTo>
                  <a:pt x="251863" y="473224"/>
                </a:lnTo>
                <a:lnTo>
                  <a:pt x="265166" y="473224"/>
                </a:lnTo>
                <a:cubicBezTo>
                  <a:pt x="270626" y="473224"/>
                  <a:pt x="275094" y="477586"/>
                  <a:pt x="275094" y="483137"/>
                </a:cubicBezTo>
                <a:cubicBezTo>
                  <a:pt x="275094" y="488589"/>
                  <a:pt x="270626" y="493049"/>
                  <a:pt x="265166" y="493049"/>
                </a:cubicBezTo>
                <a:lnTo>
                  <a:pt x="199545" y="493049"/>
                </a:lnTo>
                <a:cubicBezTo>
                  <a:pt x="193985" y="493049"/>
                  <a:pt x="189617" y="488589"/>
                  <a:pt x="189617" y="483137"/>
                </a:cubicBezTo>
                <a:cubicBezTo>
                  <a:pt x="189617" y="477586"/>
                  <a:pt x="193985" y="473224"/>
                  <a:pt x="199545" y="473224"/>
                </a:cubicBezTo>
                <a:lnTo>
                  <a:pt x="212848" y="473224"/>
                </a:lnTo>
                <a:lnTo>
                  <a:pt x="141468" y="374991"/>
                </a:lnTo>
                <a:cubicBezTo>
                  <a:pt x="125683" y="353481"/>
                  <a:pt x="118238" y="326915"/>
                  <a:pt x="120322" y="300251"/>
                </a:cubicBezTo>
                <a:cubicBezTo>
                  <a:pt x="122109" y="277551"/>
                  <a:pt x="130746" y="256041"/>
                  <a:pt x="145042" y="238496"/>
                </a:cubicBezTo>
                <a:lnTo>
                  <a:pt x="126577" y="213119"/>
                </a:lnTo>
                <a:cubicBezTo>
                  <a:pt x="95007" y="229971"/>
                  <a:pt x="68798" y="251382"/>
                  <a:pt x="50432" y="275568"/>
                </a:cubicBezTo>
                <a:cubicBezTo>
                  <a:pt x="30180" y="302431"/>
                  <a:pt x="19855" y="331277"/>
                  <a:pt x="19855" y="361510"/>
                </a:cubicBezTo>
                <a:cubicBezTo>
                  <a:pt x="19855" y="465691"/>
                  <a:pt x="144645" y="550344"/>
                  <a:pt x="298126" y="550344"/>
                </a:cubicBezTo>
                <a:cubicBezTo>
                  <a:pt x="375561" y="550344"/>
                  <a:pt x="447437" y="529230"/>
                  <a:pt x="500748" y="490770"/>
                </a:cubicBezTo>
                <a:cubicBezTo>
                  <a:pt x="505117" y="487498"/>
                  <a:pt x="511371" y="488490"/>
                  <a:pt x="514548" y="492950"/>
                </a:cubicBezTo>
                <a:cubicBezTo>
                  <a:pt x="517824" y="497411"/>
                  <a:pt x="516831" y="503656"/>
                  <a:pt x="512364" y="506828"/>
                </a:cubicBezTo>
                <a:cubicBezTo>
                  <a:pt x="455776" y="547668"/>
                  <a:pt x="379632" y="570169"/>
                  <a:pt x="298126" y="570169"/>
                </a:cubicBezTo>
                <a:cubicBezTo>
                  <a:pt x="219102" y="570169"/>
                  <a:pt x="144744" y="548857"/>
                  <a:pt x="88653" y="510198"/>
                </a:cubicBezTo>
                <a:cubicBezTo>
                  <a:pt x="31470" y="470746"/>
                  <a:pt x="0" y="418012"/>
                  <a:pt x="0" y="361510"/>
                </a:cubicBezTo>
                <a:cubicBezTo>
                  <a:pt x="0" y="327411"/>
                  <a:pt x="12012" y="293510"/>
                  <a:pt x="34647" y="263673"/>
                </a:cubicBezTo>
                <a:cubicBezTo>
                  <a:pt x="54205" y="237802"/>
                  <a:pt x="81803" y="214904"/>
                  <a:pt x="114763" y="196962"/>
                </a:cubicBezTo>
                <a:lnTo>
                  <a:pt x="90937" y="164251"/>
                </a:lnTo>
                <a:cubicBezTo>
                  <a:pt x="78031" y="146408"/>
                  <a:pt x="71181" y="125394"/>
                  <a:pt x="71181" y="103487"/>
                </a:cubicBezTo>
                <a:cubicBezTo>
                  <a:pt x="71181" y="75831"/>
                  <a:pt x="82002" y="49860"/>
                  <a:pt x="101559" y="30332"/>
                </a:cubicBezTo>
                <a:cubicBezTo>
                  <a:pt x="121117" y="10805"/>
                  <a:pt x="147127" y="0"/>
                  <a:pt x="1747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54" name="矩形 153"/>
          <p:cNvSpPr/>
          <p:nvPr/>
        </p:nvSpPr>
        <p:spPr>
          <a:xfrm>
            <a:off x="9565379" y="3804833"/>
            <a:ext cx="1756754" cy="24684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5" name="矩形 154"/>
          <p:cNvSpPr/>
          <p:nvPr/>
        </p:nvSpPr>
        <p:spPr>
          <a:xfrm>
            <a:off x="9802018" y="4590740"/>
            <a:ext cx="1306630" cy="302649"/>
          </a:xfrm>
          <a:prstGeom prst="rect">
            <a:avLst/>
          </a:prstGeom>
          <a:solidFill>
            <a:srgbClr val="0026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solidFill>
                  <a:srgbClr val="EB550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公司总部</a:t>
            </a:r>
            <a:endParaRPr lang="zh-CN" altLang="en-US" sz="1400" b="1" dirty="0">
              <a:solidFill>
                <a:srgbClr val="EB550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6" name="矩形 155"/>
          <p:cNvSpPr/>
          <p:nvPr/>
        </p:nvSpPr>
        <p:spPr>
          <a:xfrm>
            <a:off x="9802018" y="5175817"/>
            <a:ext cx="1291562" cy="30264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1F497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rgbClr val="0026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主机厂</a:t>
            </a:r>
          </a:p>
        </p:txBody>
      </p:sp>
      <p:sp>
        <p:nvSpPr>
          <p:cNvPr id="157" name="文本框 156"/>
          <p:cNvSpPr txBox="1"/>
          <p:nvPr/>
        </p:nvSpPr>
        <p:spPr>
          <a:xfrm>
            <a:off x="9834148" y="4068685"/>
            <a:ext cx="1161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rgbClr val="0026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图示说明</a:t>
            </a:r>
            <a:endParaRPr lang="zh-CN" altLang="en-US" sz="1600" b="1" dirty="0">
              <a:solidFill>
                <a:srgbClr val="00267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8" name="矩形 157"/>
          <p:cNvSpPr/>
          <p:nvPr/>
        </p:nvSpPr>
        <p:spPr>
          <a:xfrm>
            <a:off x="9817454" y="5759223"/>
            <a:ext cx="1291194" cy="302649"/>
          </a:xfrm>
          <a:prstGeom prst="rect">
            <a:avLst/>
          </a:prstGeom>
          <a:solidFill>
            <a:srgbClr val="EA540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项目业务区域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34502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8068632" y="375199"/>
            <a:ext cx="34521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业务结构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="" xmlns:a16="http://schemas.microsoft.com/office/drawing/2014/main" id="{D97A1832-6568-4D72-97F4-47A35B2E4AF8}"/>
              </a:ext>
            </a:extLst>
          </p:cNvPr>
          <p:cNvSpPr/>
          <p:nvPr/>
        </p:nvSpPr>
        <p:spPr>
          <a:xfrm>
            <a:off x="7961980" y="2886307"/>
            <a:ext cx="3442072" cy="516826"/>
          </a:xfrm>
          <a:prstGeom prst="rect">
            <a:avLst/>
          </a:prstGeom>
          <a:solidFill>
            <a:srgbClr val="1F497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三厂东西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厂、发动机厂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7" name="等腰三角形 6">
            <a:extLst>
              <a:ext uri="{FF2B5EF4-FFF2-40B4-BE49-F238E27FC236}">
                <a16:creationId xmlns="" xmlns:a16="http://schemas.microsoft.com/office/drawing/2014/main" id="{94EF8DBD-6D22-4B39-B1FD-4CF62FE846A2}"/>
              </a:ext>
            </a:extLst>
          </p:cNvPr>
          <p:cNvSpPr/>
          <p:nvPr/>
        </p:nvSpPr>
        <p:spPr>
          <a:xfrm>
            <a:off x="787948" y="1339107"/>
            <a:ext cx="10616104" cy="900000"/>
          </a:xfrm>
          <a:prstGeom prst="triangle">
            <a:avLst/>
          </a:prstGeom>
          <a:solidFill>
            <a:srgbClr val="00267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9C831D23-6913-4725-A1D6-04D615356FE1}"/>
              </a:ext>
            </a:extLst>
          </p:cNvPr>
          <p:cNvSpPr/>
          <p:nvPr/>
        </p:nvSpPr>
        <p:spPr>
          <a:xfrm>
            <a:off x="787948" y="2320354"/>
            <a:ext cx="3458932" cy="497840"/>
          </a:xfrm>
          <a:prstGeom prst="rect">
            <a:avLst/>
          </a:prstGeom>
          <a:solidFill>
            <a:srgbClr val="EB5504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园区业务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7B972574-8F90-4A21-B0CA-1F0F32736B4D}"/>
              </a:ext>
            </a:extLst>
          </p:cNvPr>
          <p:cNvSpPr/>
          <p:nvPr/>
        </p:nvSpPr>
        <p:spPr>
          <a:xfrm>
            <a:off x="4366534" y="2320354"/>
            <a:ext cx="3458932" cy="497840"/>
          </a:xfrm>
          <a:prstGeom prst="rect">
            <a:avLst/>
          </a:prstGeom>
          <a:solidFill>
            <a:srgbClr val="EB5504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备品业务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426190D7-6648-4BD8-9F52-A550E9EC5A89}"/>
              </a:ext>
            </a:extLst>
          </p:cNvPr>
          <p:cNvSpPr/>
          <p:nvPr/>
        </p:nvSpPr>
        <p:spPr>
          <a:xfrm>
            <a:off x="7945120" y="2320354"/>
            <a:ext cx="3458932" cy="497840"/>
          </a:xfrm>
          <a:prstGeom prst="rect">
            <a:avLst/>
          </a:prstGeom>
          <a:solidFill>
            <a:srgbClr val="EB5504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动力总成业务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29596038-6FE2-468F-9217-48244405CE1C}"/>
              </a:ext>
            </a:extLst>
          </p:cNvPr>
          <p:cNvSpPr txBox="1"/>
          <p:nvPr/>
        </p:nvSpPr>
        <p:spPr>
          <a:xfrm>
            <a:off x="4023360" y="1667441"/>
            <a:ext cx="4075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成都新悦物流业务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结构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D97A1832-6568-4D72-97F4-47A35B2E4AF8}"/>
              </a:ext>
            </a:extLst>
          </p:cNvPr>
          <p:cNvSpPr/>
          <p:nvPr/>
        </p:nvSpPr>
        <p:spPr>
          <a:xfrm>
            <a:off x="786289" y="3530599"/>
            <a:ext cx="3458932" cy="15875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B24FA2F2-0171-439C-9397-6CB276EDC785}"/>
              </a:ext>
            </a:extLst>
          </p:cNvPr>
          <p:cNvSpPr/>
          <p:nvPr/>
        </p:nvSpPr>
        <p:spPr>
          <a:xfrm>
            <a:off x="4366534" y="3530599"/>
            <a:ext cx="3458932" cy="15875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1542F572-27B2-4FF8-A367-EF71B867F1CE}"/>
              </a:ext>
            </a:extLst>
          </p:cNvPr>
          <p:cNvSpPr txBox="1"/>
          <p:nvPr/>
        </p:nvSpPr>
        <p:spPr>
          <a:xfrm>
            <a:off x="4364875" y="3687253"/>
            <a:ext cx="346059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一汽丰田备品仓储、作业、市区配送业务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pPr marL="285750" indent="-285750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1400" dirty="0" err="1" smtClean="0">
                <a:latin typeface="微软雅黑" pitchFamily="34" charset="-122"/>
                <a:ea typeface="微软雅黑" pitchFamily="34" charset="-122"/>
              </a:rPr>
              <a:t>四川一汽丰田产前零部件业务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E9AFE9E9-2E21-42E4-8417-8916452A82D1}"/>
              </a:ext>
            </a:extLst>
          </p:cNvPr>
          <p:cNvSpPr/>
          <p:nvPr/>
        </p:nvSpPr>
        <p:spPr>
          <a:xfrm>
            <a:off x="7945120" y="3530598"/>
            <a:ext cx="3458932" cy="15875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="" xmlns:a16="http://schemas.microsoft.com/office/drawing/2014/main" id="{D97A1832-6568-4D72-97F4-47A35B2E4AF8}"/>
              </a:ext>
            </a:extLst>
          </p:cNvPr>
          <p:cNvSpPr/>
          <p:nvPr/>
        </p:nvSpPr>
        <p:spPr>
          <a:xfrm>
            <a:off x="787948" y="2896934"/>
            <a:ext cx="3458932" cy="516826"/>
          </a:xfrm>
          <a:prstGeom prst="rect">
            <a:avLst/>
          </a:prstGeom>
          <a:solidFill>
            <a:srgbClr val="1F497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南场、北场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D97A1832-6568-4D72-97F4-47A35B2E4AF8}"/>
              </a:ext>
            </a:extLst>
          </p:cNvPr>
          <p:cNvSpPr/>
          <p:nvPr/>
        </p:nvSpPr>
        <p:spPr>
          <a:xfrm>
            <a:off x="4366534" y="2886307"/>
            <a:ext cx="3458932" cy="516826"/>
          </a:xfrm>
          <a:prstGeom prst="rect">
            <a:avLst/>
          </a:prstGeom>
          <a:solidFill>
            <a:srgbClr val="1F497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备品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1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号库、备品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2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号库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="" xmlns:a16="http://schemas.microsoft.com/office/drawing/2014/main" id="{1542F572-27B2-4FF8-A367-EF71B867F1CE}"/>
              </a:ext>
            </a:extLst>
          </p:cNvPr>
          <p:cNvSpPr txBox="1"/>
          <p:nvPr/>
        </p:nvSpPr>
        <p:spPr>
          <a:xfrm>
            <a:off x="7945120" y="3687253"/>
            <a:ext cx="34589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一汽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大众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EA211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发动机工厂下线、短途取货及仓储业务</a:t>
            </a:r>
          </a:p>
          <a:p>
            <a:pPr marL="285750" indent="-285750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一汽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大众动力总成仓储、配送、上线业务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="" xmlns:a16="http://schemas.microsoft.com/office/drawing/2014/main" id="{1542F572-27B2-4FF8-A367-EF71B867F1CE}"/>
              </a:ext>
            </a:extLst>
          </p:cNvPr>
          <p:cNvSpPr txBox="1"/>
          <p:nvPr/>
        </p:nvSpPr>
        <p:spPr>
          <a:xfrm>
            <a:off x="784630" y="3690323"/>
            <a:ext cx="346059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一汽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大众三厂及成都发动机厂产前、产中零部件仓储配送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pPr marL="285750" indent="-285750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本地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供应商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MR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取货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业务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1" name="图片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2" t="8807" r="18650" b="6201"/>
          <a:stretch/>
        </p:blipFill>
        <p:spPr bwMode="auto">
          <a:xfrm>
            <a:off x="1641798" y="5430568"/>
            <a:ext cx="1398605" cy="97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图片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9" r="21867"/>
          <a:stretch/>
        </p:blipFill>
        <p:spPr bwMode="auto">
          <a:xfrm>
            <a:off x="4889500" y="5538896"/>
            <a:ext cx="914400" cy="76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图片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1" y="5594621"/>
            <a:ext cx="136684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图片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2" t="8807" r="18650" b="6201"/>
          <a:stretch/>
        </p:blipFill>
        <p:spPr bwMode="auto">
          <a:xfrm>
            <a:off x="8983713" y="5447349"/>
            <a:ext cx="1398605" cy="97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628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Picture 2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" y="1097169"/>
            <a:ext cx="10629900" cy="52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文本框 36"/>
          <p:cNvSpPr txBox="1"/>
          <p:nvPr/>
        </p:nvSpPr>
        <p:spPr>
          <a:xfrm>
            <a:off x="803353" y="2110447"/>
            <a:ext cx="3485348" cy="1450732"/>
          </a:xfrm>
          <a:prstGeom prst="roundRect">
            <a:avLst/>
          </a:prstGeom>
          <a:solidFill>
            <a:srgbClr val="1F497D"/>
          </a:solidFill>
          <a:ln w="19050">
            <a:noFill/>
          </a:ln>
        </p:spPr>
        <p:txBody>
          <a:bodyPr wrap="square" rtlCol="0" anchor="ctr" anchorCtr="0">
            <a:noAutofit/>
          </a:bodyPr>
          <a:lstStyle/>
          <a:p>
            <a:pPr>
              <a:lnSpc>
                <a:spcPct val="200000"/>
              </a:lnSpc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占地面积：</a:t>
            </a:r>
            <a:r>
              <a:rPr lang="en-US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22.7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万㎡</a:t>
            </a: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u"/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库房面积：</a:t>
            </a:r>
            <a:r>
              <a:rPr lang="en-US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7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8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号库共计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6.9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万㎡</a:t>
            </a: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u"/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功能定位：成都三厂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LILA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中心（除</a:t>
            </a:r>
            <a:r>
              <a:rPr lang="en-US" altLang="zh-CN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FIS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件）</a:t>
            </a:r>
            <a:endParaRPr lang="zh-CN" altLang="en-US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410092" y="375199"/>
            <a:ext cx="41106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业务介绍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园区业务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 smtClean="0">
                <a:solidFill>
                  <a:srgbClr val="EA540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南</a:t>
            </a:r>
            <a:r>
              <a:rPr lang="zh-CN" altLang="en-US" sz="2800" b="1" dirty="0" smtClean="0">
                <a:solidFill>
                  <a:srgbClr val="EA540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场</a:t>
            </a:r>
            <a:endParaRPr lang="zh-CN" altLang="en-US" sz="2800" b="1" dirty="0">
              <a:solidFill>
                <a:srgbClr val="EA540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803353" y="3934887"/>
            <a:ext cx="3462870" cy="2113741"/>
            <a:chOff x="4881562" y="3380915"/>
            <a:chExt cx="4760154" cy="2905605"/>
          </a:xfrm>
        </p:grpSpPr>
        <p:pic>
          <p:nvPicPr>
            <p:cNvPr id="21" name="图片 20" descr="南场区 鸟瞰2013.1.jpg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1662" t="8887" r="1198" b="8450"/>
            <a:stretch>
              <a:fillRect/>
            </a:stretch>
          </p:blipFill>
          <p:spPr bwMode="auto">
            <a:xfrm>
              <a:off x="4881562" y="3380915"/>
              <a:ext cx="4760154" cy="290560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7" name="TextBox 31"/>
            <p:cNvSpPr txBox="1"/>
            <p:nvPr/>
          </p:nvSpPr>
          <p:spPr bwMode="auto">
            <a:xfrm>
              <a:off x="7096198" y="3517750"/>
              <a:ext cx="544414" cy="24371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050" b="1" dirty="0">
                  <a:solidFill>
                    <a:srgbClr val="1F497D"/>
                  </a:solidFill>
                  <a:latin typeface="微软雅黑" pitchFamily="34" charset="-122"/>
                  <a:ea typeface="微软雅黑" pitchFamily="34" charset="-122"/>
                </a:rPr>
                <a:t>4</a:t>
              </a:r>
              <a:r>
                <a:rPr lang="zh-CN" altLang="en-US" sz="1050" b="1" dirty="0">
                  <a:solidFill>
                    <a:srgbClr val="1F497D"/>
                  </a:solidFill>
                  <a:latin typeface="微软雅黑" pitchFamily="34" charset="-122"/>
                  <a:ea typeface="微软雅黑" pitchFamily="34" charset="-122"/>
                </a:rPr>
                <a:t>号库</a:t>
              </a:r>
              <a:endParaRPr lang="en-US" altLang="zh-CN" sz="1050" b="1" dirty="0">
                <a:solidFill>
                  <a:srgbClr val="1F497D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8" name="TextBox 32"/>
            <p:cNvSpPr txBox="1"/>
            <p:nvPr/>
          </p:nvSpPr>
          <p:spPr bwMode="auto">
            <a:xfrm>
              <a:off x="7810520" y="3929066"/>
              <a:ext cx="544414" cy="24371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050" b="1" dirty="0">
                  <a:solidFill>
                    <a:srgbClr val="1F497D"/>
                  </a:solidFill>
                  <a:latin typeface="微软雅黑" pitchFamily="34" charset="-122"/>
                  <a:ea typeface="微软雅黑" pitchFamily="34" charset="-122"/>
                </a:rPr>
                <a:t>7</a:t>
              </a:r>
              <a:r>
                <a:rPr lang="zh-CN" altLang="en-US" sz="1050" b="1" dirty="0">
                  <a:solidFill>
                    <a:srgbClr val="1F497D"/>
                  </a:solidFill>
                  <a:latin typeface="微软雅黑" pitchFamily="34" charset="-122"/>
                  <a:ea typeface="微软雅黑" pitchFamily="34" charset="-122"/>
                </a:rPr>
                <a:t>号库</a:t>
              </a:r>
              <a:endParaRPr lang="en-US" altLang="zh-CN" sz="1050" b="1" dirty="0">
                <a:solidFill>
                  <a:srgbClr val="1F497D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9" name="TextBox 33"/>
            <p:cNvSpPr txBox="1"/>
            <p:nvPr/>
          </p:nvSpPr>
          <p:spPr bwMode="auto">
            <a:xfrm>
              <a:off x="6602317" y="3681646"/>
              <a:ext cx="544414" cy="24371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050" b="1" dirty="0">
                  <a:solidFill>
                    <a:srgbClr val="1F497D"/>
                  </a:solidFill>
                  <a:latin typeface="微软雅黑" pitchFamily="34" charset="-122"/>
                  <a:ea typeface="微软雅黑" pitchFamily="34" charset="-122"/>
                </a:rPr>
                <a:t>5</a:t>
              </a:r>
              <a:r>
                <a:rPr lang="zh-CN" altLang="en-US" sz="1050" b="1" dirty="0">
                  <a:solidFill>
                    <a:srgbClr val="1F497D"/>
                  </a:solidFill>
                  <a:latin typeface="微软雅黑" pitchFamily="34" charset="-122"/>
                  <a:ea typeface="微软雅黑" pitchFamily="34" charset="-122"/>
                </a:rPr>
                <a:t>号库</a:t>
              </a:r>
              <a:endParaRPr lang="en-US" altLang="zh-CN" sz="1050" b="1" dirty="0">
                <a:solidFill>
                  <a:srgbClr val="1F497D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0" name="TextBox 34"/>
            <p:cNvSpPr txBox="1"/>
            <p:nvPr/>
          </p:nvSpPr>
          <p:spPr bwMode="auto">
            <a:xfrm>
              <a:off x="7453330" y="4214818"/>
              <a:ext cx="548117" cy="24371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050" b="1" dirty="0">
                  <a:solidFill>
                    <a:srgbClr val="1F497D"/>
                  </a:solidFill>
                  <a:latin typeface="微软雅黑" pitchFamily="34" charset="-122"/>
                  <a:ea typeface="微软雅黑" pitchFamily="34" charset="-122"/>
                </a:rPr>
                <a:t>8</a:t>
              </a:r>
              <a:r>
                <a:rPr lang="zh-CN" altLang="en-US" sz="1050" b="1" dirty="0">
                  <a:solidFill>
                    <a:srgbClr val="1F497D"/>
                  </a:solidFill>
                  <a:latin typeface="微软雅黑" pitchFamily="34" charset="-122"/>
                  <a:ea typeface="微软雅黑" pitchFamily="34" charset="-122"/>
                </a:rPr>
                <a:t>号库</a:t>
              </a:r>
              <a:endParaRPr lang="en-US" altLang="zh-CN" sz="1050" b="1" dirty="0">
                <a:solidFill>
                  <a:srgbClr val="1F497D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1" name="TextBox 35"/>
            <p:cNvSpPr txBox="1"/>
            <p:nvPr/>
          </p:nvSpPr>
          <p:spPr bwMode="auto">
            <a:xfrm>
              <a:off x="6121052" y="3856715"/>
              <a:ext cx="548117" cy="24371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050" b="1" dirty="0">
                  <a:solidFill>
                    <a:srgbClr val="1F497D"/>
                  </a:solidFill>
                  <a:latin typeface="微软雅黑" pitchFamily="34" charset="-122"/>
                  <a:ea typeface="微软雅黑" pitchFamily="34" charset="-122"/>
                </a:rPr>
                <a:t>6</a:t>
              </a:r>
              <a:r>
                <a:rPr lang="zh-CN" altLang="en-US" sz="1050" b="1" dirty="0">
                  <a:solidFill>
                    <a:srgbClr val="1F497D"/>
                  </a:solidFill>
                  <a:latin typeface="微软雅黑" pitchFamily="34" charset="-122"/>
                  <a:ea typeface="微软雅黑" pitchFamily="34" charset="-122"/>
                </a:rPr>
                <a:t>号库</a:t>
              </a:r>
              <a:endParaRPr lang="en-US" altLang="zh-CN" sz="1050" b="1" dirty="0">
                <a:solidFill>
                  <a:srgbClr val="1F497D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803353" y="1314676"/>
            <a:ext cx="2700000" cy="540000"/>
          </a:xfrm>
          <a:prstGeom prst="roundRect">
            <a:avLst/>
          </a:prstGeom>
          <a:solidFill>
            <a:srgbClr val="EB5504"/>
          </a:solidFill>
          <a:ln w="19050"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物流园区南场区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9" name="文本框 148"/>
          <p:cNvSpPr txBox="1"/>
          <p:nvPr/>
        </p:nvSpPr>
        <p:spPr>
          <a:xfrm>
            <a:off x="8085234" y="4623442"/>
            <a:ext cx="3291044" cy="164672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txBody>
          <a:bodyPr wrap="square" rtlCol="0" anchor="ctr" anchorCtr="0">
            <a:noAutofit/>
          </a:bodyPr>
          <a:lstStyle/>
          <a:p>
            <a:pPr>
              <a:lnSpc>
                <a:spcPct val="200000"/>
              </a:lnSpc>
              <a:defRPr/>
            </a:pPr>
            <a:r>
              <a:rPr lang="zh-CN" altLang="zh-CN" sz="1200" dirty="0">
                <a:solidFill>
                  <a:srgbClr val="1F49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南场人员、设备方面，南场目前共计编制</a:t>
            </a:r>
            <a:r>
              <a:rPr lang="en-US" altLang="zh-CN" sz="1200" dirty="0">
                <a:solidFill>
                  <a:srgbClr val="1F49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423</a:t>
            </a:r>
            <a:r>
              <a:rPr lang="zh-CN" altLang="zh-CN" sz="1200" dirty="0">
                <a:solidFill>
                  <a:srgbClr val="1F49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人，拥有工艺车辆：</a:t>
            </a:r>
            <a:r>
              <a:rPr lang="en-US" altLang="zh-CN" sz="1200" dirty="0">
                <a:solidFill>
                  <a:srgbClr val="1F49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99</a:t>
            </a:r>
            <a:r>
              <a:rPr lang="zh-CN" altLang="zh-CN" sz="1200" dirty="0">
                <a:solidFill>
                  <a:srgbClr val="1F49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台（其中包含：</a:t>
            </a:r>
            <a:r>
              <a:rPr lang="en-US" altLang="zh-CN" sz="1200" dirty="0">
                <a:solidFill>
                  <a:srgbClr val="1F49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</a:t>
            </a:r>
            <a:r>
              <a:rPr lang="zh-CN" altLang="zh-CN" sz="1200" dirty="0">
                <a:solidFill>
                  <a:srgbClr val="1F49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车</a:t>
            </a:r>
            <a:r>
              <a:rPr lang="en-US" altLang="zh-CN" sz="1200" dirty="0">
                <a:solidFill>
                  <a:srgbClr val="1F49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</a:t>
            </a:r>
            <a:r>
              <a:rPr lang="zh-CN" altLang="zh-CN" sz="1200" dirty="0">
                <a:solidFill>
                  <a:srgbClr val="1F49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台，叉车</a:t>
            </a:r>
            <a:r>
              <a:rPr lang="en-US" altLang="zh-CN" sz="1200" dirty="0">
                <a:solidFill>
                  <a:srgbClr val="1F49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38</a:t>
            </a:r>
            <a:r>
              <a:rPr lang="zh-CN" altLang="zh-CN" sz="1200" dirty="0">
                <a:solidFill>
                  <a:srgbClr val="1F49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台，牵引车</a:t>
            </a:r>
            <a:r>
              <a:rPr lang="en-US" altLang="zh-CN" sz="1200" dirty="0">
                <a:solidFill>
                  <a:srgbClr val="1F49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34</a:t>
            </a:r>
            <a:r>
              <a:rPr lang="zh-CN" altLang="zh-CN" sz="1200" dirty="0">
                <a:solidFill>
                  <a:srgbClr val="1F49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台，电动堆垛车</a:t>
            </a:r>
            <a:r>
              <a:rPr lang="en-US" altLang="zh-CN" sz="1200" dirty="0">
                <a:solidFill>
                  <a:srgbClr val="1F49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zh-CN" sz="1200" dirty="0">
                <a:solidFill>
                  <a:srgbClr val="1F49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台），手持终端：</a:t>
            </a:r>
            <a:r>
              <a:rPr lang="en-US" altLang="zh-CN" sz="1200" dirty="0">
                <a:solidFill>
                  <a:srgbClr val="1F49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72</a:t>
            </a:r>
            <a:r>
              <a:rPr lang="zh-CN" altLang="zh-CN" sz="1200" dirty="0">
                <a:solidFill>
                  <a:srgbClr val="1F49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台</a:t>
            </a:r>
            <a:r>
              <a:rPr lang="en-US" altLang="zh-CN" sz="1200" dirty="0" smtClean="0">
                <a:solidFill>
                  <a:srgbClr val="1F49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zh-CN" sz="1200" dirty="0">
              <a:solidFill>
                <a:srgbClr val="1F49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文本框 149"/>
          <p:cNvSpPr txBox="1"/>
          <p:nvPr/>
        </p:nvSpPr>
        <p:spPr>
          <a:xfrm>
            <a:off x="8073978" y="3145908"/>
            <a:ext cx="3325781" cy="1255121"/>
          </a:xfrm>
          <a:prstGeom prst="roundRect">
            <a:avLst/>
          </a:prstGeom>
          <a:solidFill>
            <a:srgbClr val="EA5404"/>
          </a:solidFill>
          <a:ln w="19050">
            <a:noFill/>
          </a:ln>
        </p:spPr>
        <p:txBody>
          <a:bodyPr wrap="square" rtlCol="0" anchor="ctr" anchorCtr="0">
            <a:noAutofit/>
          </a:bodyPr>
          <a:lstStyle/>
          <a:p>
            <a:pPr>
              <a:lnSpc>
                <a:spcPct val="200000"/>
              </a:lnSpc>
              <a:defRPr/>
            </a:pP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南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场日均入库：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251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车次，日均入库：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6183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托，日均发货看板量：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37728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张，库房共计存储零件：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1857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种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1" name="文本框 150"/>
          <p:cNvSpPr txBox="1"/>
          <p:nvPr/>
        </p:nvSpPr>
        <p:spPr>
          <a:xfrm>
            <a:off x="8061752" y="1718088"/>
            <a:ext cx="3338008" cy="1197055"/>
          </a:xfrm>
          <a:prstGeom prst="roundRect">
            <a:avLst/>
          </a:prstGeom>
          <a:solidFill>
            <a:srgbClr val="1F497D"/>
          </a:solidFill>
          <a:ln w="19050">
            <a:noFill/>
          </a:ln>
        </p:spPr>
        <p:txBody>
          <a:bodyPr wrap="square" rtlCol="0" anchor="ctr" anchorCtr="0">
            <a:noAutofit/>
          </a:bodyPr>
          <a:lstStyle/>
          <a:p>
            <a:pPr>
              <a:lnSpc>
                <a:spcPct val="200000"/>
              </a:lnSpc>
              <a:defRPr/>
            </a:pPr>
            <a:r>
              <a:rPr lang="zh-CN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涉及业务包含：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NCS</a:t>
            </a:r>
            <a:r>
              <a:rPr lang="zh-CN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（新速腾）、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NF</a:t>
            </a:r>
            <a:r>
              <a:rPr lang="zh-CN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（新捷达）零件存储管理及发运、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VMI</a:t>
            </a:r>
            <a:r>
              <a:rPr lang="zh-CN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零件管理、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MR</a:t>
            </a:r>
            <a:r>
              <a:rPr lang="zh-CN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取货</a:t>
            </a:r>
            <a:r>
              <a:rPr lang="zh-CN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2" name="组合 71"/>
          <p:cNvGrpSpPr/>
          <p:nvPr/>
        </p:nvGrpSpPr>
        <p:grpSpPr>
          <a:xfrm>
            <a:off x="4421562" y="1325478"/>
            <a:ext cx="3576553" cy="5079659"/>
            <a:chOff x="4816604" y="1196753"/>
            <a:chExt cx="4442362" cy="5761977"/>
          </a:xfrm>
        </p:grpSpPr>
        <p:sp>
          <p:nvSpPr>
            <p:cNvPr id="73" name="TextBox 98"/>
            <p:cNvSpPr txBox="1"/>
            <p:nvPr/>
          </p:nvSpPr>
          <p:spPr>
            <a:xfrm>
              <a:off x="4816604" y="6300266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南场区平面图</a:t>
              </a:r>
              <a:endParaRPr lang="zh-CN" altLang="en-US" sz="1400" dirty="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74" name="组合 110"/>
            <p:cNvGrpSpPr/>
            <p:nvPr/>
          </p:nvGrpSpPr>
          <p:grpSpPr>
            <a:xfrm>
              <a:off x="4918270" y="1452430"/>
              <a:ext cx="4140326" cy="4702467"/>
              <a:chOff x="2325731" y="642044"/>
              <a:chExt cx="5130541" cy="5485119"/>
            </a:xfrm>
          </p:grpSpPr>
          <p:sp>
            <p:nvSpPr>
              <p:cNvPr id="163" name="矩形 162"/>
              <p:cNvSpPr/>
              <p:nvPr/>
            </p:nvSpPr>
            <p:spPr bwMode="auto">
              <a:xfrm>
                <a:off x="2325731" y="798571"/>
                <a:ext cx="4963992" cy="5328592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/>
              <a:lstStyle/>
              <a:p>
                <a:pPr algn="ctr" defTabSz="957263">
                  <a:defRPr/>
                </a:pPr>
                <a:endParaRPr lang="zh-CN" altLang="en-US" sz="12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64" name="矩形 43"/>
              <p:cNvSpPr>
                <a:spLocks noChangeArrowheads="1"/>
              </p:cNvSpPr>
              <p:nvPr/>
            </p:nvSpPr>
            <p:spPr bwMode="auto">
              <a:xfrm>
                <a:off x="4629987" y="1112003"/>
                <a:ext cx="1530379" cy="8280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9525" algn="ctr">
                <a:noFill/>
                <a:round/>
                <a:headEnd/>
                <a:tailEnd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/>
              <a:lstStyle/>
              <a:p>
                <a:pPr algn="ctr" defTabSz="957263"/>
                <a:endParaRPr lang="zh-CN" altLang="en-US" sz="12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65" name="矩形 44"/>
              <p:cNvSpPr>
                <a:spLocks noChangeArrowheads="1"/>
              </p:cNvSpPr>
              <p:nvPr/>
            </p:nvSpPr>
            <p:spPr bwMode="auto">
              <a:xfrm>
                <a:off x="4629987" y="2226854"/>
                <a:ext cx="1873403" cy="8280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9525" algn="ctr">
                <a:noFill/>
                <a:round/>
                <a:headEnd/>
                <a:tailEnd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/>
              <a:lstStyle/>
              <a:p>
                <a:pPr algn="ctr" defTabSz="957263">
                  <a:defRPr/>
                </a:pPr>
                <a:endParaRPr lang="zh-CN" altLang="en-US" sz="12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66" name="矩形 71"/>
              <p:cNvSpPr/>
              <p:nvPr/>
            </p:nvSpPr>
            <p:spPr bwMode="auto">
              <a:xfrm>
                <a:off x="2718709" y="3366282"/>
                <a:ext cx="1528612" cy="8280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9525" algn="ctr">
                <a:noFill/>
                <a:round/>
                <a:headEnd/>
                <a:tailEnd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/>
              <a:lstStyle/>
              <a:p>
                <a:pPr algn="ctr" defTabSz="957263">
                  <a:defRPr/>
                </a:pPr>
                <a:endParaRPr lang="zh-CN" altLang="en-US" sz="12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67" name="矩形 166"/>
              <p:cNvSpPr/>
              <p:nvPr/>
            </p:nvSpPr>
            <p:spPr bwMode="auto">
              <a:xfrm>
                <a:off x="2718709" y="2226854"/>
                <a:ext cx="1530905" cy="8280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9525" algn="ctr">
                <a:noFill/>
                <a:round/>
                <a:headEnd/>
                <a:tailEnd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/>
              <a:lstStyle/>
              <a:p>
                <a:pPr algn="ctr" defTabSz="957263">
                  <a:defRPr/>
                </a:pPr>
                <a:endParaRPr lang="zh-CN" altLang="en-US" sz="12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68" name="矩形 47"/>
              <p:cNvSpPr>
                <a:spLocks noChangeArrowheads="1"/>
              </p:cNvSpPr>
              <p:nvPr/>
            </p:nvSpPr>
            <p:spPr bwMode="auto">
              <a:xfrm>
                <a:off x="2718709" y="1112003"/>
                <a:ext cx="1530379" cy="8280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9525" algn="ctr">
                <a:noFill/>
                <a:round/>
                <a:headEnd/>
                <a:tailEnd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/>
              <a:lstStyle/>
              <a:p>
                <a:pPr algn="ctr" defTabSz="957263"/>
                <a:endParaRPr lang="zh-CN" altLang="en-US" sz="12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69" name="矩形 25"/>
              <p:cNvSpPr>
                <a:spLocks noChangeArrowheads="1"/>
              </p:cNvSpPr>
              <p:nvPr/>
            </p:nvSpPr>
            <p:spPr bwMode="auto">
              <a:xfrm>
                <a:off x="4629987" y="3366282"/>
                <a:ext cx="613304" cy="828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 algn="ctr">
                <a:noFill/>
                <a:round/>
                <a:headEnd/>
                <a:tailEnd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/>
              <a:lstStyle/>
              <a:p>
                <a:pPr algn="ctr" defTabSz="957263"/>
                <a:endParaRPr lang="zh-CN" altLang="en-US" sz="12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70" name="矩形 169"/>
              <p:cNvSpPr/>
              <p:nvPr/>
            </p:nvSpPr>
            <p:spPr bwMode="auto">
              <a:xfrm>
                <a:off x="5244153" y="3366282"/>
                <a:ext cx="1236836" cy="8280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/>
              <a:lstStyle/>
              <a:p>
                <a:pPr algn="ctr" defTabSz="957263">
                  <a:defRPr/>
                </a:pPr>
                <a:endParaRPr lang="zh-CN" altLang="en-US" sz="12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71" name="TextBox 18"/>
              <p:cNvSpPr txBox="1">
                <a:spLocks noChangeArrowheads="1"/>
              </p:cNvSpPr>
              <p:nvPr/>
            </p:nvSpPr>
            <p:spPr bwMode="auto">
              <a:xfrm>
                <a:off x="3072473" y="1392938"/>
                <a:ext cx="815604" cy="660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600" dirty="0" smtClean="0">
                    <a:latin typeface="微软雅黑" pitchFamily="34" charset="-122"/>
                    <a:ea typeface="微软雅黑" pitchFamily="34" charset="-122"/>
                  </a:rPr>
                  <a:t>4</a:t>
                </a:r>
                <a:r>
                  <a:rPr lang="zh-CN" altLang="en-US" sz="1600" dirty="0" smtClean="0">
                    <a:latin typeface="微软雅黑" pitchFamily="34" charset="-122"/>
                    <a:ea typeface="微软雅黑" pitchFamily="34" charset="-122"/>
                  </a:rPr>
                  <a:t>号库</a:t>
                </a:r>
                <a:endParaRPr lang="en-US" altLang="zh-CN" sz="1600" dirty="0" smtClean="0">
                  <a:latin typeface="微软雅黑" pitchFamily="34" charset="-122"/>
                  <a:ea typeface="微软雅黑" pitchFamily="34" charset="-122"/>
                </a:endParaRPr>
              </a:p>
              <a:p>
                <a:pPr algn="ctr"/>
                <a:endParaRPr lang="en-US" altLang="zh-CN" sz="16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72" name="TextBox 19"/>
              <p:cNvSpPr txBox="1">
                <a:spLocks noChangeArrowheads="1"/>
              </p:cNvSpPr>
              <p:nvPr/>
            </p:nvSpPr>
            <p:spPr bwMode="auto">
              <a:xfrm>
                <a:off x="4977030" y="1374485"/>
                <a:ext cx="815604" cy="3826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600" dirty="0" smtClean="0">
                    <a:latin typeface="微软雅黑" pitchFamily="34" charset="-122"/>
                    <a:ea typeface="微软雅黑" pitchFamily="34" charset="-122"/>
                  </a:rPr>
                  <a:t>7</a:t>
                </a:r>
                <a:r>
                  <a:rPr lang="zh-CN" altLang="en-US" sz="1600" dirty="0" smtClean="0">
                    <a:latin typeface="微软雅黑" pitchFamily="34" charset="-122"/>
                    <a:ea typeface="微软雅黑" pitchFamily="34" charset="-122"/>
                  </a:rPr>
                  <a:t>号</a:t>
                </a: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</a:rPr>
                  <a:t>库</a:t>
                </a:r>
                <a:endParaRPr lang="en-US" altLang="zh-CN" sz="16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73" name="TextBox 21"/>
              <p:cNvSpPr txBox="1">
                <a:spLocks noChangeArrowheads="1"/>
              </p:cNvSpPr>
              <p:nvPr/>
            </p:nvSpPr>
            <p:spPr bwMode="auto">
              <a:xfrm>
                <a:off x="3048446" y="3641099"/>
                <a:ext cx="884447" cy="3826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600" dirty="0" smtClean="0"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6</a:t>
                </a:r>
                <a:r>
                  <a:rPr lang="zh-CN" altLang="en-US" sz="1600" dirty="0" smtClean="0"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号库</a:t>
                </a:r>
                <a:r>
                  <a:rPr lang="en-US" altLang="zh-CN" sz="1600" dirty="0" smtClean="0"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 </a:t>
                </a:r>
                <a:endParaRPr lang="en-US" altLang="zh-CN" sz="1600" dirty="0">
                  <a:latin typeface="微软雅黑" pitchFamily="34" charset="-122"/>
                  <a:ea typeface="微软雅黑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174" name="TextBox 22"/>
              <p:cNvSpPr txBox="1">
                <a:spLocks noChangeArrowheads="1"/>
              </p:cNvSpPr>
              <p:nvPr/>
            </p:nvSpPr>
            <p:spPr bwMode="auto">
              <a:xfrm>
                <a:off x="3057340" y="2488390"/>
                <a:ext cx="815604" cy="3826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600" dirty="0" smtClean="0">
                    <a:latin typeface="微软雅黑" pitchFamily="34" charset="-122"/>
                    <a:ea typeface="微软雅黑" pitchFamily="34" charset="-122"/>
                  </a:rPr>
                  <a:t>5</a:t>
                </a:r>
                <a:r>
                  <a:rPr lang="zh-CN" altLang="en-US" sz="1600" dirty="0" smtClean="0">
                    <a:latin typeface="微软雅黑" pitchFamily="34" charset="-122"/>
                    <a:ea typeface="微软雅黑" pitchFamily="34" charset="-122"/>
                  </a:rPr>
                  <a:t>号库</a:t>
                </a:r>
                <a:endParaRPr lang="en-US" altLang="zh-CN" sz="1600" dirty="0" smtClean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75" name="TextBox 49"/>
              <p:cNvSpPr txBox="1">
                <a:spLocks noChangeArrowheads="1"/>
              </p:cNvSpPr>
              <p:nvPr/>
            </p:nvSpPr>
            <p:spPr bwMode="auto">
              <a:xfrm>
                <a:off x="4944859" y="2437470"/>
                <a:ext cx="815604" cy="3826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600" dirty="0" smtClean="0">
                    <a:latin typeface="微软雅黑" pitchFamily="34" charset="-122"/>
                    <a:ea typeface="微软雅黑" pitchFamily="34" charset="-122"/>
                  </a:rPr>
                  <a:t>8</a:t>
                </a:r>
                <a:r>
                  <a:rPr lang="zh-CN" altLang="en-US" sz="1600" dirty="0" smtClean="0">
                    <a:latin typeface="微软雅黑" pitchFamily="34" charset="-122"/>
                    <a:ea typeface="微软雅黑" pitchFamily="34" charset="-122"/>
                  </a:rPr>
                  <a:t>号库</a:t>
                </a:r>
                <a:endParaRPr lang="en-US" altLang="zh-CN" sz="1600" dirty="0" smtClean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76" name="TextBox 25"/>
              <p:cNvSpPr txBox="1">
                <a:spLocks noChangeArrowheads="1"/>
              </p:cNvSpPr>
              <p:nvPr/>
            </p:nvSpPr>
            <p:spPr bwMode="auto">
              <a:xfrm>
                <a:off x="5534163" y="3634409"/>
                <a:ext cx="208774" cy="3130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endParaRPr lang="en-US" altLang="zh-CN" sz="1200" dirty="0">
                  <a:latin typeface="微软雅黑" pitchFamily="34" charset="-122"/>
                  <a:ea typeface="微软雅黑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177" name="矩形 26"/>
              <p:cNvSpPr>
                <a:spLocks noChangeArrowheads="1"/>
              </p:cNvSpPr>
              <p:nvPr/>
            </p:nvSpPr>
            <p:spPr bwMode="auto">
              <a:xfrm>
                <a:off x="2718709" y="5624472"/>
                <a:ext cx="792088" cy="34418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 algn="ctr">
                <a:noFill/>
                <a:round/>
                <a:headEnd/>
                <a:tailEnd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/>
              <a:lstStyle/>
              <a:p>
                <a:pPr algn="ctr" defTabSz="957263"/>
                <a:endParaRPr lang="zh-CN" altLang="en-US" sz="12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78" name="TextBox 27"/>
              <p:cNvSpPr txBox="1">
                <a:spLocks noChangeArrowheads="1"/>
              </p:cNvSpPr>
              <p:nvPr/>
            </p:nvSpPr>
            <p:spPr bwMode="auto">
              <a:xfrm>
                <a:off x="2791704" y="5624472"/>
                <a:ext cx="208775" cy="3130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endParaRPr lang="en-US" altLang="zh-CN" sz="1200" dirty="0">
                  <a:latin typeface="微软雅黑" pitchFamily="34" charset="-122"/>
                  <a:ea typeface="微软雅黑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179" name="矩形 178"/>
              <p:cNvSpPr/>
              <p:nvPr/>
            </p:nvSpPr>
            <p:spPr bwMode="auto">
              <a:xfrm>
                <a:off x="2718709" y="4493010"/>
                <a:ext cx="1530905" cy="828000"/>
              </a:xfrm>
              <a:prstGeom prst="rect">
                <a:avLst/>
              </a:prstGeom>
              <a:solidFill>
                <a:srgbClr val="CCFF99"/>
              </a:solidFill>
              <a:ln w="3175" algn="ctr">
                <a:noFill/>
                <a:round/>
                <a:headEnd/>
                <a:tailEnd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/>
              <a:lstStyle/>
              <a:p>
                <a:pPr algn="ctr" defTabSz="957263">
                  <a:defRPr/>
                </a:pPr>
                <a:endParaRPr lang="zh-CN" altLang="en-US" sz="12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80" name="矩形 179"/>
              <p:cNvSpPr/>
              <p:nvPr/>
            </p:nvSpPr>
            <p:spPr bwMode="auto">
              <a:xfrm>
                <a:off x="4629987" y="4493010"/>
                <a:ext cx="1838300" cy="828000"/>
              </a:xfrm>
              <a:prstGeom prst="rect">
                <a:avLst/>
              </a:prstGeom>
              <a:solidFill>
                <a:srgbClr val="CCFF99"/>
              </a:solidFill>
              <a:ln w="3175" algn="ctr">
                <a:noFill/>
                <a:round/>
                <a:headEnd/>
                <a:tailEnd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/>
              <a:lstStyle/>
              <a:p>
                <a:pPr algn="ctr" defTabSz="957263">
                  <a:defRPr/>
                </a:pPr>
                <a:endParaRPr lang="zh-CN" altLang="en-US" sz="12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81" name="矩形 180"/>
              <p:cNvSpPr/>
              <p:nvPr/>
            </p:nvSpPr>
            <p:spPr bwMode="auto">
              <a:xfrm>
                <a:off x="4629987" y="5624472"/>
                <a:ext cx="1008112" cy="40163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/>
              <a:lstStyle/>
              <a:p>
                <a:pPr algn="ctr" defTabSz="957263">
                  <a:defRPr/>
                </a:pPr>
                <a:endParaRPr lang="zh-CN" altLang="en-US" sz="12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82" name="TextBox 22"/>
              <p:cNvSpPr txBox="1">
                <a:spLocks noChangeArrowheads="1"/>
              </p:cNvSpPr>
              <p:nvPr/>
            </p:nvSpPr>
            <p:spPr bwMode="auto">
              <a:xfrm>
                <a:off x="4127996" y="642044"/>
                <a:ext cx="679730" cy="313053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200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2</a:t>
                </a:r>
                <a:r>
                  <a:rPr lang="zh-CN" altLang="en-US" sz="1200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号门</a:t>
                </a:r>
                <a:endParaRPr lang="en-US" altLang="zh-CN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grpSp>
            <p:nvGrpSpPr>
              <p:cNvPr id="183" name="组合 45"/>
              <p:cNvGrpSpPr/>
              <p:nvPr/>
            </p:nvGrpSpPr>
            <p:grpSpPr>
              <a:xfrm>
                <a:off x="6776540" y="3056219"/>
                <a:ext cx="679732" cy="313053"/>
                <a:chOff x="4829707" y="3022352"/>
                <a:chExt cx="679732" cy="313053"/>
              </a:xfrm>
            </p:grpSpPr>
            <p:sp>
              <p:nvSpPr>
                <p:cNvPr id="192" name="矩形 43"/>
                <p:cNvSpPr>
                  <a:spLocks noChangeArrowheads="1"/>
                </p:cNvSpPr>
                <p:nvPr/>
              </p:nvSpPr>
              <p:spPr bwMode="auto">
                <a:xfrm>
                  <a:off x="5058122" y="3047752"/>
                  <a:ext cx="262631" cy="237232"/>
                </a:xfrm>
                <a:prstGeom prst="rect">
                  <a:avLst/>
                </a:prstGeom>
                <a:solidFill>
                  <a:srgbClr val="FFFF00"/>
                </a:solidFill>
                <a:ln w="9525" algn="ctr">
                  <a:noFill/>
                  <a:round/>
                  <a:headEnd/>
                  <a:tailEnd/>
                </a:ln>
                <a:effectLst>
                  <a:outerShdw blurRad="57785" dist="33020" dir="318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rightRoom" dir="t">
                    <a:rot lat="0" lon="0" rev="600000"/>
                  </a:lightRig>
                </a:scene3d>
                <a:sp3d prstMaterial="metal">
                  <a:bevelT w="38100" h="57150" prst="angle"/>
                </a:sp3d>
              </p:spPr>
              <p:txBody>
                <a:bodyPr/>
                <a:lstStyle/>
                <a:p>
                  <a:pPr algn="ctr" defTabSz="957263"/>
                  <a:endParaRPr lang="zh-CN" altLang="en-US" sz="1200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193" name="TextBox 22"/>
                <p:cNvSpPr txBox="1">
                  <a:spLocks noChangeArrowheads="1"/>
                </p:cNvSpPr>
                <p:nvPr/>
              </p:nvSpPr>
              <p:spPr bwMode="auto">
                <a:xfrm>
                  <a:off x="4829707" y="3022352"/>
                  <a:ext cx="679732" cy="313053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zh-CN" sz="1200" dirty="0" smtClea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rPr>
                    <a:t>1</a:t>
                  </a:r>
                  <a:r>
                    <a:rPr lang="zh-CN" altLang="en-US" sz="1200" dirty="0" smtClean="0">
                      <a:solidFill>
                        <a:schemeClr val="bg1"/>
                      </a:solidFill>
                      <a:latin typeface="微软雅黑" pitchFamily="34" charset="-122"/>
                      <a:ea typeface="微软雅黑" pitchFamily="34" charset="-122"/>
                    </a:rPr>
                    <a:t>号门</a:t>
                  </a:r>
                  <a:endParaRPr lang="en-US" altLang="zh-CN" sz="1200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sp>
            <p:nvSpPr>
              <p:cNvPr id="184" name="矩形 43"/>
              <p:cNvSpPr>
                <a:spLocks noChangeArrowheads="1"/>
              </p:cNvSpPr>
              <p:nvPr/>
            </p:nvSpPr>
            <p:spPr bwMode="auto">
              <a:xfrm>
                <a:off x="6537773" y="3368851"/>
                <a:ext cx="142875" cy="14287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algn="ctr">
                <a:noFill/>
                <a:round/>
                <a:headEnd/>
                <a:tailEnd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/>
              <a:lstStyle/>
              <a:p>
                <a:pPr algn="ctr" defTabSz="957263"/>
                <a:endParaRPr lang="zh-CN" altLang="en-US" sz="12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85" name="矩形 43"/>
              <p:cNvSpPr>
                <a:spLocks noChangeArrowheads="1"/>
              </p:cNvSpPr>
              <p:nvPr/>
            </p:nvSpPr>
            <p:spPr bwMode="auto">
              <a:xfrm>
                <a:off x="6536008" y="3521251"/>
                <a:ext cx="242360" cy="242362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algn="ctr">
                <a:noFill/>
                <a:round/>
                <a:headEnd/>
                <a:tailEnd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/>
              <a:lstStyle/>
              <a:p>
                <a:pPr algn="ctr" defTabSz="957263"/>
                <a:endParaRPr lang="zh-CN" altLang="en-US" sz="12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86" name="矩形 43"/>
              <p:cNvSpPr>
                <a:spLocks noChangeArrowheads="1"/>
              </p:cNvSpPr>
              <p:nvPr/>
            </p:nvSpPr>
            <p:spPr bwMode="auto">
              <a:xfrm>
                <a:off x="6536008" y="3780720"/>
                <a:ext cx="242360" cy="242362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algn="ctr">
                <a:noFill/>
                <a:round/>
                <a:headEnd/>
                <a:tailEnd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/>
              <a:lstStyle/>
              <a:p>
                <a:pPr algn="ctr" defTabSz="957263"/>
                <a:endParaRPr lang="zh-CN" altLang="en-US" sz="12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87" name="矩形 43"/>
              <p:cNvSpPr>
                <a:spLocks noChangeArrowheads="1"/>
              </p:cNvSpPr>
              <p:nvPr/>
            </p:nvSpPr>
            <p:spPr bwMode="auto">
              <a:xfrm>
                <a:off x="6338451" y="1534041"/>
                <a:ext cx="236892" cy="38523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algn="ctr">
                <a:noFill/>
                <a:round/>
                <a:headEnd/>
                <a:tailEnd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/>
              <a:lstStyle/>
              <a:p>
                <a:pPr algn="ctr" defTabSz="957263"/>
                <a:endParaRPr lang="zh-CN" altLang="en-US" sz="12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88" name="矩形 43"/>
              <p:cNvSpPr>
                <a:spLocks noChangeArrowheads="1"/>
              </p:cNvSpPr>
              <p:nvPr/>
            </p:nvSpPr>
            <p:spPr bwMode="auto">
              <a:xfrm>
                <a:off x="6718219" y="1534041"/>
                <a:ext cx="236892" cy="38523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algn="ctr">
                <a:noFill/>
                <a:round/>
                <a:headEnd/>
                <a:tailEnd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/>
              <a:lstStyle/>
              <a:p>
                <a:pPr algn="ctr" defTabSz="957263"/>
                <a:endParaRPr lang="zh-CN" altLang="en-US" sz="12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89" name="矩形 43"/>
              <p:cNvSpPr>
                <a:spLocks noChangeArrowheads="1"/>
              </p:cNvSpPr>
              <p:nvPr/>
            </p:nvSpPr>
            <p:spPr bwMode="auto">
              <a:xfrm>
                <a:off x="6338451" y="1127991"/>
                <a:ext cx="285752" cy="21431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algn="ctr">
                <a:noFill/>
                <a:round/>
                <a:headEnd/>
                <a:tailEnd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/>
              <a:lstStyle/>
              <a:p>
                <a:pPr algn="ctr" defTabSz="957263"/>
                <a:endParaRPr lang="zh-CN" altLang="en-US" sz="12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90" name="矩形 189"/>
              <p:cNvSpPr/>
              <p:nvPr/>
            </p:nvSpPr>
            <p:spPr bwMode="auto">
              <a:xfrm>
                <a:off x="6718219" y="872938"/>
                <a:ext cx="428628" cy="458078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/>
              <a:lstStyle/>
              <a:p>
                <a:pPr algn="ctr" defTabSz="957263">
                  <a:defRPr/>
                </a:pPr>
                <a:endParaRPr lang="zh-CN" altLang="en-US" sz="12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91" name="任意多边形 190"/>
              <p:cNvSpPr/>
              <p:nvPr/>
            </p:nvSpPr>
            <p:spPr bwMode="auto">
              <a:xfrm>
                <a:off x="6484855" y="2238896"/>
                <a:ext cx="383822" cy="828000"/>
              </a:xfrm>
              <a:custGeom>
                <a:avLst/>
                <a:gdLst>
                  <a:gd name="connsiteX0" fmla="*/ 383822 w 383822"/>
                  <a:gd name="connsiteY0" fmla="*/ 0 h 801511"/>
                  <a:gd name="connsiteX1" fmla="*/ 0 w 383822"/>
                  <a:gd name="connsiteY1" fmla="*/ 0 h 801511"/>
                  <a:gd name="connsiteX2" fmla="*/ 0 w 383822"/>
                  <a:gd name="connsiteY2" fmla="*/ 801511 h 801511"/>
                  <a:gd name="connsiteX3" fmla="*/ 191911 w 383822"/>
                  <a:gd name="connsiteY3" fmla="*/ 801511 h 801511"/>
                  <a:gd name="connsiteX4" fmla="*/ 191911 w 383822"/>
                  <a:gd name="connsiteY4" fmla="*/ 259645 h 801511"/>
                  <a:gd name="connsiteX5" fmla="*/ 372533 w 383822"/>
                  <a:gd name="connsiteY5" fmla="*/ 259645 h 801511"/>
                  <a:gd name="connsiteX6" fmla="*/ 383822 w 383822"/>
                  <a:gd name="connsiteY6" fmla="*/ 0 h 801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822" h="801511">
                    <a:moveTo>
                      <a:pt x="383822" y="0"/>
                    </a:moveTo>
                    <a:lnTo>
                      <a:pt x="0" y="0"/>
                    </a:lnTo>
                    <a:lnTo>
                      <a:pt x="0" y="801511"/>
                    </a:lnTo>
                    <a:lnTo>
                      <a:pt x="191911" y="801511"/>
                    </a:lnTo>
                    <a:lnTo>
                      <a:pt x="191911" y="259645"/>
                    </a:lnTo>
                    <a:lnTo>
                      <a:pt x="372533" y="259645"/>
                    </a:lnTo>
                    <a:lnTo>
                      <a:pt x="383822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9525" algn="ctr">
                <a:noFill/>
                <a:round/>
                <a:headEnd/>
                <a:tailEnd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/>
              <a:lstStyle/>
              <a:p>
                <a:pPr marL="0" marR="0" indent="0" algn="ctr" defTabSz="957263" eaLnBrk="1" latinLnBrk="0" hangingPunct="1">
                  <a:lnSpc>
                    <a:spcPct val="130000"/>
                  </a:lnSpc>
                  <a:buClrTx/>
                  <a:buSzTx/>
                  <a:buFontTx/>
                  <a:buNone/>
                  <a:tabLst/>
                </a:pPr>
                <a:endParaRPr lang="zh-CN" altLang="en-US" sz="1200" smtClean="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75" name="TextBox 22"/>
            <p:cNvSpPr txBox="1">
              <a:spLocks noChangeArrowheads="1"/>
            </p:cNvSpPr>
            <p:nvPr/>
          </p:nvSpPr>
          <p:spPr bwMode="auto">
            <a:xfrm>
              <a:off x="5603896" y="4970529"/>
              <a:ext cx="449125" cy="268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dirty="0" smtClean="0">
                  <a:latin typeface="微软雅黑" pitchFamily="34" charset="-122"/>
                  <a:ea typeface="微软雅黑" pitchFamily="34" charset="-122"/>
                </a:rPr>
                <a:t>预留</a:t>
              </a:r>
              <a:endParaRPr lang="en-US" altLang="zh-CN" sz="12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6" name="TextBox 22"/>
            <p:cNvSpPr txBox="1">
              <a:spLocks noChangeArrowheads="1"/>
            </p:cNvSpPr>
            <p:nvPr/>
          </p:nvSpPr>
          <p:spPr bwMode="auto">
            <a:xfrm>
              <a:off x="7248956" y="4970529"/>
              <a:ext cx="449125" cy="268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dirty="0" smtClean="0">
                  <a:latin typeface="微软雅黑" pitchFamily="34" charset="-122"/>
                  <a:ea typeface="微软雅黑" pitchFamily="34" charset="-122"/>
                </a:rPr>
                <a:t>预留</a:t>
              </a:r>
              <a:endParaRPr lang="en-US" altLang="zh-CN" sz="12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7" name="TextBox 21"/>
            <p:cNvSpPr txBox="1">
              <a:spLocks noChangeArrowheads="1"/>
            </p:cNvSpPr>
            <p:nvPr/>
          </p:nvSpPr>
          <p:spPr bwMode="auto">
            <a:xfrm>
              <a:off x="6772185" y="4004091"/>
              <a:ext cx="571932" cy="268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dirty="0" smtClean="0"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棚库</a:t>
              </a:r>
              <a:r>
                <a:rPr lang="en-US" altLang="zh-CN" sz="1200" dirty="0" smtClean="0"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1 </a:t>
              </a:r>
              <a:endParaRPr lang="en-US" altLang="zh-CN" sz="1200" dirty="0">
                <a:latin typeface="微软雅黑" pitchFamily="34" charset="-122"/>
                <a:ea typeface="微软雅黑" pitchFamily="34" charset="-122"/>
                <a:cs typeface="Times New Roman" pitchFamily="18" charset="0"/>
              </a:endParaRPr>
            </a:p>
          </p:txBody>
        </p:sp>
        <p:sp>
          <p:nvSpPr>
            <p:cNvPr id="78" name="TextBox 21"/>
            <p:cNvSpPr txBox="1">
              <a:spLocks noChangeArrowheads="1"/>
            </p:cNvSpPr>
            <p:nvPr/>
          </p:nvSpPr>
          <p:spPr bwMode="auto">
            <a:xfrm>
              <a:off x="7496953" y="4004549"/>
              <a:ext cx="589476" cy="268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dirty="0" smtClean="0"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停车场</a:t>
              </a:r>
              <a:endParaRPr lang="en-US" altLang="zh-CN" sz="1200" dirty="0">
                <a:latin typeface="微软雅黑" pitchFamily="34" charset="-122"/>
                <a:ea typeface="微软雅黑" pitchFamily="34" charset="-122"/>
                <a:cs typeface="Times New Roman" pitchFamily="18" charset="0"/>
              </a:endParaRPr>
            </a:p>
          </p:txBody>
        </p:sp>
        <p:sp>
          <p:nvSpPr>
            <p:cNvPr id="79" name="TextBox 21"/>
            <p:cNvSpPr txBox="1">
              <a:spLocks noChangeArrowheads="1"/>
            </p:cNvSpPr>
            <p:nvPr/>
          </p:nvSpPr>
          <p:spPr bwMode="auto">
            <a:xfrm>
              <a:off x="5297956" y="5739473"/>
              <a:ext cx="548540" cy="268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dirty="0" smtClean="0"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棚库</a:t>
              </a:r>
              <a:r>
                <a:rPr lang="en-US" altLang="zh-CN" sz="1200" dirty="0" smtClean="0"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2</a:t>
              </a:r>
              <a:endParaRPr lang="en-US" altLang="zh-CN" sz="1200" dirty="0">
                <a:latin typeface="微软雅黑" pitchFamily="34" charset="-122"/>
                <a:ea typeface="微软雅黑" pitchFamily="34" charset="-122"/>
                <a:cs typeface="Times New Roman" pitchFamily="18" charset="0"/>
              </a:endParaRPr>
            </a:p>
          </p:txBody>
        </p:sp>
        <p:sp>
          <p:nvSpPr>
            <p:cNvPr id="80" name="TextBox 21"/>
            <p:cNvSpPr txBox="1">
              <a:spLocks noChangeArrowheads="1"/>
            </p:cNvSpPr>
            <p:nvPr/>
          </p:nvSpPr>
          <p:spPr bwMode="auto">
            <a:xfrm>
              <a:off x="6777039" y="5784333"/>
              <a:ext cx="870177" cy="268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dirty="0" smtClean="0"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卡车暂停区</a:t>
              </a:r>
              <a:endParaRPr lang="en-US" altLang="zh-CN" sz="1200" dirty="0">
                <a:latin typeface="微软雅黑" pitchFamily="34" charset="-122"/>
                <a:ea typeface="微软雅黑" pitchFamily="34" charset="-122"/>
                <a:cs typeface="Times New Roman" pitchFamily="18" charset="0"/>
              </a:endParaRPr>
            </a:p>
          </p:txBody>
        </p:sp>
        <p:sp>
          <p:nvSpPr>
            <p:cNvPr id="81" name="TextBox 22"/>
            <p:cNvSpPr txBox="1">
              <a:spLocks noChangeArrowheads="1"/>
            </p:cNvSpPr>
            <p:nvPr/>
          </p:nvSpPr>
          <p:spPr bwMode="auto">
            <a:xfrm>
              <a:off x="6417808" y="6052718"/>
              <a:ext cx="548540" cy="26838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3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号门</a:t>
              </a:r>
              <a:endPara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2" name="TextBox 22"/>
            <p:cNvSpPr txBox="1">
              <a:spLocks noChangeArrowheads="1"/>
            </p:cNvSpPr>
            <p:nvPr/>
          </p:nvSpPr>
          <p:spPr bwMode="auto">
            <a:xfrm>
              <a:off x="8252628" y="3053021"/>
              <a:ext cx="646332" cy="294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dirty="0" smtClean="0">
                  <a:latin typeface="微软雅黑" pitchFamily="34" charset="-122"/>
                  <a:ea typeface="微软雅黑" pitchFamily="34" charset="-122"/>
                </a:rPr>
                <a:t>办公楼</a:t>
              </a:r>
              <a:endParaRPr lang="en-US" altLang="zh-CN" sz="1200" dirty="0"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83" name="直接箭头连接符 82"/>
            <p:cNvCxnSpPr/>
            <p:nvPr/>
          </p:nvCxnSpPr>
          <p:spPr bwMode="auto">
            <a:xfrm rot="5400000" flipH="1" flipV="1">
              <a:off x="6050035" y="5335374"/>
              <a:ext cx="1330204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4" name="直接箭头连接符 83"/>
            <p:cNvCxnSpPr/>
            <p:nvPr/>
          </p:nvCxnSpPr>
          <p:spPr bwMode="auto">
            <a:xfrm flipV="1">
              <a:off x="6738950" y="4675884"/>
              <a:ext cx="1357322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5" name="直接箭头连接符 84"/>
            <p:cNvCxnSpPr/>
            <p:nvPr/>
          </p:nvCxnSpPr>
          <p:spPr bwMode="auto">
            <a:xfrm rot="5400000" flipH="1" flipV="1">
              <a:off x="7923675" y="4477791"/>
              <a:ext cx="343605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6" name="直接箭头连接符 85"/>
            <p:cNvCxnSpPr/>
            <p:nvPr/>
          </p:nvCxnSpPr>
          <p:spPr bwMode="auto">
            <a:xfrm rot="5400000" flipH="1" flipV="1">
              <a:off x="7923676" y="3839453"/>
              <a:ext cx="343605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7" name="直接箭头连接符 86"/>
            <p:cNvCxnSpPr/>
            <p:nvPr/>
          </p:nvCxnSpPr>
          <p:spPr bwMode="auto">
            <a:xfrm rot="10800000">
              <a:off x="5095876" y="3668444"/>
              <a:ext cx="3000396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8" name="直接箭头连接符 87"/>
            <p:cNvCxnSpPr/>
            <p:nvPr/>
          </p:nvCxnSpPr>
          <p:spPr bwMode="auto">
            <a:xfrm rot="5400000">
              <a:off x="5686185" y="2742623"/>
              <a:ext cx="1820574" cy="795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89" name="直接箭头连接符 88"/>
            <p:cNvCxnSpPr/>
            <p:nvPr/>
          </p:nvCxnSpPr>
          <p:spPr bwMode="auto">
            <a:xfrm rot="10800000">
              <a:off x="4990571" y="4530993"/>
              <a:ext cx="1714512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0" name="直接箭头连接符 89"/>
            <p:cNvCxnSpPr/>
            <p:nvPr/>
          </p:nvCxnSpPr>
          <p:spPr bwMode="auto">
            <a:xfrm rot="10800000">
              <a:off x="4986867" y="2643993"/>
              <a:ext cx="3143272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cxnSp>
          <p:nvCxnSpPr>
            <p:cNvPr id="93" name="直接箭头连接符 92"/>
            <p:cNvCxnSpPr/>
            <p:nvPr/>
          </p:nvCxnSpPr>
          <p:spPr bwMode="auto">
            <a:xfrm rot="5400000" flipH="1" flipV="1">
              <a:off x="7619008" y="2140466"/>
              <a:ext cx="956116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4" name="直接箭头连接符 93"/>
            <p:cNvCxnSpPr/>
            <p:nvPr/>
          </p:nvCxnSpPr>
          <p:spPr bwMode="auto">
            <a:xfrm rot="10800000" flipV="1">
              <a:off x="6944272" y="1662762"/>
              <a:ext cx="1152000" cy="440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5" name="直接箭头连接符 94"/>
            <p:cNvCxnSpPr/>
            <p:nvPr/>
          </p:nvCxnSpPr>
          <p:spPr bwMode="auto">
            <a:xfrm rot="16200000" flipV="1">
              <a:off x="4154794" y="2712222"/>
              <a:ext cx="1882167" cy="2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6" name="直接箭头连接符 95"/>
            <p:cNvCxnSpPr/>
            <p:nvPr/>
          </p:nvCxnSpPr>
          <p:spPr bwMode="auto">
            <a:xfrm>
              <a:off x="5095876" y="1771138"/>
              <a:ext cx="1440000" cy="1687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7" name="直接箭头连接符 96"/>
            <p:cNvCxnSpPr/>
            <p:nvPr/>
          </p:nvCxnSpPr>
          <p:spPr bwMode="auto">
            <a:xfrm rot="16200000" flipV="1">
              <a:off x="3556395" y="3078304"/>
              <a:ext cx="2868349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8" name="直接箭头连接符 97"/>
            <p:cNvCxnSpPr/>
            <p:nvPr/>
          </p:nvCxnSpPr>
          <p:spPr bwMode="auto">
            <a:xfrm>
              <a:off x="8148154" y="6819421"/>
              <a:ext cx="654186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9" name="直接箭头连接符 98"/>
            <p:cNvCxnSpPr/>
            <p:nvPr/>
          </p:nvCxnSpPr>
          <p:spPr bwMode="auto">
            <a:xfrm rot="5400000" flipH="1" flipV="1">
              <a:off x="5815076" y="3590580"/>
              <a:ext cx="1849335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cxnSp>
          <p:nvCxnSpPr>
            <p:cNvPr id="100" name="直接箭头连接符 99"/>
            <p:cNvCxnSpPr/>
            <p:nvPr/>
          </p:nvCxnSpPr>
          <p:spPr bwMode="auto">
            <a:xfrm rot="10800000">
              <a:off x="6740538" y="3729198"/>
              <a:ext cx="784230" cy="1687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03" name="直接箭头连接符 102"/>
            <p:cNvCxnSpPr/>
            <p:nvPr/>
          </p:nvCxnSpPr>
          <p:spPr bwMode="auto">
            <a:xfrm rot="5400000" flipH="1" flipV="1">
              <a:off x="7353760" y="4431452"/>
              <a:ext cx="343605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4" name="直接箭头连接符 143"/>
            <p:cNvCxnSpPr/>
            <p:nvPr/>
          </p:nvCxnSpPr>
          <p:spPr bwMode="auto">
            <a:xfrm rot="5400000" flipH="1" flipV="1">
              <a:off x="7353761" y="3900206"/>
              <a:ext cx="343605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5" name="直接箭头连接符 144"/>
            <p:cNvCxnSpPr/>
            <p:nvPr/>
          </p:nvCxnSpPr>
          <p:spPr bwMode="auto">
            <a:xfrm flipV="1">
              <a:off x="6558503" y="4613737"/>
              <a:ext cx="972000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6" name="直接箭头连接符 145"/>
            <p:cNvCxnSpPr/>
            <p:nvPr/>
          </p:nvCxnSpPr>
          <p:spPr bwMode="auto">
            <a:xfrm rot="5400000" flipH="1" flipV="1">
              <a:off x="5905009" y="5308393"/>
              <a:ext cx="1338563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7" name="直接箭头连接符 146"/>
            <p:cNvCxnSpPr/>
            <p:nvPr/>
          </p:nvCxnSpPr>
          <p:spPr bwMode="auto">
            <a:xfrm>
              <a:off x="6667512" y="1779985"/>
              <a:ext cx="972000" cy="1687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sp>
          <p:nvSpPr>
            <p:cNvPr id="153" name="TextBox 22"/>
            <p:cNvSpPr txBox="1">
              <a:spLocks noChangeArrowheads="1"/>
            </p:cNvSpPr>
            <p:nvPr/>
          </p:nvSpPr>
          <p:spPr bwMode="auto">
            <a:xfrm rot="16200000">
              <a:off x="5209610" y="6330570"/>
              <a:ext cx="351928" cy="904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pPr algn="ctr"/>
              <a:r>
                <a:rPr lang="zh-CN" altLang="en-US" sz="1200" dirty="0" smtClean="0">
                  <a:latin typeface="微软雅黑" pitchFamily="34" charset="-122"/>
                  <a:ea typeface="微软雅黑" pitchFamily="34" charset="-122"/>
                </a:rPr>
                <a:t>配送车辆：</a:t>
              </a:r>
              <a:endParaRPr lang="en-US" altLang="zh-CN" sz="12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4" name="TextBox 22"/>
            <p:cNvSpPr txBox="1">
              <a:spLocks noChangeArrowheads="1"/>
            </p:cNvSpPr>
            <p:nvPr/>
          </p:nvSpPr>
          <p:spPr bwMode="auto">
            <a:xfrm rot="16200000">
              <a:off x="7471252" y="6249718"/>
              <a:ext cx="351928" cy="1065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pPr algn="ctr"/>
              <a:r>
                <a:rPr lang="zh-CN" altLang="en-US" sz="1200" dirty="0" smtClean="0">
                  <a:latin typeface="微软雅黑" pitchFamily="34" charset="-122"/>
                  <a:ea typeface="微软雅黑" pitchFamily="34" charset="-122"/>
                </a:rPr>
                <a:t>供应商车辆：</a:t>
              </a:r>
              <a:endParaRPr lang="en-US" altLang="zh-CN" sz="12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7" name="右箭头 156"/>
            <p:cNvSpPr/>
            <p:nvPr/>
          </p:nvSpPr>
          <p:spPr bwMode="auto">
            <a:xfrm rot="16200000">
              <a:off x="6594782" y="6337102"/>
              <a:ext cx="206048" cy="237231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黑体" pitchFamily="2" charset="-122"/>
              </a:endParaRPr>
            </a:p>
          </p:txBody>
        </p:sp>
        <p:sp>
          <p:nvSpPr>
            <p:cNvPr id="158" name="TextBox 21"/>
            <p:cNvSpPr txBox="1">
              <a:spLocks noChangeArrowheads="1"/>
            </p:cNvSpPr>
            <p:nvPr/>
          </p:nvSpPr>
          <p:spPr bwMode="auto">
            <a:xfrm>
              <a:off x="6718165" y="6339511"/>
              <a:ext cx="93977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000" dirty="0" smtClean="0">
                  <a:solidFill>
                    <a:schemeClr val="accent1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卡车入口</a:t>
              </a:r>
              <a:endParaRPr lang="en-US" altLang="zh-CN" sz="1000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endParaRPr>
            </a:p>
          </p:txBody>
        </p:sp>
        <p:sp>
          <p:nvSpPr>
            <p:cNvPr id="159" name="右箭头 158"/>
            <p:cNvSpPr/>
            <p:nvPr/>
          </p:nvSpPr>
          <p:spPr bwMode="auto">
            <a:xfrm rot="16200000">
              <a:off x="6543778" y="1181161"/>
              <a:ext cx="206048" cy="237231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黑体" pitchFamily="2" charset="-122"/>
              </a:endParaRPr>
            </a:p>
          </p:txBody>
        </p:sp>
        <p:sp>
          <p:nvSpPr>
            <p:cNvPr id="160" name="TextBox 21"/>
            <p:cNvSpPr txBox="1">
              <a:spLocks noChangeArrowheads="1"/>
            </p:cNvSpPr>
            <p:nvPr/>
          </p:nvSpPr>
          <p:spPr bwMode="auto">
            <a:xfrm>
              <a:off x="6540033" y="1206209"/>
              <a:ext cx="93977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000" dirty="0" smtClean="0">
                  <a:solidFill>
                    <a:schemeClr val="accent1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卡车出口</a:t>
              </a:r>
              <a:endParaRPr lang="en-US" altLang="zh-CN" sz="1000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endParaRPr>
            </a:p>
          </p:txBody>
        </p:sp>
        <p:sp>
          <p:nvSpPr>
            <p:cNvPr id="161" name="左右箭头 160"/>
            <p:cNvSpPr/>
            <p:nvPr/>
          </p:nvSpPr>
          <p:spPr bwMode="auto">
            <a:xfrm>
              <a:off x="8540026" y="3845779"/>
              <a:ext cx="504056" cy="183482"/>
            </a:xfrm>
            <a:prstGeom prst="leftRightArrow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黑体" pitchFamily="2" charset="-122"/>
              </a:endParaRPr>
            </a:p>
          </p:txBody>
        </p:sp>
        <p:sp>
          <p:nvSpPr>
            <p:cNvPr id="162" name="TextBox 21"/>
            <p:cNvSpPr txBox="1">
              <a:spLocks noChangeArrowheads="1"/>
            </p:cNvSpPr>
            <p:nvPr/>
          </p:nvSpPr>
          <p:spPr bwMode="auto">
            <a:xfrm>
              <a:off x="8156520" y="4000913"/>
              <a:ext cx="1102446" cy="279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000" dirty="0" smtClean="0">
                  <a:solidFill>
                    <a:schemeClr val="accent1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办公出入口</a:t>
              </a:r>
              <a:endParaRPr lang="en-US" altLang="zh-CN" sz="1000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endParaRPr>
            </a:p>
          </p:txBody>
        </p:sp>
        <p:cxnSp>
          <p:nvCxnSpPr>
            <p:cNvPr id="194" name="直接箭头连接符 193"/>
            <p:cNvCxnSpPr/>
            <p:nvPr/>
          </p:nvCxnSpPr>
          <p:spPr bwMode="auto">
            <a:xfrm>
              <a:off x="5814799" y="6819421"/>
              <a:ext cx="654186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50981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6685280" y="375199"/>
            <a:ext cx="48354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业务介绍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园区业务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 smtClean="0">
                <a:solidFill>
                  <a:srgbClr val="EA540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北场</a:t>
            </a:r>
            <a:endParaRPr lang="zh-CN" altLang="en-US" sz="2800" b="1" dirty="0">
              <a:solidFill>
                <a:srgbClr val="EA540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Picture 2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8544" y="1097169"/>
            <a:ext cx="10629900" cy="52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" name="组合 111"/>
          <p:cNvGrpSpPr/>
          <p:nvPr/>
        </p:nvGrpSpPr>
        <p:grpSpPr>
          <a:xfrm>
            <a:off x="876319" y="1712711"/>
            <a:ext cx="3515120" cy="1953393"/>
            <a:chOff x="918494" y="3936670"/>
            <a:chExt cx="3460463" cy="2040111"/>
          </a:xfrm>
        </p:grpSpPr>
        <p:grpSp>
          <p:nvGrpSpPr>
            <p:cNvPr id="2" name="组合 1"/>
            <p:cNvGrpSpPr/>
            <p:nvPr/>
          </p:nvGrpSpPr>
          <p:grpSpPr>
            <a:xfrm>
              <a:off x="918494" y="3936670"/>
              <a:ext cx="3460463" cy="2040111"/>
              <a:chOff x="918494" y="3936669"/>
              <a:chExt cx="3613724" cy="2130466"/>
            </a:xfrm>
          </p:grpSpPr>
          <p:pic>
            <p:nvPicPr>
              <p:cNvPr id="4" name="图片 3" descr="北场鸟瞰.jpg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 t="7549" b="7784"/>
              <a:stretch>
                <a:fillRect/>
              </a:stretch>
            </p:blipFill>
            <p:spPr bwMode="auto">
              <a:xfrm>
                <a:off x="918494" y="3936669"/>
                <a:ext cx="3613724" cy="213046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6" name="TextBox 3"/>
              <p:cNvSpPr txBox="1"/>
              <p:nvPr/>
            </p:nvSpPr>
            <p:spPr bwMode="auto">
              <a:xfrm>
                <a:off x="1536965" y="4480674"/>
                <a:ext cx="756204" cy="283987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1400" b="1" dirty="0">
                    <a:solidFill>
                      <a:srgbClr val="1F497D"/>
                    </a:solidFill>
                    <a:latin typeface="微软雅黑" pitchFamily="34" charset="-122"/>
                    <a:ea typeface="微软雅黑" pitchFamily="34" charset="-122"/>
                  </a:rPr>
                  <a:t>1</a:t>
                </a:r>
                <a:r>
                  <a:rPr lang="zh-CN" altLang="en-US" sz="1400" b="1" dirty="0">
                    <a:solidFill>
                      <a:srgbClr val="1F497D"/>
                    </a:solidFill>
                    <a:latin typeface="微软雅黑" pitchFamily="34" charset="-122"/>
                    <a:ea typeface="微软雅黑" pitchFamily="34" charset="-122"/>
                  </a:rPr>
                  <a:t>号库</a:t>
                </a:r>
                <a:endParaRPr lang="en-US" altLang="zh-CN" sz="1400" b="1" dirty="0">
                  <a:solidFill>
                    <a:srgbClr val="1F497D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7" name="TextBox 4"/>
              <p:cNvSpPr txBox="1"/>
              <p:nvPr/>
            </p:nvSpPr>
            <p:spPr bwMode="auto">
              <a:xfrm>
                <a:off x="2394221" y="4623550"/>
                <a:ext cx="761347" cy="283987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1400" b="1" dirty="0">
                    <a:solidFill>
                      <a:srgbClr val="1F497D"/>
                    </a:solidFill>
                    <a:latin typeface="微软雅黑" pitchFamily="34" charset="-122"/>
                    <a:ea typeface="微软雅黑" pitchFamily="34" charset="-122"/>
                  </a:rPr>
                  <a:t>2</a:t>
                </a:r>
                <a:r>
                  <a:rPr lang="zh-CN" altLang="en-US" sz="1400" b="1" dirty="0">
                    <a:solidFill>
                      <a:srgbClr val="1F497D"/>
                    </a:solidFill>
                    <a:latin typeface="微软雅黑" pitchFamily="34" charset="-122"/>
                    <a:ea typeface="微软雅黑" pitchFamily="34" charset="-122"/>
                  </a:rPr>
                  <a:t>号库</a:t>
                </a:r>
                <a:endParaRPr lang="en-US" altLang="zh-CN" sz="1400" b="1" dirty="0">
                  <a:solidFill>
                    <a:srgbClr val="1F497D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8" name="TextBox 5"/>
              <p:cNvSpPr txBox="1"/>
              <p:nvPr/>
            </p:nvSpPr>
            <p:spPr bwMode="auto">
              <a:xfrm>
                <a:off x="3374351" y="4837864"/>
                <a:ext cx="756204" cy="283987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1400" b="1" dirty="0">
                    <a:solidFill>
                      <a:srgbClr val="1F497D"/>
                    </a:solidFill>
                    <a:latin typeface="微软雅黑" pitchFamily="34" charset="-122"/>
                    <a:ea typeface="微软雅黑" pitchFamily="34" charset="-122"/>
                  </a:rPr>
                  <a:t>3</a:t>
                </a:r>
                <a:r>
                  <a:rPr lang="zh-CN" altLang="en-US" sz="1400" b="1" dirty="0">
                    <a:solidFill>
                      <a:srgbClr val="1F497D"/>
                    </a:solidFill>
                    <a:latin typeface="微软雅黑" pitchFamily="34" charset="-122"/>
                    <a:ea typeface="微软雅黑" pitchFamily="34" charset="-122"/>
                  </a:rPr>
                  <a:t>号库</a:t>
                </a:r>
                <a:endParaRPr lang="en-US" altLang="zh-CN" sz="1400" b="1" dirty="0">
                  <a:solidFill>
                    <a:srgbClr val="1F497D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944083" y="5500452"/>
              <a:ext cx="3322604" cy="446401"/>
            </a:xfrm>
            <a:prstGeom prst="roundRect">
              <a:avLst/>
            </a:prstGeom>
            <a:solidFill>
              <a:srgbClr val="1F497D"/>
            </a:solidFill>
            <a:ln w="19050"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>
                <a:defRPr/>
              </a:pPr>
              <a:r>
                <a:rPr lang="zh-CN" altLang="en-US" sz="105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占地面积：</a:t>
              </a:r>
              <a:r>
                <a:rPr lang="en-US" altLang="zh-CN" sz="105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8.5</a:t>
              </a:r>
              <a:r>
                <a:rPr lang="zh-CN" altLang="zh-CN" sz="105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万㎡</a:t>
              </a:r>
              <a:r>
                <a:rPr lang="zh-CN" altLang="en-US" sz="105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r>
                <a:rPr lang="en-US" altLang="zh-CN" sz="105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zh-CN" sz="105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个库房及</a:t>
              </a:r>
              <a:r>
                <a:rPr lang="en-US" altLang="zh-CN" sz="105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zh-CN" sz="105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个器具棚库区，共计</a:t>
              </a:r>
              <a:r>
                <a:rPr lang="en-US" altLang="zh-CN" sz="105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3.88</a:t>
              </a:r>
              <a:r>
                <a:rPr lang="zh-CN" altLang="zh-CN" sz="105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万㎡</a:t>
              </a:r>
              <a:endParaRPr lang="en-US" altLang="zh-CN" sz="105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841805" y="1103415"/>
            <a:ext cx="2700000" cy="540000"/>
          </a:xfrm>
          <a:prstGeom prst="roundRect">
            <a:avLst/>
          </a:prstGeom>
          <a:solidFill>
            <a:srgbClr val="EB5504"/>
          </a:solidFill>
          <a:ln w="19050"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物流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园区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场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4798048" y="1314150"/>
            <a:ext cx="6397159" cy="698063"/>
          </a:xfrm>
          <a:prstGeom prst="roundRect">
            <a:avLst/>
          </a:prstGeom>
          <a:solidFill>
            <a:srgbClr val="1F497D"/>
          </a:solidFill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涉及业务包含：成都三厂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FIS&amp;CKD</a:t>
            </a:r>
            <a:r>
              <a:rPr lang="zh-CN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零件和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EA211</a:t>
            </a:r>
            <a:r>
              <a:rPr lang="zh-CN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发动机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LILA&amp;CKD</a:t>
            </a:r>
            <a:r>
              <a:rPr lang="zh-CN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零件仓储、配送、转包及器具返空业务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圆角矩形 51"/>
          <p:cNvSpPr/>
          <p:nvPr/>
        </p:nvSpPr>
        <p:spPr>
          <a:xfrm>
            <a:off x="4802433" y="2192319"/>
            <a:ext cx="6397159" cy="783193"/>
          </a:xfrm>
          <a:prstGeom prst="roundRect">
            <a:avLst/>
          </a:prstGeom>
          <a:solidFill>
            <a:srgbClr val="EA5404"/>
          </a:solidFill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北场日均入库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49</a:t>
            </a:r>
            <a:r>
              <a:rPr lang="zh-CN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车次，日均入库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907</a:t>
            </a:r>
            <a:r>
              <a:rPr lang="zh-CN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托，日均发货看板量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4585</a:t>
            </a:r>
            <a:r>
              <a:rPr lang="zh-CN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张，库房共计存储零件：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232</a:t>
            </a:r>
            <a:r>
              <a:rPr lang="zh-CN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种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圆角矩形 52"/>
          <p:cNvSpPr/>
          <p:nvPr/>
        </p:nvSpPr>
        <p:spPr>
          <a:xfrm>
            <a:off x="4802433" y="3155619"/>
            <a:ext cx="6397159" cy="99601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spcAft>
                <a:spcPts val="0"/>
              </a:spcAft>
            </a:pP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北场人员、设备方面，北场目前共计编制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214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人，拥有工艺车辆：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42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台（其中包含：叉车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24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台，高位叉车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8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台，电动堆垛车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5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台，牵引车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5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台），手持终端：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32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台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.</a:t>
            </a:r>
            <a:endParaRPr lang="zh-CN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4778185" y="4156492"/>
            <a:ext cx="6363808" cy="2277444"/>
            <a:chOff x="-28917" y="3202550"/>
            <a:chExt cx="7088999" cy="1861174"/>
          </a:xfrm>
        </p:grpSpPr>
        <p:sp>
          <p:nvSpPr>
            <p:cNvPr id="55" name="矩形 54"/>
            <p:cNvSpPr/>
            <p:nvPr/>
          </p:nvSpPr>
          <p:spPr>
            <a:xfrm>
              <a:off x="-28917" y="3202550"/>
              <a:ext cx="182614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rtl="1">
                <a:lnSpc>
                  <a:spcPct val="150000"/>
                </a:lnSpc>
                <a:defRPr/>
              </a:pPr>
              <a:r>
                <a:rPr lang="zh-CN" altLang="en-US" sz="1600" b="1" dirty="0" smtClean="0">
                  <a:latin typeface="微软雅黑" pitchFamily="34" charset="-122"/>
                  <a:ea typeface="微软雅黑" pitchFamily="34" charset="-122"/>
                </a:rPr>
                <a:t>北场主要操作流程</a:t>
              </a:r>
              <a:endParaRPr lang="en-US" altLang="zh-CN" sz="16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56" name="组合 55"/>
            <p:cNvGrpSpPr/>
            <p:nvPr/>
          </p:nvGrpSpPr>
          <p:grpSpPr>
            <a:xfrm>
              <a:off x="61501" y="3555475"/>
              <a:ext cx="6998581" cy="1508249"/>
              <a:chOff x="179512" y="4258696"/>
              <a:chExt cx="8770937" cy="1690584"/>
            </a:xfrm>
          </p:grpSpPr>
          <p:grpSp>
            <p:nvGrpSpPr>
              <p:cNvPr id="57" name="组合 55"/>
              <p:cNvGrpSpPr>
                <a:grpSpLocks/>
              </p:cNvGrpSpPr>
              <p:nvPr/>
            </p:nvGrpSpPr>
            <p:grpSpPr bwMode="auto">
              <a:xfrm>
                <a:off x="179512" y="4269705"/>
                <a:ext cx="8770937" cy="1679575"/>
                <a:chOff x="294444" y="1928802"/>
                <a:chExt cx="10361680" cy="1400247"/>
              </a:xfrm>
            </p:grpSpPr>
            <p:pic>
              <p:nvPicPr>
                <p:cNvPr id="59" name="Picture 6" descr="J:\A0\DSC_0012.JP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lum bright="10000" contrast="20000"/>
                </a:blip>
                <a:srcRect/>
                <a:stretch>
                  <a:fillRect/>
                </a:stretch>
              </p:blipFill>
              <p:spPr bwMode="auto">
                <a:xfrm>
                  <a:off x="3777443" y="1928802"/>
                  <a:ext cx="1634622" cy="11440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0" name="Picture 8" descr="J:\A0\DSC_0025.JP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7260443" y="1940865"/>
                  <a:ext cx="1650277" cy="11470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" name="Picture 9" descr="J:\A0\DSC_0040.JP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9043047" y="1940677"/>
                  <a:ext cx="1613077" cy="11470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2" name="TextBox 542"/>
                <p:cNvSpPr txBox="1"/>
                <p:nvPr/>
              </p:nvSpPr>
              <p:spPr>
                <a:xfrm>
                  <a:off x="2651896" y="3072293"/>
                  <a:ext cx="301627" cy="256756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wrap="none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zh-CN" altLang="en-US" sz="1050" b="1" dirty="0">
                      <a:latin typeface="微软雅黑" pitchFamily="34" charset="-122"/>
                      <a:ea typeface="微软雅黑" pitchFamily="34" charset="-122"/>
                    </a:rPr>
                    <a:t>质检</a:t>
                  </a:r>
                </a:p>
              </p:txBody>
            </p:sp>
            <p:sp>
              <p:nvSpPr>
                <p:cNvPr id="63" name="TextBox 543"/>
                <p:cNvSpPr txBox="1"/>
                <p:nvPr/>
              </p:nvSpPr>
              <p:spPr>
                <a:xfrm>
                  <a:off x="7901794" y="3072293"/>
                  <a:ext cx="301627" cy="256756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wrap="none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zh-CN" altLang="en-US" sz="1050" b="1" dirty="0">
                      <a:latin typeface="微软雅黑" pitchFamily="34" charset="-122"/>
                      <a:ea typeface="微软雅黑" pitchFamily="34" charset="-122"/>
                    </a:rPr>
                    <a:t>备货</a:t>
                  </a:r>
                </a:p>
              </p:txBody>
            </p:sp>
            <p:sp>
              <p:nvSpPr>
                <p:cNvPr id="64" name="TextBox 544"/>
                <p:cNvSpPr txBox="1"/>
                <p:nvPr/>
              </p:nvSpPr>
              <p:spPr>
                <a:xfrm>
                  <a:off x="3883805" y="3072293"/>
                  <a:ext cx="609604" cy="256756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wrap="none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zh-CN" altLang="en-US" sz="1050" b="1" dirty="0" smtClean="0">
                      <a:latin typeface="微软雅黑" pitchFamily="34" charset="-122"/>
                      <a:ea typeface="微软雅黑" pitchFamily="34" charset="-122"/>
                    </a:rPr>
                    <a:t>物流库房上</a:t>
                  </a:r>
                  <a:r>
                    <a:rPr lang="zh-CN" altLang="en-US" sz="1050" b="1" dirty="0">
                      <a:latin typeface="微软雅黑" pitchFamily="34" charset="-122"/>
                      <a:ea typeface="微软雅黑" pitchFamily="34" charset="-122"/>
                    </a:rPr>
                    <a:t>架</a:t>
                  </a:r>
                  <a:r>
                    <a:rPr lang="en-US" altLang="zh-CN" sz="1050" b="1" dirty="0">
                      <a:latin typeface="微软雅黑" pitchFamily="34" charset="-122"/>
                      <a:ea typeface="微软雅黑" pitchFamily="34" charset="-122"/>
                    </a:rPr>
                    <a:t>/</a:t>
                  </a:r>
                  <a:r>
                    <a:rPr lang="zh-CN" altLang="en-US" sz="1050" b="1" dirty="0">
                      <a:latin typeface="微软雅黑" pitchFamily="34" charset="-122"/>
                      <a:ea typeface="微软雅黑" pitchFamily="34" charset="-122"/>
                    </a:rPr>
                    <a:t>下架</a:t>
                  </a:r>
                </a:p>
              </p:txBody>
            </p:sp>
            <p:sp>
              <p:nvSpPr>
                <p:cNvPr id="65" name="TextBox 545"/>
                <p:cNvSpPr txBox="1"/>
                <p:nvPr/>
              </p:nvSpPr>
              <p:spPr>
                <a:xfrm>
                  <a:off x="9071844" y="3070969"/>
                  <a:ext cx="546105" cy="258080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wrap="none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zh-CN" altLang="en-US" sz="1050" b="1" dirty="0">
                      <a:latin typeface="微软雅黑" pitchFamily="34" charset="-122"/>
                      <a:ea typeface="微软雅黑" pitchFamily="34" charset="-122"/>
                    </a:rPr>
                    <a:t>装车</a:t>
                  </a:r>
                  <a:r>
                    <a:rPr lang="zh-CN" altLang="en-US" sz="1050" b="1" dirty="0" smtClean="0">
                      <a:latin typeface="微软雅黑" pitchFamily="34" charset="-122"/>
                      <a:ea typeface="微软雅黑" pitchFamily="34" charset="-122"/>
                    </a:rPr>
                    <a:t>发运</a:t>
                  </a:r>
                  <a:r>
                    <a:rPr lang="en-US" altLang="zh-CN" sz="1050" b="1" dirty="0" smtClean="0">
                      <a:latin typeface="微软雅黑" pitchFamily="34" charset="-122"/>
                      <a:ea typeface="微软雅黑" pitchFamily="34" charset="-122"/>
                    </a:rPr>
                    <a:t>/</a:t>
                  </a:r>
                  <a:r>
                    <a:rPr lang="zh-CN" altLang="en-US" sz="1050" b="1" dirty="0" smtClean="0">
                      <a:latin typeface="微软雅黑" pitchFamily="34" charset="-122"/>
                      <a:ea typeface="微软雅黑" pitchFamily="34" charset="-122"/>
                    </a:rPr>
                    <a:t>配送</a:t>
                  </a:r>
                  <a:endParaRPr lang="zh-CN" altLang="en-US" sz="1050" b="1" dirty="0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66" name="TextBox 546"/>
                <p:cNvSpPr txBox="1"/>
                <p:nvPr/>
              </p:nvSpPr>
              <p:spPr>
                <a:xfrm>
                  <a:off x="688147" y="3052440"/>
                  <a:ext cx="546104" cy="258080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wrap="none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zh-CN" altLang="en-US" sz="1050" b="1" dirty="0" smtClean="0">
                      <a:latin typeface="微软雅黑" pitchFamily="34" charset="-122"/>
                      <a:ea typeface="微软雅黑" pitchFamily="34" charset="-122"/>
                    </a:rPr>
                    <a:t>卸</a:t>
                  </a:r>
                  <a:r>
                    <a:rPr lang="zh-CN" altLang="en-US" sz="1050" b="1" dirty="0">
                      <a:latin typeface="微软雅黑" pitchFamily="34" charset="-122"/>
                      <a:ea typeface="微软雅黑" pitchFamily="34" charset="-122"/>
                    </a:rPr>
                    <a:t>货</a:t>
                  </a:r>
                </a:p>
              </p:txBody>
            </p:sp>
            <p:sp>
              <p:nvSpPr>
                <p:cNvPr id="67" name="TextBox 559"/>
                <p:cNvSpPr txBox="1"/>
                <p:nvPr/>
              </p:nvSpPr>
              <p:spPr>
                <a:xfrm>
                  <a:off x="6047582" y="3072293"/>
                  <a:ext cx="301627" cy="256756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wrap="none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zh-CN" altLang="en-US" sz="1050" b="1" dirty="0" smtClean="0">
                      <a:latin typeface="微软雅黑" pitchFamily="34" charset="-122"/>
                      <a:ea typeface="微软雅黑" pitchFamily="34" charset="-122"/>
                    </a:rPr>
                    <a:t>转换包装</a:t>
                  </a:r>
                  <a:endParaRPr lang="zh-CN" altLang="en-US" sz="1050" b="1" dirty="0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pic>
              <p:nvPicPr>
                <p:cNvPr id="68" name="Picture 14" descr="J:\A0\DSC_00100.JP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lum bright="10000" contrast="20000"/>
                </a:blip>
                <a:srcRect/>
                <a:stretch>
                  <a:fillRect/>
                </a:stretch>
              </p:blipFill>
              <p:spPr bwMode="auto">
                <a:xfrm>
                  <a:off x="2008956" y="1940865"/>
                  <a:ext cx="1660059" cy="11438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9" name="Picture 15" descr="J:\A0\DSC_00102.JP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lum bright="10000" contrast="20000"/>
                </a:blip>
                <a:srcRect/>
                <a:stretch>
                  <a:fillRect/>
                </a:stretch>
              </p:blipFill>
              <p:spPr bwMode="auto">
                <a:xfrm>
                  <a:off x="294444" y="1940677"/>
                  <a:ext cx="1612656" cy="11438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58" name="图片 5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2142" y="4258696"/>
                <a:ext cx="1375877" cy="1373713"/>
              </a:xfrm>
              <a:prstGeom prst="rect">
                <a:avLst/>
              </a:prstGeom>
              <a:ln w="635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</p:grpSp>
      </p:grpSp>
      <p:grpSp>
        <p:nvGrpSpPr>
          <p:cNvPr id="70" name="组合 69"/>
          <p:cNvGrpSpPr/>
          <p:nvPr/>
        </p:nvGrpSpPr>
        <p:grpSpPr>
          <a:xfrm>
            <a:off x="798544" y="3797081"/>
            <a:ext cx="3720067" cy="2642158"/>
            <a:chOff x="4904016" y="3256121"/>
            <a:chExt cx="4250514" cy="3101126"/>
          </a:xfrm>
        </p:grpSpPr>
        <p:grpSp>
          <p:nvGrpSpPr>
            <p:cNvPr id="71" name="组合 70"/>
            <p:cNvGrpSpPr/>
            <p:nvPr/>
          </p:nvGrpSpPr>
          <p:grpSpPr>
            <a:xfrm>
              <a:off x="4971198" y="3294220"/>
              <a:ext cx="4183332" cy="2704042"/>
              <a:chOff x="2560027" y="1473398"/>
              <a:chExt cx="4690851" cy="3954405"/>
            </a:xfrm>
          </p:grpSpPr>
          <p:sp>
            <p:nvSpPr>
              <p:cNvPr id="93" name="TextBox 27"/>
              <p:cNvSpPr txBox="1">
                <a:spLocks noChangeArrowheads="1"/>
              </p:cNvSpPr>
              <p:nvPr/>
            </p:nvSpPr>
            <p:spPr bwMode="auto">
              <a:xfrm rot="5400000">
                <a:off x="2769555" y="1627360"/>
                <a:ext cx="184731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endParaRPr lang="en-US" altLang="zh-CN" sz="1200" b="1" dirty="0">
                  <a:latin typeface="Verdana" pitchFamily="34" charset="0"/>
                  <a:ea typeface="黑体" pitchFamily="2" charset="-122"/>
                  <a:cs typeface="Times New Roman" pitchFamily="18" charset="0"/>
                </a:endParaRPr>
              </a:p>
            </p:txBody>
          </p:sp>
          <p:grpSp>
            <p:nvGrpSpPr>
              <p:cNvPr id="94" name="组合 93"/>
              <p:cNvGrpSpPr/>
              <p:nvPr/>
            </p:nvGrpSpPr>
            <p:grpSpPr>
              <a:xfrm>
                <a:off x="2560027" y="1473398"/>
                <a:ext cx="4690851" cy="3954405"/>
                <a:chOff x="3237694" y="1643050"/>
                <a:chExt cx="3629981" cy="3060087"/>
              </a:xfrm>
            </p:grpSpPr>
            <p:sp>
              <p:nvSpPr>
                <p:cNvPr id="95" name="矩形 94"/>
                <p:cNvSpPr/>
                <p:nvPr/>
              </p:nvSpPr>
              <p:spPr bwMode="auto">
                <a:xfrm rot="5400000">
                  <a:off x="3523445" y="1357299"/>
                  <a:ext cx="2928959" cy="3500461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7785" dist="33020" dir="318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rightRoom" dir="t">
                    <a:rot lat="0" lon="0" rev="600000"/>
                  </a:lightRig>
                </a:scene3d>
                <a:sp3d prstMaterial="metal">
                  <a:bevelT w="38100" h="57150" prst="angle"/>
                </a:sp3d>
              </p:spPr>
              <p:txBody>
                <a:bodyPr/>
                <a:lstStyle/>
                <a:p>
                  <a:pPr algn="ctr" defTabSz="957263">
                    <a:defRPr/>
                  </a:pPr>
                  <a:endParaRPr lang="zh-CN" altLang="en-US" sz="1200">
                    <a:latin typeface="Verdana" pitchFamily="34" charset="0"/>
                    <a:ea typeface="黑体" pitchFamily="2" charset="-122"/>
                  </a:endParaRPr>
                </a:p>
              </p:txBody>
            </p:sp>
            <p:sp>
              <p:nvSpPr>
                <p:cNvPr id="96" name="矩形 71"/>
                <p:cNvSpPr/>
                <p:nvPr/>
              </p:nvSpPr>
              <p:spPr bwMode="auto">
                <a:xfrm rot="5400000">
                  <a:off x="3312994" y="2826049"/>
                  <a:ext cx="1352564" cy="732641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9525" algn="ctr">
                  <a:noFill/>
                  <a:round/>
                  <a:headEnd/>
                  <a:tailEnd/>
                </a:ln>
                <a:effectLst>
                  <a:outerShdw blurRad="57785" dist="33020" dir="318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rightRoom" dir="t">
                    <a:rot lat="0" lon="0" rev="600000"/>
                  </a:lightRig>
                </a:scene3d>
                <a:sp3d prstMaterial="metal">
                  <a:bevelT w="38100" h="57150" prst="angle"/>
                </a:sp3d>
              </p:spPr>
              <p:txBody>
                <a:bodyPr/>
                <a:lstStyle/>
                <a:p>
                  <a:pPr algn="ctr" defTabSz="957263">
                    <a:defRPr/>
                  </a:pPr>
                  <a:endParaRPr lang="zh-CN" altLang="en-US" sz="1200" dirty="0">
                    <a:latin typeface="Verdana" pitchFamily="34" charset="0"/>
                    <a:ea typeface="黑体" pitchFamily="2" charset="-122"/>
                  </a:endParaRPr>
                </a:p>
              </p:txBody>
            </p:sp>
            <p:sp>
              <p:nvSpPr>
                <p:cNvPr id="97" name="矩形 96"/>
                <p:cNvSpPr/>
                <p:nvPr/>
              </p:nvSpPr>
              <p:spPr bwMode="auto">
                <a:xfrm rot="5400000">
                  <a:off x="4320181" y="2827064"/>
                  <a:ext cx="1354593" cy="732641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9525" algn="ctr">
                  <a:noFill/>
                  <a:round/>
                  <a:headEnd/>
                  <a:tailEnd/>
                </a:ln>
                <a:effectLst>
                  <a:outerShdw blurRad="57785" dist="33020" dir="318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rightRoom" dir="t">
                    <a:rot lat="0" lon="0" rev="600000"/>
                  </a:lightRig>
                </a:scene3d>
                <a:sp3d prstMaterial="metal">
                  <a:bevelT w="38100" h="57150" prst="angle"/>
                </a:sp3d>
              </p:spPr>
              <p:txBody>
                <a:bodyPr/>
                <a:lstStyle/>
                <a:p>
                  <a:pPr algn="ctr" defTabSz="957263">
                    <a:defRPr/>
                  </a:pPr>
                  <a:endParaRPr lang="zh-CN" altLang="en-US" sz="1200" dirty="0">
                    <a:latin typeface="Verdana" pitchFamily="34" charset="0"/>
                    <a:ea typeface="黑体" pitchFamily="2" charset="-122"/>
                  </a:endParaRPr>
                </a:p>
              </p:txBody>
            </p:sp>
            <p:sp>
              <p:nvSpPr>
                <p:cNvPr id="98" name="矩形 47"/>
                <p:cNvSpPr>
                  <a:spLocks noChangeArrowheads="1"/>
                </p:cNvSpPr>
                <p:nvPr/>
              </p:nvSpPr>
              <p:spPr bwMode="auto">
                <a:xfrm rot="5400000">
                  <a:off x="5156102" y="2676065"/>
                  <a:ext cx="1655661" cy="732641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9525" algn="ctr">
                  <a:noFill/>
                  <a:round/>
                  <a:headEnd/>
                  <a:tailEnd/>
                </a:ln>
                <a:effectLst>
                  <a:outerShdw blurRad="57785" dist="33020" dir="318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rightRoom" dir="t">
                    <a:rot lat="0" lon="0" rev="600000"/>
                  </a:lightRig>
                </a:scene3d>
                <a:sp3d prstMaterial="metal">
                  <a:bevelT w="38100" h="57150" prst="angle"/>
                </a:sp3d>
              </p:spPr>
              <p:txBody>
                <a:bodyPr/>
                <a:lstStyle/>
                <a:p>
                  <a:pPr algn="ctr" defTabSz="957263"/>
                  <a:endParaRPr lang="zh-CN" altLang="en-US" sz="1200">
                    <a:latin typeface="Verdana" pitchFamily="34" charset="0"/>
                    <a:ea typeface="黑体" pitchFamily="2" charset="-122"/>
                  </a:endParaRPr>
                </a:p>
              </p:txBody>
            </p:sp>
            <p:sp>
              <p:nvSpPr>
                <p:cNvPr id="99" name="矩形 98"/>
                <p:cNvSpPr/>
                <p:nvPr/>
              </p:nvSpPr>
              <p:spPr bwMode="auto">
                <a:xfrm rot="5400000">
                  <a:off x="4072148" y="3876890"/>
                  <a:ext cx="237564" cy="1101455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7785" dist="33020" dir="318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rightRoom" dir="t">
                    <a:rot lat="0" lon="0" rev="600000"/>
                  </a:lightRig>
                </a:scene3d>
                <a:sp3d prstMaterial="metal">
                  <a:bevelT w="38100" h="57150" prst="angle"/>
                </a:sp3d>
              </p:spPr>
              <p:txBody>
                <a:bodyPr/>
                <a:lstStyle/>
                <a:p>
                  <a:pPr algn="ctr" defTabSz="957263">
                    <a:defRPr/>
                  </a:pPr>
                  <a:endParaRPr lang="zh-CN" altLang="en-US" sz="1200" dirty="0">
                    <a:latin typeface="Verdana" pitchFamily="34" charset="0"/>
                    <a:ea typeface="黑体" pitchFamily="2" charset="-122"/>
                  </a:endParaRPr>
                </a:p>
              </p:txBody>
            </p:sp>
            <p:sp>
              <p:nvSpPr>
                <p:cNvPr id="100" name="TextBox 18"/>
                <p:cNvSpPr txBox="1">
                  <a:spLocks noChangeArrowheads="1"/>
                </p:cNvSpPr>
                <p:nvPr/>
              </p:nvSpPr>
              <p:spPr bwMode="auto">
                <a:xfrm>
                  <a:off x="5744661" y="2883867"/>
                  <a:ext cx="488104" cy="6939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zh-CN" sz="1600" dirty="0" smtClean="0">
                      <a:latin typeface="微软雅黑" pitchFamily="34" charset="-122"/>
                      <a:ea typeface="微软雅黑" pitchFamily="34" charset="-122"/>
                    </a:rPr>
                    <a:t>3</a:t>
                  </a:r>
                  <a:r>
                    <a:rPr lang="zh-CN" altLang="en-US" sz="1600" dirty="0" smtClean="0">
                      <a:latin typeface="微软雅黑" pitchFamily="34" charset="-122"/>
                      <a:ea typeface="微软雅黑" pitchFamily="34" charset="-122"/>
                    </a:rPr>
                    <a:t>号库</a:t>
                  </a:r>
                  <a:endParaRPr lang="en-US" altLang="zh-CN" sz="1600" dirty="0" smtClean="0">
                    <a:latin typeface="微软雅黑" pitchFamily="34" charset="-122"/>
                    <a:ea typeface="微软雅黑" pitchFamily="34" charset="-122"/>
                  </a:endParaRPr>
                </a:p>
                <a:p>
                  <a:pPr algn="ctr"/>
                  <a:endParaRPr lang="en-US" altLang="zh-CN" sz="1600" dirty="0" smtClean="0">
                    <a:latin typeface="微软雅黑" pitchFamily="34" charset="-122"/>
                    <a:ea typeface="微软雅黑" pitchFamily="34" charset="-122"/>
                  </a:endParaRPr>
                </a:p>
                <a:p>
                  <a:pPr algn="ctr"/>
                  <a:endParaRPr lang="en-US" altLang="zh-CN" sz="1600" dirty="0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101" name="TextBox 21"/>
                <p:cNvSpPr txBox="1">
                  <a:spLocks noChangeArrowheads="1"/>
                </p:cNvSpPr>
                <p:nvPr/>
              </p:nvSpPr>
              <p:spPr bwMode="auto">
                <a:xfrm>
                  <a:off x="3757609" y="2884630"/>
                  <a:ext cx="488104" cy="6939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zh-CN" sz="1600" dirty="0" smtClean="0">
                      <a:latin typeface="微软雅黑" pitchFamily="34" charset="-122"/>
                      <a:ea typeface="微软雅黑" pitchFamily="34" charset="-122"/>
                    </a:rPr>
                    <a:t>1</a:t>
                  </a:r>
                  <a:r>
                    <a:rPr lang="zh-CN" altLang="en-US" sz="1600" dirty="0" smtClean="0">
                      <a:latin typeface="微软雅黑" pitchFamily="34" charset="-122"/>
                      <a:ea typeface="微软雅黑" pitchFamily="34" charset="-122"/>
                    </a:rPr>
                    <a:t>号库</a:t>
                  </a:r>
                  <a:endParaRPr lang="en-US" altLang="zh-CN" sz="1600" dirty="0" smtClean="0">
                    <a:latin typeface="微软雅黑" pitchFamily="34" charset="-122"/>
                    <a:ea typeface="微软雅黑" pitchFamily="34" charset="-122"/>
                  </a:endParaRPr>
                </a:p>
                <a:p>
                  <a:pPr algn="ctr"/>
                  <a:endParaRPr lang="en-US" altLang="zh-CN" sz="1600" dirty="0" smtClean="0">
                    <a:latin typeface="微软雅黑" pitchFamily="34" charset="-122"/>
                    <a:ea typeface="微软雅黑" pitchFamily="34" charset="-122"/>
                  </a:endParaRPr>
                </a:p>
                <a:p>
                  <a:pPr algn="ctr"/>
                  <a:r>
                    <a:rPr lang="en-US" altLang="zh-CN" sz="1600" dirty="0" smtClean="0">
                      <a:latin typeface="微软雅黑" pitchFamily="34" charset="-122"/>
                      <a:ea typeface="微软雅黑" pitchFamily="34" charset="-122"/>
                      <a:cs typeface="Times New Roman" pitchFamily="18" charset="0"/>
                    </a:rPr>
                    <a:t> </a:t>
                  </a:r>
                  <a:endParaRPr lang="en-US" altLang="zh-CN" sz="1600" dirty="0">
                    <a:latin typeface="微软雅黑" pitchFamily="34" charset="-122"/>
                    <a:ea typeface="微软雅黑" pitchFamily="34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02" name="TextBox 22"/>
                <p:cNvSpPr txBox="1">
                  <a:spLocks noChangeArrowheads="1"/>
                </p:cNvSpPr>
                <p:nvPr/>
              </p:nvSpPr>
              <p:spPr bwMode="auto">
                <a:xfrm>
                  <a:off x="4552927" y="2887487"/>
                  <a:ext cx="884508" cy="2827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CN" sz="1600" dirty="0" smtClean="0">
                      <a:latin typeface="微软雅黑" pitchFamily="34" charset="-122"/>
                      <a:ea typeface="微软雅黑" pitchFamily="34" charset="-122"/>
                    </a:rPr>
                    <a:t>2</a:t>
                  </a:r>
                  <a:r>
                    <a:rPr lang="zh-CN" altLang="en-US" sz="1600" dirty="0" smtClean="0">
                      <a:latin typeface="微软雅黑" pitchFamily="34" charset="-122"/>
                      <a:ea typeface="微软雅黑" pitchFamily="34" charset="-122"/>
                    </a:rPr>
                    <a:t>号库</a:t>
                  </a:r>
                  <a:endParaRPr lang="en-US" altLang="zh-CN" sz="1600" dirty="0" smtClean="0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103" name="TextBox 25"/>
                <p:cNvSpPr txBox="1">
                  <a:spLocks noChangeArrowheads="1"/>
                </p:cNvSpPr>
                <p:nvPr/>
              </p:nvSpPr>
              <p:spPr bwMode="auto">
                <a:xfrm rot="5400000">
                  <a:off x="4530426" y="4032463"/>
                  <a:ext cx="184730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endParaRPr lang="en-US" altLang="zh-CN" sz="1200" b="1" dirty="0">
                    <a:latin typeface="Verdana" pitchFamily="34" charset="0"/>
                    <a:ea typeface="黑体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04" name="矩形 26"/>
                <p:cNvSpPr>
                  <a:spLocks noChangeArrowheads="1"/>
                </p:cNvSpPr>
                <p:nvPr/>
              </p:nvSpPr>
              <p:spPr bwMode="auto">
                <a:xfrm rot="5400000">
                  <a:off x="3786619" y="2090553"/>
                  <a:ext cx="214315" cy="500066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9525" algn="ctr">
                  <a:noFill/>
                  <a:round/>
                  <a:headEnd/>
                  <a:tailEnd/>
                </a:ln>
                <a:effectLst>
                  <a:outerShdw blurRad="57785" dist="33020" dir="318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rightRoom" dir="t">
                    <a:rot lat="0" lon="0" rev="600000"/>
                  </a:lightRig>
                </a:scene3d>
                <a:sp3d prstMaterial="metal">
                  <a:bevelT w="38100" h="57150" prst="angle"/>
                </a:sp3d>
              </p:spPr>
              <p:txBody>
                <a:bodyPr/>
                <a:lstStyle/>
                <a:p>
                  <a:pPr algn="ctr" defTabSz="957263"/>
                  <a:endParaRPr lang="zh-CN" altLang="en-US" sz="1200">
                    <a:latin typeface="Verdana" pitchFamily="34" charset="0"/>
                    <a:ea typeface="黑体" pitchFamily="2" charset="-122"/>
                  </a:endParaRPr>
                </a:p>
              </p:txBody>
            </p:sp>
            <p:sp>
              <p:nvSpPr>
                <p:cNvPr id="105" name="TextBox 22"/>
                <p:cNvSpPr txBox="1">
                  <a:spLocks noChangeArrowheads="1"/>
                </p:cNvSpPr>
                <p:nvPr/>
              </p:nvSpPr>
              <p:spPr bwMode="auto">
                <a:xfrm>
                  <a:off x="6321808" y="1672747"/>
                  <a:ext cx="545867" cy="31347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 anchorCtr="0">
                  <a:spAutoFit/>
                </a:bodyPr>
                <a:lstStyle/>
                <a:p>
                  <a:pPr algn="ctr"/>
                  <a:r>
                    <a:rPr lang="en-US" altLang="zh-CN" sz="1200" dirty="0" smtClean="0">
                      <a:solidFill>
                        <a:schemeClr val="bg1"/>
                      </a:solidFill>
                      <a:latin typeface="Verdana" pitchFamily="34" charset="0"/>
                      <a:ea typeface="黑体" pitchFamily="2" charset="-122"/>
                    </a:rPr>
                    <a:t>2</a:t>
                  </a:r>
                  <a:r>
                    <a:rPr lang="zh-CN" altLang="en-US" sz="1200" dirty="0" smtClean="0">
                      <a:solidFill>
                        <a:schemeClr val="bg1"/>
                      </a:solidFill>
                      <a:latin typeface="Verdana" pitchFamily="34" charset="0"/>
                      <a:ea typeface="黑体" pitchFamily="2" charset="-122"/>
                    </a:rPr>
                    <a:t>号门</a:t>
                  </a:r>
                  <a:endParaRPr lang="en-US" altLang="zh-CN" sz="1200" dirty="0">
                    <a:solidFill>
                      <a:schemeClr val="bg1"/>
                    </a:solidFill>
                    <a:latin typeface="Verdana" pitchFamily="34" charset="0"/>
                    <a:ea typeface="黑体" pitchFamily="2" charset="-122"/>
                  </a:endParaRPr>
                </a:p>
              </p:txBody>
            </p:sp>
            <p:sp>
              <p:nvSpPr>
                <p:cNvPr id="106" name="TextBox 22"/>
                <p:cNvSpPr txBox="1">
                  <a:spLocks noChangeArrowheads="1"/>
                </p:cNvSpPr>
                <p:nvPr/>
              </p:nvSpPr>
              <p:spPr bwMode="auto">
                <a:xfrm>
                  <a:off x="4716744" y="4389665"/>
                  <a:ext cx="545867" cy="31347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 anchorCtr="0">
                  <a:spAutoFit/>
                </a:bodyPr>
                <a:lstStyle/>
                <a:p>
                  <a:pPr algn="ctr"/>
                  <a:r>
                    <a:rPr lang="en-US" altLang="zh-CN" sz="1200" dirty="0" smtClean="0">
                      <a:solidFill>
                        <a:schemeClr val="bg1"/>
                      </a:solidFill>
                      <a:latin typeface="Verdana" pitchFamily="34" charset="0"/>
                      <a:ea typeface="黑体" pitchFamily="2" charset="-122"/>
                    </a:rPr>
                    <a:t>1</a:t>
                  </a:r>
                  <a:r>
                    <a:rPr lang="zh-CN" altLang="en-US" sz="1200" dirty="0" smtClean="0">
                      <a:solidFill>
                        <a:schemeClr val="bg1"/>
                      </a:solidFill>
                      <a:latin typeface="Verdana" pitchFamily="34" charset="0"/>
                      <a:ea typeface="黑体" pitchFamily="2" charset="-122"/>
                    </a:rPr>
                    <a:t>号门</a:t>
                  </a:r>
                  <a:endParaRPr lang="en-US" altLang="zh-CN" sz="1200" dirty="0">
                    <a:solidFill>
                      <a:schemeClr val="bg1"/>
                    </a:solidFill>
                    <a:latin typeface="Verdana" pitchFamily="34" charset="0"/>
                    <a:ea typeface="黑体" pitchFamily="2" charset="-122"/>
                  </a:endParaRPr>
                </a:p>
              </p:txBody>
            </p:sp>
            <p:sp>
              <p:nvSpPr>
                <p:cNvPr id="107" name="矩形 43"/>
                <p:cNvSpPr>
                  <a:spLocks noChangeArrowheads="1"/>
                </p:cNvSpPr>
                <p:nvPr/>
              </p:nvSpPr>
              <p:spPr bwMode="auto">
                <a:xfrm rot="5400000">
                  <a:off x="4732084" y="2148924"/>
                  <a:ext cx="209610" cy="340871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 algn="ctr">
                  <a:noFill/>
                  <a:round/>
                  <a:headEnd/>
                  <a:tailEnd/>
                </a:ln>
                <a:effectLst>
                  <a:outerShdw blurRad="57785" dist="33020" dir="318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rightRoom" dir="t">
                    <a:rot lat="0" lon="0" rev="600000"/>
                  </a:lightRig>
                </a:scene3d>
                <a:sp3d prstMaterial="metal">
                  <a:bevelT w="38100" h="57150" prst="angle"/>
                </a:sp3d>
              </p:spPr>
              <p:txBody>
                <a:bodyPr/>
                <a:lstStyle/>
                <a:p>
                  <a:pPr algn="ctr" defTabSz="957263"/>
                  <a:endParaRPr lang="zh-CN" altLang="en-US" sz="1200">
                    <a:latin typeface="Verdana" pitchFamily="34" charset="0"/>
                    <a:ea typeface="黑体" pitchFamily="2" charset="-122"/>
                  </a:endParaRPr>
                </a:p>
              </p:txBody>
            </p:sp>
            <p:sp>
              <p:nvSpPr>
                <p:cNvPr id="108" name="矩形 43"/>
                <p:cNvSpPr>
                  <a:spLocks noChangeArrowheads="1"/>
                </p:cNvSpPr>
                <p:nvPr/>
              </p:nvSpPr>
              <p:spPr bwMode="auto">
                <a:xfrm rot="5400000">
                  <a:off x="5149632" y="2227738"/>
                  <a:ext cx="216000" cy="189632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 algn="ctr">
                  <a:noFill/>
                  <a:round/>
                  <a:headEnd/>
                  <a:tailEnd/>
                </a:ln>
                <a:effectLst>
                  <a:outerShdw blurRad="57785" dist="33020" dir="318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rightRoom" dir="t">
                    <a:rot lat="0" lon="0" rev="600000"/>
                  </a:lightRig>
                </a:scene3d>
                <a:sp3d prstMaterial="metal">
                  <a:bevelT w="38100" h="57150" prst="angle"/>
                </a:sp3d>
              </p:spPr>
              <p:txBody>
                <a:bodyPr/>
                <a:lstStyle/>
                <a:p>
                  <a:pPr algn="ctr" defTabSz="957263"/>
                  <a:endParaRPr lang="zh-CN" altLang="en-US" sz="1200">
                    <a:latin typeface="Verdana" pitchFamily="34" charset="0"/>
                    <a:ea typeface="黑体" pitchFamily="2" charset="-122"/>
                  </a:endParaRPr>
                </a:p>
              </p:txBody>
            </p:sp>
            <p:sp>
              <p:nvSpPr>
                <p:cNvPr id="109" name="矩形 108"/>
                <p:cNvSpPr/>
                <p:nvPr/>
              </p:nvSpPr>
              <p:spPr bwMode="auto">
                <a:xfrm rot="5400000">
                  <a:off x="6097318" y="4096120"/>
                  <a:ext cx="379264" cy="473784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7785" dist="33020" dir="318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rightRoom" dir="t">
                    <a:rot lat="0" lon="0" rev="600000"/>
                  </a:lightRig>
                </a:scene3d>
                <a:sp3d prstMaterial="metal">
                  <a:bevelT w="38100" h="57150" prst="angle"/>
                </a:sp3d>
              </p:spPr>
              <p:txBody>
                <a:bodyPr/>
                <a:lstStyle/>
                <a:p>
                  <a:pPr algn="ctr" defTabSz="957263">
                    <a:defRPr/>
                  </a:pPr>
                  <a:endParaRPr lang="zh-CN" altLang="en-US" sz="1200" dirty="0">
                    <a:latin typeface="Verdana" pitchFamily="34" charset="0"/>
                    <a:ea typeface="黑体" pitchFamily="2" charset="-122"/>
                  </a:endParaRPr>
                </a:p>
              </p:txBody>
            </p:sp>
            <p:sp>
              <p:nvSpPr>
                <p:cNvPr id="110" name="矩形 109"/>
                <p:cNvSpPr/>
                <p:nvPr/>
              </p:nvSpPr>
              <p:spPr bwMode="auto">
                <a:xfrm rot="5400000">
                  <a:off x="5492083" y="4080729"/>
                  <a:ext cx="217155" cy="680775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7785" dist="33020" dir="318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rightRoom" dir="t">
                    <a:rot lat="0" lon="0" rev="600000"/>
                  </a:lightRig>
                </a:scene3d>
                <a:sp3d prstMaterial="metal">
                  <a:bevelT w="38100" h="57150" prst="angle"/>
                </a:sp3d>
              </p:spPr>
              <p:txBody>
                <a:bodyPr/>
                <a:lstStyle/>
                <a:p>
                  <a:pPr algn="ctr" defTabSz="957263">
                    <a:defRPr/>
                  </a:pPr>
                  <a:endParaRPr lang="zh-CN" altLang="en-US" sz="1200" dirty="0">
                    <a:latin typeface="Verdana" pitchFamily="34" charset="0"/>
                    <a:ea typeface="黑体" pitchFamily="2" charset="-122"/>
                  </a:endParaRPr>
                </a:p>
              </p:txBody>
            </p:sp>
          </p:grpSp>
        </p:grpSp>
        <p:sp>
          <p:nvSpPr>
            <p:cNvPr id="72" name="TextBox 21"/>
            <p:cNvSpPr txBox="1">
              <a:spLocks noChangeArrowheads="1"/>
            </p:cNvSpPr>
            <p:nvPr/>
          </p:nvSpPr>
          <p:spPr bwMode="auto">
            <a:xfrm>
              <a:off x="5480869" y="3775481"/>
              <a:ext cx="50723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dirty="0" smtClean="0"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棚库</a:t>
              </a:r>
              <a:r>
                <a:rPr lang="en-US" altLang="zh-CN" sz="1200" dirty="0" smtClean="0"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 </a:t>
              </a:r>
              <a:endParaRPr lang="en-US" altLang="zh-CN" sz="1200" dirty="0">
                <a:latin typeface="微软雅黑" pitchFamily="34" charset="-122"/>
                <a:ea typeface="微软雅黑" pitchFamily="34" charset="-122"/>
                <a:cs typeface="Times New Roman" pitchFamily="18" charset="0"/>
              </a:endParaRPr>
            </a:p>
          </p:txBody>
        </p:sp>
        <p:sp>
          <p:nvSpPr>
            <p:cNvPr id="73" name="TextBox 21"/>
            <p:cNvSpPr txBox="1">
              <a:spLocks noChangeArrowheads="1"/>
            </p:cNvSpPr>
            <p:nvPr/>
          </p:nvSpPr>
          <p:spPr bwMode="auto">
            <a:xfrm>
              <a:off x="5759766" y="5618741"/>
              <a:ext cx="75155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dirty="0" smtClean="0"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停车场</a:t>
              </a:r>
              <a:endParaRPr lang="en-US" altLang="zh-CN" sz="1200" dirty="0">
                <a:latin typeface="微软雅黑" pitchFamily="34" charset="-122"/>
                <a:ea typeface="微软雅黑" pitchFamily="34" charset="-122"/>
                <a:cs typeface="Times New Roman" pitchFamily="18" charset="0"/>
              </a:endParaRPr>
            </a:p>
          </p:txBody>
        </p:sp>
        <p:sp>
          <p:nvSpPr>
            <p:cNvPr id="74" name="TextBox 21"/>
            <p:cNvSpPr txBox="1">
              <a:spLocks noChangeArrowheads="1"/>
            </p:cNvSpPr>
            <p:nvPr/>
          </p:nvSpPr>
          <p:spPr bwMode="auto">
            <a:xfrm>
              <a:off x="7302339" y="5615631"/>
              <a:ext cx="78062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dirty="0" smtClean="0"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停车场</a:t>
              </a:r>
              <a:endParaRPr lang="en-US" altLang="zh-CN" sz="1200" dirty="0">
                <a:latin typeface="微软雅黑" pitchFamily="34" charset="-122"/>
                <a:ea typeface="微软雅黑" pitchFamily="34" charset="-122"/>
                <a:cs typeface="Times New Roman" pitchFamily="18" charset="0"/>
              </a:endParaRPr>
            </a:p>
          </p:txBody>
        </p:sp>
        <p:sp>
          <p:nvSpPr>
            <p:cNvPr id="75" name="TextBox 97"/>
            <p:cNvSpPr txBox="1"/>
            <p:nvPr/>
          </p:nvSpPr>
          <p:spPr>
            <a:xfrm>
              <a:off x="4904016" y="6049470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latin typeface="微软雅黑" pitchFamily="34" charset="-122"/>
                  <a:ea typeface="微软雅黑" pitchFamily="34" charset="-122"/>
                </a:rPr>
                <a:t>北场区平面图</a:t>
              </a:r>
              <a:endParaRPr lang="zh-CN" altLang="en-US" sz="1400" dirty="0"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76" name="直接箭头连接符 75"/>
            <p:cNvCxnSpPr/>
            <p:nvPr/>
          </p:nvCxnSpPr>
          <p:spPr bwMode="auto">
            <a:xfrm rot="5400000" flipH="1" flipV="1">
              <a:off x="6039288" y="5565454"/>
              <a:ext cx="230486" cy="794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7" name="直接箭头连接符 76"/>
            <p:cNvCxnSpPr/>
            <p:nvPr/>
          </p:nvCxnSpPr>
          <p:spPr bwMode="auto">
            <a:xfrm>
              <a:off x="5268303" y="5414392"/>
              <a:ext cx="3388295" cy="2395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cxnSp>
          <p:nvCxnSpPr>
            <p:cNvPr id="78" name="直接箭头连接符 77"/>
            <p:cNvCxnSpPr/>
            <p:nvPr/>
          </p:nvCxnSpPr>
          <p:spPr bwMode="auto">
            <a:xfrm rot="5400000" flipH="1" flipV="1">
              <a:off x="6631032" y="4543494"/>
              <a:ext cx="1759259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9" name="直接箭头连接符 78"/>
            <p:cNvCxnSpPr/>
            <p:nvPr/>
          </p:nvCxnSpPr>
          <p:spPr bwMode="auto">
            <a:xfrm rot="5400000" flipH="1" flipV="1">
              <a:off x="7815316" y="4503806"/>
              <a:ext cx="1678296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0" name="直接箭头连接符 79"/>
            <p:cNvCxnSpPr/>
            <p:nvPr/>
          </p:nvCxnSpPr>
          <p:spPr bwMode="auto">
            <a:xfrm rot="5400000" flipH="1" flipV="1">
              <a:off x="5404432" y="4485798"/>
              <a:ext cx="2071702" cy="794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1" name="直接箭头连接符 80"/>
            <p:cNvCxnSpPr/>
            <p:nvPr/>
          </p:nvCxnSpPr>
          <p:spPr bwMode="auto">
            <a:xfrm rot="5400000" flipH="1" flipV="1">
              <a:off x="4613748" y="4742551"/>
              <a:ext cx="1321107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2" name="直接箭头连接符 81"/>
            <p:cNvCxnSpPr/>
            <p:nvPr/>
          </p:nvCxnSpPr>
          <p:spPr bwMode="auto">
            <a:xfrm>
              <a:off x="5268303" y="4047545"/>
              <a:ext cx="1008000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3" name="直接箭头连接符 82"/>
            <p:cNvCxnSpPr/>
            <p:nvPr/>
          </p:nvCxnSpPr>
          <p:spPr bwMode="auto">
            <a:xfrm>
              <a:off x="6439886" y="3450344"/>
              <a:ext cx="2040692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4" name="直接箭头连接符 83"/>
            <p:cNvCxnSpPr/>
            <p:nvPr/>
          </p:nvCxnSpPr>
          <p:spPr bwMode="auto">
            <a:xfrm>
              <a:off x="6328020" y="3662263"/>
              <a:ext cx="2183568" cy="2395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5" name="直接箭头连接符 84"/>
            <p:cNvCxnSpPr/>
            <p:nvPr/>
          </p:nvCxnSpPr>
          <p:spPr bwMode="auto">
            <a:xfrm rot="5400000" flipH="1" flipV="1">
              <a:off x="6135407" y="3826261"/>
              <a:ext cx="324000" cy="794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6" name="直接箭头连接符 85"/>
            <p:cNvCxnSpPr/>
            <p:nvPr/>
          </p:nvCxnSpPr>
          <p:spPr bwMode="auto">
            <a:xfrm rot="5400000" flipH="1" flipV="1">
              <a:off x="6904233" y="5629203"/>
              <a:ext cx="214314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7" name="直接箭头连接符 86"/>
            <p:cNvCxnSpPr/>
            <p:nvPr/>
          </p:nvCxnSpPr>
          <p:spPr bwMode="auto">
            <a:xfrm rot="10800000" flipV="1">
              <a:off x="6439886" y="5532364"/>
              <a:ext cx="571504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8" name="直接箭头连接符 87"/>
            <p:cNvCxnSpPr/>
            <p:nvPr/>
          </p:nvCxnSpPr>
          <p:spPr bwMode="auto">
            <a:xfrm flipV="1">
              <a:off x="7225704" y="5307732"/>
              <a:ext cx="642942" cy="357190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sp>
          <p:nvSpPr>
            <p:cNvPr id="89" name="右箭头 88"/>
            <p:cNvSpPr/>
            <p:nvPr/>
          </p:nvSpPr>
          <p:spPr bwMode="auto">
            <a:xfrm rot="16200000">
              <a:off x="6883359" y="6016716"/>
              <a:ext cx="206048" cy="237231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黑体" pitchFamily="2" charset="-122"/>
              </a:endParaRPr>
            </a:p>
          </p:txBody>
        </p:sp>
        <p:sp>
          <p:nvSpPr>
            <p:cNvPr id="90" name="TextBox 21"/>
            <p:cNvSpPr txBox="1">
              <a:spLocks noChangeArrowheads="1"/>
            </p:cNvSpPr>
            <p:nvPr/>
          </p:nvSpPr>
          <p:spPr bwMode="auto">
            <a:xfrm>
              <a:off x="6879614" y="6041764"/>
              <a:ext cx="93977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000" dirty="0" smtClean="0">
                  <a:solidFill>
                    <a:schemeClr val="accent1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卡车入口</a:t>
              </a:r>
              <a:endParaRPr lang="en-US" altLang="zh-CN" sz="1000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endParaRPr>
            </a:p>
          </p:txBody>
        </p:sp>
        <p:sp>
          <p:nvSpPr>
            <p:cNvPr id="91" name="右箭头 90"/>
            <p:cNvSpPr/>
            <p:nvPr/>
          </p:nvSpPr>
          <p:spPr bwMode="auto">
            <a:xfrm>
              <a:off x="8305540" y="3339739"/>
              <a:ext cx="206048" cy="237231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黑体" pitchFamily="2" charset="-122"/>
              </a:endParaRPr>
            </a:p>
          </p:txBody>
        </p:sp>
        <p:sp>
          <p:nvSpPr>
            <p:cNvPr id="92" name="TextBox 21"/>
            <p:cNvSpPr txBox="1">
              <a:spLocks noChangeArrowheads="1"/>
            </p:cNvSpPr>
            <p:nvPr/>
          </p:nvSpPr>
          <p:spPr bwMode="auto">
            <a:xfrm>
              <a:off x="7576834" y="3256121"/>
              <a:ext cx="93977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000" dirty="0" smtClean="0">
                  <a:solidFill>
                    <a:schemeClr val="accent1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卡车出口</a:t>
              </a:r>
              <a:endParaRPr lang="en-US" altLang="zh-CN" sz="1000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9210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2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8544" y="1097169"/>
            <a:ext cx="10629900" cy="52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8068632" y="375199"/>
            <a:ext cx="34521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业务介绍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 smtClean="0">
                <a:solidFill>
                  <a:srgbClr val="EA540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备品</a:t>
            </a:r>
            <a:endParaRPr lang="zh-CN" altLang="en-US" sz="2800" b="1" dirty="0">
              <a:solidFill>
                <a:srgbClr val="EA540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2" name="组合 111"/>
          <p:cNvGrpSpPr/>
          <p:nvPr/>
        </p:nvGrpSpPr>
        <p:grpSpPr>
          <a:xfrm>
            <a:off x="915843" y="1994550"/>
            <a:ext cx="3727131" cy="1706386"/>
            <a:chOff x="795625" y="3549427"/>
            <a:chExt cx="4601378" cy="2664296"/>
          </a:xfrm>
        </p:grpSpPr>
        <p:pic>
          <p:nvPicPr>
            <p:cNvPr id="106" name="图片 105"/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95625" y="3549427"/>
              <a:ext cx="4601378" cy="2664296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grpSp>
          <p:nvGrpSpPr>
            <p:cNvPr id="107" name="组合 106"/>
            <p:cNvGrpSpPr/>
            <p:nvPr/>
          </p:nvGrpSpPr>
          <p:grpSpPr>
            <a:xfrm>
              <a:off x="1152384" y="4262835"/>
              <a:ext cx="1818022" cy="732379"/>
              <a:chOff x="4982744" y="5066063"/>
              <a:chExt cx="1818022" cy="732379"/>
            </a:xfrm>
          </p:grpSpPr>
          <p:sp>
            <p:nvSpPr>
              <p:cNvPr id="108" name="文本框 107"/>
              <p:cNvSpPr txBox="1"/>
              <p:nvPr/>
            </p:nvSpPr>
            <p:spPr>
              <a:xfrm>
                <a:off x="5576630" y="5066063"/>
                <a:ext cx="1224136" cy="367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100" b="1" dirty="0">
                    <a:solidFill>
                      <a:srgbClr val="1F497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备品一号库</a:t>
                </a:r>
              </a:p>
            </p:txBody>
          </p:sp>
          <p:sp>
            <p:nvSpPr>
              <p:cNvPr id="109" name="文本框 108"/>
              <p:cNvSpPr txBox="1"/>
              <p:nvPr/>
            </p:nvSpPr>
            <p:spPr>
              <a:xfrm>
                <a:off x="4982744" y="5430887"/>
                <a:ext cx="1224136" cy="367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100" b="1" dirty="0">
                    <a:solidFill>
                      <a:srgbClr val="1F497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备品二号库</a:t>
                </a:r>
              </a:p>
            </p:txBody>
          </p:sp>
        </p:grpSp>
      </p:grpSp>
      <p:sp>
        <p:nvSpPr>
          <p:cNvPr id="3" name="矩形 2"/>
          <p:cNvSpPr/>
          <p:nvPr/>
        </p:nvSpPr>
        <p:spPr>
          <a:xfrm>
            <a:off x="4927600" y="140419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>
                <a:latin typeface="宋体" panose="02010600030101010101" pitchFamily="2" charset="-122"/>
                <a:cs typeface="Times New Roman" panose="02020603050405020304" pitchFamily="18" charset="0"/>
              </a:rPr>
              <a:t/>
            </a:r>
            <a:br>
              <a:rPr lang="en-US" altLang="zh-CN" dirty="0">
                <a:latin typeface="宋体" panose="02010600030101010101" pitchFamily="2" charset="-122"/>
                <a:cs typeface="Times New Roman" panose="02020603050405020304" pitchFamily="18" charset="0"/>
              </a:rPr>
            </a:br>
            <a:endParaRPr lang="zh-CN" altLang="en-US" dirty="0"/>
          </a:p>
        </p:txBody>
      </p:sp>
      <p:sp>
        <p:nvSpPr>
          <p:cNvPr id="111" name="文本框 110"/>
          <p:cNvSpPr txBox="1"/>
          <p:nvPr/>
        </p:nvSpPr>
        <p:spPr>
          <a:xfrm>
            <a:off x="883091" y="1255799"/>
            <a:ext cx="2700000" cy="540000"/>
          </a:xfrm>
          <a:prstGeom prst="roundRect">
            <a:avLst/>
          </a:prstGeom>
          <a:solidFill>
            <a:srgbClr val="EB5504"/>
          </a:solidFill>
          <a:ln w="19050"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物流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园区备品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4" name="文本框 113"/>
          <p:cNvSpPr txBox="1"/>
          <p:nvPr/>
        </p:nvSpPr>
        <p:spPr>
          <a:xfrm>
            <a:off x="989881" y="3339118"/>
            <a:ext cx="3375084" cy="293858"/>
          </a:xfrm>
          <a:prstGeom prst="roundRect">
            <a:avLst/>
          </a:prstGeom>
          <a:solidFill>
            <a:srgbClr val="1F497D"/>
          </a:solidFill>
          <a:ln w="19050">
            <a:noFill/>
          </a:ln>
        </p:spPr>
        <p:txBody>
          <a:bodyPr wrap="square" rtlCol="0" anchor="ctr" anchorCtr="0">
            <a:noAutofit/>
          </a:bodyPr>
          <a:lstStyle/>
          <a:p>
            <a:pPr>
              <a:defRPr/>
            </a:pPr>
            <a:r>
              <a:rPr lang="zh-CN" altLang="en-US" sz="105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备品</a:t>
            </a:r>
            <a:r>
              <a:rPr lang="en-US" altLang="zh-CN" sz="105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05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号库：</a:t>
            </a:r>
            <a:r>
              <a:rPr lang="en-US" altLang="zh-CN" sz="105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1.4</a:t>
            </a:r>
            <a:r>
              <a:rPr lang="zh-CN" altLang="zh-CN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万㎡ </a:t>
            </a:r>
            <a:r>
              <a:rPr lang="zh-CN" altLang="en-US" sz="105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105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备品</a:t>
            </a:r>
            <a:r>
              <a:rPr lang="en-US" altLang="zh-CN" sz="105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05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号</a:t>
            </a:r>
            <a:r>
              <a:rPr lang="zh-CN" altLang="en-US" sz="105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库</a:t>
            </a:r>
            <a:r>
              <a:rPr lang="zh-CN" altLang="en-US" sz="105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105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1.2</a:t>
            </a:r>
            <a:r>
              <a:rPr lang="zh-CN" altLang="zh-CN" sz="105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万㎡</a:t>
            </a:r>
            <a:r>
              <a:rPr lang="zh-CN" altLang="en-US" sz="105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05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8" name="圆角矩形 187"/>
          <p:cNvSpPr/>
          <p:nvPr/>
        </p:nvSpPr>
        <p:spPr>
          <a:xfrm>
            <a:off x="5201920" y="1568150"/>
            <a:ext cx="5993287" cy="919401"/>
          </a:xfrm>
          <a:prstGeom prst="roundRect">
            <a:avLst/>
          </a:prstGeom>
          <a:solidFill>
            <a:srgbClr val="1F497D"/>
          </a:solidFill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  <a:spcAft>
                <a:spcPts val="0"/>
              </a:spcAft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备品业务共计编制</a:t>
            </a:r>
            <a:r>
              <a:rPr lang="zh-CN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人数：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53</a:t>
            </a:r>
            <a:r>
              <a:rPr lang="zh-CN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人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lvl="0">
              <a:lnSpc>
                <a:spcPct val="200000"/>
              </a:lnSpc>
              <a:spcAft>
                <a:spcPts val="0"/>
              </a:spcAft>
            </a:pPr>
            <a:r>
              <a:rPr lang="zh-CN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主要业务内容包含：一汽丰田备品业务、四川一汽丰田入厂业务和均胜零部件业务</a:t>
            </a:r>
            <a:r>
              <a:rPr lang="zh-CN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</a:t>
            </a:r>
            <a:endParaRPr lang="zh-CN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89" name="圆角矩形 188"/>
          <p:cNvSpPr/>
          <p:nvPr/>
        </p:nvSpPr>
        <p:spPr>
          <a:xfrm>
            <a:off x="5201363" y="3102138"/>
            <a:ext cx="5993286" cy="1736646"/>
          </a:xfrm>
          <a:prstGeom prst="roundRect">
            <a:avLst/>
          </a:prstGeom>
          <a:solidFill>
            <a:srgbClr val="EA5404"/>
          </a:solidFill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  <a:spcAft>
                <a:spcPts val="0"/>
              </a:spcAft>
            </a:pPr>
            <a:r>
              <a:rPr lang="zh-CN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一</a:t>
            </a:r>
            <a:r>
              <a:rPr lang="zh-CN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汽丰田备品业务位于备品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</a:t>
            </a:r>
            <a:r>
              <a:rPr lang="zh-CN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号库，服务对象为同方环球（天津）物流有限公司（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TFGL</a:t>
            </a:r>
            <a:r>
              <a:rPr lang="zh-CN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），仓储面积共计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14000</a:t>
            </a:r>
            <a:r>
              <a:rPr lang="zh-CN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㎡，设有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40000</a:t>
            </a:r>
            <a:r>
              <a:rPr lang="zh-CN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多个零件货位，该库是西南地区唯一的一汽丰田汽车备品仓库，承担着为西南地区的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60</a:t>
            </a:r>
            <a:r>
              <a:rPr lang="zh-CN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余家一汽丰田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4S</a:t>
            </a:r>
            <a:r>
              <a:rPr lang="zh-CN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店提供备品服务的任务。备品运输组承担成都市内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11</a:t>
            </a:r>
            <a:r>
              <a:rPr lang="zh-CN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家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4S</a:t>
            </a:r>
            <a:r>
              <a:rPr lang="zh-CN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店的配送业务。</a:t>
            </a:r>
            <a:endParaRPr lang="zh-CN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graphicFrame>
        <p:nvGraphicFramePr>
          <p:cNvPr id="190" name="表格 189">
            <a:extLst>
              <a:ext uri="{FF2B5EF4-FFF2-40B4-BE49-F238E27FC236}">
                <a16:creationId xmlns:a16="http://schemas.microsoft.com/office/drawing/2014/main" xmlns="" id="{6DD16445-6AF2-42FF-B85D-0BA837BF4E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148456"/>
              </p:ext>
            </p:extLst>
          </p:nvPr>
        </p:nvGraphicFramePr>
        <p:xfrm>
          <a:off x="883091" y="3930307"/>
          <a:ext cx="3759883" cy="2267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949">
                  <a:extLst>
                    <a:ext uri="{9D8B030D-6E8A-4147-A177-3AD203B41FA5}">
                      <a16:colId xmlns:a16="http://schemas.microsoft.com/office/drawing/2014/main" xmlns="" val="3487326389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xmlns="" val="4226146886"/>
                    </a:ext>
                  </a:extLst>
                </a:gridCol>
                <a:gridCol w="589280">
                  <a:extLst>
                    <a:ext uri="{9D8B030D-6E8A-4147-A177-3AD203B41FA5}">
                      <a16:colId xmlns:a16="http://schemas.microsoft.com/office/drawing/2014/main" xmlns="" val="237511068"/>
                    </a:ext>
                  </a:extLst>
                </a:gridCol>
                <a:gridCol w="411510">
                  <a:extLst>
                    <a:ext uri="{9D8B030D-6E8A-4147-A177-3AD203B41FA5}">
                      <a16:colId xmlns:a16="http://schemas.microsoft.com/office/drawing/2014/main" xmlns="" val="505775611"/>
                    </a:ext>
                  </a:extLst>
                </a:gridCol>
                <a:gridCol w="1772744">
                  <a:extLst>
                    <a:ext uri="{9D8B030D-6E8A-4147-A177-3AD203B41FA5}">
                      <a16:colId xmlns:a16="http://schemas.microsoft.com/office/drawing/2014/main" xmlns="" val="143766905"/>
                    </a:ext>
                  </a:extLst>
                </a:gridCol>
              </a:tblGrid>
              <a:tr h="36047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9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业务</a:t>
                      </a:r>
                    </a:p>
                  </a:txBody>
                  <a:tcPr marL="46872" marR="46872" marT="23436" marB="23436" anchor="ctr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9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客户</a:t>
                      </a:r>
                    </a:p>
                  </a:txBody>
                  <a:tcPr marL="46872" marR="46872" marT="23436" marB="23436" anchor="ctr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9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区域</a:t>
                      </a:r>
                    </a:p>
                  </a:txBody>
                  <a:tcPr marL="46872" marR="46872" marT="23436" marB="23436" anchor="ctr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9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类别</a:t>
                      </a:r>
                    </a:p>
                  </a:txBody>
                  <a:tcPr marL="46872" marR="46872" marT="23436" marB="23436" anchor="ctr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9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业务内容</a:t>
                      </a:r>
                    </a:p>
                  </a:txBody>
                  <a:tcPr marL="46872" marR="46872" marT="23436" marB="23436" anchor="ctr"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9777127"/>
                  </a:ext>
                </a:extLst>
              </a:tr>
              <a:tr h="464180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900" dirty="0">
                          <a:solidFill>
                            <a:srgbClr val="1F497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丰田</a:t>
                      </a:r>
                      <a:r>
                        <a:rPr lang="zh-CN" altLang="en-US" sz="900" dirty="0" smtClean="0">
                          <a:solidFill>
                            <a:srgbClr val="1F497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备件</a:t>
                      </a:r>
                      <a:endParaRPr lang="en-US" altLang="zh-CN" sz="900" dirty="0" smtClean="0">
                        <a:solidFill>
                          <a:srgbClr val="1F497D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900" dirty="0" smtClean="0">
                          <a:solidFill>
                            <a:srgbClr val="1F497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业务</a:t>
                      </a:r>
                      <a:endParaRPr lang="zh-CN" altLang="en-US" sz="900" dirty="0">
                        <a:solidFill>
                          <a:srgbClr val="1F497D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6872" marR="46872" marT="23436" marB="234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900" dirty="0">
                          <a:solidFill>
                            <a:srgbClr val="1F497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TFGL</a:t>
                      </a:r>
                      <a:endParaRPr lang="zh-CN" altLang="en-US" sz="900" dirty="0">
                        <a:solidFill>
                          <a:srgbClr val="1F497D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6872" marR="46872" marT="23436" marB="234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dirty="0" smtClean="0">
                          <a:solidFill>
                            <a:srgbClr val="1F497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备品</a:t>
                      </a:r>
                      <a:r>
                        <a:rPr lang="en-US" altLang="zh-CN" sz="800" dirty="0" smtClean="0">
                          <a:solidFill>
                            <a:srgbClr val="1F497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800" dirty="0" smtClean="0">
                          <a:solidFill>
                            <a:srgbClr val="1F497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号</a:t>
                      </a:r>
                      <a:r>
                        <a:rPr lang="zh-CN" altLang="en-US" sz="800" dirty="0">
                          <a:solidFill>
                            <a:srgbClr val="1F497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库</a:t>
                      </a:r>
                    </a:p>
                  </a:txBody>
                  <a:tcPr marL="46872" marR="46872" marT="23436" marB="234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900" dirty="0">
                          <a:solidFill>
                            <a:srgbClr val="1F497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仓储</a:t>
                      </a:r>
                    </a:p>
                  </a:txBody>
                  <a:tcPr marL="46872" marR="46872" marT="23436" marB="234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dirty="0">
                          <a:solidFill>
                            <a:srgbClr val="1F497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一汽丰田西南区域备件仓储</a:t>
                      </a:r>
                      <a:endParaRPr lang="en-US" altLang="zh-CN" sz="800" dirty="0">
                        <a:solidFill>
                          <a:srgbClr val="1F497D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dirty="0">
                          <a:solidFill>
                            <a:srgbClr val="1F497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（分拣、上架、在库保管、盘点、出库、捆包、交接、系统、改善）</a:t>
                      </a:r>
                    </a:p>
                  </a:txBody>
                  <a:tcPr marL="46872" marR="46872" marT="23436" marB="234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299432"/>
                  </a:ext>
                </a:extLst>
              </a:tr>
              <a:tr h="36065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900" dirty="0">
                          <a:solidFill>
                            <a:srgbClr val="1F497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运输</a:t>
                      </a:r>
                    </a:p>
                  </a:txBody>
                  <a:tcPr marL="46872" marR="46872" marT="23436" marB="234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dirty="0">
                          <a:solidFill>
                            <a:srgbClr val="1F497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成都市内运输、工厂引取、</a:t>
                      </a:r>
                      <a:r>
                        <a:rPr lang="en-US" altLang="zh-CN" sz="800" dirty="0" smtClean="0">
                          <a:solidFill>
                            <a:srgbClr val="1F497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SSP</a:t>
                      </a:r>
                      <a:endParaRPr lang="zh-CN" altLang="en-US" sz="800" dirty="0">
                        <a:solidFill>
                          <a:srgbClr val="1F497D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6872" marR="46872" marT="23436" marB="234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3460911"/>
                  </a:ext>
                </a:extLst>
              </a:tr>
              <a:tr h="360659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900" dirty="0" smtClean="0">
                          <a:solidFill>
                            <a:srgbClr val="1F497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丰田工厂</a:t>
                      </a:r>
                      <a:endParaRPr lang="en-US" altLang="zh-CN" sz="900" dirty="0" smtClean="0">
                        <a:solidFill>
                          <a:srgbClr val="1F497D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900" dirty="0" smtClean="0">
                          <a:solidFill>
                            <a:srgbClr val="1F497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业务</a:t>
                      </a:r>
                      <a:endParaRPr lang="zh-CN" altLang="en-US" sz="900" dirty="0">
                        <a:solidFill>
                          <a:srgbClr val="1F497D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6872" marR="46872" marT="23436" marB="234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900" dirty="0">
                          <a:solidFill>
                            <a:srgbClr val="1F497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SFTM</a:t>
                      </a:r>
                      <a:endParaRPr lang="zh-CN" altLang="en-US" sz="900" dirty="0">
                        <a:solidFill>
                          <a:srgbClr val="1F497D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6872" marR="46872" marT="23436" marB="234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dirty="0" smtClean="0">
                          <a:solidFill>
                            <a:srgbClr val="1F497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备品</a:t>
                      </a:r>
                      <a:r>
                        <a:rPr lang="en-US" altLang="zh-CN" sz="800" dirty="0" smtClean="0">
                          <a:solidFill>
                            <a:srgbClr val="1F497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800" dirty="0" smtClean="0">
                          <a:solidFill>
                            <a:srgbClr val="1F497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号库</a:t>
                      </a:r>
                      <a:endParaRPr lang="zh-CN" altLang="en-US" sz="800" dirty="0">
                        <a:solidFill>
                          <a:srgbClr val="1F497D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6872" marR="46872" marT="23436" marB="234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900" dirty="0">
                          <a:solidFill>
                            <a:srgbClr val="1F497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仓储</a:t>
                      </a:r>
                    </a:p>
                  </a:txBody>
                  <a:tcPr marL="46872" marR="46872" marT="23436" marB="234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dirty="0">
                          <a:solidFill>
                            <a:srgbClr val="1F497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电池、安全气囊等产前零部件</a:t>
                      </a:r>
                      <a:r>
                        <a:rPr lang="zh-CN" altLang="en-US" sz="800" dirty="0" smtClean="0">
                          <a:solidFill>
                            <a:srgbClr val="1F497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仓储</a:t>
                      </a:r>
                      <a:endParaRPr lang="en-US" altLang="zh-CN" sz="800" dirty="0">
                        <a:solidFill>
                          <a:srgbClr val="1F497D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6872" marR="46872" marT="23436" marB="234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444688"/>
                  </a:ext>
                </a:extLst>
              </a:tr>
              <a:tr h="36065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900" dirty="0">
                          <a:solidFill>
                            <a:srgbClr val="1F497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运输</a:t>
                      </a:r>
                    </a:p>
                  </a:txBody>
                  <a:tcPr marL="46872" marR="46872" marT="23436" marB="234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dirty="0">
                          <a:solidFill>
                            <a:srgbClr val="1F497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电池、安全气囊等产前零部件</a:t>
                      </a:r>
                      <a:r>
                        <a:rPr lang="zh-CN" altLang="en-US" sz="800" dirty="0" smtClean="0">
                          <a:solidFill>
                            <a:srgbClr val="1F497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配送</a:t>
                      </a:r>
                      <a:endParaRPr lang="zh-CN" altLang="en-US" sz="800" dirty="0">
                        <a:solidFill>
                          <a:srgbClr val="1F497D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6872" marR="46872" marT="23436" marB="234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9703183"/>
                  </a:ext>
                </a:extLst>
              </a:tr>
              <a:tr h="36065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900" dirty="0">
                          <a:solidFill>
                            <a:srgbClr val="1F497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均胜业务</a:t>
                      </a:r>
                    </a:p>
                  </a:txBody>
                  <a:tcPr marL="46872" marR="46872" marT="23436" marB="234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900" dirty="0">
                          <a:solidFill>
                            <a:srgbClr val="1F497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均胜</a:t>
                      </a:r>
                    </a:p>
                  </a:txBody>
                  <a:tcPr marL="46872" marR="46872" marT="23436" marB="234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dirty="0" smtClean="0">
                          <a:solidFill>
                            <a:srgbClr val="1F497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备品</a:t>
                      </a:r>
                      <a:r>
                        <a:rPr lang="en-US" altLang="zh-CN" sz="800" dirty="0" smtClean="0">
                          <a:solidFill>
                            <a:srgbClr val="1F497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800" dirty="0" smtClean="0">
                          <a:solidFill>
                            <a:srgbClr val="1F497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号库</a:t>
                      </a:r>
                      <a:endParaRPr lang="zh-CN" altLang="en-US" sz="800" dirty="0">
                        <a:solidFill>
                          <a:srgbClr val="1F497D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6872" marR="46872" marT="23436" marB="234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900" dirty="0">
                          <a:solidFill>
                            <a:srgbClr val="1F497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仓储</a:t>
                      </a:r>
                    </a:p>
                  </a:txBody>
                  <a:tcPr marL="46872" marR="46872" marT="23436" marB="234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kern="1200" dirty="0">
                          <a:solidFill>
                            <a:srgbClr val="1F497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安全气囊仓储，再</a:t>
                      </a:r>
                      <a:r>
                        <a:rPr lang="zh-CN" altLang="en-US" sz="800" kern="1200" dirty="0" smtClean="0">
                          <a:solidFill>
                            <a:srgbClr val="1F497D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包装</a:t>
                      </a:r>
                      <a:endParaRPr lang="zh-CN" altLang="en-US" sz="800" kern="1200" dirty="0">
                        <a:solidFill>
                          <a:srgbClr val="1F497D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6872" marR="46872" marT="23436" marB="234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5753594"/>
                  </a:ext>
                </a:extLst>
              </a:tr>
            </a:tbl>
          </a:graphicData>
        </a:graphic>
      </p:graphicFrame>
      <p:sp>
        <p:nvSpPr>
          <p:cNvPr id="194" name="圆角矩形 193"/>
          <p:cNvSpPr/>
          <p:nvPr/>
        </p:nvSpPr>
        <p:spPr>
          <a:xfrm>
            <a:off x="5201362" y="5288070"/>
            <a:ext cx="5993287" cy="85775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zh-CN" altLang="zh-CN" sz="1200" dirty="0">
                <a:solidFill>
                  <a:srgbClr val="1F497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入厂业务和均胜业务位于</a:t>
            </a:r>
            <a:r>
              <a:rPr lang="en-US" altLang="zh-CN" sz="1200" dirty="0">
                <a:solidFill>
                  <a:srgbClr val="1F497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</a:t>
            </a:r>
            <a:r>
              <a:rPr lang="zh-CN" altLang="zh-CN" sz="1200" dirty="0">
                <a:solidFill>
                  <a:srgbClr val="1F497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号库， 承担着四川一汽丰田年产</a:t>
            </a:r>
            <a:r>
              <a:rPr lang="en-US" altLang="zh-CN" sz="1200" dirty="0">
                <a:solidFill>
                  <a:srgbClr val="1F497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8</a:t>
            </a:r>
            <a:r>
              <a:rPr lang="zh-CN" altLang="zh-CN" sz="1200" dirty="0">
                <a:solidFill>
                  <a:srgbClr val="1F497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万辆的几十个品番的零件的仓储、包装与配送任务</a:t>
            </a:r>
            <a:r>
              <a:rPr lang="zh-CN" altLang="en-US" sz="1200" dirty="0">
                <a:solidFill>
                  <a:srgbClr val="1F497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</a:t>
            </a:r>
            <a:endParaRPr lang="zh-CN" altLang="zh-CN" sz="1200" dirty="0">
              <a:solidFill>
                <a:srgbClr val="1F497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5157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noFill/>
        <a:ln w="25400">
          <a:solidFill>
            <a:srgbClr val="0000FF"/>
          </a:solidFill>
          <a:round/>
          <a:headEnd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3264</TotalTime>
  <Words>1122</Words>
  <Application>Microsoft Office PowerPoint</Application>
  <PresentationFormat>宽屏</PresentationFormat>
  <Paragraphs>185</Paragraphs>
  <Slides>12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方正兰亭粗黑_GBK</vt:lpstr>
      <vt:lpstr>黑体</vt:lpstr>
      <vt:lpstr>楷体</vt:lpstr>
      <vt:lpstr>宋体</vt:lpstr>
      <vt:lpstr>微软雅黑</vt:lpstr>
      <vt:lpstr>Arial</vt:lpstr>
      <vt:lpstr>Calibri</vt:lpstr>
      <vt:lpstr>Times New Roman</vt:lpstr>
      <vt:lpstr>Verdana</vt:lpstr>
      <vt:lpstr>Wingdings</vt:lpstr>
      <vt:lpstr>Office 主题</vt:lpstr>
      <vt:lpstr>Clip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 mac</dc:creator>
  <cp:lastModifiedBy>Lenovo</cp:lastModifiedBy>
  <cp:revision>1389</cp:revision>
  <dcterms:created xsi:type="dcterms:W3CDTF">2013-01-05T15:11:17Z</dcterms:created>
  <dcterms:modified xsi:type="dcterms:W3CDTF">2019-04-02T08:50:53Z</dcterms:modified>
</cp:coreProperties>
</file>