
<file path=[Content_Types].xml><?xml version="1.0" encoding="utf-8"?>
<Types xmlns="http://schemas.openxmlformats.org/package/2006/content-types">
  <Default Extension="vml" ContentType="application/vnd.openxmlformats-officedocument.vmlDrawing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7" r:id="rId3"/>
    <p:sldId id="377" r:id="rId4"/>
    <p:sldId id="379" r:id="rId5"/>
    <p:sldId id="354" r:id="rId6"/>
  </p:sldIdLst>
  <p:sldSz cx="9144000" cy="6858000" type="screen4x3"/>
  <p:notesSz cx="9865995" cy="6735445"/>
  <p:custDataLst>
    <p:tags r:id="rId12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1206" y="108"/>
      </p:cViewPr>
      <p:guideLst>
        <p:guide orient="horz" pos="21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49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BFEC-9F3A-463A-8538-6B29353ECC26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645C-B281-4748-8AFA-5D8E0E4A391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CE9A-AA6A-4FAC-9EE5-B5184E49DD4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67F2-74A2-4683-92E1-B1E66145741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3BF29-913D-413B-91B0-133848C30AE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06397-3A2A-44B6-962B-40FC7A3C363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642938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356350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228600" y="6419850"/>
            <a:ext cx="4843463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CN" b="1" dirty="0">
                <a:latin typeface="+mj-ea"/>
                <a:ea typeface="+mj-ea"/>
              </a:rPr>
              <a:t>—— </a:t>
            </a:r>
            <a:r>
              <a:rPr lang="zh-CN" altLang="en-US" b="1" dirty="0">
                <a:latin typeface="+mj-ea"/>
                <a:ea typeface="+mj-ea"/>
              </a:rPr>
              <a:t>诚信赢得天下  科技成就未来 </a:t>
            </a:r>
            <a:r>
              <a:rPr lang="en-US" altLang="zh-CN" b="1" dirty="0">
                <a:latin typeface="+mj-ea"/>
                <a:ea typeface="+mj-ea"/>
              </a:rPr>
              <a:t>——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E8C8-FBC5-4243-9CA0-4C0FBD7D4715}" type="slidenum">
              <a:rPr lang="zh-CN" altLang="en-US"/>
            </a:fld>
            <a:endParaRPr lang="zh-CN" altLang="en-US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6180"/>
            <a:ext cx="3648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833B-5CDE-44F7-8CD5-952F8F0C7DE1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242000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914400" y="3762703"/>
            <a:ext cx="73152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2010-06-10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6B37-B743-4B41-91DD-02EBED5006E3}" type="slidenum">
              <a:rPr lang="zh-CN" altLang="en-US"/>
            </a:fld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北京北汽模塑科技有限公司 </a:t>
            </a:r>
            <a:r>
              <a:rPr lang="en-US" altLang="zh-CN"/>
              <a:t>Beijing Beiqi Mould&amp;Plastic Technology Co,Ltd</a:t>
            </a:r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CD90-00E9-445E-8243-DD19E7ED826E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5122-104C-4C14-96CC-C41C601E583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218E-EE4A-4928-988A-899E0D2C9A80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12483-DE99-41FA-A501-2D3759712C7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7951-6377-47FE-B482-9E8A78911F9C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5894-7AD1-4C3A-BE27-B19BF83B620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436F4-41DF-4610-9301-C6366A85E8B7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580BF-C96D-4C09-8EA0-7AB91A2D0CD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517C-34BB-40E7-9168-EC64ECFF93CE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A797D-A7D6-47D3-9286-EAD73C1E912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1CC0-575E-4745-AF69-5DBED961D0AD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42D14-8B71-4D33-95D0-319000D0ACC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8D2C6-B700-4537-96AE-4B15DBF65FC5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EC7-DBDB-462E-900D-A4A79C65BA9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4.wmf"/><Relationship Id="rId1" Type="http://schemas.openxmlformats.org/officeDocument/2006/relationships/oleObject" Target="file:///F:\&#37325;&#21345;&#39033;&#30446;&#25972;&#29702;&#26410;&#23436;&#24453;&#32493;\03-&#19968;&#27773;&#39033;&#30446;\J6P&#32463;&#20856;&#29256;\SHT0016027_A.CATProduct" TargetMode="Externa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6.wmf"/><Relationship Id="rId3" Type="http://schemas.openxmlformats.org/officeDocument/2006/relationships/oleObject" Target="file:///F:\&#37325;&#21345;&#39033;&#30446;&#25972;&#29702;&#26410;&#23436;&#24453;&#32493;\03-&#19968;&#27773;&#39033;&#30446;\J6P&#32463;&#20856;&#29256;\SHT0014466-0507.CATProduct" TargetMode="External"/><Relationship Id="rId2" Type="http://schemas.openxmlformats.org/officeDocument/2006/relationships/image" Target="../media/image5.wmf"/><Relationship Id="rId1" Type="http://schemas.openxmlformats.org/officeDocument/2006/relationships/oleObject" Target="file:///F:\&#37325;&#21345;&#39033;&#30446;&#25972;&#29702;&#26410;&#23436;&#24453;&#32493;\03-&#19968;&#27773;&#39033;&#30446;\J6P&#32463;&#20856;&#29256;\SHT0016043_A.CATProduct" TargetMode="Externa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68910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654175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2711450"/>
            <a:ext cx="914400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-211138" y="2065338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-306388" y="2100263"/>
            <a:ext cx="9144001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en-US">
              <a:latin typeface="Calibri" panose="020F0502020204030204" pitchFamily="34" charset="0"/>
              <a:ea typeface="楷体_GB2312" pitchFamily="49" charset="-122"/>
            </a:endParaRPr>
          </a:p>
        </p:txBody>
      </p:sp>
      <p:pic>
        <p:nvPicPr>
          <p:cNvPr id="8199" name="Picture 14" descr="main0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47625"/>
            <a:ext cx="9144000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Rectangle 15"/>
          <p:cNvSpPr>
            <a:spLocks noChangeArrowheads="1"/>
          </p:cNvSpPr>
          <p:nvPr/>
        </p:nvSpPr>
        <p:spPr bwMode="auto">
          <a:xfrm>
            <a:off x="0" y="2357430"/>
            <a:ext cx="9144000" cy="1214446"/>
          </a:xfrm>
          <a:prstGeom prst="rect">
            <a:avLst/>
          </a:prstGeom>
          <a:solidFill>
            <a:srgbClr val="99CCFF">
              <a:alpha val="50980"/>
            </a:srgbClr>
          </a:solidFill>
          <a:ln w="19050">
            <a:solidFill>
              <a:srgbClr val="6699FF"/>
            </a:solidFill>
            <a:miter lim="800000"/>
          </a:ln>
        </p:spPr>
        <p:txBody>
          <a:bodyPr wrap="none" lIns="91429" tIns="45715" rIns="91429" bIns="45715" anchor="ctr"/>
          <a:lstStyle/>
          <a:p>
            <a:pPr algn="ctr">
              <a:lnSpc>
                <a:spcPct val="90000"/>
              </a:lnSpc>
            </a:pPr>
            <a:r>
              <a:rPr lang="en-US" altLang="zh-CN" sz="4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J6P</a:t>
            </a:r>
            <a:r>
              <a:rPr lang="zh-CN" altLang="en-US" sz="4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经典版轻量化方案</a:t>
            </a:r>
            <a:endParaRPr lang="zh-CN" altLang="en-US" sz="4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01" name="Rectangle 16"/>
          <p:cNvSpPr>
            <a:spLocks noChangeArrowheads="1"/>
          </p:cNvSpPr>
          <p:nvPr/>
        </p:nvSpPr>
        <p:spPr bwMode="auto">
          <a:xfrm>
            <a:off x="1928794" y="4143380"/>
            <a:ext cx="5643562" cy="15049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29" tIns="45715" rIns="91429" bIns="45715" anchor="ctr"/>
          <a:lstStyle/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en-US" altLang="ko-KR" sz="2800" dirty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2024.02.22</a:t>
            </a:r>
            <a:endParaRPr lang="en-US" altLang="ko-KR" sz="2800" dirty="0">
              <a:solidFill>
                <a:srgbClr val="0066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Y헤드라인M"/>
            </a:endParaRPr>
          </a:p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zh-CN" altLang="en-US" sz="2800" dirty="0">
                <a:solidFill>
                  <a:srgbClr val="00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Y헤드라인M"/>
              </a:rPr>
              <a:t>北京光华荣昌汽车部件有限公司</a:t>
            </a:r>
            <a:endParaRPr lang="en-US" altLang="zh-CN" sz="2800" dirty="0">
              <a:solidFill>
                <a:srgbClr val="0066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Y헤드라인M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3"/>
          <p:cNvSpPr txBox="1"/>
          <p:nvPr/>
        </p:nvSpPr>
        <p:spPr>
          <a:xfrm>
            <a:off x="77657" y="188640"/>
            <a:ext cx="3857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一、主驾目标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6526" y="198884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/>
          </a:p>
          <a:p>
            <a:endParaRPr lang="en-US" altLang="zh-CN" dirty="0"/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/>
        </p:nvGraphicFramePr>
        <p:xfrm>
          <a:off x="848574" y="1628800"/>
          <a:ext cx="5739650" cy="385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产品" r:id="rId1" imgW="7486650" imgH="5029200" progId="CATIA.Product">
                  <p:link updateAutomatic="1"/>
                </p:oleObj>
              </mc:Choice>
              <mc:Fallback>
                <p:oleObj name="产品" r:id="rId1" imgW="7486650" imgH="5029200" progId="CATIA.Product">
                  <p:link updateAutomatic="1"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48574" y="1628800"/>
                        <a:ext cx="5739650" cy="38564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连接符: 肘形 10"/>
          <p:cNvCxnSpPr>
            <a:stCxn id="16" idx="1"/>
          </p:cNvCxnSpPr>
          <p:nvPr/>
        </p:nvCxnSpPr>
        <p:spPr>
          <a:xfrm rot="10800000" flipV="1">
            <a:off x="4160944" y="1483042"/>
            <a:ext cx="2628294" cy="1657923"/>
          </a:xfrm>
          <a:prstGeom prst="bentConnector3">
            <a:avLst>
              <a:gd name="adj1" fmla="val 99844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6789238" y="1298377"/>
            <a:ext cx="180020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/>
              <a:t>气囊上钣</a:t>
            </a:r>
            <a:r>
              <a:rPr lang="en-US" altLang="zh-CN" dirty="0"/>
              <a:t>-300g</a:t>
            </a:r>
            <a:endParaRPr lang="zh-CN" altLang="en-US" dirty="0"/>
          </a:p>
        </p:txBody>
      </p:sp>
      <p:cxnSp>
        <p:nvCxnSpPr>
          <p:cNvPr id="20" name="连接符: 肘形 19"/>
          <p:cNvCxnSpPr>
            <a:stCxn id="21" idx="1"/>
          </p:cNvCxnSpPr>
          <p:nvPr/>
        </p:nvCxnSpPr>
        <p:spPr>
          <a:xfrm rot="10800000">
            <a:off x="4088934" y="4653136"/>
            <a:ext cx="2741960" cy="103947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6830894" y="5507940"/>
            <a:ext cx="2154584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/>
              <a:t>滑轨连接梁</a:t>
            </a:r>
            <a:r>
              <a:rPr lang="en-US" altLang="zh-CN" dirty="0"/>
              <a:t>-600g</a:t>
            </a:r>
            <a:endParaRPr lang="zh-CN" altLang="en-US" dirty="0"/>
          </a:p>
        </p:txBody>
      </p:sp>
      <p:cxnSp>
        <p:nvCxnSpPr>
          <p:cNvPr id="24" name="连接符: 肘形 23"/>
          <p:cNvCxnSpPr>
            <a:stCxn id="25" idx="1"/>
          </p:cNvCxnSpPr>
          <p:nvPr/>
        </p:nvCxnSpPr>
        <p:spPr>
          <a:xfrm rot="10800000">
            <a:off x="5745118" y="3685674"/>
            <a:ext cx="1085776" cy="38697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6830894" y="3887978"/>
            <a:ext cx="2154584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/>
              <a:t>后横梁</a:t>
            </a:r>
            <a:r>
              <a:rPr lang="en-US" altLang="zh-CN" dirty="0"/>
              <a:t>-100g</a:t>
            </a:r>
            <a:endParaRPr lang="zh-CN" altLang="en-US" dirty="0"/>
          </a:p>
        </p:txBody>
      </p:sp>
      <p:cxnSp>
        <p:nvCxnSpPr>
          <p:cNvPr id="28" name="连接符: 肘形 27"/>
          <p:cNvCxnSpPr>
            <a:stCxn id="29" idx="1"/>
          </p:cNvCxnSpPr>
          <p:nvPr/>
        </p:nvCxnSpPr>
        <p:spPr>
          <a:xfrm rot="10800000" flipH="1">
            <a:off x="704558" y="4653143"/>
            <a:ext cx="1152128" cy="1411093"/>
          </a:xfrm>
          <a:prstGeom prst="bentConnector4">
            <a:avLst>
              <a:gd name="adj1" fmla="val -19842"/>
              <a:gd name="adj2" fmla="val 56543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704558" y="5879569"/>
            <a:ext cx="158417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/>
              <a:t>前横梁</a:t>
            </a:r>
            <a:r>
              <a:rPr lang="en-US" altLang="zh-CN" dirty="0"/>
              <a:t>-100g</a:t>
            </a:r>
            <a:endParaRPr lang="zh-CN" altLang="en-US" dirty="0"/>
          </a:p>
        </p:txBody>
      </p:sp>
      <p:cxnSp>
        <p:nvCxnSpPr>
          <p:cNvPr id="32" name="连接符: 肘形 31"/>
          <p:cNvCxnSpPr>
            <a:stCxn id="33" idx="3"/>
          </p:cNvCxnSpPr>
          <p:nvPr/>
        </p:nvCxnSpPr>
        <p:spPr>
          <a:xfrm>
            <a:off x="1940600" y="1546629"/>
            <a:ext cx="1871679" cy="2111490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129024" y="1361963"/>
            <a:ext cx="181157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/>
              <a:t>气囊下板</a:t>
            </a:r>
            <a:r>
              <a:rPr lang="en-US" altLang="zh-CN" dirty="0"/>
              <a:t>-200g</a:t>
            </a:r>
            <a:endParaRPr lang="zh-CN" altLang="en-US" dirty="0"/>
          </a:p>
        </p:txBody>
      </p:sp>
      <p:cxnSp>
        <p:nvCxnSpPr>
          <p:cNvPr id="37" name="连接符: 肘形 36"/>
          <p:cNvCxnSpPr/>
          <p:nvPr/>
        </p:nvCxnSpPr>
        <p:spPr>
          <a:xfrm rot="16200000" flipH="1">
            <a:off x="857446" y="3209937"/>
            <a:ext cx="1121927" cy="1044382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32392" y="2782913"/>
            <a:ext cx="175228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/>
              <a:t>左右纵梁</a:t>
            </a:r>
            <a:r>
              <a:rPr lang="en-US" altLang="zh-CN" dirty="0"/>
              <a:t>-400g</a:t>
            </a:r>
            <a:endParaRPr lang="zh-CN" alt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323528" y="724635"/>
            <a:ext cx="8064896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通过优化结构和更改材料拟针对以下零部件进行减重</a:t>
            </a:r>
            <a:r>
              <a:rPr lang="en-US" altLang="zh-CN" dirty="0"/>
              <a:t>——</a:t>
            </a:r>
            <a:r>
              <a:rPr lang="zh-CN" altLang="en-US" dirty="0"/>
              <a:t>共计减重：</a:t>
            </a:r>
            <a:r>
              <a:rPr lang="en-US" altLang="zh-CN" dirty="0"/>
              <a:t>1.7kg</a:t>
            </a:r>
            <a:r>
              <a:rPr lang="zh-CN" altLang="en-US" dirty="0"/>
              <a:t>。座椅重量</a:t>
            </a:r>
            <a:r>
              <a:rPr lang="en-US" altLang="zh-CN" dirty="0"/>
              <a:t>37.3kg</a:t>
            </a:r>
            <a:endParaRPr lang="zh-CN" altLang="en-US" dirty="0"/>
          </a:p>
          <a:p>
            <a:endParaRPr lang="zh-CN" alt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3"/>
          <p:cNvSpPr txBox="1"/>
          <p:nvPr/>
        </p:nvSpPr>
        <p:spPr>
          <a:xfrm>
            <a:off x="77657" y="188640"/>
            <a:ext cx="3857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二、前座目标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111601" y="1202857"/>
          <a:ext cx="3981039" cy="2946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产品" r:id="rId1" imgW="5276850" imgH="3905250" progId="CATIA.Product">
                  <p:link updateAutomatic="1"/>
                </p:oleObj>
              </mc:Choice>
              <mc:Fallback>
                <p:oleObj name="产品" r:id="rId1" imgW="5276850" imgH="3905250" progId="CATIA.Product">
                  <p:link updateAutomatic="1"/>
                  <p:pic>
                    <p:nvPicPr>
                      <p:cNvPr id="0" name="对象 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1601" y="1202857"/>
                        <a:ext cx="3981039" cy="2946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5364088" y="1202857"/>
          <a:ext cx="3456384" cy="3174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产品" r:id="rId3" imgW="6534150" imgH="6000750" progId="CATIA.Product">
                  <p:link updateAutomatic="1"/>
                </p:oleObj>
              </mc:Choice>
              <mc:Fallback>
                <p:oleObj name="产品" r:id="rId3" imgW="6534150" imgH="6000750" progId="CATIA.Product">
                  <p:link updateAutomatic="1"/>
                  <p:pic>
                    <p:nvPicPr>
                      <p:cNvPr id="0" name="图片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64088" y="1202857"/>
                        <a:ext cx="3456384" cy="31744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箭头: 右 4"/>
          <p:cNvSpPr/>
          <p:nvPr/>
        </p:nvSpPr>
        <p:spPr>
          <a:xfrm>
            <a:off x="4427984" y="2636912"/>
            <a:ext cx="864096" cy="14401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907704" y="5085184"/>
            <a:ext cx="5328592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将坐垫翻折功能更改为固定座椅拟降重</a:t>
            </a:r>
            <a:r>
              <a:rPr lang="en-US" altLang="zh-CN" dirty="0"/>
              <a:t>3kg</a:t>
            </a:r>
            <a:r>
              <a:rPr lang="zh-CN" altLang="en-US" dirty="0"/>
              <a:t>。副驾座椅重量</a:t>
            </a:r>
            <a:r>
              <a:rPr lang="en-US" altLang="zh-CN" dirty="0"/>
              <a:t>22.83kg</a:t>
            </a:r>
            <a:endParaRPr lang="en-US" altLang="zh-CN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/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5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光华荣昌集团</a:t>
            </a:r>
            <a:endParaRPr lang="en-US" altLang="zh-CN" sz="16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  <a:p>
            <a:pPr marL="0" indent="0">
              <a:lnSpc>
                <a:spcPts val="1485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GOLDRARE GROUP</a:t>
            </a:r>
            <a:endParaRPr lang="en-US" altLang="zh-CN" sz="10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OGFmOWRlMTE2MDE3MjhjNjExN2Y5YTA1YWNhNDk1ZTU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WPS 演示</Application>
  <PresentationFormat>全屏显示(4:3)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8" baseType="lpstr">
      <vt:lpstr>Arial</vt:lpstr>
      <vt:lpstr>宋体</vt:lpstr>
      <vt:lpstr>Wingdings</vt:lpstr>
      <vt:lpstr>Calibri</vt:lpstr>
      <vt:lpstr>楷体_GB2312</vt:lpstr>
      <vt:lpstr>微软雅黑</vt:lpstr>
      <vt:lpstr>HY헤드라인M</vt:lpstr>
      <vt:lpstr>AMGDT</vt:lpstr>
      <vt:lpstr>Roboto Black</vt:lpstr>
      <vt:lpstr>Roboto Regular</vt:lpstr>
      <vt:lpstr>Malgun Gothic</vt:lpstr>
      <vt:lpstr>Arial Unicode MS</vt:lpstr>
      <vt:lpstr>新宋体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LDB49-光华荣昌19969507284</cp:lastModifiedBy>
  <cp:revision>2061</cp:revision>
  <dcterms:created xsi:type="dcterms:W3CDTF">2013-01-09T01:05:00Z</dcterms:created>
  <dcterms:modified xsi:type="dcterms:W3CDTF">2024-02-22T03:54:06Z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910D8B941A10468880712920238DC060</vt:lpwstr>
  </property>
  <property fmtid="{D5CDD505-2E9C-101B-9397-08002B2CF9AE}" pid="3" name="KSOProductBuildVer">
    <vt:lpwstr>2052-12.1.0.16250</vt:lpwstr>
  </property>
</Properties>
</file>