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749" r:id="rId2"/>
    <p:sldId id="874" r:id="rId3"/>
    <p:sldId id="884" r:id="rId4"/>
    <p:sldId id="889" r:id="rId5"/>
    <p:sldId id="890" r:id="rId6"/>
    <p:sldId id="891" r:id="rId7"/>
    <p:sldId id="893" r:id="rId8"/>
    <p:sldId id="894" r:id="rId9"/>
    <p:sldId id="677" r:id="rId10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8" userDrawn="1">
          <p15:clr>
            <a:srgbClr val="A4A3A4"/>
          </p15:clr>
        </p15:guide>
        <p15:guide id="2" pos="27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6B1AF"/>
    <a:srgbClr val="B2D1F0"/>
    <a:srgbClr val="94B2D6"/>
    <a:srgbClr val="B0CFEE"/>
    <a:srgbClr val="C6D9F1"/>
    <a:srgbClr val="7F4CBE"/>
    <a:srgbClr val="A84FAE"/>
    <a:srgbClr val="FC4653"/>
    <a:srgbClr val="F968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5887" autoAdjust="0"/>
  </p:normalViewPr>
  <p:slideViewPr>
    <p:cSldViewPr showGuides="1">
      <p:cViewPr varScale="1">
        <p:scale>
          <a:sx n="115" d="100"/>
          <a:sy n="115" d="100"/>
        </p:scale>
        <p:origin x="-1524" y="-96"/>
      </p:cViewPr>
      <p:guideLst>
        <p:guide orient="horz" pos="2188"/>
        <p:guide pos="27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3" cy="7200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6183C91-6B63-4576-BB3A-9F31EFD2C095}" type="datetime1">
              <a:rPr lang="zh-CN" altLang="en-US"/>
              <a:t>2024/3/12</a:t>
            </a:fld>
            <a:endParaRPr lang="zh-CN" altLang="en-US" sz="1200"/>
          </a:p>
        </p:txBody>
      </p:sp>
      <p:sp>
        <p:nvSpPr>
          <p:cNvPr id="29700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altLang="en-US" sz="1200">
                <a:latin typeface="Arial" panose="020B0604020202020204" pitchFamily="34" charset="0"/>
              </a:rPr>
              <a:t>单击此处编辑母版文本样式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altLang="en-US" sz="1200">
                <a:latin typeface="Arial" panose="020B0604020202020204" pitchFamily="34" charset="0"/>
              </a:rPr>
              <a:t>第二级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altLang="en-US" sz="1200">
                <a:latin typeface="Arial" panose="020B0604020202020204" pitchFamily="34" charset="0"/>
              </a:rPr>
              <a:t>第三级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altLang="en-US" sz="1200">
                <a:latin typeface="Arial" panose="020B0604020202020204" pitchFamily="34" charset="0"/>
              </a:rPr>
              <a:t>第四级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altLang="en-US" sz="1200">
                <a:latin typeface="Arial" panose="020B0604020202020204" pitchFamily="34" charset="0"/>
              </a:rPr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F205C5-2D7E-4101-911C-2963B61A3ACF}" type="slidenum">
              <a:rPr lang="zh-CN" altLang="en-US"/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86577491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-3175"/>
          <a:ext cx="91440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Image" r:id="rId3" imgW="20320000" imgH="2298700" progId="">
                  <p:embed/>
                </p:oleObj>
              </mc:Choice>
              <mc:Fallback>
                <p:oleObj name="Image" r:id="rId3" imgW="20320000" imgH="2298700" progId="">
                  <p:embed/>
                  <p:pic>
                    <p:nvPicPr>
                      <p:cNvPr id="0" name="Object 3" descr="image2"/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grayscl/>
                      </a:blip>
                      <a:stretch>
                        <a:fillRect/>
                      </a:stretch>
                    </p:blipFill>
                    <p:spPr>
                      <a:xfrm>
                        <a:off x="0" y="-3175"/>
                        <a:ext cx="9144000" cy="9937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标题 3"/>
          <p:cNvSpPr>
            <a:spLocks noGrp="1"/>
          </p:cNvSpPr>
          <p:nvPr>
            <p:ph type="title"/>
          </p:nvPr>
        </p:nvSpPr>
        <p:spPr>
          <a:xfrm>
            <a:off x="324107" y="285728"/>
            <a:ext cx="8229600" cy="428628"/>
          </a:xfrm>
          <a:prstGeom prst="rect">
            <a:avLst/>
          </a:prstGeom>
        </p:spPr>
        <p:txBody>
          <a:bodyPr anchor="ctr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40443"/>
            <a:ext cx="91440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13"/>
          <p:cNvSpPr>
            <a:spLocks noChangeArrowheads="1"/>
          </p:cNvSpPr>
          <p:nvPr userDrawn="1"/>
        </p:nvSpPr>
        <p:spPr bwMode="auto">
          <a:xfrm>
            <a:off x="-9526" y="6715148"/>
            <a:ext cx="9162000" cy="171427"/>
          </a:xfrm>
          <a:prstGeom prst="rect">
            <a:avLst/>
          </a:prstGeom>
          <a:gradFill rotWithShape="1">
            <a:gsLst>
              <a:gs pos="0">
                <a:srgbClr val="F30000"/>
              </a:gs>
              <a:gs pos="100000">
                <a:srgbClr val="BD0000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jpe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17253" y="6276975"/>
            <a:ext cx="9169400" cy="581025"/>
          </a:xfrm>
          <a:prstGeom prst="rect">
            <a:avLst/>
          </a:prstGeom>
          <a:gradFill rotWithShape="1">
            <a:gsLst>
              <a:gs pos="0">
                <a:srgbClr val="F30000"/>
              </a:gs>
              <a:gs pos="100000">
                <a:srgbClr val="BD0000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zh-CN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</a:p>
        </p:txBody>
      </p:sp>
      <p:sp>
        <p:nvSpPr>
          <p:cNvPr id="12" name="矩形 11"/>
          <p:cNvSpPr/>
          <p:nvPr/>
        </p:nvSpPr>
        <p:spPr>
          <a:xfrm>
            <a:off x="7215206" y="6448032"/>
            <a:ext cx="185738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Version 1.0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14612" y="5286388"/>
            <a:ext cx="364715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安路普（北京）汽车技术有限公司</a:t>
            </a:r>
          </a:p>
        </p:txBody>
      </p:sp>
      <p:pic>
        <p:nvPicPr>
          <p:cNvPr id="4" name="Picture 2" descr="C:\Users\zxf\Desktop\1.jpg"/>
          <p:cNvPicPr>
            <a:picLocks noChangeAspect="1" noChangeArrowheads="1"/>
          </p:cNvPicPr>
          <p:nvPr/>
        </p:nvPicPr>
        <p:blipFill>
          <a:blip r:embed="rId2"/>
          <a:srcRect l="4749" t="31482" r="5588" b="34128"/>
          <a:stretch>
            <a:fillRect/>
          </a:stretch>
        </p:blipFill>
        <p:spPr bwMode="auto">
          <a:xfrm>
            <a:off x="3531235" y="1772920"/>
            <a:ext cx="2014220" cy="44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/>
          <p:nvPr/>
        </p:nvSpPr>
        <p:spPr>
          <a:xfrm>
            <a:off x="2703853" y="2708970"/>
            <a:ext cx="37402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3600" b="1" kern="1200" cap="none" spc="0" normalizeH="0" baseline="0" noProof="0" dirty="0" smtClean="0">
                <a:latin typeface="+mj-ea"/>
                <a:ea typeface="+mj-ea"/>
                <a:cs typeface="Arial" panose="020B0604020202020204" pitchFamily="34" charset="0"/>
              </a:rPr>
              <a:t>轻卡、</a:t>
            </a:r>
            <a:r>
              <a:rPr kumimoji="0" lang="en-US" altLang="zh-CN" sz="3600" b="1" kern="1200" cap="none" spc="0" normalizeH="0" baseline="0" noProof="0" dirty="0" smtClean="0">
                <a:latin typeface="+mj-ea"/>
                <a:ea typeface="+mj-ea"/>
                <a:cs typeface="Arial" panose="020B0604020202020204" pitchFamily="34" charset="0"/>
              </a:rPr>
              <a:t>VDC</a:t>
            </a:r>
            <a:r>
              <a:rPr kumimoji="0" lang="zh-CN" altLang="en-US" sz="3600" b="1" kern="1200" cap="none" spc="0" normalizeH="0" baseline="0" noProof="0" dirty="0" smtClean="0">
                <a:latin typeface="+mj-ea"/>
                <a:ea typeface="+mj-ea"/>
                <a:cs typeface="Arial" panose="020B0604020202020204" pitchFamily="34" charset="0"/>
              </a:rPr>
              <a:t>阀杆</a:t>
            </a:r>
            <a:endParaRPr kumimoji="0" lang="en-US" altLang="zh-CN" sz="3600" b="1" kern="1200" cap="none" spc="0" normalizeH="0" baseline="0" noProof="0" dirty="0" smtClean="0">
              <a:latin typeface="+mj-ea"/>
              <a:ea typeface="+mj-ea"/>
              <a:cs typeface="Arial" panose="020B0604020202020204" pitchFamily="34" charset="0"/>
            </a:endParaRPr>
          </a:p>
          <a:p>
            <a:pPr marR="0" defTabSz="914400">
              <a:buClrTx/>
              <a:buSzTx/>
              <a:buFontTx/>
              <a:defRPr/>
            </a:pPr>
            <a:r>
              <a:rPr kumimoji="0" lang="zh-CN" altLang="en-US" sz="3600" b="1" kern="1200" cap="none" spc="0" normalizeH="0" baseline="0" noProof="0" dirty="0" smtClean="0">
                <a:latin typeface="+mj-ea"/>
                <a:ea typeface="+mj-ea"/>
                <a:cs typeface="Arial" panose="020B0604020202020204" pitchFamily="34" charset="0"/>
              </a:rPr>
              <a:t>塑料件</a:t>
            </a:r>
            <a:r>
              <a:rPr kumimoji="0" lang="zh-CN" sz="3600" b="1" kern="1200" cap="none" spc="0" normalizeH="0" baseline="0" noProof="0" dirty="0" smtClean="0">
                <a:latin typeface="+mj-ea"/>
                <a:ea typeface="+mj-ea"/>
                <a:cs typeface="Arial" panose="020B0604020202020204" pitchFamily="34" charset="0"/>
              </a:rPr>
              <a:t>技术</a:t>
            </a:r>
            <a:r>
              <a:rPr kumimoji="0" lang="zh-CN" sz="3600" b="1" kern="1200" cap="none" spc="0" normalizeH="0" baseline="0" noProof="0" dirty="0">
                <a:latin typeface="+mj-ea"/>
                <a:ea typeface="+mj-ea"/>
                <a:cs typeface="Arial" panose="020B0604020202020204" pitchFamily="34" charset="0"/>
              </a:rPr>
              <a:t>要求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228080" y="4364990"/>
            <a:ext cx="14141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2024.3.12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23850" y="285750"/>
            <a:ext cx="6889750" cy="428625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tx1"/>
                </a:solidFill>
                <a:sym typeface="黑体" panose="02010609060101010101" pitchFamily="49" charset="-122"/>
              </a:rPr>
              <a:t>1.</a:t>
            </a:r>
            <a:r>
              <a:rPr lang="zh-CN" altLang="en-US" sz="2400" dirty="0" smtClean="0">
                <a:solidFill>
                  <a:schemeClr val="tx1"/>
                </a:solidFill>
                <a:sym typeface="黑体" panose="02010609060101010101" pitchFamily="49" charset="-122"/>
              </a:rPr>
              <a:t>开模件明细</a:t>
            </a:r>
          </a:p>
        </p:txBody>
      </p:sp>
      <p:pic>
        <p:nvPicPr>
          <p:cNvPr id="4" name="Picture 2" descr="C:\Users\zxf\Desktop\1.jpg"/>
          <p:cNvPicPr>
            <a:picLocks noChangeAspect="1" noChangeArrowheads="1"/>
          </p:cNvPicPr>
          <p:nvPr/>
        </p:nvPicPr>
        <p:blipFill>
          <a:blip r:embed="rId3"/>
          <a:srcRect l="4749" t="31482" r="5588" b="34128"/>
          <a:stretch>
            <a:fillRect/>
          </a:stretch>
        </p:blipFill>
        <p:spPr bwMode="auto">
          <a:xfrm>
            <a:off x="7268210" y="285750"/>
            <a:ext cx="187579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683895" y="1124585"/>
          <a:ext cx="7844790" cy="5240020"/>
        </p:xfrm>
        <a:graphic>
          <a:graphicData uri="http://schemas.openxmlformats.org/drawingml/2006/table">
            <a:tbl>
              <a:tblPr/>
              <a:tblGrid>
                <a:gridCol w="567690"/>
                <a:gridCol w="1284605"/>
                <a:gridCol w="1355725"/>
                <a:gridCol w="1765300"/>
                <a:gridCol w="2871470"/>
              </a:tblGrid>
              <a:tr h="3771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zh-CN" sz="12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序号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零件号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中文名称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零件描述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图示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6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BPC0010318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轻卡悬浮阀杆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φ7.8*54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BPC0010322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轻卡悬浮阀体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φ19*52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0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BPC0010319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轻卡气阀端盖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φ14.8*9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6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BPC0010326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轻卡阀杆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φ7.8*67.5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6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BPC0010324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VDC阀芯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φ7.8*47.5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0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BPC0010325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VDC阀导向杆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187*40*23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314440" y="1664335"/>
            <a:ext cx="1074420" cy="480695"/>
          </a:xfrm>
          <a:prstGeom prst="rect">
            <a:avLst/>
          </a:prstGeom>
          <a:noFill/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287135" y="2348865"/>
            <a:ext cx="981075" cy="748665"/>
          </a:xfrm>
          <a:prstGeom prst="rect">
            <a:avLst/>
          </a:prstGeom>
          <a:noFill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490335" y="3280410"/>
            <a:ext cx="649605" cy="591185"/>
          </a:xfrm>
          <a:prstGeom prst="rect">
            <a:avLst/>
          </a:prstGeom>
          <a:noFill/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6695" y="4845050"/>
            <a:ext cx="812165" cy="581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2225" y="5668010"/>
            <a:ext cx="1054735" cy="6419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3665" y="4009390"/>
            <a:ext cx="804545" cy="69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23850" y="285750"/>
            <a:ext cx="6889750" cy="428625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tx1"/>
                </a:solidFill>
                <a:sym typeface="黑体" panose="02010609060101010101" pitchFamily="49" charset="-122"/>
              </a:rPr>
              <a:t>2.</a:t>
            </a:r>
            <a:r>
              <a:rPr lang="zh-CN" altLang="en-US" sz="2400" dirty="0" smtClean="0">
                <a:solidFill>
                  <a:schemeClr val="tx1"/>
                </a:solidFill>
                <a:sym typeface="黑体" panose="02010609060101010101" pitchFamily="49" charset="-122"/>
              </a:rPr>
              <a:t>开模件技术要求</a:t>
            </a:r>
          </a:p>
        </p:txBody>
      </p:sp>
      <p:pic>
        <p:nvPicPr>
          <p:cNvPr id="4" name="Picture 2" descr="C:\Users\zxf\Desktop\1.jpg"/>
          <p:cNvPicPr>
            <a:picLocks noChangeAspect="1" noChangeArrowheads="1"/>
          </p:cNvPicPr>
          <p:nvPr/>
        </p:nvPicPr>
        <p:blipFill>
          <a:blip r:embed="rId2"/>
          <a:srcRect l="4749" t="31482" r="5588" b="34128"/>
          <a:stretch>
            <a:fillRect/>
          </a:stretch>
        </p:blipFill>
        <p:spPr bwMode="auto">
          <a:xfrm>
            <a:off x="7268210" y="285750"/>
            <a:ext cx="187579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323215" y="1125220"/>
            <a:ext cx="3331210" cy="6692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sz="1800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BPC0010318</a:t>
            </a:r>
          </a:p>
          <a:p>
            <a:pPr marL="285750" indent="-285750" algn="l">
              <a:buFont typeface="Wingdings" panose="05000000000000000000" charset="0"/>
              <a:buChar char="Ø"/>
            </a:pPr>
            <a:endParaRPr lang="zh-CN" altLang="en-US" sz="18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627630" y="1700530"/>
            <a:ext cx="3105785" cy="4545965"/>
            <a:chOff x="7313" y="2111"/>
            <a:chExt cx="4891" cy="715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13" y="2112"/>
              <a:ext cx="2329" cy="715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87" y="2111"/>
              <a:ext cx="2317" cy="7128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611505" y="2853055"/>
            <a:ext cx="148526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/>
              <a:t>圆柱外表面镜面</a:t>
            </a:r>
          </a:p>
        </p:txBody>
      </p:sp>
      <p:cxnSp>
        <p:nvCxnSpPr>
          <p:cNvPr id="13" name="直接箭头连接符 12"/>
          <p:cNvCxnSpPr>
            <a:stCxn id="12" idx="3"/>
          </p:cNvCxnSpPr>
          <p:nvPr/>
        </p:nvCxnSpPr>
        <p:spPr>
          <a:xfrm>
            <a:off x="2096770" y="3006725"/>
            <a:ext cx="890905" cy="4946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4" name="矩形 13"/>
          <p:cNvSpPr/>
          <p:nvPr/>
        </p:nvSpPr>
        <p:spPr>
          <a:xfrm>
            <a:off x="2894330" y="4005580"/>
            <a:ext cx="760730" cy="93599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12005" y="4005580"/>
            <a:ext cx="760730" cy="93599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2003425" y="3933190"/>
            <a:ext cx="890905" cy="4946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7" name="文本框 16"/>
          <p:cNvSpPr txBox="1"/>
          <p:nvPr/>
        </p:nvSpPr>
        <p:spPr>
          <a:xfrm>
            <a:off x="539750" y="3789045"/>
            <a:ext cx="14852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/>
              <a:t>四个沟槽边缘不能有分模线</a:t>
            </a:r>
          </a:p>
        </p:txBody>
      </p:sp>
      <p:cxnSp>
        <p:nvCxnSpPr>
          <p:cNvPr id="18" name="直接箭头连接符 17"/>
          <p:cNvCxnSpPr>
            <a:stCxn id="19" idx="1"/>
          </p:cNvCxnSpPr>
          <p:nvPr/>
        </p:nvCxnSpPr>
        <p:spPr>
          <a:xfrm flipH="1">
            <a:off x="5220335" y="4473575"/>
            <a:ext cx="1080770" cy="13315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9" name="文本框 18"/>
          <p:cNvSpPr txBox="1"/>
          <p:nvPr/>
        </p:nvSpPr>
        <p:spPr>
          <a:xfrm>
            <a:off x="6301105" y="4135755"/>
            <a:ext cx="2094865" cy="675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400"/>
              <a:t>整个圆柱面和沟槽分模线高度＜</a:t>
            </a:r>
            <a:r>
              <a:rPr lang="en-US" altLang="zh-CN" sz="1400"/>
              <a:t>0.01mm</a:t>
            </a:r>
          </a:p>
          <a:p>
            <a:pPr algn="ctr"/>
            <a:r>
              <a:rPr lang="zh-CN" altLang="en-US" sz="1000"/>
              <a:t>（侧光可以看到，手摸感觉不到）</a:t>
            </a:r>
          </a:p>
        </p:txBody>
      </p:sp>
      <p:cxnSp>
        <p:nvCxnSpPr>
          <p:cNvPr id="20" name="直接箭头连接符 19"/>
          <p:cNvCxnSpPr/>
          <p:nvPr/>
        </p:nvCxnSpPr>
        <p:spPr>
          <a:xfrm flipH="1" flipV="1">
            <a:off x="5292090" y="3357245"/>
            <a:ext cx="1008380" cy="9359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035" y="2780665"/>
            <a:ext cx="2860040" cy="276098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692275" y="1772285"/>
            <a:ext cx="4384040" cy="4047490"/>
            <a:chOff x="6974" y="2905"/>
            <a:chExt cx="6904" cy="637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4" y="2905"/>
              <a:ext cx="3620" cy="626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62" y="3019"/>
              <a:ext cx="3616" cy="6260"/>
            </a:xfrm>
            <a:prstGeom prst="rect">
              <a:avLst/>
            </a:prstGeom>
          </p:spPr>
        </p:pic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23850" y="285750"/>
            <a:ext cx="6889750" cy="428625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tx1"/>
                </a:solidFill>
                <a:sym typeface="黑体" panose="02010609060101010101" pitchFamily="49" charset="-122"/>
              </a:rPr>
              <a:t>2.</a:t>
            </a:r>
            <a:r>
              <a:rPr lang="zh-CN" altLang="en-US" sz="2400" dirty="0" smtClean="0">
                <a:solidFill>
                  <a:schemeClr val="tx1"/>
                </a:solidFill>
                <a:sym typeface="黑体" panose="02010609060101010101" pitchFamily="49" charset="-122"/>
              </a:rPr>
              <a:t>开模件技术要求</a:t>
            </a:r>
          </a:p>
        </p:txBody>
      </p:sp>
      <p:pic>
        <p:nvPicPr>
          <p:cNvPr id="4" name="Picture 2" descr="C:\Users\zxf\Desktop\1.jpg"/>
          <p:cNvPicPr>
            <a:picLocks noChangeAspect="1" noChangeArrowheads="1"/>
          </p:cNvPicPr>
          <p:nvPr/>
        </p:nvPicPr>
        <p:blipFill>
          <a:blip r:embed="rId5"/>
          <a:srcRect l="4749" t="31482" r="5588" b="34128"/>
          <a:stretch>
            <a:fillRect/>
          </a:stretch>
        </p:blipFill>
        <p:spPr bwMode="auto">
          <a:xfrm>
            <a:off x="7268210" y="285750"/>
            <a:ext cx="187579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323215" y="1125220"/>
            <a:ext cx="3331210" cy="15855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sz="1800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BPC0010322</a:t>
            </a:r>
            <a:endParaRPr lang="en-US" altLang="en-US" sz="1800" b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Ø"/>
            </a:pPr>
            <a:endParaRPr lang="en-US" sz="1800">
              <a:solidFill>
                <a:srgbClr val="000000"/>
              </a:solidFill>
              <a:latin typeface="宋体" panose="02010600030101010101" pitchFamily="2" charset="-122"/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Ø"/>
            </a:pPr>
            <a:endParaRPr lang="zh-CN" altLang="en-US" sz="18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962140" y="1988820"/>
            <a:ext cx="148526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/>
              <a:t>圆柱内表面镜面</a:t>
            </a:r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7308215" y="2420620"/>
            <a:ext cx="360045" cy="12960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4" name="矩形 13"/>
          <p:cNvSpPr/>
          <p:nvPr/>
        </p:nvSpPr>
        <p:spPr>
          <a:xfrm>
            <a:off x="1835785" y="3860800"/>
            <a:ext cx="760730" cy="93599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6" name="直接箭头连接符 15"/>
          <p:cNvCxnSpPr>
            <a:stCxn id="19" idx="2"/>
          </p:cNvCxnSpPr>
          <p:nvPr/>
        </p:nvCxnSpPr>
        <p:spPr>
          <a:xfrm>
            <a:off x="1543050" y="3187065"/>
            <a:ext cx="460375" cy="6648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9" name="文本框 18"/>
          <p:cNvSpPr txBox="1"/>
          <p:nvPr/>
        </p:nvSpPr>
        <p:spPr>
          <a:xfrm>
            <a:off x="467995" y="2880360"/>
            <a:ext cx="214947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/>
              <a:t>接头模线高度＜</a:t>
            </a:r>
            <a:r>
              <a:rPr lang="en-US" altLang="zh-CN" sz="1400"/>
              <a:t>0.01mm</a:t>
            </a:r>
          </a:p>
        </p:txBody>
      </p:sp>
      <p:cxnSp>
        <p:nvCxnSpPr>
          <p:cNvPr id="21" name="直接箭头连接符 20"/>
          <p:cNvCxnSpPr/>
          <p:nvPr/>
        </p:nvCxnSpPr>
        <p:spPr>
          <a:xfrm flipH="1">
            <a:off x="7596505" y="2420620"/>
            <a:ext cx="287655" cy="18002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764030" y="2313940"/>
            <a:ext cx="6472555" cy="2814320"/>
            <a:chOff x="2778" y="3644"/>
            <a:chExt cx="10193" cy="443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78" y="3942"/>
              <a:ext cx="5108" cy="356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1" y="3644"/>
              <a:ext cx="4751" cy="4432"/>
            </a:xfrm>
            <a:prstGeom prst="rect">
              <a:avLst/>
            </a:prstGeom>
          </p:spPr>
        </p:pic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23850" y="285750"/>
            <a:ext cx="6889750" cy="428625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tx1"/>
                </a:solidFill>
                <a:sym typeface="黑体" panose="02010609060101010101" pitchFamily="49" charset="-122"/>
              </a:rPr>
              <a:t>2.</a:t>
            </a:r>
            <a:r>
              <a:rPr lang="zh-CN" altLang="en-US" sz="2400" dirty="0" smtClean="0">
                <a:solidFill>
                  <a:schemeClr val="tx1"/>
                </a:solidFill>
                <a:sym typeface="黑体" panose="02010609060101010101" pitchFamily="49" charset="-122"/>
              </a:rPr>
              <a:t>开模件技术要求</a:t>
            </a:r>
          </a:p>
        </p:txBody>
      </p:sp>
      <p:pic>
        <p:nvPicPr>
          <p:cNvPr id="4" name="Picture 2" descr="C:\Users\zxf\Desktop\1.jpg"/>
          <p:cNvPicPr>
            <a:picLocks noChangeAspect="1" noChangeArrowheads="1"/>
          </p:cNvPicPr>
          <p:nvPr/>
        </p:nvPicPr>
        <p:blipFill>
          <a:blip r:embed="rId4"/>
          <a:srcRect l="4749" t="31482" r="5588" b="34128"/>
          <a:stretch>
            <a:fillRect/>
          </a:stretch>
        </p:blipFill>
        <p:spPr bwMode="auto">
          <a:xfrm>
            <a:off x="7268210" y="285750"/>
            <a:ext cx="187579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323215" y="1125220"/>
            <a:ext cx="3331210" cy="15855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sz="1800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BPC0010319</a:t>
            </a:r>
            <a:endParaRPr lang="en-US" altLang="en-US" sz="1800" b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Ø"/>
            </a:pPr>
            <a:endParaRPr lang="en-US" sz="1800">
              <a:solidFill>
                <a:srgbClr val="000000"/>
              </a:solidFill>
              <a:latin typeface="宋体" panose="02010600030101010101" pitchFamily="2" charset="-122"/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Ø"/>
            </a:pPr>
            <a:endParaRPr lang="zh-CN" altLang="en-US" sz="18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92090" y="1701165"/>
            <a:ext cx="148526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/>
              <a:t>圆柱内表面镜面</a:t>
            </a:r>
          </a:p>
        </p:txBody>
      </p:sp>
      <p:cxnSp>
        <p:nvCxnSpPr>
          <p:cNvPr id="13" name="直接箭头连接符 12"/>
          <p:cNvCxnSpPr>
            <a:stCxn id="12" idx="2"/>
          </p:cNvCxnSpPr>
          <p:nvPr/>
        </p:nvCxnSpPr>
        <p:spPr>
          <a:xfrm>
            <a:off x="6035040" y="2007870"/>
            <a:ext cx="1201420" cy="12769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23850" y="285750"/>
            <a:ext cx="6889750" cy="428625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tx1"/>
                </a:solidFill>
                <a:sym typeface="黑体" panose="02010609060101010101" pitchFamily="49" charset="-122"/>
              </a:rPr>
              <a:t>2.</a:t>
            </a:r>
            <a:r>
              <a:rPr lang="zh-CN" altLang="en-US" sz="2400" dirty="0" smtClean="0">
                <a:solidFill>
                  <a:schemeClr val="tx1"/>
                </a:solidFill>
                <a:sym typeface="黑体" panose="02010609060101010101" pitchFamily="49" charset="-122"/>
              </a:rPr>
              <a:t>开模件技术要求</a:t>
            </a:r>
          </a:p>
        </p:txBody>
      </p:sp>
      <p:pic>
        <p:nvPicPr>
          <p:cNvPr id="4" name="Picture 2" descr="C:\Users\zxf\Desktop\1.jpg"/>
          <p:cNvPicPr>
            <a:picLocks noChangeAspect="1" noChangeArrowheads="1"/>
          </p:cNvPicPr>
          <p:nvPr/>
        </p:nvPicPr>
        <p:blipFill>
          <a:blip r:embed="rId2"/>
          <a:srcRect l="4749" t="31482" r="5588" b="34128"/>
          <a:stretch>
            <a:fillRect/>
          </a:stretch>
        </p:blipFill>
        <p:spPr bwMode="auto">
          <a:xfrm>
            <a:off x="7268210" y="285750"/>
            <a:ext cx="187579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323215" y="1125220"/>
            <a:ext cx="3331210" cy="15855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sz="1800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BPC0010326</a:t>
            </a:r>
            <a:endParaRPr lang="en-US" altLang="en-US" sz="1800" b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Ø"/>
            </a:pPr>
            <a:endParaRPr lang="en-US" altLang="en-US" sz="1800" b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Ø"/>
            </a:pPr>
            <a:endParaRPr lang="en-US" sz="1800">
              <a:solidFill>
                <a:srgbClr val="000000"/>
              </a:solidFill>
              <a:latin typeface="宋体" panose="02010600030101010101" pitchFamily="2" charset="-122"/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Ø"/>
            </a:pPr>
            <a:endParaRPr lang="zh-CN" altLang="en-US" sz="18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700020" y="1636395"/>
            <a:ext cx="2802890" cy="4674870"/>
            <a:chOff x="4252" y="2577"/>
            <a:chExt cx="4414" cy="736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06" y="2577"/>
              <a:ext cx="2260" cy="7348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2" y="2679"/>
              <a:ext cx="2232" cy="7260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611505" y="2853055"/>
            <a:ext cx="148526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/>
              <a:t>圆柱外表面镜面</a:t>
            </a:r>
          </a:p>
        </p:txBody>
      </p:sp>
      <p:cxnSp>
        <p:nvCxnSpPr>
          <p:cNvPr id="16" name="直接箭头连接符 15"/>
          <p:cNvCxnSpPr>
            <a:stCxn id="15" idx="3"/>
          </p:cNvCxnSpPr>
          <p:nvPr/>
        </p:nvCxnSpPr>
        <p:spPr>
          <a:xfrm flipV="1">
            <a:off x="2096770" y="2997200"/>
            <a:ext cx="1035050" cy="95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7" name="矩形 16"/>
          <p:cNvSpPr/>
          <p:nvPr/>
        </p:nvSpPr>
        <p:spPr>
          <a:xfrm>
            <a:off x="3028315" y="3375025"/>
            <a:ext cx="760730" cy="93599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472940" y="3375025"/>
            <a:ext cx="760730" cy="93599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>
            <a:off x="2003425" y="3933190"/>
            <a:ext cx="98425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20" name="文本框 19"/>
          <p:cNvSpPr txBox="1"/>
          <p:nvPr/>
        </p:nvSpPr>
        <p:spPr>
          <a:xfrm>
            <a:off x="539750" y="3672205"/>
            <a:ext cx="14852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/>
              <a:t>四个沟槽边缘不能有分模线</a:t>
            </a:r>
          </a:p>
        </p:txBody>
      </p:sp>
      <p:cxnSp>
        <p:nvCxnSpPr>
          <p:cNvPr id="21" name="直接箭头连接符 20"/>
          <p:cNvCxnSpPr>
            <a:stCxn id="22" idx="1"/>
          </p:cNvCxnSpPr>
          <p:nvPr/>
        </p:nvCxnSpPr>
        <p:spPr>
          <a:xfrm flipH="1">
            <a:off x="5003800" y="4473575"/>
            <a:ext cx="1297305" cy="14757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22" name="文本框 21"/>
          <p:cNvSpPr txBox="1"/>
          <p:nvPr/>
        </p:nvSpPr>
        <p:spPr>
          <a:xfrm>
            <a:off x="6301105" y="4135755"/>
            <a:ext cx="2094865" cy="675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400"/>
              <a:t>整个圆柱面和沟槽分模线高度＜</a:t>
            </a:r>
            <a:r>
              <a:rPr lang="en-US" altLang="zh-CN" sz="1400"/>
              <a:t>0.01mm</a:t>
            </a:r>
          </a:p>
          <a:p>
            <a:pPr algn="ctr"/>
            <a:r>
              <a:rPr lang="zh-CN" altLang="en-US" sz="1000"/>
              <a:t>（侧光可以看到，手摸感觉不到）</a:t>
            </a:r>
          </a:p>
        </p:txBody>
      </p:sp>
      <p:cxnSp>
        <p:nvCxnSpPr>
          <p:cNvPr id="23" name="直接箭头连接符 22"/>
          <p:cNvCxnSpPr/>
          <p:nvPr/>
        </p:nvCxnSpPr>
        <p:spPr>
          <a:xfrm flipH="1" flipV="1">
            <a:off x="5147945" y="3068955"/>
            <a:ext cx="1152525" cy="12242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772410" y="1536700"/>
            <a:ext cx="3897630" cy="4665345"/>
            <a:chOff x="3912" y="2225"/>
            <a:chExt cx="6154" cy="738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12" y="2225"/>
              <a:ext cx="3237" cy="738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60" y="2295"/>
              <a:ext cx="3207" cy="7316"/>
            </a:xfrm>
            <a:prstGeom prst="rect">
              <a:avLst/>
            </a:prstGeom>
          </p:spPr>
        </p:pic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23850" y="285750"/>
            <a:ext cx="6889750" cy="428625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tx1"/>
                </a:solidFill>
                <a:sym typeface="黑体" panose="02010609060101010101" pitchFamily="49" charset="-122"/>
              </a:rPr>
              <a:t>2.</a:t>
            </a:r>
            <a:r>
              <a:rPr lang="zh-CN" altLang="en-US" sz="2400" dirty="0" smtClean="0">
                <a:solidFill>
                  <a:schemeClr val="tx1"/>
                </a:solidFill>
                <a:sym typeface="黑体" panose="02010609060101010101" pitchFamily="49" charset="-122"/>
              </a:rPr>
              <a:t>开模件技术要求</a:t>
            </a:r>
          </a:p>
        </p:txBody>
      </p:sp>
      <p:pic>
        <p:nvPicPr>
          <p:cNvPr id="4" name="Picture 2" descr="C:\Users\zxf\Desktop\1.jpg"/>
          <p:cNvPicPr>
            <a:picLocks noChangeAspect="1" noChangeArrowheads="1"/>
          </p:cNvPicPr>
          <p:nvPr/>
        </p:nvPicPr>
        <p:blipFill>
          <a:blip r:embed="rId4"/>
          <a:srcRect l="4749" t="31482" r="5588" b="34128"/>
          <a:stretch>
            <a:fillRect/>
          </a:stretch>
        </p:blipFill>
        <p:spPr bwMode="auto">
          <a:xfrm>
            <a:off x="7268210" y="285750"/>
            <a:ext cx="187579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323215" y="1125220"/>
            <a:ext cx="3331210" cy="15855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sz="1800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BPC0010324</a:t>
            </a:r>
            <a:endParaRPr lang="en-US" altLang="en-US" sz="1800" b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Ø"/>
            </a:pPr>
            <a:endParaRPr lang="en-US" altLang="en-US" sz="1800" b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Ø"/>
            </a:pPr>
            <a:endParaRPr lang="en-US" altLang="en-US" sz="1800" b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Ø"/>
            </a:pPr>
            <a:endParaRPr lang="en-US" sz="1800">
              <a:solidFill>
                <a:srgbClr val="000000"/>
              </a:solidFill>
              <a:latin typeface="宋体" panose="02010600030101010101" pitchFamily="2" charset="-122"/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Ø"/>
            </a:pPr>
            <a:endParaRPr lang="zh-CN" altLang="en-US" sz="18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00050" y="2249170"/>
            <a:ext cx="2189480" cy="1045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400"/>
              <a:t>圆柱外表面镜面</a:t>
            </a:r>
          </a:p>
          <a:p>
            <a:pPr algn="ctr"/>
            <a:r>
              <a:rPr lang="zh-CN" altLang="en-US" sz="1400">
                <a:sym typeface="+mn-ea"/>
              </a:rPr>
              <a:t>整个圆柱面分模线高度＜</a:t>
            </a:r>
            <a:r>
              <a:rPr lang="en-US" altLang="zh-CN" sz="1400">
                <a:sym typeface="+mn-ea"/>
              </a:rPr>
              <a:t>0.01mm</a:t>
            </a:r>
            <a:endParaRPr lang="en-US" altLang="zh-CN" sz="1400"/>
          </a:p>
          <a:p>
            <a:pPr algn="ctr"/>
            <a:r>
              <a:rPr lang="zh-CN" altLang="en-US" sz="1000">
                <a:sym typeface="+mn-ea"/>
              </a:rPr>
              <a:t>（侧光可以看到，手摸感觉不到）</a:t>
            </a:r>
            <a:endParaRPr lang="zh-CN" altLang="en-US" sz="1000"/>
          </a:p>
          <a:p>
            <a:pPr algn="ctr"/>
            <a:endParaRPr lang="zh-CN" altLang="en-US" sz="1000"/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2488565" y="2825115"/>
            <a:ext cx="864235" cy="88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7" name="矩形 16"/>
          <p:cNvSpPr/>
          <p:nvPr/>
        </p:nvSpPr>
        <p:spPr>
          <a:xfrm>
            <a:off x="3195955" y="3474085"/>
            <a:ext cx="1018540" cy="93599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080635" y="3114040"/>
            <a:ext cx="1043940" cy="129603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9" name="直接箭头连接符 18"/>
          <p:cNvCxnSpPr>
            <a:stCxn id="20" idx="1"/>
            <a:endCxn id="18" idx="3"/>
          </p:cNvCxnSpPr>
          <p:nvPr/>
        </p:nvCxnSpPr>
        <p:spPr>
          <a:xfrm flipH="1">
            <a:off x="6124575" y="3735070"/>
            <a:ext cx="866140" cy="273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20" name="文本框 19"/>
          <p:cNvSpPr txBox="1"/>
          <p:nvPr/>
        </p:nvSpPr>
        <p:spPr>
          <a:xfrm>
            <a:off x="6990715" y="3474085"/>
            <a:ext cx="14852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/>
              <a:t>所有沟槽边缘不能有分模线</a:t>
            </a:r>
          </a:p>
        </p:txBody>
      </p:sp>
      <p:sp>
        <p:nvSpPr>
          <p:cNvPr id="8" name="矩形 7"/>
          <p:cNvSpPr/>
          <p:nvPr/>
        </p:nvSpPr>
        <p:spPr>
          <a:xfrm>
            <a:off x="3168650" y="1633855"/>
            <a:ext cx="1045845" cy="80518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76825" y="1610995"/>
            <a:ext cx="1043940" cy="90932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32455" y="5112385"/>
            <a:ext cx="1045845" cy="80518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080635" y="5112385"/>
            <a:ext cx="1045845" cy="80518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 flipH="1" flipV="1">
            <a:off x="6126480" y="2132965"/>
            <a:ext cx="894080" cy="14401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26" name="直接箭头连接符 25"/>
          <p:cNvCxnSpPr>
            <a:endCxn id="24" idx="3"/>
          </p:cNvCxnSpPr>
          <p:nvPr/>
        </p:nvCxnSpPr>
        <p:spPr>
          <a:xfrm flipH="1">
            <a:off x="6126480" y="3789045"/>
            <a:ext cx="894080" cy="17259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739390" y="1447800"/>
            <a:ext cx="3220720" cy="4533900"/>
            <a:chOff x="4252" y="2271"/>
            <a:chExt cx="5072" cy="714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63" y="2271"/>
              <a:ext cx="2561" cy="709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2" y="2280"/>
              <a:ext cx="2573" cy="7131"/>
            </a:xfrm>
            <a:prstGeom prst="rect">
              <a:avLst/>
            </a:prstGeom>
          </p:spPr>
        </p:pic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23850" y="285750"/>
            <a:ext cx="6889750" cy="428625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tx1"/>
                </a:solidFill>
                <a:sym typeface="黑体" panose="02010609060101010101" pitchFamily="49" charset="-122"/>
              </a:rPr>
              <a:t>2.</a:t>
            </a:r>
            <a:r>
              <a:rPr lang="zh-CN" altLang="en-US" sz="2400" dirty="0" smtClean="0">
                <a:solidFill>
                  <a:schemeClr val="tx1"/>
                </a:solidFill>
                <a:sym typeface="黑体" panose="02010609060101010101" pitchFamily="49" charset="-122"/>
              </a:rPr>
              <a:t>开模件技术要求</a:t>
            </a:r>
          </a:p>
        </p:txBody>
      </p:sp>
      <p:pic>
        <p:nvPicPr>
          <p:cNvPr id="4" name="Picture 2" descr="C:\Users\zxf\Desktop\1.jpg"/>
          <p:cNvPicPr>
            <a:picLocks noChangeAspect="1" noChangeArrowheads="1"/>
          </p:cNvPicPr>
          <p:nvPr/>
        </p:nvPicPr>
        <p:blipFill>
          <a:blip r:embed="rId4"/>
          <a:srcRect l="4749" t="31482" r="5588" b="34128"/>
          <a:stretch>
            <a:fillRect/>
          </a:stretch>
        </p:blipFill>
        <p:spPr bwMode="auto">
          <a:xfrm>
            <a:off x="7268210" y="285750"/>
            <a:ext cx="187579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323215" y="1125220"/>
            <a:ext cx="3331210" cy="15855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sz="1800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BPC0010325</a:t>
            </a:r>
            <a:endParaRPr lang="en-US" altLang="en-US" sz="1800" b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Ø"/>
            </a:pPr>
            <a:endParaRPr lang="en-US" altLang="en-US" sz="1800" b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Ø"/>
            </a:pPr>
            <a:endParaRPr lang="en-US" altLang="en-US" sz="1800" b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Ø"/>
            </a:pPr>
            <a:endParaRPr lang="en-US" sz="1800">
              <a:solidFill>
                <a:srgbClr val="000000"/>
              </a:solidFill>
              <a:latin typeface="宋体" panose="02010600030101010101" pitchFamily="2" charset="-122"/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Ø"/>
            </a:pPr>
            <a:endParaRPr lang="zh-CN" altLang="en-US" sz="18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26465" y="2493010"/>
            <a:ext cx="148526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/>
              <a:t>圆柱外表面镜面</a:t>
            </a:r>
          </a:p>
        </p:txBody>
      </p:sp>
      <p:cxnSp>
        <p:nvCxnSpPr>
          <p:cNvPr id="16" name="直接箭头连接符 15"/>
          <p:cNvCxnSpPr>
            <a:stCxn id="15" idx="3"/>
          </p:cNvCxnSpPr>
          <p:nvPr/>
        </p:nvCxnSpPr>
        <p:spPr>
          <a:xfrm flipV="1">
            <a:off x="2411730" y="2637155"/>
            <a:ext cx="1035050" cy="95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22" name="文本框 21"/>
          <p:cNvSpPr txBox="1"/>
          <p:nvPr/>
        </p:nvSpPr>
        <p:spPr>
          <a:xfrm>
            <a:off x="467995" y="3068955"/>
            <a:ext cx="2094865" cy="675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400"/>
              <a:t>整个圆柱面分模线高度＜</a:t>
            </a:r>
            <a:r>
              <a:rPr lang="en-US" altLang="zh-CN" sz="1400"/>
              <a:t>0.01mm</a:t>
            </a:r>
          </a:p>
          <a:p>
            <a:pPr algn="ctr"/>
            <a:r>
              <a:rPr lang="zh-CN" altLang="en-US" sz="1000"/>
              <a:t>（侧光可以看到，手摸感觉不到）</a:t>
            </a: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2416810" y="3429000"/>
            <a:ext cx="1035050" cy="95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ChangeArrowheads="1"/>
          </p:cNvSpPr>
          <p:nvPr/>
        </p:nvSpPr>
        <p:spPr bwMode="auto">
          <a:xfrm>
            <a:off x="0" y="0"/>
            <a:ext cx="9144000" cy="1790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39000">
                <a:srgbClr val="D8D8D8"/>
              </a:gs>
              <a:gs pos="53999">
                <a:srgbClr val="A5A5A5"/>
              </a:gs>
              <a:gs pos="68999">
                <a:srgbClr val="7F7F7F"/>
              </a:gs>
              <a:gs pos="81999">
                <a:srgbClr val="BFBFBF"/>
              </a:gs>
              <a:gs pos="100000">
                <a:srgbClr val="595959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anchor="ctr"/>
          <a:lstStyle/>
          <a:p>
            <a:pPr algn="r"/>
            <a:endParaRPr lang="zh-CN" altLang="zh-CN">
              <a:solidFill>
                <a:srgbClr val="2F5B5C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8675" name="Picture 9" descr="dot-pattern.jpg"/>
          <p:cNvPicPr>
            <a:picLocks noChangeAspect="1" noChangeArrowheads="1"/>
          </p:cNvPicPr>
          <p:nvPr/>
        </p:nvPicPr>
        <p:blipFill>
          <a:blip r:embed="rId2" cstate="print"/>
          <a:srcRect r="6546"/>
          <a:stretch>
            <a:fillRect/>
          </a:stretch>
        </p:blipFill>
        <p:spPr bwMode="auto">
          <a:xfrm>
            <a:off x="-12700" y="0"/>
            <a:ext cx="91567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30500"/>
            <a:ext cx="91440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13"/>
          <p:cNvSpPr>
            <a:spLocks noChangeArrowheads="1"/>
          </p:cNvSpPr>
          <p:nvPr/>
        </p:nvSpPr>
        <p:spPr bwMode="auto">
          <a:xfrm>
            <a:off x="-9525" y="6305550"/>
            <a:ext cx="9215438" cy="581025"/>
          </a:xfrm>
          <a:prstGeom prst="rect">
            <a:avLst/>
          </a:prstGeom>
          <a:gradFill rotWithShape="1">
            <a:gsLst>
              <a:gs pos="0">
                <a:srgbClr val="F30000"/>
              </a:gs>
              <a:gs pos="100000">
                <a:srgbClr val="BD0000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zh-CN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</a:p>
        </p:txBody>
      </p:sp>
      <p:pic>
        <p:nvPicPr>
          <p:cNvPr id="28678" name="Picture 18" descr="Glob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7275" y="6408738"/>
            <a:ext cx="312738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itle 1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143125" y="2786063"/>
            <a:ext cx="4481513" cy="863600"/>
          </a:xfrm>
          <a:prstGeom prst="rect">
            <a:avLst/>
          </a:prstGeom>
          <a:noFill/>
          <a:ln>
            <a:miter lim="800000"/>
          </a:ln>
        </p:spPr>
        <p:txBody>
          <a:bodyPr lIns="0" tIns="0" rIns="0" bIns="0" anchor="b">
            <a:spAutoFit/>
          </a:bodyPr>
          <a:lstStyle/>
          <a:p>
            <a:pPr algn="l" eaLnBrk="1" hangingPunct="1"/>
            <a:r>
              <a:rPr lang="en-US" altLang="zh-CN" dirty="0" smtClean="0">
                <a:solidFill>
                  <a:srgbClr val="DB0000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zRjMDU4YzNhNzVkNjA0NWEyZTdlYzk5MjgwMGIwYzE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17*412"/>
  <p:tag name="TABLE_ENDDRAG_RECT" val="53*88*617*412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</TotalTime>
  <Words>258</Words>
  <Application>Microsoft Office PowerPoint</Application>
  <PresentationFormat>全屏显示(4:3)</PresentationFormat>
  <Paragraphs>73</Paragraphs>
  <Slides>9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1" baseType="lpstr">
      <vt:lpstr>Office 主题</vt:lpstr>
      <vt:lpstr>Image</vt:lpstr>
      <vt:lpstr>PowerPoint 演示文稿</vt:lpstr>
      <vt:lpstr>1.开模件明细</vt:lpstr>
      <vt:lpstr>2.开模件技术要求</vt:lpstr>
      <vt:lpstr>2.开模件技术要求</vt:lpstr>
      <vt:lpstr>2.开模件技术要求</vt:lpstr>
      <vt:lpstr>2.开模件技术要求</vt:lpstr>
      <vt:lpstr>2.开模件技术要求</vt:lpstr>
      <vt:lpstr>2.开模件技术要求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zxf</dc:creator>
  <cp:lastModifiedBy>admin</cp:lastModifiedBy>
  <cp:revision>2411</cp:revision>
  <dcterms:created xsi:type="dcterms:W3CDTF">2011-10-13T04:40:00Z</dcterms:created>
  <dcterms:modified xsi:type="dcterms:W3CDTF">2024-03-12T08:41:38Z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BDA1137F350448DABA25036D09F2494B_12</vt:lpwstr>
  </property>
</Properties>
</file>