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381" r:id="rId3"/>
    <p:sldId id="411" r:id="rId4"/>
    <p:sldId id="400" r:id="rId5"/>
    <p:sldId id="413" r:id="rId6"/>
    <p:sldId id="416" r:id="rId7"/>
    <p:sldId id="418" r:id="rId8"/>
    <p:sldId id="354" r:id="rId9"/>
  </p:sldIdLst>
  <p:sldSz cx="9144000" cy="6858000" type="screen4x3"/>
  <p:notesSz cx="9866313" cy="6735763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4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06"/>
        <p:guide pos="30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3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7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2024/4/17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M4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欧航中卡样椅制作方案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2024.04.16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38"/>
          <p:cNvSpPr txBox="1"/>
          <p:nvPr>
            <p:custDataLst>
              <p:tags r:id="rId1"/>
            </p:custDataLst>
          </p:nvPr>
        </p:nvSpPr>
        <p:spPr>
          <a:xfrm>
            <a:off x="107315" y="116840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一、配置及产品需求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981075"/>
            <a:ext cx="196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产品配置信息</a:t>
            </a:r>
            <a:r>
              <a:rPr lang="zh-CN" altLang="en-US"/>
              <a:t>：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07950" y="1467485"/>
          <a:ext cx="8496935" cy="12534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8670"/>
                <a:gridCol w="933450"/>
                <a:gridCol w="649605"/>
                <a:gridCol w="666750"/>
                <a:gridCol w="670560"/>
                <a:gridCol w="727710"/>
                <a:gridCol w="600710"/>
                <a:gridCol w="1165225"/>
                <a:gridCol w="590550"/>
                <a:gridCol w="622935"/>
                <a:gridCol w="617220"/>
                <a:gridCol w="463550"/>
              </a:tblGrid>
              <a:tr h="621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零件名称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前后调节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升降调节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角度调节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气囊减震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阻尼可调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三点安全带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（锁扣带预警）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单侧扶手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面料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anchor="ctr"/>
                </a:tc>
              </a:tr>
              <a:tr h="2984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主驾驶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副驾驶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1460" y="299720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造型要求：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J6L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座椅造型，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PVC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面料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1460" y="350139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车身环境：</a:t>
            </a:r>
            <a:r>
              <a:rPr sz="1600">
                <a:latin typeface="宋体" panose="02010600030101010101" pitchFamily="2" charset="-122"/>
                <a:cs typeface="宋体" panose="02010600030101010101" pitchFamily="2" charset="-122"/>
              </a:rPr>
              <a:t>欧航平地板车身安装孔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460" y="393319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数量要求：</a:t>
            </a:r>
            <a:r>
              <a:rPr lang="en-US" altLang="zh-CN" sz="160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600">
                <a:latin typeface="宋体" panose="02010600030101010101" pitchFamily="2" charset="-122"/>
                <a:cs typeface="宋体" panose="02010600030101010101" pitchFamily="2" charset="-122"/>
              </a:rPr>
              <a:t>台份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55875" y="765175"/>
            <a:ext cx="3185160" cy="4391025"/>
          </a:xfrm>
          <a:prstGeom prst="rect">
            <a:avLst/>
          </a:prstGeom>
        </p:spPr>
      </p:pic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8" name="肘形连接符 7"/>
          <p:cNvCxnSpPr/>
          <p:nvPr/>
        </p:nvCxnSpPr>
        <p:spPr>
          <a:xfrm>
            <a:off x="4029075" y="4728845"/>
            <a:ext cx="1047115" cy="644525"/>
          </a:xfrm>
          <a:prstGeom prst="bentConnector3">
            <a:avLst>
              <a:gd name="adj1" fmla="val 5003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38"/>
          <p:cNvSpPr txBox="1"/>
          <p:nvPr>
            <p:custDataLst>
              <p:tags r:id="rId3"/>
            </p:custDataLst>
          </p:nvPr>
        </p:nvSpPr>
        <p:spPr>
          <a:xfrm>
            <a:off x="5076190" y="5085715"/>
            <a:ext cx="232600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滑轨底座方案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：沿用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M4-6805310-L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4500245" y="3933190"/>
            <a:ext cx="1151890" cy="288290"/>
          </a:xfrm>
          <a:prstGeom prst="bentConnector3">
            <a:avLst>
              <a:gd name="adj1" fmla="val 5005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338"/>
          <p:cNvSpPr txBox="1"/>
          <p:nvPr>
            <p:custDataLst>
              <p:tags r:id="rId4"/>
            </p:custDataLst>
          </p:nvPr>
        </p:nvSpPr>
        <p:spPr>
          <a:xfrm>
            <a:off x="5741035" y="3717290"/>
            <a:ext cx="243014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采用最新的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底座模块（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SHT0017124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）进行局部调整优化</a:t>
            </a:r>
            <a:r>
              <a: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，阻尼为可调阻尼。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338"/>
          <p:cNvSpPr txBox="1"/>
          <p:nvPr>
            <p:custDataLst>
              <p:tags r:id="rId5"/>
            </p:custDataLst>
          </p:nvPr>
        </p:nvSpPr>
        <p:spPr>
          <a:xfrm>
            <a:off x="5741035" y="2781300"/>
            <a:ext cx="311848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调角器方案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：沿用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J6L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SHT0016630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5" name="肘形连接符 14"/>
          <p:cNvCxnSpPr/>
          <p:nvPr/>
        </p:nvCxnSpPr>
        <p:spPr>
          <a:xfrm flipV="1">
            <a:off x="4876800" y="2945130"/>
            <a:ext cx="864235" cy="700405"/>
          </a:xfrm>
          <a:prstGeom prst="bentConnector3">
            <a:avLst>
              <a:gd name="adj1" fmla="val 5003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 flipV="1">
            <a:off x="4876800" y="1701165"/>
            <a:ext cx="864235" cy="700405"/>
          </a:xfrm>
          <a:prstGeom prst="bentConnector3">
            <a:avLst>
              <a:gd name="adj1" fmla="val 50037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338"/>
          <p:cNvSpPr txBox="1"/>
          <p:nvPr>
            <p:custDataLst>
              <p:tags r:id="rId6"/>
            </p:custDataLst>
          </p:nvPr>
        </p:nvSpPr>
        <p:spPr>
          <a:xfrm>
            <a:off x="5795645" y="1557020"/>
            <a:ext cx="311848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安全带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：沿用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J6L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SHT0013504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10800000">
            <a:off x="2482850" y="1845310"/>
            <a:ext cx="1296035" cy="267970"/>
          </a:xfrm>
          <a:prstGeom prst="bentConnector3">
            <a:avLst>
              <a:gd name="adj1" fmla="val 49976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38"/>
          <p:cNvSpPr txBox="1"/>
          <p:nvPr>
            <p:custDataLst>
              <p:tags r:id="rId7"/>
            </p:custDataLst>
          </p:nvPr>
        </p:nvSpPr>
        <p:spPr>
          <a:xfrm>
            <a:off x="394970" y="1412875"/>
            <a:ext cx="297878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靠背骨架：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J6L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靠背骨架（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SHT0013708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21" name="肘形连接符 20"/>
          <p:cNvCxnSpPr/>
          <p:nvPr/>
        </p:nvCxnSpPr>
        <p:spPr>
          <a:xfrm rot="10800000" flipV="1">
            <a:off x="2194560" y="3107690"/>
            <a:ext cx="864235" cy="608965"/>
          </a:xfrm>
          <a:prstGeom prst="bentConnector3">
            <a:avLst>
              <a:gd name="adj1" fmla="val 4996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338"/>
          <p:cNvSpPr txBox="1"/>
          <p:nvPr>
            <p:custDataLst>
              <p:tags r:id="rId8"/>
            </p:custDataLst>
          </p:nvPr>
        </p:nvSpPr>
        <p:spPr>
          <a:xfrm>
            <a:off x="251460" y="3357245"/>
            <a:ext cx="21310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扶手：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J6L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扶手（</a:t>
            </a:r>
            <a:r>
              <a:rPr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SHT0015942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23" name="肘形连接符 22"/>
          <p:cNvCxnSpPr/>
          <p:nvPr/>
        </p:nvCxnSpPr>
        <p:spPr>
          <a:xfrm rot="10800000" flipV="1">
            <a:off x="2319655" y="4119880"/>
            <a:ext cx="864235" cy="608965"/>
          </a:xfrm>
          <a:prstGeom prst="bentConnector3">
            <a:avLst>
              <a:gd name="adj1" fmla="val 4996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338"/>
          <p:cNvSpPr txBox="1"/>
          <p:nvPr>
            <p:custDataLst>
              <p:tags r:id="rId9"/>
            </p:custDataLst>
          </p:nvPr>
        </p:nvSpPr>
        <p:spPr>
          <a:xfrm>
            <a:off x="424815" y="4365625"/>
            <a:ext cx="21310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坐盆：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J6L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2.0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坐盆（</a:t>
            </a:r>
            <a:r>
              <a:rPr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SHT0014598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38"/>
          <p:cNvSpPr txBox="1"/>
          <p:nvPr>
            <p:custDataLst>
              <p:tags r:id="rId1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338"/>
          <p:cNvSpPr txBox="1"/>
          <p:nvPr>
            <p:custDataLst>
              <p:tags r:id="rId2"/>
            </p:custDataLst>
          </p:nvPr>
        </p:nvSpPr>
        <p:spPr>
          <a:xfrm>
            <a:off x="0" y="764540"/>
            <a:ext cx="8864600" cy="73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底座模块化方案：采用最新的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2.0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底座模块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SHT0017124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进行局部调整优化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阻尼为可调阻尼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1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20970" y="1341120"/>
            <a:ext cx="3923030" cy="43821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7310" y="1772920"/>
            <a:ext cx="1226185" cy="4292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605" y="3501390"/>
            <a:ext cx="4152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为解决卷收器和车身地板干涉，滑轨安装支架需要下移</a:t>
            </a:r>
            <a:r>
              <a:rPr lang="en-US" altLang="zh-CN">
                <a:solidFill>
                  <a:srgbClr val="FF0000"/>
                </a:solidFill>
              </a:rPr>
              <a:t>20mm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31595" y="4328160"/>
            <a:ext cx="2571115" cy="1764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 t="27252" r="1855" b="8048"/>
          <a:stretch>
            <a:fillRect/>
          </a:stretch>
        </p:blipFill>
        <p:spPr>
          <a:xfrm>
            <a:off x="539750" y="1772920"/>
            <a:ext cx="3736340" cy="169037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 flipV="1">
            <a:off x="3203575" y="5517515"/>
            <a:ext cx="431800" cy="360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15920" y="5877560"/>
            <a:ext cx="2023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左右滑轨支架下移动</a:t>
            </a:r>
            <a:r>
              <a:rPr lang="en-US" altLang="zh-CN" sz="1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20mm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发泡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360" y="3923665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坐垫泡沫：采用</a:t>
            </a:r>
            <a:r>
              <a:rPr lang="en-US" altLang="zh-CN"/>
              <a:t>J6L</a:t>
            </a:r>
            <a:r>
              <a:rPr lang="zh-CN" altLang="en-US"/>
              <a:t>的无通风加热功能的泡沫</a:t>
            </a:r>
            <a:r>
              <a:rPr lang="en-US" altLang="zh-CN"/>
              <a:t> </a:t>
            </a:r>
            <a:r>
              <a:rPr lang="zh-CN" altLang="en-US"/>
              <a:t>（SHT0012340）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43710" y="4568825"/>
            <a:ext cx="1890395" cy="1435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605" y="1412875"/>
            <a:ext cx="457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靠背泡沫：采用</a:t>
            </a:r>
            <a:r>
              <a:rPr lang="en-US" altLang="zh-CN"/>
              <a:t>J6L</a:t>
            </a:r>
            <a:r>
              <a:rPr lang="zh-CN" altLang="en-US"/>
              <a:t>的有通风按摩功能的泡沫</a:t>
            </a:r>
            <a:r>
              <a:rPr lang="en-US" altLang="zh-CN"/>
              <a:t> </a:t>
            </a:r>
            <a:r>
              <a:rPr lang="zh-CN" altLang="en-US"/>
              <a:t>（SHT001</a:t>
            </a:r>
            <a:r>
              <a:rPr lang="en-US" altLang="zh-CN"/>
              <a:t>6589</a:t>
            </a:r>
            <a:r>
              <a:rPr lang="zh-CN" altLang="en-US"/>
              <a:t>）进行改制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52015" y="2058035"/>
            <a:ext cx="1202690" cy="1757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63845" y="1845310"/>
            <a:ext cx="1616075" cy="2016760"/>
          </a:xfrm>
          <a:prstGeom prst="rect">
            <a:avLst/>
          </a:prstGeom>
        </p:spPr>
      </p:pic>
      <p:cxnSp>
        <p:nvCxnSpPr>
          <p:cNvPr id="8" name="肘形连接符 7"/>
          <p:cNvCxnSpPr/>
          <p:nvPr/>
        </p:nvCxnSpPr>
        <p:spPr>
          <a:xfrm>
            <a:off x="6562725" y="3404870"/>
            <a:ext cx="745490" cy="456565"/>
          </a:xfrm>
          <a:prstGeom prst="bentConnector3">
            <a:avLst>
              <a:gd name="adj1" fmla="val 5008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flipV="1">
            <a:off x="6372225" y="2132965"/>
            <a:ext cx="1080135" cy="720090"/>
          </a:xfrm>
          <a:prstGeom prst="bentConnector3">
            <a:avLst>
              <a:gd name="adj1" fmla="val 5002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76160" y="3645535"/>
            <a:ext cx="137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左侧扶手孔进行堵上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24115" y="1917065"/>
            <a:ext cx="137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通风孔进行堵上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塑料件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5650" y="1701165"/>
            <a:ext cx="5357495" cy="3194050"/>
          </a:xfrm>
          <a:prstGeom prst="rect">
            <a:avLst/>
          </a:prstGeom>
        </p:spPr>
      </p:pic>
      <p:cxnSp>
        <p:nvCxnSpPr>
          <p:cNvPr id="6" name="肘形连接符 5"/>
          <p:cNvCxnSpPr/>
          <p:nvPr/>
        </p:nvCxnSpPr>
        <p:spPr>
          <a:xfrm rot="5400000" flipV="1">
            <a:off x="1966595" y="4495800"/>
            <a:ext cx="1006475" cy="747395"/>
          </a:xfrm>
          <a:prstGeom prst="bentConnector3">
            <a:avLst>
              <a:gd name="adj1" fmla="val 5003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rot="10800000">
            <a:off x="1331595" y="2781300"/>
            <a:ext cx="719455" cy="503555"/>
          </a:xfrm>
          <a:prstGeom prst="bentConnector3">
            <a:avLst>
              <a:gd name="adj1" fmla="val 4995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23850" y="2061210"/>
            <a:ext cx="181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/>
              <a:t>右侧罩壳沿用</a:t>
            </a:r>
            <a:r>
              <a:rPr lang="en-US" altLang="zh-CN" sz="1400" b="1"/>
              <a:t>J6L</a:t>
            </a:r>
            <a:r>
              <a:rPr lang="zh-CN" altLang="en-US" sz="1400" b="1"/>
              <a:t>（SHT0011961</a:t>
            </a:r>
            <a:r>
              <a:rPr lang="zh-CN" altLang="en-US" b="1"/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07540" y="5372735"/>
            <a:ext cx="181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/>
              <a:t>      </a:t>
            </a:r>
            <a:r>
              <a:rPr lang="zh-CN" altLang="en-US" sz="1400" b="1"/>
              <a:t>前部罩壳沿用</a:t>
            </a:r>
            <a:r>
              <a:rPr lang="en-US" altLang="zh-CN" sz="1400" b="1"/>
              <a:t>J6L</a:t>
            </a:r>
            <a:r>
              <a:rPr lang="zh-CN" altLang="en-US" sz="1400" b="1"/>
              <a:t>（SHT0011962</a:t>
            </a:r>
            <a:r>
              <a:rPr lang="zh-CN" altLang="en-US" b="1"/>
              <a:t>）</a:t>
            </a:r>
          </a:p>
        </p:txBody>
      </p:sp>
      <p:cxnSp>
        <p:nvCxnSpPr>
          <p:cNvPr id="10" name="肘形连接符 9"/>
          <p:cNvCxnSpPr/>
          <p:nvPr/>
        </p:nvCxnSpPr>
        <p:spPr>
          <a:xfrm rot="5400000" flipV="1">
            <a:off x="3744595" y="4401185"/>
            <a:ext cx="862965" cy="791845"/>
          </a:xfrm>
          <a:prstGeom prst="bentConnector3">
            <a:avLst>
              <a:gd name="adj1" fmla="val 5003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79520" y="5257800"/>
            <a:ext cx="1646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左侧罩壳新增状态</a:t>
            </a:r>
            <a:r>
              <a:rPr lang="en-US" altLang="zh-CN" sz="1400" b="1"/>
              <a:t>        </a:t>
            </a:r>
          </a:p>
          <a:p>
            <a:pPr algn="ctr"/>
            <a:r>
              <a:rPr lang="zh-CN" altLang="en-US" sz="1400" b="1"/>
              <a:t>（</a:t>
            </a:r>
            <a:r>
              <a:rPr lang="en-US" altLang="zh-CN" sz="1400" b="1">
                <a:highlight>
                  <a:srgbClr val="FF0000"/>
                </a:highlight>
              </a:rPr>
              <a:t>XXX</a:t>
            </a:r>
            <a:r>
              <a:rPr lang="zh-CN" altLang="en-US" sz="1400" b="1"/>
              <a:t>）</a:t>
            </a:r>
          </a:p>
        </p:txBody>
      </p:sp>
      <p:cxnSp>
        <p:nvCxnSpPr>
          <p:cNvPr id="13" name="肘形连接符 12"/>
          <p:cNvCxnSpPr/>
          <p:nvPr/>
        </p:nvCxnSpPr>
        <p:spPr>
          <a:xfrm>
            <a:off x="4211955" y="4293235"/>
            <a:ext cx="1800225" cy="720090"/>
          </a:xfrm>
          <a:prstGeom prst="bentConnector3">
            <a:avLst>
              <a:gd name="adj1" fmla="val 5001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12180" y="4941570"/>
            <a:ext cx="1646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阻尼调节开关总成</a:t>
            </a:r>
          </a:p>
          <a:p>
            <a:r>
              <a:rPr lang="zh-CN" sz="1400" b="1"/>
              <a:t>（SHT0011046）</a:t>
            </a:r>
          </a:p>
        </p:txBody>
      </p:sp>
      <p:cxnSp>
        <p:nvCxnSpPr>
          <p:cNvPr id="15" name="肘形连接符 14"/>
          <p:cNvCxnSpPr/>
          <p:nvPr/>
        </p:nvCxnSpPr>
        <p:spPr>
          <a:xfrm flipV="1">
            <a:off x="4500245" y="3573145"/>
            <a:ext cx="2160270" cy="504190"/>
          </a:xfrm>
          <a:prstGeom prst="bentConnector3">
            <a:avLst>
              <a:gd name="adj1" fmla="val 5002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678930" y="3429635"/>
            <a:ext cx="1646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升降开关总成</a:t>
            </a:r>
          </a:p>
          <a:p>
            <a:r>
              <a:rPr lang="zh-CN" sz="1400" b="1"/>
              <a:t>（SHT0012447）</a:t>
            </a: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5147945" y="2493010"/>
            <a:ext cx="2160270" cy="504190"/>
          </a:xfrm>
          <a:prstGeom prst="bentConnector3">
            <a:avLst>
              <a:gd name="adj1" fmla="val 5002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308215" y="2277110"/>
            <a:ext cx="1646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调角器手柄（SHT0011964）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03800" y="883920"/>
            <a:ext cx="1724025" cy="8051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923665" y="909320"/>
            <a:ext cx="4765040" cy="12236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219700" y="1557020"/>
            <a:ext cx="469265" cy="2882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922010" y="1517650"/>
            <a:ext cx="17780" cy="327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171565" y="1485265"/>
            <a:ext cx="632460" cy="2876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52135" y="1797685"/>
            <a:ext cx="958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升降开关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787265" y="1826260"/>
            <a:ext cx="958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阻尼开关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06565" y="1753870"/>
            <a:ext cx="958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b="1"/>
              <a:t>按摩开关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38"/>
          <p:cNvSpPr txBox="1"/>
          <p:nvPr>
            <p:custDataLst>
              <p:tags r:id="rId1"/>
            </p:custDataLst>
          </p:nvPr>
        </p:nvSpPr>
        <p:spPr>
          <a:xfrm>
            <a:off x="35560" y="90868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面料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方案参考如下：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338"/>
          <p:cNvSpPr txBox="1"/>
          <p:nvPr>
            <p:custDataLst>
              <p:tags r:id="rId2"/>
            </p:custDataLst>
          </p:nvPr>
        </p:nvSpPr>
        <p:spPr>
          <a:xfrm>
            <a:off x="0" y="109855"/>
            <a:ext cx="318389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lnSpc>
                <a:spcPct val="110000"/>
              </a:lnSpc>
              <a:defRPr sz="1200" b="1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</a:t>
            </a:r>
            <a:r>
              <a:rPr lang="en-US" altLang="zh-CN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主驾驶制作方案</a:t>
            </a:r>
            <a:endParaRPr lang="zh-CN" altLang="en-US" sz="20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2280285"/>
            <a:ext cx="4213225" cy="2444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2277110"/>
            <a:ext cx="4056380" cy="24364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/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5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/>
            </a:endParaRPr>
          </a:p>
          <a:p>
            <a:pPr marL="0" indent="0">
              <a:lnSpc>
                <a:spcPts val="1485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BEIJING GOLDRARE AUTOMOBILE PARTS CO.,LTD.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IxOGFhNGNlYjNiMDA3ZmY3ZjBiYmUwYzI5NmRh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9*98"/>
  <p:tag name="TABLE_ENDDRAG_RECT" val="8*115*669*98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378</Words>
  <Application>Microsoft Office PowerPoint</Application>
  <PresentationFormat>全屏显示(4:3)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Windows 用户</cp:lastModifiedBy>
  <cp:revision>2204</cp:revision>
  <dcterms:created xsi:type="dcterms:W3CDTF">2013-01-09T01:05:00Z</dcterms:created>
  <dcterms:modified xsi:type="dcterms:W3CDTF">2024-04-17T09:45:10Z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045E5CD62D934799A300CB64302D90BA_13</vt:lpwstr>
  </property>
  <property fmtid="{D5CDD505-2E9C-101B-9397-08002B2CF9AE}" pid="3" name="KSOProductBuildVer">
    <vt:lpwstr>2052-12.1.0.15712</vt:lpwstr>
  </property>
</Properties>
</file>