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3"/>
    <p:sldId id="381" r:id="rId4"/>
    <p:sldId id="411" r:id="rId5"/>
    <p:sldId id="400" r:id="rId6"/>
    <p:sldId id="413" r:id="rId7"/>
    <p:sldId id="416" r:id="rId8"/>
    <p:sldId id="418" r:id="rId9"/>
    <p:sldId id="354" r:id="rId10"/>
  </p:sldIdLst>
  <p:sldSz cx="9144000" cy="6858000" type="screen4x3"/>
  <p:notesSz cx="9865995" cy="6735445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248" y="108"/>
      </p:cViewPr>
      <p:guideLst>
        <p:guide orient="horz" pos="2108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070"/>
        <p:guide pos="3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8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5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ags" Target="../tags/tag21.xml"/><Relationship Id="rId4" Type="http://schemas.openxmlformats.org/officeDocument/2006/relationships/image" Target="../media/image7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tags" Target="../tags/tag25.xml"/><Relationship Id="rId4" Type="http://schemas.openxmlformats.org/officeDocument/2006/relationships/image" Target="../media/image9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M4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欧航中卡样椅制作方案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928794" y="414338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ko-KR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2024.04.16</a:t>
            </a:r>
            <a:endParaRPr lang="en-US" altLang="ko-KR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38"/>
          <p:cNvSpPr txBox="1"/>
          <p:nvPr>
            <p:custDataLst>
              <p:tags r:id="rId1"/>
            </p:custDataLst>
          </p:nvPr>
        </p:nvSpPr>
        <p:spPr>
          <a:xfrm>
            <a:off x="107315" y="116840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一、配置及产品需求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981075"/>
            <a:ext cx="196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产品配置信息</a:t>
            </a:r>
            <a:r>
              <a:rPr lang="zh-CN" altLang="en-US"/>
              <a:t>：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07950" y="1467485"/>
          <a:ext cx="8496935" cy="12534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8670"/>
                <a:gridCol w="933450"/>
                <a:gridCol w="649605"/>
                <a:gridCol w="666750"/>
                <a:gridCol w="670560"/>
                <a:gridCol w="727710"/>
                <a:gridCol w="600710"/>
                <a:gridCol w="1165225"/>
                <a:gridCol w="590550"/>
                <a:gridCol w="622935"/>
                <a:gridCol w="617220"/>
                <a:gridCol w="463550"/>
              </a:tblGrid>
              <a:tr h="6216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零件名称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前后调节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升降调节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角度调节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气囊减震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阻尼可调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三点安全带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（锁扣带预警）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单侧扶手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按摩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面料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2984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主驾驶</a:t>
                      </a:r>
                      <a:endParaRPr lang="zh-CN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  <a:endParaRPr lang="en-US" altLang="zh-CN" sz="1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333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副驾驶</a:t>
                      </a:r>
                      <a:endParaRPr lang="zh-CN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——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  <a:endParaRPr lang="en-US" altLang="zh-CN" sz="1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51460" y="2997200"/>
            <a:ext cx="463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造型要求：</a:t>
            </a:r>
            <a:r>
              <a:rPr lang="en-US" altLang="zh-CN" sz="1600">
                <a:latin typeface="宋体" panose="02010600030101010101" pitchFamily="2" charset="-122"/>
                <a:cs typeface="宋体" panose="02010600030101010101" pitchFamily="2" charset="-122"/>
              </a:rPr>
              <a:t>J6L</a:t>
            </a:r>
            <a:r>
              <a:rPr lang="zh-CN" altLang="en-US" sz="1600">
                <a:latin typeface="宋体" panose="02010600030101010101" pitchFamily="2" charset="-122"/>
                <a:cs typeface="宋体" panose="02010600030101010101" pitchFamily="2" charset="-122"/>
              </a:rPr>
              <a:t>座椅造型，</a:t>
            </a:r>
            <a:r>
              <a:rPr lang="en-US" altLang="zh-CN" sz="1600">
                <a:latin typeface="宋体" panose="02010600030101010101" pitchFamily="2" charset="-122"/>
                <a:cs typeface="宋体" panose="02010600030101010101" pitchFamily="2" charset="-122"/>
              </a:rPr>
              <a:t>PVC</a:t>
            </a:r>
            <a:r>
              <a:rPr lang="zh-CN" altLang="en-US" sz="1600">
                <a:latin typeface="宋体" panose="02010600030101010101" pitchFamily="2" charset="-122"/>
                <a:cs typeface="宋体" panose="02010600030101010101" pitchFamily="2" charset="-122"/>
              </a:rPr>
              <a:t>面料</a:t>
            </a:r>
            <a:endParaRPr lang="zh-CN" altLang="en-US"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3501390"/>
            <a:ext cx="463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车身环境：</a:t>
            </a: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欧航平地板车身安装孔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3933190"/>
            <a:ext cx="463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数量要求：</a:t>
            </a:r>
            <a:r>
              <a:rPr lang="en-US" altLang="zh-CN" sz="160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600">
                <a:latin typeface="宋体" panose="02010600030101010101" pitchFamily="2" charset="-122"/>
                <a:cs typeface="宋体" panose="02010600030101010101" pitchFamily="2" charset="-122"/>
              </a:rPr>
              <a:t>台份</a:t>
            </a:r>
            <a:endParaRPr lang="zh-CN" altLang="en-US"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71775" y="1484630"/>
            <a:ext cx="2592705" cy="3269615"/>
          </a:xfrm>
          <a:prstGeom prst="rect">
            <a:avLst/>
          </a:prstGeom>
        </p:spPr>
      </p:pic>
      <p:sp>
        <p:nvSpPr>
          <p:cNvPr id="11" name="文本框 338"/>
          <p:cNvSpPr txBox="1"/>
          <p:nvPr>
            <p:custDataLst>
              <p:tags r:id="rId3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副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肘形连接符 7"/>
          <p:cNvCxnSpPr/>
          <p:nvPr/>
        </p:nvCxnSpPr>
        <p:spPr>
          <a:xfrm flipV="1">
            <a:off x="5003800" y="3644900"/>
            <a:ext cx="1368425" cy="360680"/>
          </a:xfrm>
          <a:prstGeom prst="bentConnector3">
            <a:avLst>
              <a:gd name="adj1" fmla="val 5002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38"/>
          <p:cNvSpPr txBox="1"/>
          <p:nvPr>
            <p:custDataLst>
              <p:tags r:id="rId4"/>
            </p:custDataLst>
          </p:nvPr>
        </p:nvSpPr>
        <p:spPr>
          <a:xfrm>
            <a:off x="4427855" y="5157470"/>
            <a:ext cx="2326005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滑轨底座方案</a:t>
            </a:r>
            <a:r>
              <a:rPr lang="zh-CN" altLang="en-US" sz="1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：重新开发</a:t>
            </a:r>
            <a:endParaRPr lang="zh-CN" altLang="en-US" sz="1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338"/>
          <p:cNvSpPr txBox="1"/>
          <p:nvPr>
            <p:custDataLst>
              <p:tags r:id="rId5"/>
            </p:custDataLst>
          </p:nvPr>
        </p:nvSpPr>
        <p:spPr>
          <a:xfrm>
            <a:off x="5723890" y="2564765"/>
            <a:ext cx="2081530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副边调角器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：采用重汽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DY P2490-6905500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15" name="肘形连接符 14"/>
          <p:cNvCxnSpPr/>
          <p:nvPr/>
        </p:nvCxnSpPr>
        <p:spPr>
          <a:xfrm flipV="1">
            <a:off x="4499610" y="2725420"/>
            <a:ext cx="1152525" cy="703580"/>
          </a:xfrm>
          <a:prstGeom prst="bentConnector3">
            <a:avLst>
              <a:gd name="adj1" fmla="val 5002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 rot="10800000">
            <a:off x="1934210" y="1772920"/>
            <a:ext cx="1296035" cy="267970"/>
          </a:xfrm>
          <a:prstGeom prst="bentConnector3">
            <a:avLst>
              <a:gd name="adj1" fmla="val 4997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38"/>
          <p:cNvSpPr txBox="1"/>
          <p:nvPr>
            <p:custDataLst>
              <p:tags r:id="rId6"/>
            </p:custDataLst>
          </p:nvPr>
        </p:nvSpPr>
        <p:spPr>
          <a:xfrm>
            <a:off x="251460" y="1423670"/>
            <a:ext cx="297878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靠背骨架：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采用重汽靠背骨架（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SHT0012305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21" name="肘形连接符 20"/>
          <p:cNvCxnSpPr/>
          <p:nvPr/>
        </p:nvCxnSpPr>
        <p:spPr>
          <a:xfrm rot="10800000">
            <a:off x="2123440" y="3357245"/>
            <a:ext cx="1296670" cy="455930"/>
          </a:xfrm>
          <a:prstGeom prst="bentConnector3">
            <a:avLst>
              <a:gd name="adj1" fmla="val 4995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338"/>
          <p:cNvSpPr txBox="1"/>
          <p:nvPr>
            <p:custDataLst>
              <p:tags r:id="rId7"/>
            </p:custDataLst>
          </p:nvPr>
        </p:nvSpPr>
        <p:spPr>
          <a:xfrm>
            <a:off x="159385" y="3108325"/>
            <a:ext cx="213106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主边调角器：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M4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的（</a:t>
            </a:r>
            <a:r>
              <a:rPr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M4-6905101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23" name="肘形连接符 22"/>
          <p:cNvCxnSpPr/>
          <p:nvPr/>
        </p:nvCxnSpPr>
        <p:spPr>
          <a:xfrm rot="10800000" flipV="1">
            <a:off x="2915920" y="4076700"/>
            <a:ext cx="1008380" cy="864235"/>
          </a:xfrm>
          <a:prstGeom prst="bentConnector3">
            <a:avLst>
              <a:gd name="adj1" fmla="val 4993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338"/>
          <p:cNvSpPr txBox="1"/>
          <p:nvPr>
            <p:custDataLst>
              <p:tags r:id="rId8"/>
            </p:custDataLst>
          </p:nvPr>
        </p:nvSpPr>
        <p:spPr>
          <a:xfrm>
            <a:off x="755650" y="4650105"/>
            <a:ext cx="213106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坐盆：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</a:t>
            </a:r>
            <a:r>
              <a:rPr 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重汽的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坐盆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SQDZ6802300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3" name="肘形连接符 2"/>
          <p:cNvCxnSpPr/>
          <p:nvPr/>
        </p:nvCxnSpPr>
        <p:spPr>
          <a:xfrm rot="5400000" flipV="1">
            <a:off x="4712335" y="4577080"/>
            <a:ext cx="727075" cy="575945"/>
          </a:xfrm>
          <a:prstGeom prst="bentConnector3">
            <a:avLst>
              <a:gd name="adj1" fmla="val 5004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38"/>
          <p:cNvSpPr txBox="1"/>
          <p:nvPr>
            <p:custDataLst>
              <p:tags r:id="rId9"/>
            </p:custDataLst>
          </p:nvPr>
        </p:nvSpPr>
        <p:spPr>
          <a:xfrm>
            <a:off x="6372225" y="3485515"/>
            <a:ext cx="2326005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座框方案</a:t>
            </a:r>
            <a:r>
              <a:rPr lang="zh-CN" altLang="en-US" sz="1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：重新开发</a:t>
            </a:r>
            <a:endParaRPr lang="zh-CN" altLang="en-US" sz="1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338"/>
          <p:cNvSpPr txBox="1"/>
          <p:nvPr>
            <p:custDataLst>
              <p:tags r:id="rId1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338"/>
          <p:cNvSpPr txBox="1"/>
          <p:nvPr>
            <p:custDataLst>
              <p:tags r:id="rId2"/>
            </p:custDataLst>
          </p:nvPr>
        </p:nvSpPr>
        <p:spPr>
          <a:xfrm>
            <a:off x="0" y="764540"/>
            <a:ext cx="8864600" cy="73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滑轨底座方案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滑轨采用主驾驶滑轨，底支架在主驾基础上前后钣金重新设计开发。</a:t>
            </a:r>
            <a:endParaRPr lang="zh-CN" sz="18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39340" y="1412875"/>
            <a:ext cx="2699385" cy="179578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4563110" y="2891155"/>
            <a:ext cx="944880" cy="1060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2267585" y="1772920"/>
            <a:ext cx="791845" cy="2882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338"/>
          <p:cNvSpPr txBox="1"/>
          <p:nvPr>
            <p:custDataLst>
              <p:tags r:id="rId5"/>
            </p:custDataLst>
          </p:nvPr>
        </p:nvSpPr>
        <p:spPr>
          <a:xfrm>
            <a:off x="5579745" y="2781300"/>
            <a:ext cx="2326005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前安装支架</a:t>
            </a:r>
            <a:endParaRPr lang="zh-CN" altLang="en-US" sz="1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338"/>
          <p:cNvSpPr txBox="1"/>
          <p:nvPr>
            <p:custDataLst>
              <p:tags r:id="rId6"/>
            </p:custDataLst>
          </p:nvPr>
        </p:nvSpPr>
        <p:spPr>
          <a:xfrm>
            <a:off x="1979295" y="1412875"/>
            <a:ext cx="1139190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后安装支架</a:t>
            </a:r>
            <a:endParaRPr lang="zh-CN" altLang="en-US" sz="1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338"/>
          <p:cNvSpPr txBox="1"/>
          <p:nvPr>
            <p:custDataLst>
              <p:tags r:id="rId7"/>
            </p:custDataLst>
          </p:nvPr>
        </p:nvSpPr>
        <p:spPr>
          <a:xfrm>
            <a:off x="34925" y="3789045"/>
            <a:ext cx="8864600" cy="73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座框方案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增加滑轨安装支架，小支架借用重汽产品，座框下支撑管重新设计，其它借用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M4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现产品。</a:t>
            </a:r>
            <a:endParaRPr lang="zh-CN" altLang="en-US" sz="18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18485" y="4221480"/>
            <a:ext cx="3324225" cy="1844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338"/>
          <p:cNvSpPr txBox="1"/>
          <p:nvPr>
            <p:custDataLst>
              <p:tags r:id="rId1"/>
            </p:custDataLst>
          </p:nvPr>
        </p:nvSpPr>
        <p:spPr>
          <a:xfrm>
            <a:off x="35560" y="90868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发泡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方案如下：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338"/>
          <p:cNvSpPr txBox="1"/>
          <p:nvPr>
            <p:custDataLst>
              <p:tags r:id="rId2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副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360" y="392366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坐垫泡沫：</a:t>
            </a:r>
            <a:r>
              <a:rPr lang="zh-CN" altLang="en-US">
                <a:sym typeface="+mn-ea"/>
              </a:rPr>
              <a:t>采用重汽的泡沫</a:t>
            </a:r>
            <a:r>
              <a:rPr lang="zh-CN" altLang="en-US"/>
              <a:t>（SHT0012935）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9885" y="4354195"/>
            <a:ext cx="1890395" cy="1435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605" y="141287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靠背泡沫：采用重汽</a:t>
            </a:r>
            <a:r>
              <a:rPr lang="zh-CN" altLang="en-US"/>
              <a:t>的泡沫</a:t>
            </a:r>
            <a:r>
              <a:rPr lang="en-US" altLang="zh-CN"/>
              <a:t> </a:t>
            </a:r>
            <a:r>
              <a:rPr lang="zh-CN" altLang="en-US"/>
              <a:t>（</a:t>
            </a:r>
            <a:r>
              <a:t>SHT0012981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63395" y="1805305"/>
            <a:ext cx="1455420" cy="2056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338"/>
          <p:cNvSpPr txBox="1"/>
          <p:nvPr>
            <p:custDataLst>
              <p:tags r:id="rId1"/>
            </p:custDataLst>
          </p:nvPr>
        </p:nvSpPr>
        <p:spPr>
          <a:xfrm>
            <a:off x="35560" y="90868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塑料件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方案如下：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338"/>
          <p:cNvSpPr txBox="1"/>
          <p:nvPr>
            <p:custDataLst>
              <p:tags r:id="rId2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副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5650" y="2299335"/>
            <a:ext cx="3774440" cy="2094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9648" t="6396"/>
          <a:stretch>
            <a:fillRect/>
          </a:stretch>
        </p:blipFill>
        <p:spPr>
          <a:xfrm>
            <a:off x="5003800" y="2132965"/>
            <a:ext cx="2044700" cy="2109470"/>
          </a:xfrm>
          <a:prstGeom prst="rect">
            <a:avLst/>
          </a:prstGeom>
        </p:spPr>
      </p:pic>
      <p:cxnSp>
        <p:nvCxnSpPr>
          <p:cNvPr id="27" name="肘形连接符 26"/>
          <p:cNvCxnSpPr/>
          <p:nvPr/>
        </p:nvCxnSpPr>
        <p:spPr>
          <a:xfrm rot="16200000">
            <a:off x="1655445" y="2241550"/>
            <a:ext cx="1151890" cy="791845"/>
          </a:xfrm>
          <a:prstGeom prst="bentConnector3">
            <a:avLst>
              <a:gd name="adj1" fmla="val 4997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187450" y="155702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外侧罩壳沿用</a:t>
            </a:r>
            <a:r>
              <a:rPr lang="en-US" altLang="zh-CN"/>
              <a:t>M4</a:t>
            </a:r>
            <a:r>
              <a:rPr lang="zh-CN" altLang="en-US"/>
              <a:t>（M4-6906002-R）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547495" y="485076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调角手柄沿用</a:t>
            </a:r>
            <a:r>
              <a:rPr lang="en-US" altLang="zh-CN"/>
              <a:t>M4</a:t>
            </a:r>
            <a:r>
              <a:rPr lang="zh-CN" altLang="en-US"/>
              <a:t>（M4-6906001）</a:t>
            </a:r>
            <a:endParaRPr lang="zh-CN" altLang="en-US"/>
          </a:p>
        </p:txBody>
      </p:sp>
      <p:cxnSp>
        <p:nvCxnSpPr>
          <p:cNvPr id="30" name="肘形连接符 29"/>
          <p:cNvCxnSpPr/>
          <p:nvPr/>
        </p:nvCxnSpPr>
        <p:spPr>
          <a:xfrm rot="5400000" flipV="1">
            <a:off x="1642745" y="3884295"/>
            <a:ext cx="1033780" cy="792480"/>
          </a:xfrm>
          <a:prstGeom prst="bentConnector3">
            <a:avLst>
              <a:gd name="adj1" fmla="val 5006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>
            <a:off x="3803650" y="3213735"/>
            <a:ext cx="1416685" cy="1295400"/>
          </a:xfrm>
          <a:prstGeom prst="bentConnector3">
            <a:avLst>
              <a:gd name="adj1" fmla="val 5002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220335" y="436499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内侧罩壳沿用</a:t>
            </a:r>
            <a:r>
              <a:rPr lang="en-US" altLang="zh-CN"/>
              <a:t>M4</a:t>
            </a:r>
            <a:r>
              <a:rPr lang="zh-CN" altLang="en-US"/>
              <a:t>（M4-6906003）</a:t>
            </a:r>
            <a:endParaRPr lang="zh-CN" altLang="en-US"/>
          </a:p>
        </p:txBody>
      </p:sp>
      <p:cxnSp>
        <p:nvCxnSpPr>
          <p:cNvPr id="34" name="肘形连接符 33"/>
          <p:cNvCxnSpPr/>
          <p:nvPr/>
        </p:nvCxnSpPr>
        <p:spPr>
          <a:xfrm rot="16200000" flipV="1">
            <a:off x="5291455" y="2205355"/>
            <a:ext cx="1080135" cy="791845"/>
          </a:xfrm>
          <a:prstGeom prst="bentConnector3">
            <a:avLst>
              <a:gd name="adj1" fmla="val 4997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4932045" y="141668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小铰链护罩</a:t>
            </a:r>
            <a:r>
              <a:rPr lang="zh-CN"/>
              <a:t>沿用</a:t>
            </a:r>
            <a:endParaRPr lang="zh-CN"/>
          </a:p>
          <a:p>
            <a:r>
              <a:rPr lang="zh-CN" altLang="en-US"/>
              <a:t>（GRC101-00.012）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338"/>
          <p:cNvSpPr txBox="1"/>
          <p:nvPr>
            <p:custDataLst>
              <p:tags r:id="rId1"/>
            </p:custDataLst>
          </p:nvPr>
        </p:nvSpPr>
        <p:spPr>
          <a:xfrm>
            <a:off x="35560" y="90868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面料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方案参考如下：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338"/>
          <p:cNvSpPr txBox="1"/>
          <p:nvPr>
            <p:custDataLst>
              <p:tags r:id="rId2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副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2280285"/>
            <a:ext cx="4213225" cy="2444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2277110"/>
            <a:ext cx="4056380" cy="2436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/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5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/>
            </a:endParaRPr>
          </a:p>
          <a:p>
            <a:pPr marL="0" indent="0">
              <a:lnSpc>
                <a:spcPts val="1485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lack"/>
              </a:rPr>
              <a:t>GOLDRARE GROUP</a:t>
            </a:r>
            <a:endParaRPr lang="en-US" altLang="zh-CN" sz="1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GOLDRARE AUTOMOBILE PARTS CO.,LTD.</a:t>
            </a:r>
            <a:endParaRPr lang="en-US" altLang="zh-CN" sz="1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TABLE_ENDDRAG_ORIGIN_RECT" val="669*98"/>
  <p:tag name="TABLE_ENDDRAG_RECT" val="8*115*669*98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ZGIxOGFhNGNlYjNiMDA3ZmY3ZjBiYmUwYzI5NmRhNm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演示</Application>
  <PresentationFormat>全屏显示(4:3)</PresentationFormat>
  <Paragraphs>144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楷体_GB2312</vt:lpstr>
      <vt:lpstr>微软雅黑</vt:lpstr>
      <vt:lpstr>HY헤드라인M</vt:lpstr>
      <vt:lpstr>RomanS</vt:lpstr>
      <vt:lpstr>华文细黑</vt:lpstr>
      <vt:lpstr>Wingdings</vt:lpstr>
      <vt:lpstr>Roboto Black</vt:lpstr>
      <vt:lpstr>Roboto</vt:lpstr>
      <vt:lpstr>Roboto Regular</vt:lpstr>
      <vt:lpstr>Malgun Gothic</vt:lpstr>
      <vt:lpstr>Arial Unicode MS</vt:lpstr>
      <vt:lpstr>华文楷体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liyankai</cp:lastModifiedBy>
  <cp:revision>2212</cp:revision>
  <dcterms:created xsi:type="dcterms:W3CDTF">2013-01-09T01:05:00Z</dcterms:created>
  <dcterms:modified xsi:type="dcterms:W3CDTF">2024-04-25T02:55:35Z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045E5CD62D934799A300CB64302D90BA_13</vt:lpwstr>
  </property>
  <property fmtid="{D5CDD505-2E9C-101B-9397-08002B2CF9AE}" pid="3" name="KSOProductBuildVer">
    <vt:lpwstr>2052-12.1.0.15712</vt:lpwstr>
  </property>
</Properties>
</file>