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p:sldMasterIdLst>
    <p:sldMasterId id="2147483648" r:id="rId1"/>
  </p:sldMasterIdLst>
  <p:notesMasterIdLst>
    <p:notesMasterId r:id="rId4"/>
  </p:notesMasterIdLst>
  <p:handoutMasterIdLst>
    <p:handoutMasterId r:id="rId45"/>
  </p:handoutMasterIdLst>
  <p:sldIdLst>
    <p:sldId id="275" r:id="rId3"/>
    <p:sldId id="324" r:id="rId5"/>
    <p:sldId id="258" r:id="rId6"/>
    <p:sldId id="259" r:id="rId7"/>
    <p:sldId id="260" r:id="rId8"/>
    <p:sldId id="554" r:id="rId9"/>
    <p:sldId id="370" r:id="rId10"/>
    <p:sldId id="262" r:id="rId11"/>
    <p:sldId id="490" r:id="rId12"/>
    <p:sldId id="354" r:id="rId13"/>
    <p:sldId id="304" r:id="rId14"/>
    <p:sldId id="263" r:id="rId15"/>
    <p:sldId id="305" r:id="rId16"/>
    <p:sldId id="462" r:id="rId17"/>
    <p:sldId id="261" r:id="rId18"/>
    <p:sldId id="540" r:id="rId19"/>
    <p:sldId id="558" r:id="rId20"/>
    <p:sldId id="559" r:id="rId21"/>
    <p:sldId id="560" r:id="rId22"/>
    <p:sldId id="493" r:id="rId23"/>
    <p:sldId id="494" r:id="rId24"/>
    <p:sldId id="495" r:id="rId25"/>
    <p:sldId id="555" r:id="rId26"/>
    <p:sldId id="556" r:id="rId27"/>
    <p:sldId id="557" r:id="rId28"/>
    <p:sldId id="306" r:id="rId29"/>
    <p:sldId id="561" r:id="rId30"/>
    <p:sldId id="542" r:id="rId31"/>
    <p:sldId id="591" r:id="rId32"/>
    <p:sldId id="543" r:id="rId33"/>
    <p:sldId id="544" r:id="rId34"/>
    <p:sldId id="550" r:id="rId35"/>
    <p:sldId id="546" r:id="rId36"/>
    <p:sldId id="547" r:id="rId37"/>
    <p:sldId id="548" r:id="rId38"/>
    <p:sldId id="549" r:id="rId39"/>
    <p:sldId id="551" r:id="rId40"/>
    <p:sldId id="310" r:id="rId41"/>
    <p:sldId id="311" r:id="rId42"/>
    <p:sldId id="496" r:id="rId43"/>
    <p:sldId id="369" r:id="rId44"/>
  </p:sldIdLst>
  <p:sldSz cx="9902825" cy="6858000"/>
  <p:notesSz cx="6858000" cy="9144000"/>
  <p:custDataLst>
    <p:tags r:id="rId4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31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4B800"/>
    <a:srgbClr val="FD5C0C"/>
    <a:srgbClr val="0070C0"/>
    <a:srgbClr val="000000"/>
    <a:srgbClr val="EE6306"/>
    <a:srgbClr val="FF0000"/>
    <a:srgbClr val="DC0A2D"/>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03" autoAdjust="0"/>
  </p:normalViewPr>
  <p:slideViewPr>
    <p:cSldViewPr showGuides="1">
      <p:cViewPr varScale="1">
        <p:scale>
          <a:sx n="93" d="100"/>
          <a:sy n="93" d="100"/>
        </p:scale>
        <p:origin x="704" y="72"/>
      </p:cViewPr>
      <p:guideLst>
        <p:guide orient="horz" pos="2164"/>
        <p:guide pos="316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tags" Target="tags/tag37.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handoutMaster" Target="handoutMasters/handoutMaster1.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01F12E-11CB-4BEA-9226-754DDA54D16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953100" y="685800"/>
            <a:ext cx="49518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D018F2-50E7-4E92-A7D6-BE1B304C498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r>
              <a:rPr lang="zh-CN" altLang="zh-CN"/>
              <a:t>中飞物流推崇规范化管理，注重企业文化建设，以“和谐、创新、贡献、拼搏、为客户创造价值”为企业精神，以“满足并超越客户需求”为经营宗旨，以“诚实、合法、守信”为经营原则，公司视员工为公司最宝贵的财富。</a:t>
            </a:r>
            <a:endParaRPr lang="zh-CN" altLang="zh-CN"/>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r>
              <a:rPr lang="zh-CN" altLang="en-US" b="1"/>
              <a:t>湖南中飞物流有限公司的核心业务</a:t>
            </a:r>
            <a:endParaRPr lang="zh-CN" altLang="en-US" b="1"/>
          </a:p>
          <a:p>
            <a:endParaRPr lang="zh-CN" altLang="en-US" b="1"/>
          </a:p>
          <a:p>
            <a:r>
              <a:rPr lang="zh-CN" altLang="en-US" b="1"/>
              <a:t>长沙至全国各地航空出港及公路运输服务</a:t>
            </a:r>
            <a:endParaRPr lang="zh-CN" altLang="en-US" b="1"/>
          </a:p>
          <a:p>
            <a:r>
              <a:rPr lang="zh-CN" altLang="en-US" b="1"/>
              <a:t>长沙至广州深圳往返快运卡班专线及航空中转业务</a:t>
            </a:r>
            <a:endParaRPr lang="zh-CN" altLang="en-US" b="1"/>
          </a:p>
          <a:p>
            <a:r>
              <a:rPr lang="zh-CN" altLang="en-US" b="1"/>
              <a:t>长沙至全省地州市门对门货运服务</a:t>
            </a:r>
            <a:endParaRPr lang="zh-CN" altLang="en-US" b="1"/>
          </a:p>
          <a:p>
            <a:r>
              <a:rPr lang="zh-CN" altLang="en-US" b="1"/>
              <a:t>到达长沙货物代客提货服务</a:t>
            </a:r>
            <a:endParaRPr lang="zh-CN" altLang="en-US" b="1"/>
          </a:p>
          <a:p>
            <a:r>
              <a:rPr lang="zh-CN" altLang="en-US" b="1"/>
              <a:t>仓储服务</a:t>
            </a:r>
            <a:endParaRPr lang="zh-CN" altLang="zh-CN"/>
          </a:p>
          <a:p>
            <a:endParaRPr lang="zh-CN" altLang="en-US"/>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r>
              <a:rPr lang="zh-CN" altLang="en-US" b="1"/>
              <a:t>湖南中飞物流有限公司的核心业务</a:t>
            </a:r>
            <a:endParaRPr lang="zh-CN" altLang="en-US" b="1"/>
          </a:p>
          <a:p>
            <a:endParaRPr lang="zh-CN" altLang="en-US" b="1"/>
          </a:p>
          <a:p>
            <a:r>
              <a:rPr lang="zh-CN" altLang="en-US" b="1"/>
              <a:t>长沙至全国各地航空出港及公路运输服务</a:t>
            </a:r>
            <a:endParaRPr lang="zh-CN" altLang="en-US" b="1"/>
          </a:p>
          <a:p>
            <a:r>
              <a:rPr lang="zh-CN" altLang="en-US" b="1"/>
              <a:t>长沙至广州深圳往返快运卡班专线及航空中转业务</a:t>
            </a:r>
            <a:endParaRPr lang="zh-CN" altLang="en-US" b="1"/>
          </a:p>
          <a:p>
            <a:r>
              <a:rPr lang="zh-CN" altLang="en-US" b="1"/>
              <a:t>长沙至全省地州市门对门货运服务</a:t>
            </a:r>
            <a:endParaRPr lang="zh-CN" altLang="en-US" b="1"/>
          </a:p>
          <a:p>
            <a:r>
              <a:rPr lang="zh-CN" altLang="en-US" b="1"/>
              <a:t>到达长沙货物代客提货服务</a:t>
            </a:r>
            <a:endParaRPr lang="zh-CN" altLang="en-US" b="1"/>
          </a:p>
          <a:p>
            <a:r>
              <a:rPr lang="zh-CN" altLang="en-US" b="1"/>
              <a:t>仓储服务</a:t>
            </a:r>
            <a:endParaRPr lang="zh-CN" altLang="zh-CN"/>
          </a:p>
          <a:p>
            <a:endParaRPr lang="zh-CN" altLang="en-US"/>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52500" y="685800"/>
            <a:ext cx="4953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BD018F2-50E7-4E92-A7D6-BE1B304C498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952500" y="685800"/>
            <a:ext cx="4953000" cy="3429000"/>
          </a:xfrm>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42812" y="2130427"/>
            <a:ext cx="8418537"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485624" y="3886200"/>
            <a:ext cx="6932913"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95211" y="273049"/>
            <a:ext cx="3258401" cy="1162051"/>
          </a:xfr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3872252" y="273052"/>
            <a:ext cx="5536701"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95211" y="1435103"/>
            <a:ext cx="3258401"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41285" y="4800601"/>
            <a:ext cx="5942496" cy="566739"/>
          </a:xfr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941285" y="612775"/>
            <a:ext cx="5942496"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1941285" y="5367339"/>
            <a:ext cx="5942496"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180517" y="274640"/>
            <a:ext cx="2228436"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95208" y="274640"/>
            <a:ext cx="6520239"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标题和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82360" y="4406901"/>
            <a:ext cx="8418537" cy="1362075"/>
          </a:xfr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82360" y="2906713"/>
            <a:ext cx="8418537"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95208" y="1600201"/>
            <a:ext cx="4374338"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5034615" y="1600201"/>
            <a:ext cx="4374338"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95208" y="1535113"/>
            <a:ext cx="4376058"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95208" y="2174875"/>
            <a:ext cx="4376058"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5031179" y="1535113"/>
            <a:ext cx="437777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5031179" y="2174875"/>
            <a:ext cx="437777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39845" y="245828"/>
            <a:ext cx="6172744" cy="562073"/>
          </a:xfrm>
        </p:spPr>
        <p:txBody>
          <a:bodyPr>
            <a:normAutofit/>
          </a:bodyPr>
          <a:lstStyle>
            <a:lvl1pPr algn="l">
              <a:defRPr sz="2400" b="0">
                <a:solidFill>
                  <a:schemeClr val="tx1">
                    <a:lumMod val="75000"/>
                    <a:lumOff val="25000"/>
                  </a:schemeClr>
                </a:solidFill>
              </a:defRPr>
            </a:lvl1pPr>
          </a:lstStyle>
          <a:p>
            <a:r>
              <a:rPr lang="zh-CN" altLang="en-US"/>
              <a:t>单击此处编辑母版标题样式</a:t>
            </a:r>
            <a:endParaRPr lang="zh-CN" altLang="en-US"/>
          </a:p>
        </p:txBody>
      </p:sp>
      <p:sp>
        <p:nvSpPr>
          <p:cNvPr id="7" name="Rectangle 1"/>
          <p:cNvSpPr>
            <a:spLocks noChangeArrowheads="1"/>
          </p:cNvSpPr>
          <p:nvPr userDrawn="1"/>
        </p:nvSpPr>
        <p:spPr bwMode="auto">
          <a:xfrm>
            <a:off x="9471923" y="6726556"/>
            <a:ext cx="98010" cy="120649"/>
          </a:xfrm>
          <a:prstGeom prst="rect">
            <a:avLst/>
          </a:prstGeom>
          <a:solidFill>
            <a:schemeClr val="tx1">
              <a:lumMod val="65000"/>
              <a:lumOff val="35000"/>
            </a:schemeClr>
          </a:solidFill>
          <a:ln>
            <a:noFill/>
          </a:ln>
        </p:spPr>
        <p:txBody>
          <a:bodyPr lIns="74277" tIns="37138" rIns="74277" bIns="37138" anchor="ctr"/>
          <a:lstStyle/>
          <a:p>
            <a:pPr algn="ctr"/>
            <a:endParaRPr lang="en-US" altLang="zh-CN" sz="1950">
              <a:solidFill>
                <a:srgbClr val="FFFFFF"/>
              </a:solidFill>
              <a:ea typeface="幼圆" panose="02010509060101010101" pitchFamily="49" charset="-122"/>
            </a:endParaRPr>
          </a:p>
        </p:txBody>
      </p:sp>
      <p:sp>
        <p:nvSpPr>
          <p:cNvPr id="8" name="TextBox 7"/>
          <p:cNvSpPr txBox="1">
            <a:spLocks noChangeArrowheads="1"/>
          </p:cNvSpPr>
          <p:nvPr userDrawn="1"/>
        </p:nvSpPr>
        <p:spPr bwMode="auto">
          <a:xfrm>
            <a:off x="9283231" y="6497955"/>
            <a:ext cx="474574" cy="20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algn="ctr">
              <a:defRPr/>
            </a:pPr>
            <a:fld id="{993123B4-8E3C-4EC7-8469-1BECB5936FDB}" type="slidenum">
              <a:rPr lang="bg-BG" altLang="zh-CN" sz="760" smtClean="0">
                <a:solidFill>
                  <a:srgbClr val="404040"/>
                </a:solidFill>
                <a:latin typeface="Arial" panose="020B0604020202020204" pitchFamily="34" charset="0"/>
              </a:rPr>
            </a:fld>
            <a:endParaRPr lang="bg-BG" altLang="zh-CN" sz="760">
              <a:solidFill>
                <a:srgbClr val="404040"/>
              </a:solidFill>
              <a:latin typeface="Arial" panose="020B0604020202020204" pitchFamily="34" charset="0"/>
            </a:endParaRPr>
          </a:p>
        </p:txBody>
      </p:sp>
      <p:grpSp>
        <p:nvGrpSpPr>
          <p:cNvPr id="5" name="组合 4"/>
          <p:cNvGrpSpPr/>
          <p:nvPr userDrawn="1"/>
        </p:nvGrpSpPr>
        <p:grpSpPr>
          <a:xfrm>
            <a:off x="7820660" y="265430"/>
            <a:ext cx="1462405" cy="357928"/>
            <a:chOff x="7606562" y="217417"/>
            <a:chExt cx="953171" cy="156686"/>
          </a:xfrm>
        </p:grpSpPr>
        <p:pic>
          <p:nvPicPr>
            <p:cNvPr id="6" name="图片 1" descr="中飞标志"/>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6562" y="217417"/>
              <a:ext cx="255610" cy="15668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userDrawn="1"/>
          </p:nvSpPr>
          <p:spPr>
            <a:xfrm>
              <a:off x="7775012" y="231177"/>
              <a:ext cx="784721" cy="134263"/>
            </a:xfrm>
            <a:prstGeom prst="rect">
              <a:avLst/>
            </a:prstGeom>
          </p:spPr>
          <p:txBody>
            <a:bodyPr wrap="square" anchor="ctr">
              <a:spAutoFit/>
            </a:bodyPr>
            <a:lstStyle/>
            <a:p>
              <a:r>
                <a:rPr lang="zh-CN" altLang="en-US" sz="1400" b="1" spc="300">
                  <a:solidFill>
                    <a:schemeClr val="tx1">
                      <a:lumMod val="65000"/>
                      <a:lumOff val="35000"/>
                    </a:schemeClr>
                  </a:solidFill>
                  <a:latin typeface="+mn-ea"/>
                  <a:ea typeface="+mn-ea"/>
                </a:rPr>
                <a:t>中飞物流</a:t>
              </a:r>
              <a:endParaRPr lang="zh-CN" altLang="en-US" sz="1400" b="1" spc="300">
                <a:solidFill>
                  <a:schemeClr val="tx1">
                    <a:lumMod val="65000"/>
                    <a:lumOff val="35000"/>
                  </a:schemeClr>
                </a:solidFill>
                <a:latin typeface="+mn-ea"/>
                <a:ea typeface="+mn-ea"/>
              </a:endParaRPr>
            </a:p>
          </p:txBody>
        </p:sp>
      </p:grpSp>
      <p:grpSp>
        <p:nvGrpSpPr>
          <p:cNvPr id="3" name="组合 2"/>
          <p:cNvGrpSpPr/>
          <p:nvPr userDrawn="1"/>
        </p:nvGrpSpPr>
        <p:grpSpPr>
          <a:xfrm>
            <a:off x="276137" y="6498167"/>
            <a:ext cx="464258" cy="228600"/>
            <a:chOff x="254943" y="4873625"/>
            <a:chExt cx="428625" cy="171450"/>
          </a:xfrm>
        </p:grpSpPr>
        <p:sp>
          <p:nvSpPr>
            <p:cNvPr id="10" name="Right Arrow">
              <a:hlinkClick r:id="" action="ppaction://hlinkshowjump?jump=nextslide"/>
            </p:cNvPr>
            <p:cNvSpPr/>
            <p:nvPr userDrawn="1"/>
          </p:nvSpPr>
          <p:spPr bwMode="auto">
            <a:xfrm>
              <a:off x="512118" y="4873625"/>
              <a:ext cx="171450" cy="171450"/>
            </a:xfrm>
            <a:custGeom>
              <a:avLst/>
              <a:gdLst>
                <a:gd name="T0" fmla="*/ 52341 w 228600"/>
                <a:gd name="T1" fmla="*/ 28937 h 228600"/>
                <a:gd name="T2" fmla="*/ 54437 w 228600"/>
                <a:gd name="T3" fmla="*/ 29949 h 228600"/>
                <a:gd name="T4" fmla="*/ 72143 w 228600"/>
                <a:gd name="T5" fmla="*/ 48221 h 228600"/>
                <a:gd name="T6" fmla="*/ 54437 w 228600"/>
                <a:gd name="T7" fmla="*/ 66491 h 228600"/>
                <a:gd name="T8" fmla="*/ 52271 w 228600"/>
                <a:gd name="T9" fmla="*/ 67433 h 228600"/>
                <a:gd name="T10" fmla="*/ 50105 w 228600"/>
                <a:gd name="T11" fmla="*/ 66491 h 228600"/>
                <a:gd name="T12" fmla="*/ 50105 w 228600"/>
                <a:gd name="T13" fmla="*/ 62348 h 228600"/>
                <a:gd name="T14" fmla="*/ 61217 w 228600"/>
                <a:gd name="T15" fmla="*/ 51234 h 228600"/>
                <a:gd name="T16" fmla="*/ 27125 w 228600"/>
                <a:gd name="T17" fmla="*/ 51234 h 228600"/>
                <a:gd name="T18" fmla="*/ 24958 w 228600"/>
                <a:gd name="T19" fmla="*/ 50292 h 228600"/>
                <a:gd name="T20" fmla="*/ 24110 w 228600"/>
                <a:gd name="T21" fmla="*/ 48126 h 228600"/>
                <a:gd name="T22" fmla="*/ 24958 w 228600"/>
                <a:gd name="T23" fmla="*/ 46055 h 228600"/>
                <a:gd name="T24" fmla="*/ 27125 w 228600"/>
                <a:gd name="T25" fmla="*/ 45206 h 228600"/>
                <a:gd name="T26" fmla="*/ 61029 w 228600"/>
                <a:gd name="T27" fmla="*/ 45206 h 228600"/>
                <a:gd name="T28" fmla="*/ 50105 w 228600"/>
                <a:gd name="T29" fmla="*/ 34282 h 228600"/>
                <a:gd name="T30" fmla="*/ 50198 w 228600"/>
                <a:gd name="T31" fmla="*/ 30044 h 228600"/>
                <a:gd name="T32" fmla="*/ 52341 w 228600"/>
                <a:gd name="T33" fmla="*/ 28937 h 228600"/>
                <a:gd name="T34" fmla="*/ 48221 w 228600"/>
                <a:gd name="T35" fmla="*/ 6027 h 228600"/>
                <a:gd name="T36" fmla="*/ 18365 w 228600"/>
                <a:gd name="T37" fmla="*/ 18365 h 228600"/>
                <a:gd name="T38" fmla="*/ 6028 w 228600"/>
                <a:gd name="T39" fmla="*/ 48221 h 228600"/>
                <a:gd name="T40" fmla="*/ 18365 w 228600"/>
                <a:gd name="T41" fmla="*/ 78170 h 228600"/>
                <a:gd name="T42" fmla="*/ 48221 w 228600"/>
                <a:gd name="T43" fmla="*/ 90602 h 228600"/>
                <a:gd name="T44" fmla="*/ 78076 w 228600"/>
                <a:gd name="T45" fmla="*/ 78170 h 228600"/>
                <a:gd name="T46" fmla="*/ 90413 w 228600"/>
                <a:gd name="T47" fmla="*/ 48221 h 228600"/>
                <a:gd name="T48" fmla="*/ 78076 w 228600"/>
                <a:gd name="T49" fmla="*/ 18365 h 228600"/>
                <a:gd name="T50" fmla="*/ 48221 w 228600"/>
                <a:gd name="T51" fmla="*/ 6027 h 228600"/>
                <a:gd name="T52" fmla="*/ 48221 w 228600"/>
                <a:gd name="T53" fmla="*/ 0 h 228600"/>
                <a:gd name="T54" fmla="*/ 82314 w 228600"/>
                <a:gd name="T55" fmla="*/ 14127 h 228600"/>
                <a:gd name="T56" fmla="*/ 96441 w 228600"/>
                <a:gd name="T57" fmla="*/ 48221 h 228600"/>
                <a:gd name="T58" fmla="*/ 82314 w 228600"/>
                <a:gd name="T59" fmla="*/ 82313 h 228600"/>
                <a:gd name="T60" fmla="*/ 48221 w 228600"/>
                <a:gd name="T61" fmla="*/ 96441 h 228600"/>
                <a:gd name="T62" fmla="*/ 14127 w 228600"/>
                <a:gd name="T63" fmla="*/ 82313 h 228600"/>
                <a:gd name="T64" fmla="*/ 0 w 228600"/>
                <a:gd name="T65" fmla="*/ 48221 h 228600"/>
                <a:gd name="T66" fmla="*/ 14127 w 228600"/>
                <a:gd name="T67" fmla="*/ 14127 h 228600"/>
                <a:gd name="T68" fmla="*/ 48221 w 228600"/>
                <a:gd name="T69" fmla="*/ 0 h 22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8600" h="228600">
                  <a:moveTo>
                    <a:pt x="124067" y="68591"/>
                  </a:moveTo>
                  <a:cubicBezTo>
                    <a:pt x="125741" y="68554"/>
                    <a:pt x="127397" y="69354"/>
                    <a:pt x="129034" y="70991"/>
                  </a:cubicBezTo>
                  <a:lnTo>
                    <a:pt x="171004" y="114300"/>
                  </a:lnTo>
                  <a:lnTo>
                    <a:pt x="129034" y="157609"/>
                  </a:lnTo>
                  <a:cubicBezTo>
                    <a:pt x="127546" y="159097"/>
                    <a:pt x="125834" y="159841"/>
                    <a:pt x="123900" y="159841"/>
                  </a:cubicBezTo>
                  <a:cubicBezTo>
                    <a:pt x="121965" y="159841"/>
                    <a:pt x="120253" y="159097"/>
                    <a:pt x="118765" y="157609"/>
                  </a:cubicBezTo>
                  <a:cubicBezTo>
                    <a:pt x="115491" y="154334"/>
                    <a:pt x="115491" y="151060"/>
                    <a:pt x="118765" y="147786"/>
                  </a:cubicBezTo>
                  <a:lnTo>
                    <a:pt x="145108" y="121443"/>
                  </a:lnTo>
                  <a:lnTo>
                    <a:pt x="64294" y="121443"/>
                  </a:lnTo>
                  <a:cubicBezTo>
                    <a:pt x="62210" y="121443"/>
                    <a:pt x="60499" y="120699"/>
                    <a:pt x="59159" y="119211"/>
                  </a:cubicBezTo>
                  <a:cubicBezTo>
                    <a:pt x="57820" y="117723"/>
                    <a:pt x="57150" y="116011"/>
                    <a:pt x="57150" y="114076"/>
                  </a:cubicBezTo>
                  <a:cubicBezTo>
                    <a:pt x="57150" y="112142"/>
                    <a:pt x="57820" y="110505"/>
                    <a:pt x="59159" y="109165"/>
                  </a:cubicBezTo>
                  <a:cubicBezTo>
                    <a:pt x="60499" y="107826"/>
                    <a:pt x="62210" y="107156"/>
                    <a:pt x="64294" y="107156"/>
                  </a:cubicBezTo>
                  <a:lnTo>
                    <a:pt x="144661" y="107156"/>
                  </a:lnTo>
                  <a:lnTo>
                    <a:pt x="118765" y="81260"/>
                  </a:lnTo>
                  <a:cubicBezTo>
                    <a:pt x="115491" y="77986"/>
                    <a:pt x="115565" y="74637"/>
                    <a:pt x="118988" y="71214"/>
                  </a:cubicBezTo>
                  <a:cubicBezTo>
                    <a:pt x="120700" y="69502"/>
                    <a:pt x="122393" y="68628"/>
                    <a:pt x="124067" y="68591"/>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1" y="204936"/>
                    <a:pt x="185068" y="185291"/>
                  </a:cubicBezTo>
                  <a:cubicBezTo>
                    <a:pt x="204564" y="165645"/>
                    <a:pt x="214313" y="141982"/>
                    <a:pt x="214313" y="114300"/>
                  </a:cubicBezTo>
                  <a:cubicBezTo>
                    <a:pt x="214313" y="86618"/>
                    <a:pt x="204564" y="63028"/>
                    <a:pt x="185068" y="43532"/>
                  </a:cubicBezTo>
                  <a:cubicBezTo>
                    <a:pt x="165571"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6" y="195113"/>
                  </a:cubicBezTo>
                  <a:cubicBezTo>
                    <a:pt x="11162" y="172789"/>
                    <a:pt x="0" y="145851"/>
                    <a:pt x="0" y="114300"/>
                  </a:cubicBezTo>
                  <a:cubicBezTo>
                    <a:pt x="0" y="82748"/>
                    <a:pt x="11162" y="55810"/>
                    <a:pt x="33486" y="33486"/>
                  </a:cubicBezTo>
                  <a:cubicBezTo>
                    <a:pt x="55811" y="11162"/>
                    <a:pt x="82749" y="0"/>
                    <a:pt x="114300" y="0"/>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lIns="74275" tIns="37137" rIns="74275" bIns="37137"/>
            <a:lstStyle/>
            <a:p>
              <a:endParaRPr lang="zh-CN" altLang="en-US" sz="1950"/>
            </a:p>
          </p:txBody>
        </p:sp>
        <p:sp>
          <p:nvSpPr>
            <p:cNvPr id="11" name="Left Arrow">
              <a:hlinkClick r:id="" action="ppaction://hlinkshowjump?jump=previousslide"/>
            </p:cNvPr>
            <p:cNvSpPr/>
            <p:nvPr userDrawn="1"/>
          </p:nvSpPr>
          <p:spPr bwMode="auto">
            <a:xfrm>
              <a:off x="254943" y="4873625"/>
              <a:ext cx="171450" cy="171450"/>
            </a:xfrm>
            <a:custGeom>
              <a:avLst/>
              <a:gdLst>
                <a:gd name="T0" fmla="*/ 44100 w 228600"/>
                <a:gd name="T1" fmla="*/ 28937 h 228600"/>
                <a:gd name="T2" fmla="*/ 46243 w 228600"/>
                <a:gd name="T3" fmla="*/ 30044 h 228600"/>
                <a:gd name="T4" fmla="*/ 46337 w 228600"/>
                <a:gd name="T5" fmla="*/ 34282 h 228600"/>
                <a:gd name="T6" fmla="*/ 35412 w 228600"/>
                <a:gd name="T7" fmla="*/ 45206 h 228600"/>
                <a:gd name="T8" fmla="*/ 69317 w 228600"/>
                <a:gd name="T9" fmla="*/ 45206 h 228600"/>
                <a:gd name="T10" fmla="*/ 71483 w 228600"/>
                <a:gd name="T11" fmla="*/ 46055 h 228600"/>
                <a:gd name="T12" fmla="*/ 72331 w 228600"/>
                <a:gd name="T13" fmla="*/ 48126 h 228600"/>
                <a:gd name="T14" fmla="*/ 71483 w 228600"/>
                <a:gd name="T15" fmla="*/ 50292 h 228600"/>
                <a:gd name="T16" fmla="*/ 69317 w 228600"/>
                <a:gd name="T17" fmla="*/ 51234 h 228600"/>
                <a:gd name="T18" fmla="*/ 35224 w 228600"/>
                <a:gd name="T19" fmla="*/ 51234 h 228600"/>
                <a:gd name="T20" fmla="*/ 46337 w 228600"/>
                <a:gd name="T21" fmla="*/ 62348 h 228600"/>
                <a:gd name="T22" fmla="*/ 46337 w 228600"/>
                <a:gd name="T23" fmla="*/ 66491 h 228600"/>
                <a:gd name="T24" fmla="*/ 44171 w 228600"/>
                <a:gd name="T25" fmla="*/ 67433 h 228600"/>
                <a:gd name="T26" fmla="*/ 42005 w 228600"/>
                <a:gd name="T27" fmla="*/ 66491 h 228600"/>
                <a:gd name="T28" fmla="*/ 24299 w 228600"/>
                <a:gd name="T29" fmla="*/ 48221 h 228600"/>
                <a:gd name="T30" fmla="*/ 42005 w 228600"/>
                <a:gd name="T31" fmla="*/ 29949 h 228600"/>
                <a:gd name="T32" fmla="*/ 44100 w 228600"/>
                <a:gd name="T33" fmla="*/ 28937 h 228600"/>
                <a:gd name="T34" fmla="*/ 48221 w 228600"/>
                <a:gd name="T35" fmla="*/ 6027 h 228600"/>
                <a:gd name="T36" fmla="*/ 18365 w 228600"/>
                <a:gd name="T37" fmla="*/ 18365 h 228600"/>
                <a:gd name="T38" fmla="*/ 6028 w 228600"/>
                <a:gd name="T39" fmla="*/ 48221 h 228600"/>
                <a:gd name="T40" fmla="*/ 18365 w 228600"/>
                <a:gd name="T41" fmla="*/ 78170 h 228600"/>
                <a:gd name="T42" fmla="*/ 48221 w 228600"/>
                <a:gd name="T43" fmla="*/ 90602 h 228600"/>
                <a:gd name="T44" fmla="*/ 78076 w 228600"/>
                <a:gd name="T45" fmla="*/ 78170 h 228600"/>
                <a:gd name="T46" fmla="*/ 90413 w 228600"/>
                <a:gd name="T47" fmla="*/ 48221 h 228600"/>
                <a:gd name="T48" fmla="*/ 78076 w 228600"/>
                <a:gd name="T49" fmla="*/ 18365 h 228600"/>
                <a:gd name="T50" fmla="*/ 48221 w 228600"/>
                <a:gd name="T51" fmla="*/ 6027 h 228600"/>
                <a:gd name="T52" fmla="*/ 48221 w 228600"/>
                <a:gd name="T53" fmla="*/ 0 h 228600"/>
                <a:gd name="T54" fmla="*/ 82314 w 228600"/>
                <a:gd name="T55" fmla="*/ 14127 h 228600"/>
                <a:gd name="T56" fmla="*/ 96441 w 228600"/>
                <a:gd name="T57" fmla="*/ 48221 h 228600"/>
                <a:gd name="T58" fmla="*/ 82314 w 228600"/>
                <a:gd name="T59" fmla="*/ 82313 h 228600"/>
                <a:gd name="T60" fmla="*/ 48221 w 228600"/>
                <a:gd name="T61" fmla="*/ 96441 h 228600"/>
                <a:gd name="T62" fmla="*/ 14127 w 228600"/>
                <a:gd name="T63" fmla="*/ 82313 h 228600"/>
                <a:gd name="T64" fmla="*/ 0 w 228600"/>
                <a:gd name="T65" fmla="*/ 48221 h 228600"/>
                <a:gd name="T66" fmla="*/ 14127 w 228600"/>
                <a:gd name="T67" fmla="*/ 14127 h 228600"/>
                <a:gd name="T68" fmla="*/ 48221 w 228600"/>
                <a:gd name="T69" fmla="*/ 0 h 228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28600" h="228600">
                  <a:moveTo>
                    <a:pt x="104533" y="68591"/>
                  </a:moveTo>
                  <a:cubicBezTo>
                    <a:pt x="106208" y="68628"/>
                    <a:pt x="107901" y="69502"/>
                    <a:pt x="109612" y="71214"/>
                  </a:cubicBezTo>
                  <a:cubicBezTo>
                    <a:pt x="113035" y="74637"/>
                    <a:pt x="113110" y="77986"/>
                    <a:pt x="109835" y="81260"/>
                  </a:cubicBezTo>
                  <a:lnTo>
                    <a:pt x="83939" y="107156"/>
                  </a:lnTo>
                  <a:lnTo>
                    <a:pt x="164306" y="107156"/>
                  </a:lnTo>
                  <a:cubicBezTo>
                    <a:pt x="166390" y="107156"/>
                    <a:pt x="168102" y="107826"/>
                    <a:pt x="169441" y="109165"/>
                  </a:cubicBezTo>
                  <a:cubicBezTo>
                    <a:pt x="170781" y="110505"/>
                    <a:pt x="171450" y="112142"/>
                    <a:pt x="171450" y="114076"/>
                  </a:cubicBezTo>
                  <a:cubicBezTo>
                    <a:pt x="171450" y="116011"/>
                    <a:pt x="170781" y="117723"/>
                    <a:pt x="169441" y="119211"/>
                  </a:cubicBezTo>
                  <a:cubicBezTo>
                    <a:pt x="168102" y="120699"/>
                    <a:pt x="166390" y="121443"/>
                    <a:pt x="164306" y="121443"/>
                  </a:cubicBezTo>
                  <a:lnTo>
                    <a:pt x="83493" y="121443"/>
                  </a:lnTo>
                  <a:lnTo>
                    <a:pt x="109835" y="147786"/>
                  </a:lnTo>
                  <a:cubicBezTo>
                    <a:pt x="113110" y="151060"/>
                    <a:pt x="113110" y="154334"/>
                    <a:pt x="109835" y="157609"/>
                  </a:cubicBezTo>
                  <a:cubicBezTo>
                    <a:pt x="108347" y="159097"/>
                    <a:pt x="106636" y="159841"/>
                    <a:pt x="104701" y="159841"/>
                  </a:cubicBezTo>
                  <a:cubicBezTo>
                    <a:pt x="102766" y="159841"/>
                    <a:pt x="101055" y="159097"/>
                    <a:pt x="99566" y="157609"/>
                  </a:cubicBezTo>
                  <a:lnTo>
                    <a:pt x="57597" y="114300"/>
                  </a:lnTo>
                  <a:lnTo>
                    <a:pt x="99566" y="70991"/>
                  </a:lnTo>
                  <a:cubicBezTo>
                    <a:pt x="101203" y="69354"/>
                    <a:pt x="102859" y="68554"/>
                    <a:pt x="104533" y="68591"/>
                  </a:cubicBezTo>
                  <a:close/>
                  <a:moveTo>
                    <a:pt x="114300" y="14287"/>
                  </a:moveTo>
                  <a:cubicBezTo>
                    <a:pt x="86618" y="14287"/>
                    <a:pt x="63029" y="24035"/>
                    <a:pt x="43532" y="43532"/>
                  </a:cubicBezTo>
                  <a:cubicBezTo>
                    <a:pt x="24036" y="63028"/>
                    <a:pt x="14288" y="86618"/>
                    <a:pt x="14288" y="114300"/>
                  </a:cubicBezTo>
                  <a:cubicBezTo>
                    <a:pt x="14288" y="141982"/>
                    <a:pt x="24036" y="165645"/>
                    <a:pt x="43532" y="185291"/>
                  </a:cubicBezTo>
                  <a:cubicBezTo>
                    <a:pt x="63029" y="204936"/>
                    <a:pt x="86618" y="214759"/>
                    <a:pt x="114300" y="214759"/>
                  </a:cubicBezTo>
                  <a:cubicBezTo>
                    <a:pt x="141982" y="214759"/>
                    <a:pt x="165572" y="204936"/>
                    <a:pt x="185068" y="185291"/>
                  </a:cubicBezTo>
                  <a:cubicBezTo>
                    <a:pt x="204564" y="165645"/>
                    <a:pt x="214313" y="141982"/>
                    <a:pt x="214313" y="114300"/>
                  </a:cubicBezTo>
                  <a:cubicBezTo>
                    <a:pt x="214313" y="86618"/>
                    <a:pt x="204564" y="63028"/>
                    <a:pt x="185068" y="43532"/>
                  </a:cubicBezTo>
                  <a:cubicBezTo>
                    <a:pt x="165572" y="24035"/>
                    <a:pt x="141982" y="14287"/>
                    <a:pt x="114300" y="14287"/>
                  </a:cubicBezTo>
                  <a:close/>
                  <a:moveTo>
                    <a:pt x="114300" y="0"/>
                  </a:moveTo>
                  <a:cubicBezTo>
                    <a:pt x="145852" y="0"/>
                    <a:pt x="172790" y="11162"/>
                    <a:pt x="195114" y="33486"/>
                  </a:cubicBezTo>
                  <a:cubicBezTo>
                    <a:pt x="217438" y="55810"/>
                    <a:pt x="228600" y="82748"/>
                    <a:pt x="228600" y="114300"/>
                  </a:cubicBezTo>
                  <a:cubicBezTo>
                    <a:pt x="228600" y="145851"/>
                    <a:pt x="217438" y="172789"/>
                    <a:pt x="195114" y="195113"/>
                  </a:cubicBezTo>
                  <a:cubicBezTo>
                    <a:pt x="172790" y="217438"/>
                    <a:pt x="145852" y="228600"/>
                    <a:pt x="114300" y="228600"/>
                  </a:cubicBezTo>
                  <a:cubicBezTo>
                    <a:pt x="82749" y="228600"/>
                    <a:pt x="55811" y="217438"/>
                    <a:pt x="33487" y="195113"/>
                  </a:cubicBezTo>
                  <a:cubicBezTo>
                    <a:pt x="11162" y="172789"/>
                    <a:pt x="0" y="145851"/>
                    <a:pt x="0" y="114300"/>
                  </a:cubicBezTo>
                  <a:cubicBezTo>
                    <a:pt x="0" y="82748"/>
                    <a:pt x="11162" y="55810"/>
                    <a:pt x="33487" y="33486"/>
                  </a:cubicBezTo>
                  <a:cubicBezTo>
                    <a:pt x="55811" y="11162"/>
                    <a:pt x="82749" y="0"/>
                    <a:pt x="114300" y="0"/>
                  </a:cubicBezTo>
                  <a:close/>
                </a:path>
              </a:pathLst>
            </a:custGeom>
            <a:solidFill>
              <a:srgbClr val="7F7F7F"/>
            </a:solidFill>
            <a:ln>
              <a:noFill/>
            </a:ln>
            <a:extLst>
              <a:ext uri="{91240B29-F687-4F45-9708-019B960494DF}">
                <a14:hiddenLine xmlns:a14="http://schemas.microsoft.com/office/drawing/2010/main" w="9525">
                  <a:solidFill>
                    <a:srgbClr val="000000"/>
                  </a:solidFill>
                  <a:round/>
                </a14:hiddenLine>
              </a:ext>
            </a:extLst>
          </p:spPr>
          <p:txBody>
            <a:bodyPr lIns="74275" tIns="37137" rIns="74275" bIns="37137"/>
            <a:lstStyle/>
            <a:p>
              <a:endParaRPr lang="zh-CN" altLang="en-US" sz="1950"/>
            </a:p>
          </p:txBody>
        </p:sp>
      </p:grpSp>
      <p:sp>
        <p:nvSpPr>
          <p:cNvPr id="15" name="KSO_Shape"/>
          <p:cNvSpPr/>
          <p:nvPr userDrawn="1"/>
        </p:nvSpPr>
        <p:spPr bwMode="auto">
          <a:xfrm>
            <a:off x="388826" y="266256"/>
            <a:ext cx="351019" cy="521216"/>
          </a:xfrm>
          <a:custGeom>
            <a:avLst/>
            <a:gdLst>
              <a:gd name="T0" fmla="*/ 914966 w 11382375"/>
              <a:gd name="T1" fmla="*/ 323847 h 13741400"/>
              <a:gd name="T2" fmla="*/ 1491317 w 11382375"/>
              <a:gd name="T3" fmla="*/ 900199 h 13741400"/>
              <a:gd name="T4" fmla="*/ 914966 w 11382375"/>
              <a:gd name="T5" fmla="*/ 1476342 h 13741400"/>
              <a:gd name="T6" fmla="*/ 862343 w 11382375"/>
              <a:gd name="T7" fmla="*/ 1422264 h 13741400"/>
              <a:gd name="T8" fmla="*/ 1383992 w 11382375"/>
              <a:gd name="T9" fmla="*/ 900199 h 13741400"/>
              <a:gd name="T10" fmla="*/ 862343 w 11382375"/>
              <a:gd name="T11" fmla="*/ 378549 h 13741400"/>
              <a:gd name="T12" fmla="*/ 81742 w 11382375"/>
              <a:gd name="T13" fmla="*/ 0 h 13741400"/>
              <a:gd name="T14" fmla="*/ 982772 w 11382375"/>
              <a:gd name="T15" fmla="*/ 900199 h 13741400"/>
              <a:gd name="T16" fmla="*/ 81742 w 11382375"/>
              <a:gd name="T17" fmla="*/ 1800397 h 13741400"/>
              <a:gd name="T18" fmla="*/ 0 w 11382375"/>
              <a:gd name="T19" fmla="*/ 1715951 h 13741400"/>
              <a:gd name="T20" fmla="*/ 815545 w 11382375"/>
              <a:gd name="T21" fmla="*/ 900199 h 13741400"/>
              <a:gd name="T22" fmla="*/ 0 w 11382375"/>
              <a:gd name="T23" fmla="*/ 85070 h 13741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82375" h="13741400">
                <a:moveTo>
                  <a:pt x="6983413" y="2471737"/>
                </a:moveTo>
                <a:lnTo>
                  <a:pt x="11382375" y="6870700"/>
                </a:lnTo>
                <a:lnTo>
                  <a:pt x="6983413" y="11268075"/>
                </a:lnTo>
                <a:lnTo>
                  <a:pt x="6581775" y="10855325"/>
                </a:lnTo>
                <a:lnTo>
                  <a:pt x="10563225" y="6870700"/>
                </a:lnTo>
                <a:lnTo>
                  <a:pt x="6581775" y="2889250"/>
                </a:lnTo>
                <a:lnTo>
                  <a:pt x="6983413" y="2471737"/>
                </a:lnTo>
                <a:close/>
                <a:moveTo>
                  <a:pt x="623888" y="0"/>
                </a:moveTo>
                <a:lnTo>
                  <a:pt x="7500938" y="6870700"/>
                </a:lnTo>
                <a:lnTo>
                  <a:pt x="623888" y="13741400"/>
                </a:lnTo>
                <a:lnTo>
                  <a:pt x="0" y="13096875"/>
                </a:lnTo>
                <a:lnTo>
                  <a:pt x="6224588" y="6870700"/>
                </a:lnTo>
                <a:lnTo>
                  <a:pt x="0" y="649288"/>
                </a:lnTo>
                <a:lnTo>
                  <a:pt x="623888" y="0"/>
                </a:lnTo>
                <a:close/>
              </a:path>
            </a:pathLst>
          </a:custGeom>
          <a:solidFill>
            <a:srgbClr val="C0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160"/>
          </a:p>
        </p:txBody>
      </p:sp>
      <p:sp>
        <p:nvSpPr>
          <p:cNvPr id="4" name="文本框 3"/>
          <p:cNvSpPr txBox="1"/>
          <p:nvPr userDrawn="1"/>
        </p:nvSpPr>
        <p:spPr>
          <a:xfrm>
            <a:off x="3711575" y="3244850"/>
            <a:ext cx="986790" cy="368300"/>
          </a:xfrm>
          <a:prstGeom prst="rect">
            <a:avLst/>
          </a:prstGeom>
          <a:noFill/>
        </p:spPr>
        <p:txBody>
          <a:bodyPr wrap="none" rtlCol="0" anchor="t">
            <a:spAutoFit/>
          </a:bodyPr>
          <a:lstStyle/>
          <a:p>
            <a:pPr algn="l"/>
            <a:r>
              <a:rPr lang="zh-CN" altLang="zh-CN" b="1" spc="300">
                <a:solidFill>
                  <a:schemeClr val="bg1"/>
                </a:solidFill>
                <a:latin typeface="楷体" panose="02010609060101010101" pitchFamily="49" charset="-122"/>
                <a:ea typeface="楷体" panose="02010609060101010101" pitchFamily="49" charset="-122"/>
                <a:sym typeface="+mn-ea"/>
              </a:rPr>
              <a:t>接全球</a:t>
            </a:r>
            <a:endParaRPr lang="zh-CN" altLang="en-US"/>
          </a:p>
        </p:txBody>
      </p:sp>
      <p:sp>
        <p:nvSpPr>
          <p:cNvPr id="12" name="矩形 11"/>
          <p:cNvSpPr/>
          <p:nvPr userDrawn="1"/>
        </p:nvSpPr>
        <p:spPr>
          <a:xfrm>
            <a:off x="7023559" y="6439648"/>
            <a:ext cx="2178050" cy="324485"/>
          </a:xfrm>
          <a:prstGeom prst="rect">
            <a:avLst/>
          </a:prstGeom>
        </p:spPr>
        <p:txBody>
          <a:bodyPr wrap="none">
            <a:spAutoFit/>
          </a:bodyPr>
          <a:lstStyle/>
          <a:p>
            <a:r>
              <a:rPr lang="zh-CN" altLang="zh-CN" sz="1515" b="1" spc="300">
                <a:solidFill>
                  <a:schemeClr val="tx1"/>
                </a:solidFill>
                <a:latin typeface="楷体" panose="02010609060101010101" pitchFamily="49" charset="-122"/>
                <a:ea typeface="楷体" panose="02010609060101010101" pitchFamily="49" charset="-122"/>
              </a:rPr>
              <a:t>中飞物流 链接全球</a:t>
            </a:r>
            <a:endParaRPr lang="zh-CN" altLang="zh-CN" sz="1515" b="1" spc="300">
              <a:solidFill>
                <a:schemeClr val="tx1"/>
              </a:solidFill>
              <a:latin typeface="楷体" panose="02010609060101010101" pitchFamily="49" charset="-122"/>
              <a:ea typeface="楷体" panose="02010609060101010101" pitchFamily="49" charset="-122"/>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3" name="组合 2"/>
          <p:cNvGrpSpPr/>
          <p:nvPr userDrawn="1"/>
        </p:nvGrpSpPr>
        <p:grpSpPr>
          <a:xfrm>
            <a:off x="7900670" y="347245"/>
            <a:ext cx="1527810" cy="313472"/>
            <a:chOff x="7606562" y="217417"/>
            <a:chExt cx="1086971" cy="157979"/>
          </a:xfrm>
        </p:grpSpPr>
        <p:pic>
          <p:nvPicPr>
            <p:cNvPr id="4" name="图片 1" descr="中飞标志"/>
            <p:cNvPicPr>
              <a:picLocks noChangeAspect="1" noChangeArrowheads="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6562" y="217417"/>
              <a:ext cx="255610" cy="156686"/>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userDrawn="1"/>
          </p:nvSpPr>
          <p:spPr>
            <a:xfrm>
              <a:off x="7774260" y="228508"/>
              <a:ext cx="919273" cy="146888"/>
            </a:xfrm>
            <a:prstGeom prst="rect">
              <a:avLst/>
            </a:prstGeom>
          </p:spPr>
          <p:txBody>
            <a:bodyPr wrap="square" anchor="ctr">
              <a:spAutoFit/>
            </a:bodyPr>
            <a:lstStyle/>
            <a:p>
              <a:r>
                <a:rPr lang="zh-CN" altLang="en-US" sz="1300" b="1" spc="300">
                  <a:solidFill>
                    <a:schemeClr val="tx1">
                      <a:lumMod val="65000"/>
                      <a:lumOff val="35000"/>
                    </a:schemeClr>
                  </a:solidFill>
                  <a:latin typeface="+mn-ea"/>
                  <a:ea typeface="+mn-ea"/>
                </a:rPr>
                <a:t>中飞物流</a:t>
              </a:r>
              <a:endParaRPr lang="zh-CN" altLang="en-US" sz="1300" b="1" spc="300">
                <a:solidFill>
                  <a:schemeClr val="tx1">
                    <a:lumMod val="65000"/>
                    <a:lumOff val="35000"/>
                  </a:schemeClr>
                </a:solidFill>
                <a:latin typeface="+mn-ea"/>
                <a:ea typeface="+mn-ea"/>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95208" y="274639"/>
            <a:ext cx="8913745" cy="114300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95208" y="1600201"/>
            <a:ext cx="8913745" cy="4525963"/>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95208" y="6356352"/>
            <a:ext cx="2310971"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383922" y="6356352"/>
            <a:ext cx="3136318"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097982" y="6356352"/>
            <a:ext cx="2310971"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tags" Target="../tags/tag3.xml"/><Relationship Id="rId3"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6.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6.xml"/><Relationship Id="rId3" Type="http://schemas.openxmlformats.org/officeDocument/2006/relationships/image" Target="../media/image24.png"/><Relationship Id="rId2" Type="http://schemas.openxmlformats.org/officeDocument/2006/relationships/tags" Target="../tags/tag16.xml"/><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9.xml"/><Relationship Id="rId7"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6.xml"/><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9" Type="http://schemas.openxmlformats.org/officeDocument/2006/relationships/image" Target="../media/image45.png"/><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GIF"/><Relationship Id="rId4" Type="http://schemas.openxmlformats.org/officeDocument/2006/relationships/image" Target="../media/image40.png"/><Relationship Id="rId3" Type="http://schemas.openxmlformats.org/officeDocument/2006/relationships/image" Target="../media/image39.jpeg"/><Relationship Id="rId2" Type="http://schemas.openxmlformats.org/officeDocument/2006/relationships/image" Target="../media/image38.png"/><Relationship Id="rId12" Type="http://schemas.openxmlformats.org/officeDocument/2006/relationships/notesSlide" Target="../notesSlides/notesSlide11.xml"/><Relationship Id="rId11" Type="http://schemas.openxmlformats.org/officeDocument/2006/relationships/slideLayout" Target="../slideLayouts/slideLayout6.xml"/><Relationship Id="rId10" Type="http://schemas.openxmlformats.org/officeDocument/2006/relationships/image" Target="../media/image46.png"/><Relationship Id="rId1"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image" Target="../media/image37.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jpeg"/><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53.png"/><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 Id="rId3" Type="http://schemas.openxmlformats.org/officeDocument/2006/relationships/image" Target="../media/image1.png"/><Relationship Id="rId2" Type="http://schemas.openxmlformats.org/officeDocument/2006/relationships/image" Target="../media/image49.jpeg"/><Relationship Id="rId1" Type="http://schemas.openxmlformats.org/officeDocument/2006/relationships/image" Target="../media/image48.jpe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5.png"/><Relationship Id="rId2" Type="http://schemas.openxmlformats.org/officeDocument/2006/relationships/image" Target="../media/image4.png"/><Relationship Id="rId16" Type="http://schemas.openxmlformats.org/officeDocument/2006/relationships/slideLayout" Target="../slideLayouts/slideLayout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6.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image" Target="../media/image43.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1.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image" Target="../media/image60.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image" Target="../media/image66.png"/><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7.png"/><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6.xml"/><Relationship Id="rId4" Type="http://schemas.openxmlformats.org/officeDocument/2006/relationships/image" Target="../media/image68.png"/><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69.png"/><Relationship Id="rId1" Type="http://schemas.openxmlformats.org/officeDocument/2006/relationships/tags" Target="../tags/tag3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74.png"/><Relationship Id="rId1" Type="http://schemas.openxmlformats.org/officeDocument/2006/relationships/image" Target="../media/image73.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eg"/><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png"/><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矩形 1"/>
          <p:cNvSpPr/>
          <p:nvPr/>
        </p:nvSpPr>
        <p:spPr>
          <a:xfrm>
            <a:off x="1279525" y="3356610"/>
            <a:ext cx="7560572" cy="1106805"/>
          </a:xfrm>
          <a:prstGeom prst="rect">
            <a:avLst/>
          </a:prstGeom>
          <a:noFill/>
          <a:ln>
            <a:noFill/>
          </a:ln>
        </p:spPr>
        <p:txBody>
          <a:bodyPr wrap="square" lIns="91440" tIns="45720" rIns="91440" bIns="45720">
            <a:spAutoFit/>
          </a:bodyPr>
          <a:lstStyle/>
          <a:p>
            <a:pPr algn="ctr">
              <a:lnSpc>
                <a:spcPct val="150000"/>
              </a:lnSpc>
            </a:pPr>
            <a:r>
              <a:rPr lang="zh-CN" altLang="en-US" sz="4400" b="1" spc="100" dirty="0">
                <a:ln w="9525" cmpd="sng">
                  <a:solidFill>
                    <a:schemeClr val="accent1"/>
                  </a:solidFill>
                  <a:prstDash val="solid"/>
                </a:ln>
                <a:solidFill>
                  <a:srgbClr val="FF0000"/>
                </a:solidFill>
                <a:effectLst>
                  <a:glow rad="38100">
                    <a:schemeClr val="accent1">
                      <a:alpha val="40000"/>
                    </a:schemeClr>
                  </a:glow>
                </a:effectLst>
                <a:latin typeface="+mj-ea"/>
                <a:ea typeface="+mj-ea"/>
                <a:cs typeface="+mn-ea"/>
                <a:sym typeface="+mn-lt"/>
              </a:rPr>
              <a:t>湖南中飞物流有限公司</a:t>
            </a:r>
            <a:endParaRPr lang="zh-CN" altLang="en-US" sz="4400" b="1" cap="none" spc="100" noProof="0" dirty="0">
              <a:solidFill>
                <a:srgbClr val="FF0000"/>
              </a:solidFill>
              <a:effectLst>
                <a:outerShdw blurRad="38100" dist="19050" dir="2700000" algn="tl" rotWithShape="0">
                  <a:schemeClr val="dk1">
                    <a:alpha val="40000"/>
                  </a:schemeClr>
                </a:outerShdw>
              </a:effectLst>
              <a:uLnTx/>
              <a:uFillTx/>
              <a:latin typeface="+mj-ea"/>
              <a:ea typeface="+mj-ea"/>
              <a:cs typeface="+mn-ea"/>
              <a:sym typeface="+mn-lt"/>
            </a:endParaRPr>
          </a:p>
        </p:txBody>
      </p:sp>
      <p:sp>
        <p:nvSpPr>
          <p:cNvPr id="5" name="矩形 4"/>
          <p:cNvSpPr/>
          <p:nvPr>
            <p:custDataLst>
              <p:tags r:id="rId1"/>
            </p:custDataLst>
          </p:nvPr>
        </p:nvSpPr>
        <p:spPr>
          <a:xfrm>
            <a:off x="522430" y="357166"/>
            <a:ext cx="2928784" cy="369332"/>
          </a:xfrm>
          <a:prstGeom prst="rect">
            <a:avLst/>
          </a:prstGeom>
        </p:spPr>
        <p:txBody>
          <a:bodyPr wrap="square">
            <a:spAutoFit/>
          </a:bodyPr>
          <a:p>
            <a:r>
              <a:rPr lang="zh-CN" altLang="zh-CN" b="1" spc="300" dirty="0">
                <a:solidFill>
                  <a:schemeClr val="tx2">
                    <a:lumMod val="60000"/>
                    <a:lumOff val="40000"/>
                  </a:schemeClr>
                </a:solidFill>
                <a:latin typeface="微软雅黑" panose="020B0503020204020204" pitchFamily="34" charset="-122"/>
                <a:ea typeface="微软雅黑" panose="020B0503020204020204" pitchFamily="34" charset="-122"/>
              </a:rPr>
              <a:t>中飞物流 </a:t>
            </a:r>
            <a:r>
              <a:rPr lang="en-US" altLang="zh-CN" b="1" spc="300" dirty="0">
                <a:solidFill>
                  <a:schemeClr val="tx2">
                    <a:lumMod val="60000"/>
                    <a:lumOff val="40000"/>
                  </a:schemeClr>
                </a:solidFill>
                <a:latin typeface="微软雅黑" panose="020B0503020204020204" pitchFamily="34" charset="-122"/>
                <a:ea typeface="微软雅黑" panose="020B0503020204020204" pitchFamily="34" charset="-122"/>
              </a:rPr>
              <a:t>  </a:t>
            </a:r>
            <a:r>
              <a:rPr lang="zh-CN" altLang="zh-CN" b="1" spc="300" dirty="0">
                <a:solidFill>
                  <a:schemeClr val="tx2">
                    <a:lumMod val="60000"/>
                    <a:lumOff val="40000"/>
                  </a:schemeClr>
                </a:solidFill>
                <a:latin typeface="微软雅黑" panose="020B0503020204020204" pitchFamily="34" charset="-122"/>
                <a:ea typeface="微软雅黑" panose="020B0503020204020204" pitchFamily="34" charset="-122"/>
              </a:rPr>
              <a:t>链接全球</a:t>
            </a:r>
            <a:endParaRPr lang="zh-CN" altLang="zh-CN" b="1" spc="300" dirty="0">
              <a:solidFill>
                <a:schemeClr val="tx2">
                  <a:lumMod val="60000"/>
                  <a:lumOff val="40000"/>
                </a:schemeClr>
              </a:solidFill>
              <a:latin typeface="微软雅黑" panose="020B0503020204020204" pitchFamily="34" charset="-122"/>
              <a:ea typeface="微软雅黑" panose="020B0503020204020204" pitchFamily="34" charset="-122"/>
            </a:endParaRPr>
          </a:p>
        </p:txBody>
      </p:sp>
      <p:pic>
        <p:nvPicPr>
          <p:cNvPr id="24" name="图片 23" descr="logo"/>
          <p:cNvPicPr>
            <a:picLocks noChangeAspect="1"/>
          </p:cNvPicPr>
          <p:nvPr>
            <p:custDataLst>
              <p:tags r:id="rId2"/>
            </p:custDataLst>
          </p:nvPr>
        </p:nvPicPr>
        <p:blipFill>
          <a:blip r:embed="rId3" cstate="print"/>
          <a:stretch>
            <a:fillRect/>
          </a:stretch>
        </p:blipFill>
        <p:spPr>
          <a:xfrm>
            <a:off x="4159885" y="1628775"/>
            <a:ext cx="1346835" cy="1334135"/>
          </a:xfrm>
          <a:prstGeom prst="rect">
            <a:avLst/>
          </a:prstGeom>
        </p:spPr>
      </p:pic>
    </p:spTree>
    <p:custDataLst>
      <p:tags r:id="rId4"/>
    </p:custData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351771" y="1122790"/>
            <a:ext cx="3119341" cy="389906"/>
            <a:chOff x="3900193" y="5161988"/>
            <a:chExt cx="4391613" cy="576000"/>
          </a:xfrm>
        </p:grpSpPr>
        <p:sp>
          <p:nvSpPr>
            <p:cNvPr id="19"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21" name="128 Conector recto"/>
          <p:cNvCxnSpPr/>
          <p:nvPr/>
        </p:nvCxnSpPr>
        <p:spPr>
          <a:xfrm flipH="1">
            <a:off x="6651480" y="1312712"/>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659802" y="1312712"/>
            <a:ext cx="2511598" cy="0"/>
          </a:xfrm>
          <a:prstGeom prst="line">
            <a:avLst/>
          </a:prstGeom>
          <a:noFill/>
          <a:ln w="9525" cap="rnd">
            <a:solidFill>
              <a:schemeClr val="bg1">
                <a:lumMod val="65000"/>
              </a:schemeClr>
            </a:solidFill>
            <a:prstDash val="solid"/>
            <a:bevel/>
            <a:headEnd w="med" len="sm"/>
            <a:tailEnd type="oval" w="med" len="med"/>
          </a:ln>
        </p:spPr>
      </p:cxnSp>
      <p:sp>
        <p:nvSpPr>
          <p:cNvPr id="16" name="文本框 134"/>
          <p:cNvSpPr txBox="1"/>
          <p:nvPr/>
        </p:nvSpPr>
        <p:spPr>
          <a:xfrm>
            <a:off x="950884" y="5644212"/>
            <a:ext cx="2287905" cy="305844"/>
          </a:xfrm>
          <a:prstGeom prst="rect">
            <a:avLst/>
          </a:prstGeom>
          <a:noFill/>
        </p:spPr>
        <p:txBody>
          <a:bodyPr vert="horz" wrap="square" lIns="74286" tIns="37143" rIns="74286" bIns="37143" rtlCol="0" anchor="ctr">
            <a:spAutoFit/>
          </a:bodyPr>
          <a:lstStyle/>
          <a:p>
            <a:pPr lvl="0" algn="l"/>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环境管理体系认证证书</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1" name="文本框 134"/>
          <p:cNvSpPr txBox="1"/>
          <p:nvPr/>
        </p:nvSpPr>
        <p:spPr>
          <a:xfrm>
            <a:off x="3752700" y="5644212"/>
            <a:ext cx="2279015" cy="305844"/>
          </a:xfrm>
          <a:prstGeom prst="rect">
            <a:avLst/>
          </a:prstGeom>
          <a:noFill/>
        </p:spPr>
        <p:txBody>
          <a:bodyPr vert="horz" wrap="square" lIns="74286" tIns="37143" rIns="74286" bIns="37143" rtlCol="0" anchor="ctr">
            <a:spAutoFit/>
          </a:bodyPr>
          <a:lstStyle/>
          <a:p>
            <a:pPr lvl="0" algn="ct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质量管理体系认证证书</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 name="文本框 134"/>
          <p:cNvSpPr txBox="1"/>
          <p:nvPr/>
        </p:nvSpPr>
        <p:spPr>
          <a:xfrm>
            <a:off x="6595923" y="5644212"/>
            <a:ext cx="2354580" cy="536676"/>
          </a:xfrm>
          <a:prstGeom prst="rect">
            <a:avLst/>
          </a:prstGeom>
          <a:noFill/>
        </p:spPr>
        <p:txBody>
          <a:bodyPr vert="horz" wrap="square" lIns="74286" tIns="37143" rIns="74286" bIns="37143" rtlCol="0" anchor="ctr">
            <a:spAutoFit/>
          </a:bodyPr>
          <a:lstStyle/>
          <a:p>
            <a:pPr lvl="0" algn="ct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职业健康安全管理体系认证证书</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6" name="五边形 25"/>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7" name="标题 2"/>
          <p:cNvSpPr>
            <a:spLocks noGrp="1"/>
          </p:cNvSpPr>
          <p:nvPr>
            <p:ph type="title"/>
          </p:nvPr>
        </p:nvSpPr>
        <p:spPr>
          <a:xfrm>
            <a:off x="450818" y="341804"/>
            <a:ext cx="3354311" cy="562073"/>
          </a:xfrm>
        </p:spPr>
        <p:txBody>
          <a:bodyPr>
            <a:noAutofit/>
          </a:bodyPr>
          <a:lstStyle/>
          <a:p>
            <a:r>
              <a:rPr lang="zh-CN" altLang="en-US" sz="2300" b="1" dirty="0">
                <a:solidFill>
                  <a:schemeClr val="bg1"/>
                </a:solidFill>
              </a:rPr>
              <a:t>二、公司资质与荣誉</a:t>
            </a:r>
            <a:endParaRPr lang="zh-CN" altLang="en-US" sz="2300" b="1" dirty="0">
              <a:solidFill>
                <a:schemeClr val="bg1"/>
              </a:solidFill>
            </a:endParaRPr>
          </a:p>
        </p:txBody>
      </p:sp>
      <p:sp>
        <p:nvSpPr>
          <p:cNvPr id="5" name="矩形 4"/>
          <p:cNvSpPr/>
          <p:nvPr/>
        </p:nvSpPr>
        <p:spPr>
          <a:xfrm>
            <a:off x="342900" y="1556385"/>
            <a:ext cx="216535" cy="4464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圆角矩形 1"/>
          <p:cNvSpPr/>
          <p:nvPr/>
        </p:nvSpPr>
        <p:spPr>
          <a:xfrm>
            <a:off x="485140" y="1643380"/>
            <a:ext cx="3107055" cy="385762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3" name="圆角矩形 2"/>
          <p:cNvSpPr/>
          <p:nvPr/>
        </p:nvSpPr>
        <p:spPr>
          <a:xfrm>
            <a:off x="3665855" y="1637030"/>
            <a:ext cx="2722245" cy="386397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4" name="圆角矩形 3"/>
          <p:cNvSpPr/>
          <p:nvPr/>
        </p:nvSpPr>
        <p:spPr>
          <a:xfrm>
            <a:off x="6470650" y="1637030"/>
            <a:ext cx="2693035" cy="3864610"/>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6" name="图片 5"/>
          <p:cNvPicPr>
            <a:picLocks noChangeAspect="1"/>
          </p:cNvPicPr>
          <p:nvPr/>
        </p:nvPicPr>
        <p:blipFill>
          <a:blip r:embed="rId1"/>
          <a:stretch>
            <a:fillRect/>
          </a:stretch>
        </p:blipFill>
        <p:spPr>
          <a:xfrm>
            <a:off x="702945" y="1844675"/>
            <a:ext cx="2540000" cy="3481705"/>
          </a:xfrm>
          <a:prstGeom prst="rect">
            <a:avLst/>
          </a:prstGeom>
        </p:spPr>
      </p:pic>
      <p:pic>
        <p:nvPicPr>
          <p:cNvPr id="9" name="图片 8"/>
          <p:cNvPicPr>
            <a:picLocks noChangeAspect="1"/>
          </p:cNvPicPr>
          <p:nvPr/>
        </p:nvPicPr>
        <p:blipFill>
          <a:blip r:embed="rId2"/>
          <a:stretch>
            <a:fillRect/>
          </a:stretch>
        </p:blipFill>
        <p:spPr>
          <a:xfrm>
            <a:off x="3799205" y="1917065"/>
            <a:ext cx="2479040" cy="3322320"/>
          </a:xfrm>
          <a:prstGeom prst="rect">
            <a:avLst/>
          </a:prstGeom>
        </p:spPr>
      </p:pic>
      <p:pic>
        <p:nvPicPr>
          <p:cNvPr id="13" name="图片 12"/>
          <p:cNvPicPr>
            <a:picLocks noChangeAspect="1"/>
          </p:cNvPicPr>
          <p:nvPr/>
        </p:nvPicPr>
        <p:blipFill>
          <a:blip r:embed="rId3"/>
          <a:stretch>
            <a:fillRect/>
          </a:stretch>
        </p:blipFill>
        <p:spPr>
          <a:xfrm>
            <a:off x="6679565" y="1917065"/>
            <a:ext cx="2311400" cy="3263900"/>
          </a:xfrm>
          <a:prstGeom prst="rect">
            <a:avLst/>
          </a:prstGeom>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34"/>
          <p:cNvSpPr txBox="1"/>
          <p:nvPr/>
        </p:nvSpPr>
        <p:spPr>
          <a:xfrm>
            <a:off x="926820" y="5643578"/>
            <a:ext cx="3639185" cy="305844"/>
          </a:xfrm>
          <a:prstGeom prst="rect">
            <a:avLst/>
          </a:prstGeom>
          <a:noFill/>
        </p:spPr>
        <p:txBody>
          <a:bodyPr vert="horz" wrap="square" lIns="74286" tIns="37143" rIns="74286" bIns="37143" rtlCol="0" anchor="ctr">
            <a:spAutoFit/>
          </a:bodyPr>
          <a:lstStyle/>
          <a:p>
            <a:pPr lvl="0" algn="ct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国家综合型物流</a:t>
            </a:r>
            <a:r>
              <a:rPr kumimoji="0" lang="en-US" altLang="zh-CN"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AAAA</a:t>
            </a: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级企业</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7" name="文本框 134"/>
          <p:cNvSpPr txBox="1"/>
          <p:nvPr/>
        </p:nvSpPr>
        <p:spPr>
          <a:xfrm>
            <a:off x="5202887" y="5644418"/>
            <a:ext cx="3783330" cy="304165"/>
          </a:xfrm>
          <a:prstGeom prst="rect">
            <a:avLst/>
          </a:prstGeom>
          <a:noFill/>
        </p:spPr>
        <p:txBody>
          <a:bodyPr vert="horz" wrap="square" lIns="74286" tIns="37143" rIns="74286" bIns="37143" rtlCol="0" anchor="ctr">
            <a:spAutoFit/>
          </a:bodyPr>
          <a:lstStyle/>
          <a:p>
            <a:pPr lvl="0" algn="ctr"/>
            <a:r>
              <a:rPr lang="zh-CN" altLang="en-US" sz="1500" b="1" kern="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湖南省物流与采购联合会常务理事单位</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nvGrpSpPr>
          <p:cNvPr id="2" name="组合 1"/>
          <p:cNvGrpSpPr/>
          <p:nvPr/>
        </p:nvGrpSpPr>
        <p:grpSpPr>
          <a:xfrm>
            <a:off x="3424161" y="1149460"/>
            <a:ext cx="3119341" cy="389906"/>
            <a:chOff x="3900193" y="5161988"/>
            <a:chExt cx="4391613" cy="576000"/>
          </a:xfrm>
        </p:grpSpPr>
        <p:sp>
          <p:nvSpPr>
            <p:cNvPr id="4"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6"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7" name="128 Conector recto"/>
          <p:cNvCxnSpPr/>
          <p:nvPr/>
        </p:nvCxnSpPr>
        <p:spPr>
          <a:xfrm flipH="1">
            <a:off x="6723870" y="1339382"/>
            <a:ext cx="2511598" cy="0"/>
          </a:xfrm>
          <a:prstGeom prst="line">
            <a:avLst/>
          </a:prstGeom>
          <a:noFill/>
          <a:ln w="9525" cap="rnd">
            <a:solidFill>
              <a:schemeClr val="bg1">
                <a:lumMod val="65000"/>
              </a:schemeClr>
            </a:solidFill>
            <a:prstDash val="solid"/>
            <a:bevel/>
            <a:headEnd w="med" len="sm"/>
            <a:tailEnd type="oval" w="med" len="med"/>
          </a:ln>
        </p:spPr>
      </p:cxnSp>
      <p:cxnSp>
        <p:nvCxnSpPr>
          <p:cNvPr id="9" name="128 Conector recto"/>
          <p:cNvCxnSpPr/>
          <p:nvPr/>
        </p:nvCxnSpPr>
        <p:spPr>
          <a:xfrm>
            <a:off x="732192" y="1339382"/>
            <a:ext cx="2511598" cy="0"/>
          </a:xfrm>
          <a:prstGeom prst="line">
            <a:avLst/>
          </a:prstGeom>
          <a:noFill/>
          <a:ln w="9525" cap="rnd">
            <a:solidFill>
              <a:schemeClr val="bg1">
                <a:lumMod val="65000"/>
              </a:schemeClr>
            </a:solidFill>
            <a:prstDash val="solid"/>
            <a:bevel/>
            <a:headEnd w="med" len="sm"/>
            <a:tailEnd type="oval" w="med" len="med"/>
          </a:ln>
        </p:spPr>
      </p:cxnSp>
      <p:sp>
        <p:nvSpPr>
          <p:cNvPr id="20" name="五边形 19"/>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1" name="标题 2"/>
          <p:cNvSpPr>
            <a:spLocks noGrp="1"/>
          </p:cNvSpPr>
          <p:nvPr>
            <p:ph type="title"/>
          </p:nvPr>
        </p:nvSpPr>
        <p:spPr>
          <a:xfrm>
            <a:off x="450818" y="341804"/>
            <a:ext cx="3354311" cy="562073"/>
          </a:xfrm>
        </p:spPr>
        <p:txBody>
          <a:bodyPr>
            <a:noAutofit/>
          </a:bodyPr>
          <a:lstStyle/>
          <a:p>
            <a:r>
              <a:rPr lang="zh-CN" altLang="en-US" sz="2300" b="1" dirty="0">
                <a:solidFill>
                  <a:schemeClr val="bg1"/>
                </a:solidFill>
              </a:rPr>
              <a:t>二、公司资质与荣誉</a:t>
            </a:r>
            <a:endParaRPr lang="zh-CN" altLang="en-US" sz="2300" b="1" dirty="0">
              <a:solidFill>
                <a:schemeClr val="bg1"/>
              </a:solidFill>
            </a:endParaRPr>
          </a:p>
        </p:txBody>
      </p:sp>
      <p:sp>
        <p:nvSpPr>
          <p:cNvPr id="3" name="圆角矩形 2"/>
          <p:cNvSpPr/>
          <p:nvPr/>
        </p:nvSpPr>
        <p:spPr>
          <a:xfrm>
            <a:off x="537210" y="1957705"/>
            <a:ext cx="4335780" cy="333946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5" name="圆角矩形 4"/>
          <p:cNvSpPr/>
          <p:nvPr/>
        </p:nvSpPr>
        <p:spPr>
          <a:xfrm>
            <a:off x="4951095" y="1945005"/>
            <a:ext cx="4514215" cy="333946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10" name="图片 9" descr="4A"/>
          <p:cNvPicPr>
            <a:picLocks noChangeAspect="1"/>
          </p:cNvPicPr>
          <p:nvPr/>
        </p:nvPicPr>
        <p:blipFill>
          <a:blip r:embed="rId1"/>
          <a:stretch>
            <a:fillRect/>
          </a:stretch>
        </p:blipFill>
        <p:spPr>
          <a:xfrm>
            <a:off x="775970" y="2277745"/>
            <a:ext cx="3767455" cy="2665095"/>
          </a:xfrm>
          <a:prstGeom prst="rect">
            <a:avLst/>
          </a:prstGeom>
        </p:spPr>
      </p:pic>
      <p:pic>
        <p:nvPicPr>
          <p:cNvPr id="8" name="图片 7"/>
          <p:cNvPicPr>
            <a:picLocks noChangeAspect="1"/>
          </p:cNvPicPr>
          <p:nvPr>
            <p:custDataLst>
              <p:tags r:id="rId2"/>
            </p:custDataLst>
          </p:nvPr>
        </p:nvPicPr>
        <p:blipFill>
          <a:blip r:embed="rId3"/>
          <a:stretch>
            <a:fillRect/>
          </a:stretch>
        </p:blipFill>
        <p:spPr>
          <a:xfrm>
            <a:off x="5167630" y="2277110"/>
            <a:ext cx="4046220" cy="2557780"/>
          </a:xfrm>
          <a:prstGeom prst="rect">
            <a:avLst/>
          </a:prstGeom>
        </p:spPr>
      </p:pic>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1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80238" y="1785926"/>
            <a:ext cx="2332660" cy="34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组合 17"/>
          <p:cNvGrpSpPr/>
          <p:nvPr/>
        </p:nvGrpSpPr>
        <p:grpSpPr>
          <a:xfrm>
            <a:off x="3391723" y="1199661"/>
            <a:ext cx="3119341" cy="389906"/>
            <a:chOff x="3900193" y="5161988"/>
            <a:chExt cx="4391613" cy="576000"/>
          </a:xfrm>
        </p:grpSpPr>
        <p:sp>
          <p:nvSpPr>
            <p:cNvPr id="19"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21" name="128 Conector recto"/>
          <p:cNvCxnSpPr/>
          <p:nvPr/>
        </p:nvCxnSpPr>
        <p:spPr>
          <a:xfrm flipH="1">
            <a:off x="6630223" y="1394397"/>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740332" y="1394397"/>
            <a:ext cx="2511598" cy="0"/>
          </a:xfrm>
          <a:prstGeom prst="line">
            <a:avLst/>
          </a:prstGeom>
          <a:noFill/>
          <a:ln w="9525" cap="rnd">
            <a:solidFill>
              <a:schemeClr val="bg1">
                <a:lumMod val="65000"/>
              </a:schemeClr>
            </a:solidFill>
            <a:prstDash val="solid"/>
            <a:bevel/>
            <a:headEnd w="med" len="sm"/>
            <a:tailEnd type="oval" w="med" len="med"/>
          </a:ln>
        </p:spPr>
      </p:cxnSp>
      <p:pic>
        <p:nvPicPr>
          <p:cNvPr id="4" name="图片 3" descr="微信图片_20181130154708"/>
          <p:cNvPicPr>
            <a:picLocks noChangeAspect="1"/>
          </p:cNvPicPr>
          <p:nvPr/>
        </p:nvPicPr>
        <p:blipFill>
          <a:blip r:embed="rId2" cstate="print"/>
          <a:stretch>
            <a:fillRect/>
          </a:stretch>
        </p:blipFill>
        <p:spPr>
          <a:xfrm>
            <a:off x="4015710" y="4149264"/>
            <a:ext cx="3046622" cy="2127096"/>
          </a:xfrm>
          <a:prstGeom prst="rect">
            <a:avLst/>
          </a:prstGeom>
        </p:spPr>
      </p:pic>
      <p:grpSp>
        <p:nvGrpSpPr>
          <p:cNvPr id="23" name="组合 22"/>
          <p:cNvGrpSpPr/>
          <p:nvPr/>
        </p:nvGrpSpPr>
        <p:grpSpPr>
          <a:xfrm>
            <a:off x="3841206" y="1828164"/>
            <a:ext cx="2972607" cy="2211293"/>
            <a:chOff x="3542030" y="1828165"/>
            <a:chExt cx="2722245" cy="1901190"/>
          </a:xfrm>
        </p:grpSpPr>
        <p:pic>
          <p:nvPicPr>
            <p:cNvPr id="8" name="图片 7" descr="微信图片_20181130162318_副本"/>
            <p:cNvPicPr>
              <a:picLocks noChangeAspect="1"/>
            </p:cNvPicPr>
            <p:nvPr/>
          </p:nvPicPr>
          <p:blipFill>
            <a:blip r:embed="rId3"/>
            <a:stretch>
              <a:fillRect/>
            </a:stretch>
          </p:blipFill>
          <p:spPr>
            <a:xfrm>
              <a:off x="4872355" y="1828165"/>
              <a:ext cx="1391920" cy="1856740"/>
            </a:xfrm>
            <a:prstGeom prst="rect">
              <a:avLst/>
            </a:prstGeom>
          </p:spPr>
        </p:pic>
        <p:pic>
          <p:nvPicPr>
            <p:cNvPr id="9" name="图片 8" descr="微信图片_20181130171828"/>
            <p:cNvPicPr>
              <a:picLocks noChangeAspect="1"/>
            </p:cNvPicPr>
            <p:nvPr/>
          </p:nvPicPr>
          <p:blipFill>
            <a:blip r:embed="rId4" cstate="print"/>
            <a:stretch>
              <a:fillRect/>
            </a:stretch>
          </p:blipFill>
          <p:spPr>
            <a:xfrm>
              <a:off x="3542030" y="1828165"/>
              <a:ext cx="1426845" cy="1901190"/>
            </a:xfrm>
            <a:prstGeom prst="rect">
              <a:avLst/>
            </a:prstGeom>
          </p:spPr>
        </p:pic>
      </p:grpSp>
      <p:pic>
        <p:nvPicPr>
          <p:cNvPr id="10" name="图片 9" descr="微信图片_20181130171538_副本"/>
          <p:cNvPicPr>
            <a:picLocks noChangeAspect="1"/>
          </p:cNvPicPr>
          <p:nvPr/>
        </p:nvPicPr>
        <p:blipFill>
          <a:blip r:embed="rId5" cstate="print"/>
          <a:stretch>
            <a:fillRect/>
          </a:stretch>
        </p:blipFill>
        <p:spPr>
          <a:xfrm>
            <a:off x="746094" y="1828165"/>
            <a:ext cx="3025203" cy="2160332"/>
          </a:xfrm>
          <a:prstGeom prst="rect">
            <a:avLst/>
          </a:prstGeom>
        </p:spPr>
      </p:pic>
      <p:sp>
        <p:nvSpPr>
          <p:cNvPr id="16" name="五边形 15"/>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7" name="标题 2"/>
          <p:cNvSpPr>
            <a:spLocks noGrp="1"/>
          </p:cNvSpPr>
          <p:nvPr>
            <p:ph type="title"/>
          </p:nvPr>
        </p:nvSpPr>
        <p:spPr>
          <a:xfrm>
            <a:off x="450818" y="341804"/>
            <a:ext cx="3354311" cy="562073"/>
          </a:xfrm>
        </p:spPr>
        <p:txBody>
          <a:bodyPr>
            <a:noAutofit/>
          </a:bodyPr>
          <a:lstStyle/>
          <a:p>
            <a:r>
              <a:rPr lang="zh-CN" altLang="en-US" sz="2300" b="1" dirty="0">
                <a:solidFill>
                  <a:schemeClr val="bg1"/>
                </a:solidFill>
              </a:rPr>
              <a:t>二、公司资质与荣誉</a:t>
            </a:r>
            <a:endParaRPr lang="zh-CN" altLang="en-US" sz="2300" b="1" dirty="0">
              <a:solidFill>
                <a:schemeClr val="bg1"/>
              </a:solidFill>
            </a:endParaRPr>
          </a:p>
        </p:txBody>
      </p:sp>
      <p:sp>
        <p:nvSpPr>
          <p:cNvPr id="5" name="圆角矩形 4"/>
          <p:cNvSpPr/>
          <p:nvPr/>
        </p:nvSpPr>
        <p:spPr bwMode="auto">
          <a:xfrm>
            <a:off x="618490" y="1651635"/>
            <a:ext cx="8666480" cy="4711065"/>
          </a:xfrm>
          <a:prstGeom prst="roundRect">
            <a:avLst>
              <a:gd name="adj" fmla="val 6319"/>
            </a:avLst>
          </a:prstGeom>
          <a:noFill/>
          <a:ln w="28575">
            <a:solidFill>
              <a:srgbClr val="E6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50"/>
          </a:p>
        </p:txBody>
      </p:sp>
      <p:pic>
        <p:nvPicPr>
          <p:cNvPr id="3" name="图片 2"/>
          <p:cNvPicPr>
            <a:picLocks noChangeAspect="1"/>
          </p:cNvPicPr>
          <p:nvPr/>
        </p:nvPicPr>
        <p:blipFill>
          <a:blip r:embed="rId6"/>
          <a:stretch>
            <a:fillRect/>
          </a:stretch>
        </p:blipFill>
        <p:spPr>
          <a:xfrm>
            <a:off x="847090" y="4149090"/>
            <a:ext cx="2971165" cy="2114550"/>
          </a:xfrm>
          <a:prstGeom prst="rect">
            <a:avLst/>
          </a:prstGeom>
        </p:spPr>
      </p:pic>
    </p:spTree>
  </p:cSld>
  <p:clrMapOvr>
    <a:masterClrMapping/>
  </p:clrMapOvr>
  <p:transition>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3391723" y="1199661"/>
            <a:ext cx="3119341" cy="389906"/>
            <a:chOff x="3900193" y="5161988"/>
            <a:chExt cx="4391613" cy="576000"/>
          </a:xfrm>
        </p:grpSpPr>
        <p:sp>
          <p:nvSpPr>
            <p:cNvPr id="19"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21" name="128 Conector recto"/>
          <p:cNvCxnSpPr/>
          <p:nvPr/>
        </p:nvCxnSpPr>
        <p:spPr>
          <a:xfrm flipH="1">
            <a:off x="6671488" y="1395084"/>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740332" y="1394397"/>
            <a:ext cx="2511598" cy="0"/>
          </a:xfrm>
          <a:prstGeom prst="line">
            <a:avLst/>
          </a:prstGeom>
          <a:noFill/>
          <a:ln w="9525" cap="rnd">
            <a:solidFill>
              <a:schemeClr val="bg1">
                <a:lumMod val="65000"/>
              </a:schemeClr>
            </a:solidFill>
            <a:prstDash val="solid"/>
            <a:bevel/>
            <a:headEnd w="med" len="sm"/>
            <a:tailEnd type="oval" w="med" len="med"/>
          </a:ln>
        </p:spPr>
      </p:cxnSp>
      <p:sp>
        <p:nvSpPr>
          <p:cNvPr id="14" name="五边形 13"/>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5" name="标题 2"/>
          <p:cNvSpPr>
            <a:spLocks noGrp="1"/>
          </p:cNvSpPr>
          <p:nvPr>
            <p:ph type="title"/>
          </p:nvPr>
        </p:nvSpPr>
        <p:spPr>
          <a:xfrm>
            <a:off x="450818" y="341804"/>
            <a:ext cx="3354311" cy="562073"/>
          </a:xfrm>
        </p:spPr>
        <p:txBody>
          <a:bodyPr>
            <a:noAutofit/>
          </a:bodyPr>
          <a:lstStyle/>
          <a:p>
            <a:r>
              <a:rPr lang="zh-CN" altLang="en-US" sz="2300" b="1" dirty="0">
                <a:solidFill>
                  <a:schemeClr val="bg1"/>
                </a:solidFill>
              </a:rPr>
              <a:t>二、公司资质与荣誉</a:t>
            </a:r>
            <a:endParaRPr lang="zh-CN" altLang="en-US" sz="2300" b="1" dirty="0">
              <a:solidFill>
                <a:schemeClr val="bg1"/>
              </a:solidFill>
            </a:endParaRPr>
          </a:p>
        </p:txBody>
      </p:sp>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3060" y="1785926"/>
            <a:ext cx="2332660" cy="34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 4"/>
          <p:cNvSpPr/>
          <p:nvPr/>
        </p:nvSpPr>
        <p:spPr bwMode="auto">
          <a:xfrm>
            <a:off x="618490" y="1651635"/>
            <a:ext cx="8666480" cy="3913505"/>
          </a:xfrm>
          <a:prstGeom prst="roundRect">
            <a:avLst>
              <a:gd name="adj" fmla="val 6319"/>
            </a:avLst>
          </a:prstGeom>
          <a:noFill/>
          <a:ln w="28575">
            <a:solidFill>
              <a:srgbClr val="E6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50"/>
          </a:p>
        </p:txBody>
      </p:sp>
      <p:pic>
        <p:nvPicPr>
          <p:cNvPr id="31" name="图片 31" descr="1674114074961"/>
          <p:cNvPicPr>
            <a:picLocks noChangeAspect="1"/>
          </p:cNvPicPr>
          <p:nvPr/>
        </p:nvPicPr>
        <p:blipFill>
          <a:blip r:embed="rId2"/>
          <a:stretch>
            <a:fillRect/>
          </a:stretch>
        </p:blipFill>
        <p:spPr>
          <a:xfrm>
            <a:off x="6176327" y="1772920"/>
            <a:ext cx="2688590" cy="1845310"/>
          </a:xfrm>
          <a:prstGeom prst="rect">
            <a:avLst/>
          </a:prstGeom>
        </p:spPr>
      </p:pic>
      <p:pic>
        <p:nvPicPr>
          <p:cNvPr id="33" name="图片 33" descr="1674114116447"/>
          <p:cNvPicPr>
            <a:picLocks noChangeAspect="1"/>
          </p:cNvPicPr>
          <p:nvPr/>
        </p:nvPicPr>
        <p:blipFill>
          <a:blip r:embed="rId3"/>
          <a:stretch>
            <a:fillRect/>
          </a:stretch>
        </p:blipFill>
        <p:spPr>
          <a:xfrm>
            <a:off x="6176010" y="3644900"/>
            <a:ext cx="2724150" cy="1813560"/>
          </a:xfrm>
          <a:prstGeom prst="rect">
            <a:avLst/>
          </a:prstGeom>
        </p:spPr>
      </p:pic>
      <p:pic>
        <p:nvPicPr>
          <p:cNvPr id="30" name="图片 30" descr="1674113976869"/>
          <p:cNvPicPr>
            <a:picLocks noChangeAspect="1"/>
          </p:cNvPicPr>
          <p:nvPr/>
        </p:nvPicPr>
        <p:blipFill>
          <a:blip r:embed="rId4"/>
          <a:stretch>
            <a:fillRect/>
          </a:stretch>
        </p:blipFill>
        <p:spPr>
          <a:xfrm>
            <a:off x="3151505" y="2058035"/>
            <a:ext cx="2114550" cy="3069590"/>
          </a:xfrm>
          <a:prstGeom prst="rect">
            <a:avLst/>
          </a:prstGeom>
        </p:spPr>
      </p:pic>
    </p:spTree>
  </p:cSld>
  <p:clrMapOvr>
    <a:masterClrMapping/>
  </p:clrMapOvr>
  <p:transition>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593060" y="1785926"/>
            <a:ext cx="2332660" cy="34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标题 2"/>
          <p:cNvSpPr>
            <a:spLocks noGrp="1"/>
          </p:cNvSpPr>
          <p:nvPr/>
        </p:nvSpPr>
        <p:spPr>
          <a:xfrm>
            <a:off x="450818" y="341804"/>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rPr>
              <a:t>公司资质与荣誉</a:t>
            </a:r>
            <a:endParaRPr lang="zh-CN" altLang="en-US" sz="2300" b="1" dirty="0">
              <a:solidFill>
                <a:schemeClr val="bg1"/>
              </a:solidFill>
            </a:endParaRPr>
          </a:p>
        </p:txBody>
      </p:sp>
      <p:cxnSp>
        <p:nvCxnSpPr>
          <p:cNvPr id="21" name="128 Conector recto"/>
          <p:cNvCxnSpPr/>
          <p:nvPr/>
        </p:nvCxnSpPr>
        <p:spPr>
          <a:xfrm flipH="1">
            <a:off x="6671488" y="1395084"/>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740332" y="1394397"/>
            <a:ext cx="2511598" cy="0"/>
          </a:xfrm>
          <a:prstGeom prst="line">
            <a:avLst/>
          </a:prstGeom>
          <a:noFill/>
          <a:ln w="9525" cap="rnd">
            <a:solidFill>
              <a:schemeClr val="bg1">
                <a:lumMod val="65000"/>
              </a:schemeClr>
            </a:solidFill>
            <a:prstDash val="solid"/>
            <a:bevel/>
            <a:headEnd w="med" len="sm"/>
            <a:tailEnd type="oval" w="med" len="med"/>
          </a:ln>
        </p:spPr>
      </p:cxnSp>
      <p:sp>
        <p:nvSpPr>
          <p:cNvPr id="5" name="圆角矩形 4"/>
          <p:cNvSpPr/>
          <p:nvPr/>
        </p:nvSpPr>
        <p:spPr bwMode="auto">
          <a:xfrm>
            <a:off x="618490" y="1651635"/>
            <a:ext cx="8666480" cy="3913505"/>
          </a:xfrm>
          <a:prstGeom prst="roundRect">
            <a:avLst>
              <a:gd name="adj" fmla="val 6319"/>
            </a:avLst>
          </a:prstGeom>
          <a:noFill/>
          <a:ln w="28575">
            <a:solidFill>
              <a:srgbClr val="E6080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950"/>
          </a:p>
        </p:txBody>
      </p:sp>
      <p:sp>
        <p:nvSpPr>
          <p:cNvPr id="19" name="矩形 9"/>
          <p:cNvSpPr/>
          <p:nvPr/>
        </p:nvSpPr>
        <p:spPr>
          <a:xfrm>
            <a:off x="3391723" y="1199661"/>
            <a:ext cx="3119341" cy="389906"/>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3541950" y="1232374"/>
            <a:ext cx="2818885" cy="32448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2423795" y="3594100"/>
            <a:ext cx="2761615" cy="1897380"/>
          </a:xfrm>
          <a:prstGeom prst="rect">
            <a:avLst/>
          </a:prstGeom>
        </p:spPr>
      </p:pic>
      <p:pic>
        <p:nvPicPr>
          <p:cNvPr id="9" name="图片 8"/>
          <p:cNvPicPr>
            <a:picLocks noChangeAspect="1"/>
          </p:cNvPicPr>
          <p:nvPr/>
        </p:nvPicPr>
        <p:blipFill>
          <a:blip r:embed="rId3"/>
          <a:stretch>
            <a:fillRect/>
          </a:stretch>
        </p:blipFill>
        <p:spPr>
          <a:xfrm>
            <a:off x="3943350" y="1700530"/>
            <a:ext cx="2816860" cy="1859280"/>
          </a:xfrm>
          <a:prstGeom prst="rect">
            <a:avLst/>
          </a:prstGeom>
        </p:spPr>
      </p:pic>
      <p:pic>
        <p:nvPicPr>
          <p:cNvPr id="10" name="图片 9"/>
          <p:cNvPicPr>
            <a:picLocks noChangeAspect="1"/>
          </p:cNvPicPr>
          <p:nvPr/>
        </p:nvPicPr>
        <p:blipFill>
          <a:blip r:embed="rId4"/>
          <a:stretch>
            <a:fillRect/>
          </a:stretch>
        </p:blipFill>
        <p:spPr>
          <a:xfrm>
            <a:off x="5600065" y="3573145"/>
            <a:ext cx="3025775" cy="1957070"/>
          </a:xfrm>
          <a:prstGeom prst="rect">
            <a:avLst/>
          </a:prstGeom>
        </p:spPr>
      </p:pic>
      <p:sp>
        <p:nvSpPr>
          <p:cNvPr id="14" name="五边形 13"/>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2"/>
          <p:cNvSpPr>
            <a:spLocks noGrp="1"/>
          </p:cNvSpPr>
          <p:nvPr/>
        </p:nvSpPr>
        <p:spPr>
          <a:xfrm>
            <a:off x="271113" y="404669"/>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rPr>
              <a:t>二、公司资质与荣誉</a:t>
            </a:r>
            <a:endParaRPr lang="zh-CN" altLang="en-US" sz="2300" b="1" dirty="0">
              <a:solidFill>
                <a:schemeClr val="bg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五边形 17"/>
          <p:cNvSpPr/>
          <p:nvPr/>
        </p:nvSpPr>
        <p:spPr>
          <a:xfrm>
            <a:off x="-989" y="245572"/>
            <a:ext cx="3880831"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标题 2"/>
          <p:cNvSpPr>
            <a:spLocks noGrp="1"/>
          </p:cNvSpPr>
          <p:nvPr>
            <p:ph type="title"/>
          </p:nvPr>
        </p:nvSpPr>
        <p:spPr>
          <a:xfrm>
            <a:off x="271431" y="332914"/>
            <a:ext cx="3497187" cy="562073"/>
          </a:xfrm>
        </p:spPr>
        <p:txBody>
          <a:bodyPr>
            <a:normAutofit/>
          </a:bodyPr>
          <a:lstStyle/>
          <a:p>
            <a:r>
              <a:rPr lang="zh-CN" altLang="en-US" sz="2300" b="1" dirty="0">
                <a:solidFill>
                  <a:schemeClr val="bg1"/>
                </a:solidFill>
              </a:rPr>
              <a:t>三、公司业绩案例情况</a:t>
            </a:r>
            <a:endParaRPr lang="zh-CN" altLang="en-US" sz="2300" b="1" dirty="0">
              <a:solidFill>
                <a:schemeClr val="bg1"/>
              </a:solidFill>
            </a:endParaRPr>
          </a:p>
        </p:txBody>
      </p:sp>
      <p:sp>
        <p:nvSpPr>
          <p:cNvPr id="4" name="矩形 3"/>
          <p:cNvSpPr/>
          <p:nvPr/>
        </p:nvSpPr>
        <p:spPr>
          <a:xfrm>
            <a:off x="563245" y="1142984"/>
            <a:ext cx="8797290" cy="1120140"/>
          </a:xfrm>
          <a:prstGeom prst="rect">
            <a:avLst/>
          </a:prstGeom>
        </p:spPr>
        <p:txBody>
          <a:bodyPr wrap="square">
            <a:spAutoFit/>
          </a:bodyPr>
          <a:lstStyle/>
          <a:p>
            <a:pPr indent="323850" algn="just">
              <a:lnSpc>
                <a:spcPct val="150000"/>
              </a:lnSpc>
            </a:pPr>
            <a:r>
              <a:rPr lang="en-US" altLang="zh-CN" sz="1500" dirty="0">
                <a:latin typeface="+mn-ea"/>
              </a:rPr>
              <a:t> </a:t>
            </a:r>
            <a:r>
              <a:rPr lang="zh-CN" altLang="zh-CN" sz="1500" dirty="0">
                <a:latin typeface="+mn-ea"/>
              </a:rPr>
              <a:t>湖南中飞物流有限公司良好的服务得到了客户的认可和合作伙伴的赞许，长期以来为</a:t>
            </a:r>
            <a:r>
              <a:rPr lang="zh-CN" altLang="zh-CN" sz="1500" dirty="0">
                <a:latin typeface="+mn-ea"/>
                <a:sym typeface="+mn-ea"/>
              </a:rPr>
              <a:t>三一重工、</a:t>
            </a:r>
            <a:r>
              <a:rPr lang="zh-CN" altLang="zh-CN" sz="1500" dirty="0">
                <a:latin typeface="+mn-ea"/>
              </a:rPr>
              <a:t>湖南中烟、伟创力、株洲齿轮厂、远大空调、开元仪器、三德科技、湘电集团等国内国际知名企业提供优质的综合物流服务。</a:t>
            </a:r>
            <a:endParaRPr lang="zh-CN" altLang="zh-CN" sz="1500" dirty="0">
              <a:latin typeface="+mn-ea"/>
            </a:endParaRPr>
          </a:p>
        </p:txBody>
      </p:sp>
      <p:sp>
        <p:nvSpPr>
          <p:cNvPr id="6" name="圆角矩形 5"/>
          <p:cNvSpPr/>
          <p:nvPr/>
        </p:nvSpPr>
        <p:spPr>
          <a:xfrm>
            <a:off x="1642745" y="3098800"/>
            <a:ext cx="7388225" cy="3045460"/>
          </a:xfrm>
          <a:prstGeom prst="roundRect">
            <a:avLst>
              <a:gd name="adj" fmla="val 7545"/>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5" name="椭圆 4"/>
          <p:cNvSpPr/>
          <p:nvPr/>
        </p:nvSpPr>
        <p:spPr>
          <a:xfrm>
            <a:off x="921939" y="3412274"/>
            <a:ext cx="1761370" cy="176137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10" name="Picture 3"/>
          <p:cNvPicPr>
            <a:picLocks noChangeAspect="1" noChangeArrowheads="1"/>
          </p:cNvPicPr>
          <p:nvPr/>
        </p:nvPicPr>
        <p:blipFill>
          <a:blip r:embed="rId2" cstate="print"/>
          <a:stretch>
            <a:fillRect/>
          </a:stretch>
        </p:blipFill>
        <p:spPr bwMode="auto">
          <a:xfrm>
            <a:off x="4879340" y="3284855"/>
            <a:ext cx="1473200" cy="530225"/>
          </a:xfrm>
          <a:prstGeom prst="rect">
            <a:avLst/>
          </a:prstGeom>
          <a:noFill/>
          <a:ln w="9525">
            <a:noFill/>
            <a:miter lim="800000"/>
            <a:headEnd/>
            <a:tailEnd/>
          </a:ln>
          <a:effectLst/>
        </p:spPr>
      </p:pic>
      <p:pic>
        <p:nvPicPr>
          <p:cNvPr id="11" name="图片 14340" descr="logo[1]"/>
          <p:cNvPicPr>
            <a:picLocks noChangeAspect="1" noChangeArrowheads="1"/>
          </p:cNvPicPr>
          <p:nvPr/>
        </p:nvPicPr>
        <p:blipFill>
          <a:blip r:embed="rId3"/>
          <a:stretch>
            <a:fillRect/>
          </a:stretch>
        </p:blipFill>
        <p:spPr bwMode="auto">
          <a:xfrm>
            <a:off x="4879340" y="4004945"/>
            <a:ext cx="1573530" cy="636270"/>
          </a:xfrm>
          <a:prstGeom prst="rect">
            <a:avLst/>
          </a:prstGeom>
          <a:noFill/>
          <a:ln w="9525">
            <a:noFill/>
            <a:miter lim="800000"/>
            <a:headEnd/>
            <a:tailEnd/>
          </a:ln>
        </p:spPr>
      </p:pic>
      <p:pic>
        <p:nvPicPr>
          <p:cNvPr id="13" name="图片 14339"/>
          <p:cNvPicPr>
            <a:picLocks noChangeAspect="1" noChangeArrowheads="1"/>
          </p:cNvPicPr>
          <p:nvPr/>
        </p:nvPicPr>
        <p:blipFill>
          <a:blip r:embed="rId4"/>
          <a:srcRect/>
          <a:stretch>
            <a:fillRect/>
          </a:stretch>
        </p:blipFill>
        <p:spPr bwMode="auto">
          <a:xfrm>
            <a:off x="6823710" y="4869180"/>
            <a:ext cx="1607820" cy="635635"/>
          </a:xfrm>
          <a:prstGeom prst="rect">
            <a:avLst/>
          </a:prstGeom>
          <a:noFill/>
          <a:ln w="9525">
            <a:noFill/>
            <a:miter lim="800000"/>
            <a:headEnd/>
            <a:tailEnd/>
          </a:ln>
        </p:spPr>
      </p:pic>
      <p:pic>
        <p:nvPicPr>
          <p:cNvPr id="14" name="图片 13" descr="logo.gif"/>
          <p:cNvPicPr>
            <a:picLocks noChangeAspect="1"/>
          </p:cNvPicPr>
          <p:nvPr/>
        </p:nvPicPr>
        <p:blipFill>
          <a:blip r:embed="rId5"/>
          <a:stretch>
            <a:fillRect/>
          </a:stretch>
        </p:blipFill>
        <p:spPr>
          <a:xfrm>
            <a:off x="6823710" y="3213100"/>
            <a:ext cx="1851660" cy="635635"/>
          </a:xfrm>
          <a:prstGeom prst="rect">
            <a:avLst/>
          </a:prstGeom>
        </p:spPr>
      </p:pic>
      <p:pic>
        <p:nvPicPr>
          <p:cNvPr id="15" name="图片 14341" descr="LUZX4WY_U@9WJ%{7WF[)A00"/>
          <p:cNvPicPr>
            <a:picLocks noChangeAspect="1" noChangeArrowheads="1"/>
          </p:cNvPicPr>
          <p:nvPr/>
        </p:nvPicPr>
        <p:blipFill>
          <a:blip r:embed="rId6"/>
          <a:srcRect/>
          <a:stretch>
            <a:fillRect/>
          </a:stretch>
        </p:blipFill>
        <p:spPr bwMode="auto">
          <a:xfrm>
            <a:off x="2863215" y="3933190"/>
            <a:ext cx="1609090" cy="635000"/>
          </a:xfrm>
          <a:prstGeom prst="rect">
            <a:avLst/>
          </a:prstGeom>
          <a:noFill/>
          <a:ln w="9525">
            <a:noFill/>
            <a:miter lim="800000"/>
            <a:headEnd/>
            <a:tailEnd/>
          </a:ln>
        </p:spPr>
      </p:pic>
      <p:pic>
        <p:nvPicPr>
          <p:cNvPr id="16" name="图片 15" descr="三一.png"/>
          <p:cNvPicPr>
            <a:picLocks noChangeAspect="1"/>
          </p:cNvPicPr>
          <p:nvPr/>
        </p:nvPicPr>
        <p:blipFill>
          <a:blip r:embed="rId7" cstate="print"/>
          <a:stretch>
            <a:fillRect/>
          </a:stretch>
        </p:blipFill>
        <p:spPr>
          <a:xfrm>
            <a:off x="2934970" y="3284855"/>
            <a:ext cx="1506855" cy="489585"/>
          </a:xfrm>
          <a:prstGeom prst="rect">
            <a:avLst/>
          </a:prstGeom>
        </p:spPr>
      </p:pic>
      <p:pic>
        <p:nvPicPr>
          <p:cNvPr id="20" name="Picture 2"/>
          <p:cNvPicPr>
            <a:picLocks noChangeAspect="1" noChangeArrowheads="1"/>
          </p:cNvPicPr>
          <p:nvPr/>
        </p:nvPicPr>
        <p:blipFill>
          <a:blip r:embed="rId8" cstate="print"/>
          <a:stretch>
            <a:fillRect/>
          </a:stretch>
        </p:blipFill>
        <p:spPr bwMode="auto">
          <a:xfrm>
            <a:off x="2934970" y="4797425"/>
            <a:ext cx="1574165" cy="488950"/>
          </a:xfrm>
          <a:prstGeom prst="rect">
            <a:avLst/>
          </a:prstGeom>
          <a:noFill/>
          <a:ln w="9525">
            <a:noFill/>
            <a:miter lim="800000"/>
            <a:headEnd/>
            <a:tailEnd/>
          </a:ln>
          <a:effectLst/>
        </p:spPr>
      </p:pic>
      <p:pic>
        <p:nvPicPr>
          <p:cNvPr id="17" name="图片 -2147482599"/>
          <p:cNvPicPr>
            <a:picLocks noChangeAspect="1"/>
          </p:cNvPicPr>
          <p:nvPr/>
        </p:nvPicPr>
        <p:blipFill>
          <a:blip r:embed="rId9"/>
          <a:stretch>
            <a:fillRect/>
          </a:stretch>
        </p:blipFill>
        <p:spPr>
          <a:xfrm>
            <a:off x="6878924" y="3979862"/>
            <a:ext cx="1607820" cy="686435"/>
          </a:xfrm>
          <a:prstGeom prst="rect">
            <a:avLst/>
          </a:prstGeom>
          <a:noFill/>
          <a:ln w="9525">
            <a:noFill/>
          </a:ln>
        </p:spPr>
      </p:pic>
      <p:sp>
        <p:nvSpPr>
          <p:cNvPr id="7" name="文本框 6"/>
          <p:cNvSpPr txBox="1"/>
          <p:nvPr/>
        </p:nvSpPr>
        <p:spPr>
          <a:xfrm>
            <a:off x="2933982" y="5548972"/>
            <a:ext cx="529590" cy="398780"/>
          </a:xfrm>
          <a:prstGeom prst="rect">
            <a:avLst/>
          </a:prstGeom>
          <a:noFill/>
        </p:spPr>
        <p:txBody>
          <a:bodyPr wrap="none" rtlCol="0">
            <a:spAutoFit/>
          </a:bodyPr>
          <a:lstStyle/>
          <a:p>
            <a:r>
              <a:rPr lang="en-US" altLang="zh-CN" sz="2000" b="1" dirty="0"/>
              <a:t>......</a:t>
            </a:r>
            <a:endParaRPr lang="en-US" altLang="zh-CN" sz="2000" b="1" dirty="0"/>
          </a:p>
        </p:txBody>
      </p:sp>
      <p:pic>
        <p:nvPicPr>
          <p:cNvPr id="2" name="图片 1"/>
          <p:cNvPicPr>
            <a:picLocks noChangeAspect="1"/>
          </p:cNvPicPr>
          <p:nvPr/>
        </p:nvPicPr>
        <p:blipFill>
          <a:blip r:embed="rId10"/>
          <a:stretch>
            <a:fillRect/>
          </a:stretch>
        </p:blipFill>
        <p:spPr>
          <a:xfrm>
            <a:off x="4735195" y="4725035"/>
            <a:ext cx="2276475" cy="742950"/>
          </a:xfrm>
          <a:prstGeom prst="rect">
            <a:avLst/>
          </a:prstGeom>
          <a:noFill/>
          <a:ln w="9525">
            <a:noFill/>
            <a:miter/>
          </a:ln>
        </p:spPr>
      </p:pic>
    </p:spTree>
  </p:cSld>
  <p:clrMapOvr>
    <a:masterClrMapping/>
  </p:clrMapOvr>
  <p:transition>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五边形 17"/>
          <p:cNvSpPr/>
          <p:nvPr/>
        </p:nvSpPr>
        <p:spPr>
          <a:xfrm>
            <a:off x="-989" y="245572"/>
            <a:ext cx="3880831"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lang="zh-CN" altLang="en-US" sz="2300" b="1" dirty="0">
                <a:solidFill>
                  <a:schemeClr val="bg1"/>
                </a:solidFill>
                <a:sym typeface="+mn-ea"/>
              </a:rPr>
              <a:t>三、公司业绩案例情况</a:t>
            </a:r>
            <a:endParaRPr kumimoji="0" lang="zh-CN" altLang="en-US" sz="23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标题 2"/>
          <p:cNvSpPr>
            <a:spLocks noGrp="1"/>
          </p:cNvSpPr>
          <p:nvPr>
            <p:ph type="title"/>
          </p:nvPr>
        </p:nvSpPr>
        <p:spPr>
          <a:xfrm>
            <a:off x="4231640" y="1340485"/>
            <a:ext cx="3837940" cy="561975"/>
          </a:xfrm>
        </p:spPr>
        <p:txBody>
          <a:bodyPr>
            <a:normAutofit/>
          </a:bodyPr>
          <a:lstStyle/>
          <a:p>
            <a:r>
              <a:rPr lang="zh-CN" altLang="en-US" sz="1800" b="1" dirty="0">
                <a:solidFill>
                  <a:srgbClr val="FF0000"/>
                </a:solidFill>
              </a:rPr>
              <a:t>近</a:t>
            </a:r>
            <a:r>
              <a:rPr lang="en-US" altLang="zh-CN" sz="1800" b="1" dirty="0">
                <a:solidFill>
                  <a:srgbClr val="FF0000"/>
                </a:solidFill>
              </a:rPr>
              <a:t>3</a:t>
            </a:r>
            <a:r>
              <a:rPr lang="zh-CN" altLang="en-US" sz="1800" b="1" dirty="0">
                <a:solidFill>
                  <a:srgbClr val="FF0000"/>
                </a:solidFill>
              </a:rPr>
              <a:t>年主要业绩情况</a:t>
            </a:r>
            <a:endParaRPr lang="zh-CN" altLang="en-US" sz="1800" b="1" dirty="0">
              <a:solidFill>
                <a:srgbClr val="FF0000"/>
              </a:solidFill>
            </a:endParaRPr>
          </a:p>
        </p:txBody>
      </p:sp>
      <p:sp>
        <p:nvSpPr>
          <p:cNvPr id="6" name="圆角矩形 5"/>
          <p:cNvSpPr/>
          <p:nvPr/>
        </p:nvSpPr>
        <p:spPr>
          <a:xfrm>
            <a:off x="1649095" y="1240155"/>
            <a:ext cx="7388225" cy="4079240"/>
          </a:xfrm>
          <a:prstGeom prst="roundRect">
            <a:avLst>
              <a:gd name="adj" fmla="val 7545"/>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5" name="椭圆 4"/>
          <p:cNvSpPr/>
          <p:nvPr/>
        </p:nvSpPr>
        <p:spPr>
          <a:xfrm>
            <a:off x="775254" y="2492794"/>
            <a:ext cx="1761370" cy="1761370"/>
          </a:xfrm>
          <a:prstGeom prst="ellipse">
            <a:avLst/>
          </a:prstGeom>
          <a:blipFill dpi="0" rotWithShape="1">
            <a:blip r:embed="rId1" cstate="print">
              <a:extLst>
                <a:ext uri="{28A0092B-C50C-407E-A947-70E740481C1C}">
                  <a14:useLocalDpi xmlns:a14="http://schemas.microsoft.com/office/drawing/2010/main" val="0"/>
                </a:ext>
              </a:extLst>
            </a:blip>
            <a:srcRect/>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aphicFrame>
        <p:nvGraphicFramePr>
          <p:cNvPr id="2" name="表格 -1"/>
          <p:cNvGraphicFramePr/>
          <p:nvPr/>
        </p:nvGraphicFramePr>
        <p:xfrm>
          <a:off x="2647315" y="1844675"/>
          <a:ext cx="6047740" cy="3311525"/>
        </p:xfrm>
        <a:graphic>
          <a:graphicData uri="http://schemas.openxmlformats.org/drawingml/2006/table">
            <a:tbl>
              <a:tblPr firstRow="1" bandRow="1">
                <a:tableStyleId>{5C22544A-7EE6-4342-B048-85BDC9FD1C3A}</a:tableStyleId>
              </a:tblPr>
              <a:tblGrid>
                <a:gridCol w="883285"/>
                <a:gridCol w="2809240"/>
                <a:gridCol w="2355215"/>
              </a:tblGrid>
              <a:tr h="473075">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序号</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dirty="0">
                          <a:solidFill>
                            <a:srgbClr val="000000"/>
                          </a:solidFill>
                          <a:latin typeface="宋体" panose="02010600030101010101" pitchFamily="2" charset="-122"/>
                          <a:ea typeface="宋体" panose="02010600030101010101" pitchFamily="2" charset="-122"/>
                          <a:cs typeface="宋体" panose="02010600030101010101" pitchFamily="2" charset="-122"/>
                        </a:rPr>
                        <a:t>主要客户名称</a:t>
                      </a:r>
                      <a:endParaRPr lang="zh-CN" altLang="en-US" sz="11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近</a:t>
                      </a: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3</a:t>
                      </a: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年运输项目业绩金额（万元）</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湖南白沙运输有限公司</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6000</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2</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湖南中烟物流有限责任公司</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5500</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株洲齿轮有限责任公司</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350</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4</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dirty="0">
                          <a:solidFill>
                            <a:srgbClr val="000000"/>
                          </a:solidFill>
                          <a:latin typeface="宋体" panose="02010600030101010101" pitchFamily="2" charset="-122"/>
                          <a:ea typeface="宋体" panose="02010600030101010101" pitchFamily="2" charset="-122"/>
                          <a:cs typeface="宋体" panose="02010600030101010101" pitchFamily="2" charset="-122"/>
                        </a:rPr>
                        <a:t>湖南三德科技股份有限公司</a:t>
                      </a:r>
                      <a:endParaRPr lang="zh-CN" altLang="en-US" sz="11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400</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lstStyle/>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5</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rPr>
                        <a:t>湖南顺丰速运有限公司</a:t>
                      </a:r>
                      <a:endParaRPr lang="zh-CN" altLang="en-US"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marL="0" indent="0" algn="ctr">
                        <a:buNone/>
                      </a:pPr>
                      <a:r>
                        <a:rPr lang="en-US" altLang="zh-CN" sz="1100" b="0" u="none" dirty="0">
                          <a:solidFill>
                            <a:srgbClr val="000000"/>
                          </a:solidFill>
                          <a:latin typeface="宋体" panose="02010600030101010101" pitchFamily="2" charset="-122"/>
                          <a:ea typeface="宋体" panose="02010600030101010101" pitchFamily="2" charset="-122"/>
                          <a:cs typeface="宋体" panose="02010600030101010101" pitchFamily="2" charset="-122"/>
                        </a:rPr>
                        <a:t>1500</a:t>
                      </a:r>
                      <a:endParaRPr lang="en-US" altLang="zh-CN" sz="11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73075">
                <a:tc>
                  <a:txBody>
                    <a:bodyPr/>
                    <a:p>
                      <a:pPr marL="0" indent="0" algn="ctr">
                        <a:buNone/>
                      </a:pPr>
                      <a:r>
                        <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6</a:t>
                      </a:r>
                      <a:endParaRPr lang="en-US"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ctr">
                        <a:buNone/>
                      </a:pPr>
                      <a:r>
                        <a:rPr lang="zh-CN"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rPr>
                        <a:t>湖南准时达供应链管理有限公司</a:t>
                      </a:r>
                      <a:endParaRPr lang="zh-CN" altLang="zh-CN" sz="1100" b="0" u="none">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p>
                      <a:pPr marL="0" indent="0" algn="ctr">
                        <a:buNone/>
                      </a:pPr>
                      <a:r>
                        <a:rPr lang="en-US" altLang="zh-CN" sz="1100" b="0" u="none" dirty="0">
                          <a:solidFill>
                            <a:srgbClr val="000000"/>
                          </a:solidFill>
                          <a:latin typeface="宋体" panose="02010600030101010101" pitchFamily="2" charset="-122"/>
                          <a:ea typeface="宋体" panose="02010600030101010101" pitchFamily="2" charset="-122"/>
                          <a:cs typeface="宋体" panose="02010600030101010101" pitchFamily="2" charset="-122"/>
                        </a:rPr>
                        <a:t>1000</a:t>
                      </a:r>
                      <a:endParaRPr lang="en-US" altLang="zh-CN" sz="1100" b="0" u="none" dirty="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
        <p:nvSpPr>
          <p:cNvPr id="4" name="标题 5"/>
          <p:cNvSpPr>
            <a:spLocks noGrp="1"/>
          </p:cNvSpPr>
          <p:nvPr/>
        </p:nvSpPr>
        <p:spPr>
          <a:xfrm>
            <a:off x="1706880" y="5445125"/>
            <a:ext cx="7216140" cy="774700"/>
          </a:xfrm>
          <a:prstGeom prst="rect">
            <a:avLst/>
          </a:prstGeom>
        </p:spPr>
        <p:txBody>
          <a:bodyPr vert="horz" lIns="91440" tIns="45720" rIns="91440" bIns="45720" rtlCol="0" anchor="ctr">
            <a:normAutofit lnSpcReduction="20000"/>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pPr lvl="0" algn="l"/>
            <a:r>
              <a:rPr lang="zh-CN" altLang="en-US" sz="2300" b="1" dirty="0">
                <a:solidFill>
                  <a:schemeClr val="bg1"/>
                </a:solidFill>
                <a:sym typeface="+mn-ea"/>
              </a:rPr>
              <a:t>三</a:t>
            </a:r>
            <a:r>
              <a:rPr lang="zh-CN" altLang="en-US" sz="1200" dirty="0">
                <a:solidFill>
                  <a:schemeClr val="tx1"/>
                </a:solidFill>
                <a:effectLst/>
                <a:latin typeface="微软雅黑" panose="020B0503020204020204" pitchFamily="34" charset="-122"/>
                <a:ea typeface="微软雅黑" panose="020B0503020204020204" pitchFamily="34" charset="-122"/>
                <a:sym typeface="Arial" panose="020B0604020202020204" pitchFamily="34" charset="0"/>
              </a:rPr>
              <a:t>公司近三年来主要为白沙运输、中烟物流、三德科技、株洲齿轮厂、顺丰速运、湖南准时达等单位提供物流服务，主要给成品卷烟、促销物资、汽车零配件、精密仪器提供国内整车、</a:t>
            </a:r>
            <a:r>
              <a:rPr lang="zh-CN" altLang="en-US" sz="1200">
                <a:solidFill>
                  <a:schemeClr val="tx1"/>
                </a:solidFill>
                <a:effectLst/>
                <a:latin typeface="微软雅黑" panose="020B0503020204020204" pitchFamily="34" charset="-122"/>
                <a:ea typeface="微软雅黑" panose="020B0503020204020204" pitchFamily="34" charset="-122"/>
                <a:sym typeface="Arial" panose="020B0604020202020204" pitchFamily="34" charset="0"/>
              </a:rPr>
              <a:t>零担运输及航空运输服务。</a:t>
            </a:r>
            <a:endParaRPr lang="zh-CN" altLang="en-US" sz="1200" dirty="0">
              <a:solidFill>
                <a:schemeClr val="tx1"/>
              </a:solidFill>
              <a:effectLst/>
              <a:sym typeface="+mn-ea"/>
            </a:endParaRPr>
          </a:p>
        </p:txBody>
      </p:sp>
    </p:spTree>
  </p:cSld>
  <p:clrMapOvr>
    <a:masterClrMapping/>
  </p:clrMapOvr>
  <p:transition>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a:off x="-989" y="245572"/>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7900359" y="305107"/>
            <a:ext cx="1177333" cy="291466"/>
            <a:chOff x="7606562" y="192652"/>
            <a:chExt cx="1086971" cy="218599"/>
          </a:xfrm>
        </p:grpSpPr>
        <p:pic>
          <p:nvPicPr>
            <p:cNvPr id="6" name="图片 1" descr="中飞标志"/>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6562" y="217417"/>
              <a:ext cx="255610" cy="15668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774260" y="192652"/>
              <a:ext cx="919273" cy="218599"/>
            </a:xfrm>
            <a:prstGeom prst="rect">
              <a:avLst/>
            </a:prstGeom>
          </p:spPr>
          <p:txBody>
            <a:bodyPr wrap="none" anchor="ctr">
              <a:spAutoFit/>
            </a:bodyPr>
            <a:lstStyle/>
            <a:p>
              <a:r>
                <a:rPr lang="zh-CN" altLang="en-US" sz="1300" b="1" spc="300">
                  <a:solidFill>
                    <a:schemeClr val="tx1">
                      <a:lumMod val="65000"/>
                      <a:lumOff val="35000"/>
                    </a:schemeClr>
                  </a:solidFill>
                  <a:latin typeface="+mn-ea"/>
                  <a:ea typeface="+mn-ea"/>
                </a:rPr>
                <a:t>中飞物流</a:t>
              </a:r>
              <a:endParaRPr lang="zh-CN" altLang="en-US" sz="1300" b="1" spc="300">
                <a:solidFill>
                  <a:schemeClr val="tx1">
                    <a:lumMod val="65000"/>
                    <a:lumOff val="35000"/>
                  </a:schemeClr>
                </a:solidFill>
                <a:latin typeface="+mn-ea"/>
                <a:ea typeface="+mn-ea"/>
              </a:endParaRPr>
            </a:p>
          </p:txBody>
        </p:sp>
      </p:grpSp>
      <p:sp>
        <p:nvSpPr>
          <p:cNvPr id="15" name="KSO_Shape"/>
          <p:cNvSpPr/>
          <p:nvPr/>
        </p:nvSpPr>
        <p:spPr bwMode="auto">
          <a:xfrm>
            <a:off x="388826" y="266256"/>
            <a:ext cx="351019" cy="521216"/>
          </a:xfrm>
          <a:custGeom>
            <a:avLst/>
            <a:gdLst>
              <a:gd name="T0" fmla="*/ 914966 w 11382375"/>
              <a:gd name="T1" fmla="*/ 323847 h 13741400"/>
              <a:gd name="T2" fmla="*/ 1491317 w 11382375"/>
              <a:gd name="T3" fmla="*/ 900199 h 13741400"/>
              <a:gd name="T4" fmla="*/ 914966 w 11382375"/>
              <a:gd name="T5" fmla="*/ 1476342 h 13741400"/>
              <a:gd name="T6" fmla="*/ 862343 w 11382375"/>
              <a:gd name="T7" fmla="*/ 1422264 h 13741400"/>
              <a:gd name="T8" fmla="*/ 1383992 w 11382375"/>
              <a:gd name="T9" fmla="*/ 900199 h 13741400"/>
              <a:gd name="T10" fmla="*/ 862343 w 11382375"/>
              <a:gd name="T11" fmla="*/ 378549 h 13741400"/>
              <a:gd name="T12" fmla="*/ 81742 w 11382375"/>
              <a:gd name="T13" fmla="*/ 0 h 13741400"/>
              <a:gd name="T14" fmla="*/ 982772 w 11382375"/>
              <a:gd name="T15" fmla="*/ 900199 h 13741400"/>
              <a:gd name="T16" fmla="*/ 81742 w 11382375"/>
              <a:gd name="T17" fmla="*/ 1800397 h 13741400"/>
              <a:gd name="T18" fmla="*/ 0 w 11382375"/>
              <a:gd name="T19" fmla="*/ 1715951 h 13741400"/>
              <a:gd name="T20" fmla="*/ 815545 w 11382375"/>
              <a:gd name="T21" fmla="*/ 900199 h 13741400"/>
              <a:gd name="T22" fmla="*/ 0 w 11382375"/>
              <a:gd name="T23" fmla="*/ 85070 h 13741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82375" h="13741400">
                <a:moveTo>
                  <a:pt x="6983413" y="2471737"/>
                </a:moveTo>
                <a:lnTo>
                  <a:pt x="11382375" y="6870700"/>
                </a:lnTo>
                <a:lnTo>
                  <a:pt x="6983413" y="11268075"/>
                </a:lnTo>
                <a:lnTo>
                  <a:pt x="6581775" y="10855325"/>
                </a:lnTo>
                <a:lnTo>
                  <a:pt x="10563225" y="6870700"/>
                </a:lnTo>
                <a:lnTo>
                  <a:pt x="6581775" y="2889250"/>
                </a:lnTo>
                <a:lnTo>
                  <a:pt x="6983413" y="2471737"/>
                </a:lnTo>
                <a:close/>
                <a:moveTo>
                  <a:pt x="623888" y="0"/>
                </a:moveTo>
                <a:lnTo>
                  <a:pt x="7500938" y="6870700"/>
                </a:lnTo>
                <a:lnTo>
                  <a:pt x="623888" y="13741400"/>
                </a:lnTo>
                <a:lnTo>
                  <a:pt x="0" y="13096875"/>
                </a:lnTo>
                <a:lnTo>
                  <a:pt x="6224588" y="6870700"/>
                </a:lnTo>
                <a:lnTo>
                  <a:pt x="0" y="649288"/>
                </a:lnTo>
                <a:lnTo>
                  <a:pt x="623888" y="0"/>
                </a:lnTo>
                <a:close/>
              </a:path>
            </a:pathLst>
          </a:custGeom>
          <a:solidFill>
            <a:srgbClr val="C0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160"/>
          </a:p>
        </p:txBody>
      </p:sp>
      <p:sp>
        <p:nvSpPr>
          <p:cNvPr id="8" name="标题 7"/>
          <p:cNvSpPr>
            <a:spLocks noGrp="1"/>
          </p:cNvSpPr>
          <p:nvPr>
            <p:ph type="title"/>
          </p:nvPr>
        </p:nvSpPr>
        <p:spPr>
          <a:xfrm>
            <a:off x="487331" y="333040"/>
            <a:ext cx="3786214" cy="622300"/>
          </a:xfrm>
        </p:spPr>
        <p:txBody>
          <a:bodyPr vert="horz" lIns="91440" tIns="45720" rIns="91440" bIns="45720" rtlCol="0" anchor="ctr">
            <a:normAutofit/>
          </a:bodyPr>
          <a:lstStyle/>
          <a:p>
            <a:pPr lvl="0" algn="l"/>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sp>
        <p:nvSpPr>
          <p:cNvPr id="19" name="矩形 18"/>
          <p:cNvSpPr/>
          <p:nvPr/>
        </p:nvSpPr>
        <p:spPr>
          <a:xfrm>
            <a:off x="1150620" y="1672590"/>
            <a:ext cx="3385820" cy="501015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635" algn="just">
              <a:lnSpc>
                <a:spcPts val="2800"/>
              </a:lnSpc>
            </a:pPr>
            <a:r>
              <a:rPr lang="zh-CN" altLang="en-US" sz="1400" dirty="0">
                <a:effectLst/>
                <a:latin typeface="宋体" panose="02010600030101010101" pitchFamily="2" charset="-122"/>
                <a:ea typeface="宋体" panose="02010600030101010101" pitchFamily="2" charset="-122"/>
                <a:sym typeface="Arial" panose="020B0604020202020204" pitchFamily="34" charset="0"/>
              </a:rPr>
              <a:t>自2003年开始，我司即为湖南中烟合格的运输服务供应商，目前公司主要提供长沙至江苏、山东地区的成品道路运输、长沙至全国各地成品卷烟航空运输、促销物资快运以及促销物资仓储业务。</a:t>
            </a:r>
            <a:endParaRPr lang="zh-CN" altLang="en-US" sz="1400" dirty="0">
              <a:effectLst/>
              <a:latin typeface="宋体" panose="02010600030101010101" pitchFamily="2" charset="-122"/>
              <a:ea typeface="宋体" panose="02010600030101010101" pitchFamily="2" charset="-122"/>
              <a:sym typeface="Arial" panose="020B0604020202020204" pitchFamily="34" charset="0"/>
            </a:endParaRPr>
          </a:p>
          <a:p>
            <a:pPr marL="635" algn="just">
              <a:lnSpc>
                <a:spcPts val="2800"/>
              </a:lnSpc>
            </a:pPr>
            <a:r>
              <a:rPr lang="zh-CN" altLang="en-US" sz="1400" dirty="0">
                <a:effectLst/>
                <a:latin typeface="宋体" panose="02010600030101010101" pitchFamily="2" charset="-122"/>
                <a:ea typeface="宋体" panose="02010600030101010101" pitchFamily="2" charset="-122"/>
                <a:sym typeface="Arial" panose="020B0604020202020204" pitchFamily="34" charset="0"/>
              </a:rPr>
              <a:t>项目组主要负责中烟项目业务所有货物的物流信息跟踪处理及反馈等工作，从接收发运计划、车辆安排、货物提取、航空订舱、货物装卸、机场发运、派送管理、签收单管理等方面均制定了严格的操作标准，确保货物安全、快速的到达客户手中。1</a:t>
            </a:r>
            <a:r>
              <a:rPr lang="en-US" altLang="zh-CN" sz="1400" dirty="0">
                <a:effectLst/>
                <a:latin typeface="宋体" panose="02010600030101010101" pitchFamily="2" charset="-122"/>
                <a:ea typeface="宋体" panose="02010600030101010101" pitchFamily="2" charset="-122"/>
                <a:sym typeface="Arial" panose="020B0604020202020204" pitchFamily="34" charset="0"/>
              </a:rPr>
              <a:t>9</a:t>
            </a:r>
            <a:r>
              <a:rPr lang="zh-CN" altLang="en-US" sz="1400" dirty="0">
                <a:effectLst/>
                <a:latin typeface="宋体" panose="02010600030101010101" pitchFamily="2" charset="-122"/>
                <a:ea typeface="宋体" panose="02010600030101010101" pitchFamily="2" charset="-122"/>
                <a:sym typeface="Arial" panose="020B0604020202020204" pitchFamily="34" charset="0"/>
              </a:rPr>
              <a:t>年以来公司的服务水平得到了湖南中烟各级领导的高度赞许。</a:t>
            </a:r>
            <a:endParaRPr lang="zh-CN" altLang="en-US" sz="1400" dirty="0">
              <a:effectLst/>
              <a:latin typeface="宋体" panose="02010600030101010101" pitchFamily="2" charset="-122"/>
              <a:ea typeface="宋体" panose="02010600030101010101" pitchFamily="2" charset="-122"/>
              <a:sym typeface="Arial" panose="020B0604020202020204" pitchFamily="34" charset="0"/>
            </a:endParaRPr>
          </a:p>
        </p:txBody>
      </p:sp>
      <p:pic>
        <p:nvPicPr>
          <p:cNvPr id="12" name="中烟机场操作">
            <a:hlinkClick r:id="" action="ppaction://media"/>
          </p:cNvPr>
          <p:cNvPicPr/>
          <p:nvPr>
            <a:videoFile r:link="rId2"/>
            <p:extLst>
              <p:ext uri="{DAA4B4D4-6D71-4841-9C94-3DE7FCFB9230}">
                <p14:media xmlns:p14="http://schemas.microsoft.com/office/powerpoint/2010/main" r:embed="rId3">
                  <p14:trim end="1203.000000"/>
                </p14:media>
              </p:ext>
            </p:extLst>
          </p:nvPr>
        </p:nvPicPr>
        <p:blipFill>
          <a:blip r:embed="rId4"/>
          <a:stretch>
            <a:fillRect/>
          </a:stretch>
        </p:blipFill>
        <p:spPr>
          <a:xfrm>
            <a:off x="4497070" y="1672590"/>
            <a:ext cx="3879850" cy="5013325"/>
          </a:xfrm>
          <a:prstGeom prst="rect">
            <a:avLst/>
          </a:prstGeom>
        </p:spPr>
      </p:pic>
      <p:grpSp>
        <p:nvGrpSpPr>
          <p:cNvPr id="2" name="组合 1"/>
          <p:cNvGrpSpPr/>
          <p:nvPr/>
        </p:nvGrpSpPr>
        <p:grpSpPr>
          <a:xfrm>
            <a:off x="3295650" y="1176655"/>
            <a:ext cx="3230880" cy="441325"/>
            <a:chOff x="3788838" y="5161988"/>
            <a:chExt cx="4548645" cy="576000"/>
          </a:xfrm>
        </p:grpSpPr>
        <p:sp>
          <p:nvSpPr>
            <p:cNvPr id="3"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11" name="文本框 3"/>
            <p:cNvSpPr txBox="1"/>
            <p:nvPr/>
          </p:nvSpPr>
          <p:spPr>
            <a:xfrm>
              <a:off x="3788838" y="5251870"/>
              <a:ext cx="4548645" cy="438423"/>
            </a:xfrm>
            <a:prstGeom prst="rect">
              <a:avLst/>
            </a:prstGeom>
            <a:noFill/>
            <a:effectLst>
              <a:glow rad="139700">
                <a:srgbClr val="0F6FC6">
                  <a:satMod val="175000"/>
                  <a:alpha val="40000"/>
                </a:srgbClr>
              </a:glow>
            </a:effectLst>
          </p:spPr>
          <p:txBody>
            <a:bodyPr wrap="square" rtlCol="0" anchor="ctr">
              <a:spAutoFit/>
            </a:bodyPr>
            <a:lstStyle/>
            <a:p>
              <a:pPr lvl="0" algn="ctr"/>
              <a:r>
                <a:rPr kumimoji="0" lang="en-US" altLang="zh-CN"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 </a:t>
              </a:r>
              <a:r>
                <a:rPr kumimoji="0" lang="zh-CN" altLang="zh-CN"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湖南白沙运输和中烟物流</a:t>
              </a:r>
              <a:r>
                <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业务介绍</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4" name="128 Conector recto"/>
          <p:cNvCxnSpPr/>
          <p:nvPr/>
        </p:nvCxnSpPr>
        <p:spPr>
          <a:xfrm flipH="1">
            <a:off x="6654656" y="1423053"/>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23500" y="1422365"/>
            <a:ext cx="2511598" cy="0"/>
          </a:xfrm>
          <a:prstGeom prst="line">
            <a:avLst/>
          </a:prstGeom>
          <a:noFill/>
          <a:ln w="9525" cap="rnd">
            <a:solidFill>
              <a:schemeClr val="bg1">
                <a:lumMod val="65000"/>
              </a:schemeClr>
            </a:solidFill>
            <a:prstDash val="solid"/>
            <a:bevel/>
            <a:headEnd w="med" len="sm"/>
            <a:tailEnd type="oval" w="med" len="med"/>
          </a:ln>
        </p:spPr>
      </p:cxnSp>
    </p:spTree>
  </p:cSld>
  <p:clrMapOvr>
    <a:masterClrMapping/>
  </p:clrMapOvr>
  <p:transition>
    <p:random/>
  </p:transition>
  <p:timing>
    <p:tnLst>
      <p:par>
        <p:cTn id="1" dur="indefinite" restart="never" nodeType="tmRoot">
          <p:childTnLst>
            <p:video>
              <p:cMediaNode vol="12000">
                <p:cTn id="2" fill="hold" display="1">
                  <p:stCondLst>
                    <p:cond delay="indefinite"/>
                  </p:stCondLst>
                  <p:endCondLst>
                    <p:cond evt="onNext" delay="0">
                      <p:tgtEl>
                        <p:sldTgt/>
                      </p:tgtEl>
                    </p:cond>
                    <p:cond evt="onPrev" delay="0">
                      <p:tgtEl>
                        <p:sldTgt/>
                      </p:tgtEl>
                    </p:cond>
                  </p:endCondLst>
                </p:cTn>
                <p:tgtEl>
                  <p:spTgt spid="12"/>
                </p:tgtEl>
              </p:cMediaNode>
            </p:video>
            <p:seq concurrent="1" nextAc="seek">
              <p:cTn id="3" restart="whenNotActive" fill="hold" evtFilter="cancelBubble" nodeType="interactiveSeq">
                <p:stCondLst>
                  <p:cond evt="onClick" delay="0">
                    <p:tgtEl>
                      <p:spTgt spid="1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41213"/>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pic>
        <p:nvPicPr>
          <p:cNvPr id="16" name="图片 15"/>
          <p:cNvPicPr>
            <a:picLocks noChangeAspect="1"/>
          </p:cNvPicPr>
          <p:nvPr/>
        </p:nvPicPr>
        <p:blipFill>
          <a:blip r:embed="rId1" cstate="print"/>
          <a:stretch>
            <a:fillRect/>
          </a:stretch>
        </p:blipFill>
        <p:spPr>
          <a:xfrm>
            <a:off x="615315" y="3958572"/>
            <a:ext cx="2781935" cy="2546350"/>
          </a:xfrm>
          <a:prstGeom prst="rect">
            <a:avLst/>
          </a:prstGeom>
        </p:spPr>
      </p:pic>
      <p:pic>
        <p:nvPicPr>
          <p:cNvPr id="17" name="图片 16"/>
          <p:cNvPicPr>
            <a:picLocks noChangeAspect="1"/>
          </p:cNvPicPr>
          <p:nvPr/>
        </p:nvPicPr>
        <p:blipFill>
          <a:blip r:embed="rId2" cstate="print"/>
          <a:stretch>
            <a:fillRect/>
          </a:stretch>
        </p:blipFill>
        <p:spPr>
          <a:xfrm>
            <a:off x="615315" y="1214422"/>
            <a:ext cx="2781300" cy="2656840"/>
          </a:xfrm>
          <a:prstGeom prst="rect">
            <a:avLst/>
          </a:prstGeom>
        </p:spPr>
      </p:pic>
      <p:grpSp>
        <p:nvGrpSpPr>
          <p:cNvPr id="5" name="组合 4"/>
          <p:cNvGrpSpPr/>
          <p:nvPr/>
        </p:nvGrpSpPr>
        <p:grpSpPr>
          <a:xfrm>
            <a:off x="7900359" y="305107"/>
            <a:ext cx="1177333" cy="291466"/>
            <a:chOff x="7606562" y="192652"/>
            <a:chExt cx="1086971" cy="218599"/>
          </a:xfrm>
        </p:grpSpPr>
        <p:pic>
          <p:nvPicPr>
            <p:cNvPr id="6" name="图片 1" descr="中飞标志"/>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6562" y="217417"/>
              <a:ext cx="255610" cy="15668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7774260" y="192652"/>
              <a:ext cx="919273" cy="218599"/>
            </a:xfrm>
            <a:prstGeom prst="rect">
              <a:avLst/>
            </a:prstGeom>
          </p:spPr>
          <p:txBody>
            <a:bodyPr wrap="none" anchor="ctr">
              <a:spAutoFit/>
            </a:bodyPr>
            <a:lstStyle/>
            <a:p>
              <a:r>
                <a:rPr lang="zh-CN" altLang="en-US" sz="1300" b="1" spc="300">
                  <a:solidFill>
                    <a:schemeClr val="tx1">
                      <a:lumMod val="65000"/>
                      <a:lumOff val="35000"/>
                    </a:schemeClr>
                  </a:solidFill>
                  <a:latin typeface="+mn-ea"/>
                  <a:ea typeface="+mn-ea"/>
                </a:rPr>
                <a:t>中飞物流</a:t>
              </a:r>
              <a:endParaRPr lang="zh-CN" altLang="en-US" sz="1300" b="1" spc="300">
                <a:solidFill>
                  <a:schemeClr val="tx1">
                    <a:lumMod val="65000"/>
                    <a:lumOff val="35000"/>
                  </a:schemeClr>
                </a:solidFill>
                <a:latin typeface="+mn-ea"/>
                <a:ea typeface="+mn-ea"/>
              </a:endParaRPr>
            </a:p>
          </p:txBody>
        </p:sp>
      </p:grpSp>
      <p:sp>
        <p:nvSpPr>
          <p:cNvPr id="15" name="KSO_Shape"/>
          <p:cNvSpPr/>
          <p:nvPr/>
        </p:nvSpPr>
        <p:spPr bwMode="auto">
          <a:xfrm>
            <a:off x="388826" y="266256"/>
            <a:ext cx="351019" cy="521216"/>
          </a:xfrm>
          <a:custGeom>
            <a:avLst/>
            <a:gdLst>
              <a:gd name="T0" fmla="*/ 914966 w 11382375"/>
              <a:gd name="T1" fmla="*/ 323847 h 13741400"/>
              <a:gd name="T2" fmla="*/ 1491317 w 11382375"/>
              <a:gd name="T3" fmla="*/ 900199 h 13741400"/>
              <a:gd name="T4" fmla="*/ 914966 w 11382375"/>
              <a:gd name="T5" fmla="*/ 1476342 h 13741400"/>
              <a:gd name="T6" fmla="*/ 862343 w 11382375"/>
              <a:gd name="T7" fmla="*/ 1422264 h 13741400"/>
              <a:gd name="T8" fmla="*/ 1383992 w 11382375"/>
              <a:gd name="T9" fmla="*/ 900199 h 13741400"/>
              <a:gd name="T10" fmla="*/ 862343 w 11382375"/>
              <a:gd name="T11" fmla="*/ 378549 h 13741400"/>
              <a:gd name="T12" fmla="*/ 81742 w 11382375"/>
              <a:gd name="T13" fmla="*/ 0 h 13741400"/>
              <a:gd name="T14" fmla="*/ 982772 w 11382375"/>
              <a:gd name="T15" fmla="*/ 900199 h 13741400"/>
              <a:gd name="T16" fmla="*/ 81742 w 11382375"/>
              <a:gd name="T17" fmla="*/ 1800397 h 13741400"/>
              <a:gd name="T18" fmla="*/ 0 w 11382375"/>
              <a:gd name="T19" fmla="*/ 1715951 h 13741400"/>
              <a:gd name="T20" fmla="*/ 815545 w 11382375"/>
              <a:gd name="T21" fmla="*/ 900199 h 13741400"/>
              <a:gd name="T22" fmla="*/ 0 w 11382375"/>
              <a:gd name="T23" fmla="*/ 85070 h 13741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82375" h="13741400">
                <a:moveTo>
                  <a:pt x="6983413" y="2471737"/>
                </a:moveTo>
                <a:lnTo>
                  <a:pt x="11382375" y="6870700"/>
                </a:lnTo>
                <a:lnTo>
                  <a:pt x="6983413" y="11268075"/>
                </a:lnTo>
                <a:lnTo>
                  <a:pt x="6581775" y="10855325"/>
                </a:lnTo>
                <a:lnTo>
                  <a:pt x="10563225" y="6870700"/>
                </a:lnTo>
                <a:lnTo>
                  <a:pt x="6581775" y="2889250"/>
                </a:lnTo>
                <a:lnTo>
                  <a:pt x="6983413" y="2471737"/>
                </a:lnTo>
                <a:close/>
                <a:moveTo>
                  <a:pt x="623888" y="0"/>
                </a:moveTo>
                <a:lnTo>
                  <a:pt x="7500938" y="6870700"/>
                </a:lnTo>
                <a:lnTo>
                  <a:pt x="623888" y="13741400"/>
                </a:lnTo>
                <a:lnTo>
                  <a:pt x="0" y="13096875"/>
                </a:lnTo>
                <a:lnTo>
                  <a:pt x="6224588" y="6870700"/>
                </a:lnTo>
                <a:lnTo>
                  <a:pt x="0" y="649288"/>
                </a:lnTo>
                <a:lnTo>
                  <a:pt x="623888" y="0"/>
                </a:lnTo>
                <a:close/>
              </a:path>
            </a:pathLst>
          </a:custGeom>
          <a:solidFill>
            <a:srgbClr val="C0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160"/>
          </a:p>
        </p:txBody>
      </p:sp>
      <p:sp>
        <p:nvSpPr>
          <p:cNvPr id="8" name="标题 7"/>
          <p:cNvSpPr>
            <a:spLocks noGrp="1"/>
          </p:cNvSpPr>
          <p:nvPr>
            <p:ph type="title"/>
          </p:nvPr>
        </p:nvSpPr>
        <p:spPr>
          <a:xfrm>
            <a:off x="127000" y="332740"/>
            <a:ext cx="3662680" cy="622300"/>
          </a:xfrm>
        </p:spPr>
        <p:txBody>
          <a:bodyPr vert="horz" lIns="91440" tIns="45720" rIns="91440" bIns="45720" rtlCol="0" anchor="ctr">
            <a:normAutofit/>
          </a:bodyPr>
          <a:lstStyle/>
          <a:p>
            <a:pPr lvl="0"/>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pic>
        <p:nvPicPr>
          <p:cNvPr id="2" name="图片 1" descr="微信图片_20181019125928"/>
          <p:cNvPicPr>
            <a:picLocks noChangeAspect="1"/>
          </p:cNvPicPr>
          <p:nvPr/>
        </p:nvPicPr>
        <p:blipFill>
          <a:blip r:embed="rId4" cstate="print"/>
          <a:stretch>
            <a:fillRect/>
          </a:stretch>
        </p:blipFill>
        <p:spPr>
          <a:xfrm>
            <a:off x="3472180" y="1214422"/>
            <a:ext cx="2942590" cy="2656840"/>
          </a:xfrm>
          <a:prstGeom prst="rect">
            <a:avLst/>
          </a:prstGeom>
        </p:spPr>
      </p:pic>
      <p:pic>
        <p:nvPicPr>
          <p:cNvPr id="4" name="图片 3" descr="微信图片_201810191259283"/>
          <p:cNvPicPr>
            <a:picLocks noChangeAspect="1"/>
          </p:cNvPicPr>
          <p:nvPr/>
        </p:nvPicPr>
        <p:blipFill>
          <a:blip r:embed="rId5" cstate="print"/>
          <a:stretch>
            <a:fillRect/>
          </a:stretch>
        </p:blipFill>
        <p:spPr>
          <a:xfrm>
            <a:off x="3470031" y="3958572"/>
            <a:ext cx="2928959" cy="2546350"/>
          </a:xfrm>
          <a:prstGeom prst="rect">
            <a:avLst/>
          </a:prstGeom>
        </p:spPr>
      </p:pic>
      <p:pic>
        <p:nvPicPr>
          <p:cNvPr id="7" name="图片 6"/>
          <p:cNvPicPr>
            <a:picLocks noChangeAspect="1"/>
          </p:cNvPicPr>
          <p:nvPr/>
        </p:nvPicPr>
        <p:blipFill rotWithShape="1">
          <a:blip r:embed="rId6">
            <a:extLst>
              <a:ext uri="{28A0092B-C50C-407E-A947-70E740481C1C}">
                <a14:useLocalDpi xmlns:a14="http://schemas.microsoft.com/office/drawing/2010/main" val="0"/>
              </a:ext>
            </a:extLst>
          </a:blip>
          <a:srcRect r="2380" b="5107"/>
          <a:stretch>
            <a:fillRect/>
          </a:stretch>
        </p:blipFill>
        <p:spPr>
          <a:xfrm>
            <a:off x="6471771" y="3942700"/>
            <a:ext cx="2996079" cy="2561587"/>
          </a:xfrm>
          <a:prstGeom prst="rect">
            <a:avLst/>
          </a:prstGeom>
        </p:spPr>
      </p:pic>
      <p:pic>
        <p:nvPicPr>
          <p:cNvPr id="11" name="图片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335" y="1214422"/>
            <a:ext cx="2976880" cy="2656840"/>
          </a:xfrm>
          <a:prstGeom prst="rect">
            <a:avLst/>
          </a:prstGeom>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五边形 11"/>
          <p:cNvSpPr/>
          <p:nvPr/>
        </p:nvSpPr>
        <p:spPr>
          <a:xfrm>
            <a:off x="-989" y="239034"/>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7900359" y="305107"/>
            <a:ext cx="1177333" cy="291466"/>
            <a:chOff x="7606562" y="192652"/>
            <a:chExt cx="1086971" cy="218599"/>
          </a:xfrm>
        </p:grpSpPr>
        <p:pic>
          <p:nvPicPr>
            <p:cNvPr id="2" name="图片 1" descr="中飞标志"/>
            <p:cNvPicPr>
              <a:picLocks noChangeAspect="1" noChangeArrowheads="1"/>
            </p:cNvPicPr>
            <p:nvPr/>
          </p:nvPicPr>
          <p:blipFill>
            <a:blip r:embed="rId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6562" y="217417"/>
              <a:ext cx="255610" cy="156686"/>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7774260" y="192652"/>
              <a:ext cx="919273" cy="218599"/>
            </a:xfrm>
            <a:prstGeom prst="rect">
              <a:avLst/>
            </a:prstGeom>
          </p:spPr>
          <p:txBody>
            <a:bodyPr wrap="none" anchor="ctr">
              <a:spAutoFit/>
            </a:bodyPr>
            <a:lstStyle/>
            <a:p>
              <a:r>
                <a:rPr lang="zh-CN" altLang="en-US" sz="1300" b="1" spc="300">
                  <a:solidFill>
                    <a:schemeClr val="tx1">
                      <a:lumMod val="65000"/>
                      <a:lumOff val="35000"/>
                    </a:schemeClr>
                  </a:solidFill>
                  <a:latin typeface="+mn-ea"/>
                  <a:ea typeface="+mn-ea"/>
                </a:rPr>
                <a:t>中飞物流</a:t>
              </a:r>
              <a:endParaRPr lang="zh-CN" altLang="en-US" sz="1300" b="1" spc="300">
                <a:solidFill>
                  <a:schemeClr val="tx1">
                    <a:lumMod val="65000"/>
                    <a:lumOff val="35000"/>
                  </a:schemeClr>
                </a:solidFill>
                <a:latin typeface="+mn-ea"/>
                <a:ea typeface="+mn-ea"/>
              </a:endParaRPr>
            </a:p>
          </p:txBody>
        </p:sp>
      </p:grpSp>
      <p:sp>
        <p:nvSpPr>
          <p:cNvPr id="15" name="KSO_Shape"/>
          <p:cNvSpPr/>
          <p:nvPr/>
        </p:nvSpPr>
        <p:spPr bwMode="auto">
          <a:xfrm>
            <a:off x="388826" y="266256"/>
            <a:ext cx="351019" cy="521216"/>
          </a:xfrm>
          <a:custGeom>
            <a:avLst/>
            <a:gdLst>
              <a:gd name="T0" fmla="*/ 914966 w 11382375"/>
              <a:gd name="T1" fmla="*/ 323847 h 13741400"/>
              <a:gd name="T2" fmla="*/ 1491317 w 11382375"/>
              <a:gd name="T3" fmla="*/ 900199 h 13741400"/>
              <a:gd name="T4" fmla="*/ 914966 w 11382375"/>
              <a:gd name="T5" fmla="*/ 1476342 h 13741400"/>
              <a:gd name="T6" fmla="*/ 862343 w 11382375"/>
              <a:gd name="T7" fmla="*/ 1422264 h 13741400"/>
              <a:gd name="T8" fmla="*/ 1383992 w 11382375"/>
              <a:gd name="T9" fmla="*/ 900199 h 13741400"/>
              <a:gd name="T10" fmla="*/ 862343 w 11382375"/>
              <a:gd name="T11" fmla="*/ 378549 h 13741400"/>
              <a:gd name="T12" fmla="*/ 81742 w 11382375"/>
              <a:gd name="T13" fmla="*/ 0 h 13741400"/>
              <a:gd name="T14" fmla="*/ 982772 w 11382375"/>
              <a:gd name="T15" fmla="*/ 900199 h 13741400"/>
              <a:gd name="T16" fmla="*/ 81742 w 11382375"/>
              <a:gd name="T17" fmla="*/ 1800397 h 13741400"/>
              <a:gd name="T18" fmla="*/ 0 w 11382375"/>
              <a:gd name="T19" fmla="*/ 1715951 h 13741400"/>
              <a:gd name="T20" fmla="*/ 815545 w 11382375"/>
              <a:gd name="T21" fmla="*/ 900199 h 13741400"/>
              <a:gd name="T22" fmla="*/ 0 w 11382375"/>
              <a:gd name="T23" fmla="*/ 85070 h 13741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382375" h="13741400">
                <a:moveTo>
                  <a:pt x="6983413" y="2471737"/>
                </a:moveTo>
                <a:lnTo>
                  <a:pt x="11382375" y="6870700"/>
                </a:lnTo>
                <a:lnTo>
                  <a:pt x="6983413" y="11268075"/>
                </a:lnTo>
                <a:lnTo>
                  <a:pt x="6581775" y="10855325"/>
                </a:lnTo>
                <a:lnTo>
                  <a:pt x="10563225" y="6870700"/>
                </a:lnTo>
                <a:lnTo>
                  <a:pt x="6581775" y="2889250"/>
                </a:lnTo>
                <a:lnTo>
                  <a:pt x="6983413" y="2471737"/>
                </a:lnTo>
                <a:close/>
                <a:moveTo>
                  <a:pt x="623888" y="0"/>
                </a:moveTo>
                <a:lnTo>
                  <a:pt x="7500938" y="6870700"/>
                </a:lnTo>
                <a:lnTo>
                  <a:pt x="623888" y="13741400"/>
                </a:lnTo>
                <a:lnTo>
                  <a:pt x="0" y="13096875"/>
                </a:lnTo>
                <a:lnTo>
                  <a:pt x="6224588" y="6870700"/>
                </a:lnTo>
                <a:lnTo>
                  <a:pt x="0" y="649288"/>
                </a:lnTo>
                <a:lnTo>
                  <a:pt x="623888" y="0"/>
                </a:lnTo>
                <a:close/>
              </a:path>
            </a:pathLst>
          </a:custGeom>
          <a:solidFill>
            <a:srgbClr val="C00000"/>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sz="1160"/>
          </a:p>
        </p:txBody>
      </p:sp>
      <p:sp>
        <p:nvSpPr>
          <p:cNvPr id="8" name="标题 7"/>
          <p:cNvSpPr>
            <a:spLocks noGrp="1"/>
          </p:cNvSpPr>
          <p:nvPr>
            <p:ph type="title"/>
          </p:nvPr>
        </p:nvSpPr>
        <p:spPr>
          <a:xfrm>
            <a:off x="55245" y="332740"/>
            <a:ext cx="4091940" cy="622300"/>
          </a:xfrm>
        </p:spPr>
        <p:txBody>
          <a:bodyPr vert="horz" lIns="91440" tIns="45720" rIns="91440" bIns="45720" rtlCol="0" anchor="ctr">
            <a:normAutofit/>
          </a:bodyPr>
          <a:lstStyle/>
          <a:p>
            <a:pPr lvl="0"/>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694" y="1250337"/>
            <a:ext cx="4078605" cy="2571750"/>
          </a:xfrm>
          <a:prstGeom prst="rect">
            <a:avLst/>
          </a:prstGeom>
        </p:spPr>
      </p:pic>
      <p:pic>
        <p:nvPicPr>
          <p:cNvPr id="6" name="图片 5"/>
          <p:cNvPicPr>
            <a:picLocks noChangeAspect="1"/>
          </p:cNvPicPr>
          <p:nvPr/>
        </p:nvPicPr>
        <p:blipFill>
          <a:blip r:embed="rId3" cstate="print"/>
          <a:stretch>
            <a:fillRect/>
          </a:stretch>
        </p:blipFill>
        <p:spPr>
          <a:xfrm>
            <a:off x="4845653" y="1237637"/>
            <a:ext cx="4461510" cy="2584450"/>
          </a:xfrm>
          <a:prstGeom prst="rect">
            <a:avLst/>
          </a:prstGeom>
        </p:spPr>
      </p:pic>
      <p:pic>
        <p:nvPicPr>
          <p:cNvPr id="4" name="图片 3"/>
          <p:cNvPicPr>
            <a:picLocks noChangeAspect="1"/>
          </p:cNvPicPr>
          <p:nvPr/>
        </p:nvPicPr>
        <p:blipFill>
          <a:blip r:embed="rId4"/>
          <a:stretch>
            <a:fillRect/>
          </a:stretch>
        </p:blipFill>
        <p:spPr>
          <a:xfrm>
            <a:off x="4877435" y="4149090"/>
            <a:ext cx="4453255" cy="2270760"/>
          </a:xfrm>
          <a:prstGeom prst="rect">
            <a:avLst/>
          </a:prstGeom>
        </p:spPr>
      </p:pic>
      <p:pic>
        <p:nvPicPr>
          <p:cNvPr id="7" name="图片 6"/>
          <p:cNvPicPr>
            <a:picLocks noChangeAspect="1"/>
          </p:cNvPicPr>
          <p:nvPr/>
        </p:nvPicPr>
        <p:blipFill>
          <a:blip r:embed="rId5"/>
          <a:stretch>
            <a:fillRect/>
          </a:stretch>
        </p:blipFill>
        <p:spPr>
          <a:xfrm>
            <a:off x="559435" y="3933825"/>
            <a:ext cx="4060825" cy="2574925"/>
          </a:xfrm>
          <a:prstGeom prst="rect">
            <a:avLst/>
          </a:prstGeom>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41"/>
          <p:cNvSpPr txBox="1"/>
          <p:nvPr/>
        </p:nvSpPr>
        <p:spPr>
          <a:xfrm>
            <a:off x="5788654" y="5808305"/>
            <a:ext cx="2954845" cy="367030"/>
          </a:xfrm>
          <a:prstGeom prst="rect">
            <a:avLst/>
          </a:prstGeom>
          <a:noFill/>
        </p:spPr>
        <p:txBody>
          <a:bodyPr vert="horz" wrap="square" lIns="74286" tIns="37143" rIns="74286" bIns="37143" rtlCol="0" anchor="ctr">
            <a:spAutoFit/>
          </a:bodyPr>
          <a:lstStyle/>
          <a:p>
            <a:pPr lvl="0" algn="l"/>
            <a:r>
              <a:rPr lang="zh-CN" altLang="en-US" b="1" kern="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中飞空港物流</a:t>
            </a:r>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sym typeface="+mn-ea"/>
              </a:rPr>
              <a:t>园</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 name="文本框 20"/>
          <p:cNvSpPr>
            <a:spLocks noChangeArrowheads="1"/>
          </p:cNvSpPr>
          <p:nvPr/>
        </p:nvSpPr>
        <p:spPr bwMode="auto">
          <a:xfrm>
            <a:off x="2956036" y="1697106"/>
            <a:ext cx="1422400" cy="84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latinLnBrk="0" hangingPunct="1">
              <a:spcBef>
                <a:spcPts val="0"/>
              </a:spcBef>
              <a:spcAft>
                <a:spcPts val="0"/>
              </a:spcAft>
              <a:buClrTx/>
              <a:buSzTx/>
              <a:buFontTx/>
              <a:buNone/>
              <a:defRPr/>
            </a:pPr>
            <a:r>
              <a:rPr kumimoji="0" lang="zh-CN" altLang="en-US" sz="4875"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目录</a:t>
            </a:r>
            <a:endParaRPr kumimoji="0" lang="en-US" altLang="en-US" sz="4875"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9" name="组合 8"/>
          <p:cNvGrpSpPr/>
          <p:nvPr/>
        </p:nvGrpSpPr>
        <p:grpSpPr>
          <a:xfrm>
            <a:off x="30480" y="260350"/>
            <a:ext cx="3930015" cy="998855"/>
            <a:chOff x="49149" y="2354623"/>
            <a:chExt cx="6083711" cy="1230423"/>
          </a:xfrm>
        </p:grpSpPr>
        <p:sp>
          <p:nvSpPr>
            <p:cNvPr id="10" name="矩形 9"/>
            <p:cNvSpPr/>
            <p:nvPr/>
          </p:nvSpPr>
          <p:spPr>
            <a:xfrm>
              <a:off x="49149" y="2354623"/>
              <a:ext cx="6083711" cy="1230423"/>
            </a:xfrm>
            <a:prstGeom prst="rect">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文本框 20"/>
            <p:cNvSpPr>
              <a:spLocks noChangeArrowheads="1"/>
            </p:cNvSpPr>
            <p:nvPr/>
          </p:nvSpPr>
          <p:spPr bwMode="auto">
            <a:xfrm>
              <a:off x="1090255" y="2542321"/>
              <a:ext cx="3724934" cy="96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defTabSz="914400" eaLnBrk="1" latinLnBrk="0" hangingPunct="1">
                <a:spcBef>
                  <a:spcPts val="0"/>
                </a:spcBef>
                <a:spcAft>
                  <a:spcPts val="0"/>
                </a:spcAft>
                <a:buClrTx/>
                <a:buSzTx/>
                <a:buFontTx/>
                <a:buNone/>
                <a:defRPr/>
              </a:pPr>
              <a:r>
                <a:rPr kumimoji="0" lang="zh-CN"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目      录</a:t>
              </a:r>
              <a:endParaRPr kumimoji="0" lang="en-US" altLang="en-US" sz="4500" b="1"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6" name="矩形 5"/>
          <p:cNvSpPr/>
          <p:nvPr/>
        </p:nvSpPr>
        <p:spPr>
          <a:xfrm>
            <a:off x="0" y="2254250"/>
            <a:ext cx="3963670" cy="1511300"/>
          </a:xfrm>
          <a:prstGeom prst="rect">
            <a:avLst/>
          </a:prstGeom>
          <a:solidFill>
            <a:srgbClr val="0070C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8" name="矩形 7"/>
          <p:cNvSpPr/>
          <p:nvPr/>
        </p:nvSpPr>
        <p:spPr>
          <a:xfrm>
            <a:off x="2101215" y="4262120"/>
            <a:ext cx="1883410" cy="1810385"/>
          </a:xfrm>
          <a:prstGeom prst="rect">
            <a:avLst/>
          </a:prstGeom>
          <a:blipFill>
            <a:blip r:embed="rId1" cstate="print"/>
            <a:stretch>
              <a:fillRect/>
            </a:stretch>
          </a:blip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矩形 4"/>
          <p:cNvSpPr>
            <a:spLocks noChangeAspect="1"/>
          </p:cNvSpPr>
          <p:nvPr/>
        </p:nvSpPr>
        <p:spPr>
          <a:xfrm>
            <a:off x="0" y="4262755"/>
            <a:ext cx="2096135" cy="1809750"/>
          </a:xfrm>
          <a:prstGeom prst="rect">
            <a:avLst/>
          </a:prstGeom>
          <a:blipFill>
            <a:blip r:embed="rId2"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3662" tIns="41831" rIns="83662" bIns="41831" numCol="1" spcCol="0" rtlCol="0" fromWordArt="0" anchor="ctr" anchorCtr="0" forceAA="0" compatLnSpc="1">
            <a:noAutofit/>
          </a:bodyPr>
          <a:lstStyle/>
          <a:p>
            <a:pPr algn="ctr"/>
            <a:endParaRPr lang="zh-CN" altLang="en-US" sz="1100">
              <a:solidFill>
                <a:schemeClr val="bg1">
                  <a:alpha val="99000"/>
                </a:schemeClr>
              </a:solidFill>
            </a:endParaRPr>
          </a:p>
        </p:txBody>
      </p:sp>
      <p:sp>
        <p:nvSpPr>
          <p:cNvPr id="16" name="文本框 134"/>
          <p:cNvSpPr txBox="1"/>
          <p:nvPr/>
        </p:nvSpPr>
        <p:spPr>
          <a:xfrm>
            <a:off x="5743569" y="621027"/>
            <a:ext cx="1179390" cy="350520"/>
          </a:xfrm>
          <a:prstGeom prst="rect">
            <a:avLst/>
          </a:prstGeom>
          <a:noFill/>
        </p:spPr>
        <p:txBody>
          <a:bodyPr vert="horz" wrap="square" lIns="74286" tIns="37143" rIns="74286" bIns="37143" rtlCol="0" anchor="ctr">
            <a:spAutoFit/>
          </a:bodyPr>
          <a:lstStyle/>
          <a:p>
            <a:pPr lvl="0"/>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rPr>
              <a:t>公司简介</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0" name="文本框 138"/>
          <p:cNvSpPr txBox="1"/>
          <p:nvPr/>
        </p:nvSpPr>
        <p:spPr>
          <a:xfrm>
            <a:off x="5743843" y="1124955"/>
            <a:ext cx="1940299" cy="350520"/>
          </a:xfrm>
          <a:prstGeom prst="rect">
            <a:avLst/>
          </a:prstGeom>
          <a:noFill/>
        </p:spPr>
        <p:txBody>
          <a:bodyPr vert="horz" wrap="square" lIns="74286" tIns="37143" rIns="74286" bIns="37143" rtlCol="0" anchor="ctr">
            <a:spAutoFit/>
          </a:bodyPr>
          <a:lstStyle/>
          <a:p>
            <a:pPr lvl="0"/>
            <a:r>
              <a:rPr lang="zh-CN" altLang="en-US" b="1" kern="0" dirty="0">
                <a:solidFill>
                  <a:schemeClr val="tx1">
                    <a:lumMod val="75000"/>
                    <a:lumOff val="25000"/>
                  </a:schemeClr>
                </a:solidFill>
                <a:latin typeface="微软雅黑" panose="020B0503020204020204" pitchFamily="34" charset="-122"/>
                <a:ea typeface="微软雅黑" panose="020B0503020204020204" pitchFamily="34" charset="-122"/>
              </a:rPr>
              <a:t>公司资质与荣誉</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pic>
        <p:nvPicPr>
          <p:cNvPr id="7" name="图片 6" descr="飞机22.png"/>
          <p:cNvPicPr>
            <a:picLocks noChangeAspect="1"/>
          </p:cNvPicPr>
          <p:nvPr/>
        </p:nvPicPr>
        <p:blipFill>
          <a:blip r:embed="rId3" cstate="print"/>
          <a:stretch>
            <a:fillRect/>
          </a:stretch>
        </p:blipFill>
        <p:spPr>
          <a:xfrm rot="440563">
            <a:off x="749300" y="2032000"/>
            <a:ext cx="3083560" cy="1542415"/>
          </a:xfrm>
          <a:prstGeom prst="rect">
            <a:avLst/>
          </a:prstGeom>
        </p:spPr>
      </p:pic>
      <p:sp>
        <p:nvSpPr>
          <p:cNvPr id="17" name="文本框 141"/>
          <p:cNvSpPr txBox="1"/>
          <p:nvPr/>
        </p:nvSpPr>
        <p:spPr>
          <a:xfrm>
            <a:off x="5743843" y="4797219"/>
            <a:ext cx="2171342" cy="36703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信息化水平建设</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1" name="文本框 141"/>
          <p:cNvSpPr txBox="1"/>
          <p:nvPr/>
        </p:nvSpPr>
        <p:spPr>
          <a:xfrm>
            <a:off x="5743569" y="2205407"/>
            <a:ext cx="3929626" cy="35052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工程机械和大件运输项目业务介绍</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4" name="文本框 141"/>
          <p:cNvSpPr txBox="1"/>
          <p:nvPr/>
        </p:nvSpPr>
        <p:spPr>
          <a:xfrm>
            <a:off x="5743569" y="4284932"/>
            <a:ext cx="2673709" cy="36703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安全管控能力</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40" name="文本框 141"/>
          <p:cNvSpPr txBox="1"/>
          <p:nvPr/>
        </p:nvSpPr>
        <p:spPr>
          <a:xfrm>
            <a:off x="6072110" y="5731211"/>
            <a:ext cx="274320" cy="340995"/>
          </a:xfrm>
          <a:prstGeom prst="rect">
            <a:avLst/>
          </a:prstGeom>
          <a:noFill/>
        </p:spPr>
        <p:txBody>
          <a:bodyPr vert="horz" wrap="none" lIns="74286" tIns="37143" rIns="74286" bIns="37143" rtlCol="0" anchor="ctr">
            <a:spAutoFit/>
          </a:bodyPr>
          <a:lstStyle/>
          <a:p>
            <a:pPr lvl="0"/>
            <a:endParaRPr kumimoji="0" lang="zh-CN" altLang="en-US" sz="1735"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2" name="文本框 141"/>
          <p:cNvSpPr txBox="1"/>
          <p:nvPr>
            <p:custDataLst>
              <p:tags r:id="rId4"/>
            </p:custDataLst>
          </p:nvPr>
        </p:nvSpPr>
        <p:spPr>
          <a:xfrm>
            <a:off x="5743815" y="1628733"/>
            <a:ext cx="1976120" cy="367030"/>
          </a:xfrm>
          <a:prstGeom prst="rect">
            <a:avLst/>
          </a:prstGeom>
          <a:noFill/>
        </p:spPr>
        <p:txBody>
          <a:bodyPr vert="horz" wrap="none" lIns="74286" tIns="37143" rIns="74286" bIns="37143" rtlCol="0" anchor="ctr">
            <a:spAutoFit/>
          </a:bodyPr>
          <a:lstStyle/>
          <a:p>
            <a:pPr lvl="0" algn="l"/>
            <a:r>
              <a:rPr lang="zh-CN" altLang="en-US" b="1" kern="0">
                <a:solidFill>
                  <a:schemeClr val="tx1">
                    <a:lumMod val="75000"/>
                    <a:lumOff val="25000"/>
                  </a:schemeClr>
                </a:solidFill>
                <a:latin typeface="微软雅黑" panose="020B0503020204020204" pitchFamily="34" charset="-122"/>
                <a:ea typeface="微软雅黑" panose="020B0503020204020204" pitchFamily="34" charset="-122"/>
                <a:sym typeface="+mn-ea"/>
              </a:rPr>
              <a:t>公司业绩案例情况</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32" name="文本框 141"/>
          <p:cNvSpPr txBox="1"/>
          <p:nvPr/>
        </p:nvSpPr>
        <p:spPr>
          <a:xfrm>
            <a:off x="5743575" y="3285490"/>
            <a:ext cx="2947035" cy="350520"/>
          </a:xfrm>
          <a:prstGeom prst="rect">
            <a:avLst/>
          </a:prstGeom>
          <a:noFill/>
        </p:spPr>
        <p:txBody>
          <a:bodyPr vert="horz" wrap="square" lIns="74286" tIns="37143" rIns="74286" bIns="37143" rtlCol="0" anchor="ctr">
            <a:spAutoFit/>
          </a:bodyPr>
          <a:lstStyle/>
          <a:p>
            <a:pPr lvl="0" algn="l"/>
            <a:r>
              <a:rPr lang="zh-CN" altLang="en-US" b="1" kern="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sym typeface="+mn-ea"/>
              </a:rPr>
              <a:t>三一物流项目团队介绍</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33" name="文本框 141"/>
          <p:cNvSpPr txBox="1"/>
          <p:nvPr/>
        </p:nvSpPr>
        <p:spPr>
          <a:xfrm>
            <a:off x="5743569" y="3780713"/>
            <a:ext cx="2193935" cy="36703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服务保障能力</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36" name="圆角矩形 3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5"/>
            </p:custDataLst>
          </p:nvPr>
        </p:nvSpPr>
        <p:spPr>
          <a:xfrm>
            <a:off x="5023485" y="4767580"/>
            <a:ext cx="530860" cy="375285"/>
          </a:xfrm>
          <a:prstGeom prst="roundRect">
            <a:avLst>
              <a:gd name="adj" fmla="val 9876"/>
            </a:avLst>
          </a:prstGeom>
          <a:solidFill>
            <a:srgbClr val="4D4B59"/>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9</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37" name="圆角矩形 36"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6"/>
            </p:custDataLst>
          </p:nvPr>
        </p:nvSpPr>
        <p:spPr>
          <a:xfrm>
            <a:off x="5023485" y="5300980"/>
            <a:ext cx="530860" cy="346075"/>
          </a:xfrm>
          <a:prstGeom prst="roundRect">
            <a:avLst>
              <a:gd name="adj" fmla="val 9876"/>
            </a:avLst>
          </a:prstGeom>
          <a:solidFill>
            <a:srgbClr val="CD2105"/>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10</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38" name="圆角矩形 37"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7"/>
            </p:custDataLst>
          </p:nvPr>
        </p:nvSpPr>
        <p:spPr>
          <a:xfrm>
            <a:off x="5022215" y="5805170"/>
            <a:ext cx="530225" cy="361950"/>
          </a:xfrm>
          <a:prstGeom prst="roundRect">
            <a:avLst>
              <a:gd name="adj" fmla="val 9876"/>
            </a:avLst>
          </a:prstGeom>
          <a:solidFill>
            <a:srgbClr val="3095D2"/>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11</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39" name="圆角矩形 38"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8"/>
            </p:custDataLst>
          </p:nvPr>
        </p:nvSpPr>
        <p:spPr>
          <a:xfrm>
            <a:off x="5024120" y="4260215"/>
            <a:ext cx="530225" cy="361950"/>
          </a:xfrm>
          <a:prstGeom prst="roundRect">
            <a:avLst>
              <a:gd name="adj" fmla="val 9876"/>
            </a:avLst>
          </a:prstGeom>
          <a:solidFill>
            <a:srgbClr val="3095D2"/>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8</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1" name="圆角矩形 40"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9"/>
            </p:custDataLst>
          </p:nvPr>
        </p:nvSpPr>
        <p:spPr>
          <a:xfrm>
            <a:off x="5022215" y="3768725"/>
            <a:ext cx="530860" cy="346075"/>
          </a:xfrm>
          <a:prstGeom prst="roundRect">
            <a:avLst>
              <a:gd name="adj" fmla="val 9876"/>
            </a:avLst>
          </a:prstGeom>
          <a:solidFill>
            <a:srgbClr val="CD2105"/>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7</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2" name="圆角矩形 41"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0"/>
            </p:custDataLst>
          </p:nvPr>
        </p:nvSpPr>
        <p:spPr>
          <a:xfrm>
            <a:off x="5025390" y="621030"/>
            <a:ext cx="530860" cy="346075"/>
          </a:xfrm>
          <a:prstGeom prst="roundRect">
            <a:avLst>
              <a:gd name="adj" fmla="val 9876"/>
            </a:avLst>
          </a:prstGeom>
          <a:solidFill>
            <a:srgbClr val="CD2105"/>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1</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3" name="圆角矩形 42"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1"/>
            </p:custDataLst>
          </p:nvPr>
        </p:nvSpPr>
        <p:spPr>
          <a:xfrm>
            <a:off x="5025390" y="1116965"/>
            <a:ext cx="530225" cy="361950"/>
          </a:xfrm>
          <a:prstGeom prst="roundRect">
            <a:avLst>
              <a:gd name="adj" fmla="val 9876"/>
            </a:avLst>
          </a:prstGeom>
          <a:solidFill>
            <a:srgbClr val="3095D2"/>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2</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4" name="圆角矩形 43"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2"/>
            </p:custDataLst>
          </p:nvPr>
        </p:nvSpPr>
        <p:spPr>
          <a:xfrm>
            <a:off x="5024120" y="3248025"/>
            <a:ext cx="530860" cy="375285"/>
          </a:xfrm>
          <a:prstGeom prst="roundRect">
            <a:avLst>
              <a:gd name="adj" fmla="val 9876"/>
            </a:avLst>
          </a:prstGeom>
          <a:solidFill>
            <a:srgbClr val="4D4B59"/>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6</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5" name="圆角矩形 44"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3"/>
            </p:custDataLst>
          </p:nvPr>
        </p:nvSpPr>
        <p:spPr>
          <a:xfrm>
            <a:off x="5024755" y="2740660"/>
            <a:ext cx="530225" cy="361950"/>
          </a:xfrm>
          <a:prstGeom prst="roundRect">
            <a:avLst>
              <a:gd name="adj" fmla="val 9876"/>
            </a:avLst>
          </a:prstGeom>
          <a:solidFill>
            <a:srgbClr val="3095D2"/>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5</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6" name="圆角矩形 45"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4"/>
            </p:custDataLst>
          </p:nvPr>
        </p:nvSpPr>
        <p:spPr>
          <a:xfrm>
            <a:off x="5024755" y="2204720"/>
            <a:ext cx="530860" cy="346075"/>
          </a:xfrm>
          <a:prstGeom prst="roundRect">
            <a:avLst>
              <a:gd name="adj" fmla="val 9876"/>
            </a:avLst>
          </a:prstGeom>
          <a:solidFill>
            <a:srgbClr val="CD2105"/>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4</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47" name="圆角矩形 46" descr="e7d195523061f1c0deeec63e560781cfd59afb0ea006f2a87ABB68BF51EA6619813959095094C18C62A12F549504892A4AAA8C1554C6663626E05CA27F281A14E6983772AFC3FB97135759321DEA3D704CB8FFD9D2544D20427D00997056F5C96BEB36E87B176A9A2B0208D5F0253CAA64F289E16775627845AD05F6A8DA43D217D906D92F737DD9"/>
          <p:cNvSpPr>
            <a:spLocks noChangeAspect="1"/>
          </p:cNvSpPr>
          <p:nvPr>
            <p:custDataLst>
              <p:tags r:id="rId15"/>
            </p:custDataLst>
          </p:nvPr>
        </p:nvSpPr>
        <p:spPr>
          <a:xfrm>
            <a:off x="5021580" y="1628775"/>
            <a:ext cx="530860" cy="375285"/>
          </a:xfrm>
          <a:prstGeom prst="roundRect">
            <a:avLst>
              <a:gd name="adj" fmla="val 9876"/>
            </a:avLst>
          </a:prstGeom>
          <a:solidFill>
            <a:srgbClr val="4D4B59"/>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r>
              <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rPr>
              <a:t>3</a:t>
            </a:r>
            <a:endParaRPr kumimoji="0" lang="en-US" altLang="zh-CN" sz="1735" b="1" i="0" u="none" strike="noStrike" kern="0" cap="none" spc="0" normalizeH="0" baseline="0" noProof="0">
              <a:ln>
                <a:noFill/>
              </a:ln>
              <a:solidFill>
                <a:sysClr val="window" lastClr="FFFFFF"/>
              </a:solidFill>
              <a:effectLst/>
              <a:uLnTx/>
              <a:uFillTx/>
              <a:latin typeface="+mj-lt"/>
              <a:ea typeface="宋体" panose="02010600030101010101" pitchFamily="2" charset="-122"/>
              <a:cs typeface="+mn-cs"/>
            </a:endParaRPr>
          </a:p>
        </p:txBody>
      </p:sp>
      <p:sp>
        <p:nvSpPr>
          <p:cNvPr id="13" name="文本框 141"/>
          <p:cNvSpPr txBox="1"/>
          <p:nvPr/>
        </p:nvSpPr>
        <p:spPr>
          <a:xfrm>
            <a:off x="5743575" y="5301615"/>
            <a:ext cx="2452370" cy="36703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创新性经济发运方案</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4" name="文本框 141"/>
          <p:cNvSpPr txBox="1"/>
          <p:nvPr/>
        </p:nvSpPr>
        <p:spPr>
          <a:xfrm>
            <a:off x="5743575" y="2773045"/>
            <a:ext cx="2947035" cy="367030"/>
          </a:xfrm>
          <a:prstGeom prst="rect">
            <a:avLst/>
          </a:prstGeom>
          <a:noFill/>
        </p:spPr>
        <p:txBody>
          <a:bodyPr vert="horz" wrap="square" lIns="74286" tIns="37143" rIns="74286" bIns="37143" rtlCol="0" anchor="ctr">
            <a:spAutoFit/>
          </a:bodyPr>
          <a:lstStyle/>
          <a:p>
            <a:pPr lvl="0" algn="l"/>
            <a:r>
              <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航空货运业务介绍</a:t>
            </a:r>
            <a:endParaRPr kumimoji="0" lang="zh-CN" altLang="en-US"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281" y="260177"/>
            <a:ext cx="4380897" cy="754536"/>
          </a:xfrm>
          <a:prstGeom prst="homePlate">
            <a:avLst/>
          </a:prstGeom>
          <a:solidFill>
            <a:srgbClr val="C00000"/>
          </a:solidFill>
          <a:ln w="12700" cap="flat" cmpd="sng" algn="ctr">
            <a:noFill/>
            <a:prstDash val="solid"/>
            <a:miter lim="800000"/>
          </a:ln>
          <a:effectLst/>
        </p:spPr>
        <p:txBody>
          <a:bodyPr rtlCol="0" anchor="ctr"/>
          <a:lstStyle/>
          <a:p>
            <a:pPr lvl="0"/>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6" name="标题 5"/>
          <p:cNvSpPr>
            <a:spLocks noGrp="1"/>
          </p:cNvSpPr>
          <p:nvPr>
            <p:ph type="title"/>
          </p:nvPr>
        </p:nvSpPr>
        <p:spPr>
          <a:xfrm>
            <a:off x="487331" y="333040"/>
            <a:ext cx="3786214" cy="622300"/>
          </a:xfrm>
        </p:spPr>
        <p:txBody>
          <a:bodyPr vert="horz" lIns="91440" tIns="45720" rIns="91440" bIns="45720" rtlCol="0" anchor="ctr">
            <a:normAutofit/>
          </a:bodyPr>
          <a:lstStyle/>
          <a:p>
            <a:pPr lvl="0" algn="l"/>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cxnSp>
        <p:nvCxnSpPr>
          <p:cNvPr id="12" name="128 Conector recto"/>
          <p:cNvCxnSpPr/>
          <p:nvPr/>
        </p:nvCxnSpPr>
        <p:spPr>
          <a:xfrm flipH="1">
            <a:off x="6654656" y="1423053"/>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23500" y="1422365"/>
            <a:ext cx="2511598" cy="0"/>
          </a:xfrm>
          <a:prstGeom prst="line">
            <a:avLst/>
          </a:prstGeom>
          <a:noFill/>
          <a:ln w="9525" cap="rnd">
            <a:solidFill>
              <a:schemeClr val="bg1">
                <a:lumMod val="65000"/>
              </a:schemeClr>
            </a:solidFill>
            <a:prstDash val="solid"/>
            <a:bevel/>
            <a:headEnd w="med" len="sm"/>
            <a:tailEnd type="oval" w="med" len="med"/>
          </a:ln>
        </p:spPr>
      </p:cxnSp>
      <p:sp>
        <p:nvSpPr>
          <p:cNvPr id="9" name="矩形 8"/>
          <p:cNvSpPr/>
          <p:nvPr/>
        </p:nvSpPr>
        <p:spPr>
          <a:xfrm>
            <a:off x="5455345" y="1844675"/>
            <a:ext cx="2782570" cy="337185"/>
          </a:xfrm>
          <a:prstGeom prst="rect">
            <a:avLst/>
          </a:prstGeom>
        </p:spPr>
        <p:txBody>
          <a:bodyPr wrap="square" anchor="ctr">
            <a:spAutoFit/>
          </a:bodyPr>
          <a:lstStyle/>
          <a:p>
            <a:r>
              <a:rPr lang="zh-CN" altLang="en-US" sz="1600" b="1">
                <a:solidFill>
                  <a:srgbClr val="0070C0"/>
                </a:solidFill>
              </a:rPr>
              <a:t>湖南三德科技股份有限公司</a:t>
            </a:r>
            <a:endParaRPr lang="zh-CN" altLang="en-US" sz="1600" b="1">
              <a:solidFill>
                <a:srgbClr val="0070C0"/>
              </a:solidFill>
            </a:endParaRPr>
          </a:p>
        </p:txBody>
      </p:sp>
      <p:pic>
        <p:nvPicPr>
          <p:cNvPr id="14" name="图片 3"/>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918845" y="1628775"/>
            <a:ext cx="2102485" cy="709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湖南三德项目业务介绍</a:t>
            </a:r>
            <a:endParaRPr lang="zh-CN" altLang="en-US" b="1">
              <a:latin typeface="宋体" panose="02010600030101010101" pitchFamily="2" charset="-122"/>
              <a:ea typeface="宋体" panose="02010600030101010101" pitchFamily="2" charset="-122"/>
            </a:endParaRPr>
          </a:p>
        </p:txBody>
      </p:sp>
      <p:sp>
        <p:nvSpPr>
          <p:cNvPr id="3" name="流程图: 可选过程 2"/>
          <p:cNvSpPr/>
          <p:nvPr/>
        </p:nvSpPr>
        <p:spPr>
          <a:xfrm>
            <a:off x="1379855" y="2475865"/>
            <a:ext cx="7503160" cy="361632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客户介绍：三德科技是从事实验分析仪器及其解决方案的研发、生产、销售与服务，致力于成为全球一流的实验分析整体解决方案供应商。 </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合作领域：主要为三德科技承运长沙至全国各地的仪器、设备零担与整车汽运业务。我们与三德科技全国各地的工程师均保持密切的联系，随时了解货物的签收情况，客户满意率均达到98%以上。</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业务保障：从上门接货、装车、发运、物流信息跟踪、异常信息处理等方面均安排专人负责，第一时间反馈信息，积极主动处理各项工作，确保货物安全、快速派送到客户手中。</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algn="ctr"/>
            <a:endParaRPr lang="zh-CN" altLang="en-US" sz="1600">
              <a:effectLst/>
              <a:latin typeface="宋体" panose="02010600030101010101" pitchFamily="2" charset="-122"/>
              <a:ea typeface="宋体" panose="02010600030101010101" pitchFamily="2"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13"/>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标题 7"/>
          <p:cNvSpPr>
            <a:spLocks noGrp="1"/>
          </p:cNvSpPr>
          <p:nvPr/>
        </p:nvSpPr>
        <p:spPr>
          <a:xfrm>
            <a:off x="522256" y="303517"/>
            <a:ext cx="3156260" cy="622300"/>
          </a:xfrm>
          <a:prstGeom prst="rect">
            <a:avLst/>
          </a:prstGeom>
        </p:spPr>
        <p:txBody>
          <a:bodyPr vert="horz" lIns="91440" tIns="45720" rIns="91440" bIns="45720" rtlCol="0" anchor="ctr">
            <a:normAutofit/>
          </a:bodyPr>
          <a:lstStyle>
            <a:lvl1pPr algn="ctr" defTabSz="1219200" rtl="0" eaLnBrk="1" latinLnBrk="0" hangingPunct="1">
              <a:spcBef>
                <a:spcPct val="0"/>
              </a:spcBef>
              <a:buNone/>
              <a:defRPr sz="5865" kern="1200">
                <a:solidFill>
                  <a:schemeClr val="tx1"/>
                </a:solidFill>
                <a:latin typeface="+mj-lt"/>
                <a:ea typeface="+mj-ea"/>
                <a:cs typeface="+mj-cs"/>
              </a:defRPr>
            </a:lvl1pPr>
          </a:lstStyle>
          <a:p>
            <a:pPr lvl="0"/>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cxnSp>
        <p:nvCxnSpPr>
          <p:cNvPr id="12" name="128 Conector recto"/>
          <p:cNvCxnSpPr/>
          <p:nvPr/>
        </p:nvCxnSpPr>
        <p:spPr>
          <a:xfrm flipH="1">
            <a:off x="6654656" y="1409846"/>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23500" y="1409158"/>
            <a:ext cx="2511598" cy="0"/>
          </a:xfrm>
          <a:prstGeom prst="line">
            <a:avLst/>
          </a:prstGeom>
          <a:noFill/>
          <a:ln w="9525" cap="rnd">
            <a:solidFill>
              <a:schemeClr val="bg1">
                <a:lumMod val="65000"/>
              </a:schemeClr>
            </a:solidFill>
            <a:prstDash val="solid"/>
            <a:bevel/>
            <a:headEnd w="med" len="sm"/>
            <a:tailEnd type="oval" w="med" len="med"/>
          </a:ln>
        </p:spPr>
      </p:cxnSp>
      <p:sp>
        <p:nvSpPr>
          <p:cNvPr id="17" name="矩形 16"/>
          <p:cNvSpPr/>
          <p:nvPr/>
        </p:nvSpPr>
        <p:spPr>
          <a:xfrm>
            <a:off x="5815390" y="1844664"/>
            <a:ext cx="2675255" cy="337185"/>
          </a:xfrm>
          <a:prstGeom prst="rect">
            <a:avLst/>
          </a:prstGeom>
        </p:spPr>
        <p:txBody>
          <a:bodyPr wrap="square" anchor="ctr">
            <a:spAutoFit/>
          </a:bodyPr>
          <a:lstStyle/>
          <a:p>
            <a:pPr lvl="0" algn="l"/>
            <a:r>
              <a:rPr lang="zh-CN" altLang="en-US" sz="1600" b="1">
                <a:solidFill>
                  <a:srgbClr val="0070C0"/>
                </a:solidFill>
                <a:sym typeface="+mn-ea"/>
              </a:rPr>
              <a:t>长沙开元仪器股份有限公司</a:t>
            </a:r>
            <a:endParaRPr lang="zh-CN" altLang="en-US" sz="1600" b="1">
              <a:solidFill>
                <a:srgbClr val="0070C0"/>
              </a:solidFill>
              <a:sym typeface="+mn-ea"/>
            </a:endParaRPr>
          </a:p>
        </p:txBody>
      </p:sp>
      <p:pic>
        <p:nvPicPr>
          <p:cNvPr id="18" name="图片 10" descr="logo[1]"/>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2976" t="11142" b="12250"/>
          <a:stretch>
            <a:fillRect/>
          </a:stretch>
        </p:blipFill>
        <p:spPr bwMode="auto">
          <a:xfrm>
            <a:off x="1423095" y="1773226"/>
            <a:ext cx="31115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流程图: 可选过程 2"/>
          <p:cNvSpPr/>
          <p:nvPr/>
        </p:nvSpPr>
        <p:spPr>
          <a:xfrm>
            <a:off x="1351280" y="2637155"/>
            <a:ext cx="7503160" cy="361632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客户介绍：</a:t>
            </a:r>
            <a:r>
              <a:rPr lang="zh-CN" altLang="zh-CN" sz="1600" dirty="0">
                <a:effectLst/>
                <a:latin typeface="宋体" panose="02010600030101010101" pitchFamily="2" charset="-122"/>
                <a:ea typeface="宋体" panose="02010600030101010101" pitchFamily="2" charset="-122"/>
                <a:sym typeface="+mn-ea"/>
              </a:rPr>
              <a:t>长沙开元仪器股份有限公司是我国煤质检测领域产业化水平最高、技术水平最先进、产品品种最齐全的专业煤质分析仪器设备制造厂商。主要生产一系列矿山开采等设备的检测仪器。</a:t>
            </a:r>
            <a:endParaRPr lang="zh-CN" altLang="zh-CN" sz="1600" dirty="0">
              <a:effectLst/>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合作领域：主要承运长沙至全国各地的仪器、设备零担与整车汽运业务。</a:t>
            </a:r>
            <a:r>
              <a:rPr lang="en-US" altLang="zh-CN" sz="1600" dirty="0">
                <a:effectLst/>
                <a:latin typeface="宋体" panose="02010600030101010101" pitchFamily="2" charset="-122"/>
                <a:ea typeface="宋体" panose="02010600030101010101" pitchFamily="2" charset="-122"/>
                <a:sym typeface="+mn-ea"/>
              </a:rPr>
              <a:t>2004</a:t>
            </a:r>
            <a:r>
              <a:rPr lang="zh-CN" altLang="zh-CN" sz="1600" dirty="0">
                <a:effectLst/>
                <a:latin typeface="宋体" panose="02010600030101010101" pitchFamily="2" charset="-122"/>
                <a:ea typeface="宋体" panose="02010600030101010101" pitchFamily="2" charset="-122"/>
                <a:sym typeface="+mn-ea"/>
              </a:rPr>
              <a:t>年起合作至今，所有货物均能按照客户的要求发运至各二三城市以及偏远乡镇，并得到客户的一致好评。</a:t>
            </a:r>
            <a:endParaRPr lang="zh-CN" altLang="zh-CN" sz="1600" dirty="0">
              <a:effectLst/>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业务保障：从上门接货、装车、发运、物流信息跟踪、异常信息处理等方面均安排专人负责，第一时间反馈信息，积极主动处理各项工作，确保货物安全、快速派送到客户手中。</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algn="ctr"/>
            <a:endParaRPr lang="zh-CN" altLang="en-US" sz="1600">
              <a:effectLst/>
              <a:latin typeface="宋体" panose="02010600030101010101" pitchFamily="2" charset="-122"/>
              <a:ea typeface="宋体" panose="02010600030101010101" pitchFamily="2" charset="-122"/>
            </a:endParaRPr>
          </a:p>
        </p:txBody>
      </p:sp>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开元项目业务介绍</a:t>
            </a:r>
            <a:endParaRPr lang="zh-CN" altLang="en-US" b="1">
              <a:latin typeface="宋体" panose="02010600030101010101" pitchFamily="2" charset="-122"/>
              <a:ea typeface="宋体" panose="02010600030101010101" pitchFamily="2"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13"/>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标题 4"/>
          <p:cNvSpPr>
            <a:spLocks noGrp="1"/>
          </p:cNvSpPr>
          <p:nvPr>
            <p:ph type="title"/>
          </p:nvPr>
        </p:nvSpPr>
        <p:spPr>
          <a:xfrm>
            <a:off x="487331" y="333040"/>
            <a:ext cx="3786214" cy="622300"/>
          </a:xfrm>
        </p:spPr>
        <p:txBody>
          <a:bodyPr vert="horz" lIns="91440" tIns="45720" rIns="91440" bIns="45720" rtlCol="0" anchor="ctr">
            <a:normAutofit/>
          </a:bodyPr>
          <a:lstStyle/>
          <a:p>
            <a:pPr lvl="0"/>
            <a:r>
              <a:rPr lang="zh-CN" altLang="en-US" sz="2300" b="1" dirty="0">
                <a:solidFill>
                  <a:schemeClr val="bg1"/>
                </a:solidFill>
                <a:sym typeface="+mn-ea"/>
              </a:rPr>
              <a:t>三、公司业绩案例情况</a:t>
            </a:r>
            <a:endParaRPr lang="zh-CN" altLang="en-US" sz="2300" b="1" dirty="0">
              <a:solidFill>
                <a:schemeClr val="bg1"/>
              </a:solidFill>
              <a:sym typeface="+mn-ea"/>
            </a:endParaRPr>
          </a:p>
        </p:txBody>
      </p:sp>
      <p:cxnSp>
        <p:nvCxnSpPr>
          <p:cNvPr id="12" name="128 Conector recto"/>
          <p:cNvCxnSpPr/>
          <p:nvPr/>
        </p:nvCxnSpPr>
        <p:spPr>
          <a:xfrm flipH="1">
            <a:off x="6654656" y="1409846"/>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23500" y="1409158"/>
            <a:ext cx="2511598" cy="0"/>
          </a:xfrm>
          <a:prstGeom prst="line">
            <a:avLst/>
          </a:prstGeom>
          <a:noFill/>
          <a:ln w="9525" cap="rnd">
            <a:solidFill>
              <a:schemeClr val="bg1">
                <a:lumMod val="65000"/>
              </a:schemeClr>
            </a:solidFill>
            <a:prstDash val="solid"/>
            <a:bevel/>
            <a:headEnd w="med" len="sm"/>
            <a:tailEnd type="oval" w="med" len="med"/>
          </a:ln>
        </p:spPr>
      </p:cxnSp>
      <p:sp>
        <p:nvSpPr>
          <p:cNvPr id="17" name="矩形 16"/>
          <p:cNvSpPr/>
          <p:nvPr/>
        </p:nvSpPr>
        <p:spPr>
          <a:xfrm>
            <a:off x="5908100" y="1927214"/>
            <a:ext cx="2675255" cy="352425"/>
          </a:xfrm>
          <a:prstGeom prst="rect">
            <a:avLst/>
          </a:prstGeom>
        </p:spPr>
        <p:txBody>
          <a:bodyPr wrap="square" anchor="ctr">
            <a:spAutoFit/>
          </a:bodyPr>
          <a:lstStyle/>
          <a:p>
            <a:pPr lvl="0" algn="l"/>
            <a:r>
              <a:rPr lang="zh-CN" altLang="en-US" sz="1600" b="1">
                <a:solidFill>
                  <a:srgbClr val="0070C0"/>
                </a:solidFill>
                <a:sym typeface="+mn-ea"/>
              </a:rPr>
              <a:t>株洲齿轮有限责任公司</a:t>
            </a:r>
            <a:endParaRPr lang="zh-CN" altLang="en-US" sz="1600" b="1">
              <a:solidFill>
                <a:srgbClr val="0070C0"/>
              </a:solidFill>
              <a:sym typeface="+mn-ea"/>
            </a:endParaRPr>
          </a:p>
        </p:txBody>
      </p:sp>
      <p:pic>
        <p:nvPicPr>
          <p:cNvPr id="8" name="图片 7"/>
          <p:cNvPicPr>
            <a:picLocks noChangeAspect="1"/>
          </p:cNvPicPr>
          <p:nvPr/>
        </p:nvPicPr>
        <p:blipFill>
          <a:blip r:embed="rId1"/>
          <a:stretch>
            <a:fillRect/>
          </a:stretch>
        </p:blipFill>
        <p:spPr>
          <a:xfrm>
            <a:off x="1494790" y="1700530"/>
            <a:ext cx="2276475" cy="742950"/>
          </a:xfrm>
          <a:prstGeom prst="rect">
            <a:avLst/>
          </a:prstGeom>
          <a:noFill/>
          <a:ln w="9525">
            <a:noFill/>
            <a:miter/>
          </a:ln>
        </p:spPr>
      </p:pic>
      <p:sp>
        <p:nvSpPr>
          <p:cNvPr id="3" name="流程图: 可选过程 2"/>
          <p:cNvSpPr/>
          <p:nvPr/>
        </p:nvSpPr>
        <p:spPr>
          <a:xfrm>
            <a:off x="1351280" y="2637790"/>
            <a:ext cx="7503160" cy="274828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客户介绍：</a:t>
            </a:r>
            <a:r>
              <a:rPr altLang="zh-CN" sz="1600" dirty="0">
                <a:effectLst/>
                <a:latin typeface="宋体" panose="02010600030101010101" pitchFamily="2" charset="-122"/>
                <a:ea typeface="宋体" panose="02010600030101010101" pitchFamily="2" charset="-122"/>
                <a:sym typeface="+mn-ea"/>
              </a:rPr>
              <a:t>株齿公司以传动总成为核心，从事变速器、分动器、行星减速机、新能源汽车变速器以及动力系统总成的研发、制造和销售，产品远销国内外。</a:t>
            </a:r>
            <a:endParaRPr altLang="zh-CN" sz="1600" dirty="0">
              <a:effectLst/>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合作领域：主要为株齿提供航空运输、设备零担与整车运输服务。</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r>
              <a:rPr lang="zh-CN" altLang="en-US" sz="1600" dirty="0">
                <a:effectLst/>
                <a:latin typeface="宋体" panose="02010600030101010101" pitchFamily="2" charset="-122"/>
                <a:ea typeface="宋体" panose="02010600030101010101" pitchFamily="2" charset="-122"/>
                <a:sym typeface="Arial" panose="020B0604020202020204" pitchFamily="34" charset="0"/>
              </a:rPr>
              <a:t>★ 业务保障：从安排驻场人员到车辆安排、现场装卸货物，均严格按照株齿公司相关要求操作，积极响应相关需求，及时跟踪货物信息，并第一时间反馈给客户。</a:t>
            </a:r>
            <a:endParaRPr lang="zh-CN" altLang="en-US" sz="1600" dirty="0">
              <a:effectLst/>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endParaRPr altLang="zh-CN" sz="1600" dirty="0">
              <a:effectLst/>
              <a:latin typeface="宋体" panose="02010600030101010101" pitchFamily="2" charset="-122"/>
              <a:ea typeface="宋体" panose="02010600030101010101" pitchFamily="2" charset="-122"/>
              <a:sym typeface="+mn-ea"/>
            </a:endParaRPr>
          </a:p>
          <a:p>
            <a:pPr algn="ctr"/>
            <a:endParaRPr lang="zh-CN" altLang="en-US" sz="1600">
              <a:latin typeface="宋体" panose="02010600030101010101" pitchFamily="2" charset="-122"/>
              <a:ea typeface="宋体" panose="02010600030101010101" pitchFamily="2" charset="-122"/>
            </a:endParaRPr>
          </a:p>
        </p:txBody>
      </p:sp>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株齿项目业务介绍</a:t>
            </a:r>
            <a:endParaRPr lang="zh-CN" altLang="en-US" b="1">
              <a:latin typeface="宋体" panose="02010600030101010101" pitchFamily="2" charset="-122"/>
              <a:ea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a:off x="281" y="260177"/>
            <a:ext cx="4380897" cy="754536"/>
          </a:xfrm>
          <a:prstGeom prst="homePlate">
            <a:avLst/>
          </a:prstGeom>
          <a:solidFill>
            <a:srgbClr val="C00000"/>
          </a:solidFill>
          <a:ln w="12700" cap="flat" cmpd="sng" algn="ctr">
            <a:noFill/>
            <a:prstDash val="solid"/>
            <a:miter lim="800000"/>
          </a:ln>
          <a:effectLst/>
        </p:spPr>
        <p:txBody>
          <a:bodyPr rtlCol="0" anchor="ctr"/>
          <a:lstStyle/>
          <a:p>
            <a:pPr lvl="0"/>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标题 4"/>
          <p:cNvSpPr>
            <a:spLocks noGrp="1"/>
          </p:cNvSpPr>
          <p:nvPr>
            <p:ph type="title"/>
          </p:nvPr>
        </p:nvSpPr>
        <p:spPr>
          <a:xfrm>
            <a:off x="0" y="332740"/>
            <a:ext cx="6485255" cy="622300"/>
          </a:xfrm>
        </p:spPr>
        <p:txBody>
          <a:bodyPr vert="horz" lIns="91440" tIns="45720" rIns="91440" bIns="45720" rtlCol="0" anchor="ctr">
            <a:normAutofit/>
          </a:bodyPr>
          <a:lstStyle/>
          <a:p>
            <a:pPr lvl="0" algn="l"/>
            <a:r>
              <a:rPr lang="zh-CN" altLang="en-US" sz="1800" b="1" dirty="0">
                <a:solidFill>
                  <a:schemeClr val="bg1"/>
                </a:solidFill>
                <a:sym typeface="+mn-ea"/>
              </a:rPr>
              <a:t>四、工程机械和大件运输项目业务介绍</a:t>
            </a:r>
            <a:endParaRPr lang="zh-CN" altLang="en-US" sz="1800" b="1" dirty="0">
              <a:solidFill>
                <a:schemeClr val="bg1"/>
              </a:solidFill>
              <a:sym typeface="+mn-ea"/>
            </a:endParaRPr>
          </a:p>
        </p:txBody>
      </p:sp>
      <p:cxnSp>
        <p:nvCxnSpPr>
          <p:cNvPr id="12" name="128 Conector recto"/>
          <p:cNvCxnSpPr/>
          <p:nvPr/>
        </p:nvCxnSpPr>
        <p:spPr>
          <a:xfrm flipH="1">
            <a:off x="6637480" y="1423053"/>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06324" y="1422365"/>
            <a:ext cx="2511598" cy="0"/>
          </a:xfrm>
          <a:prstGeom prst="line">
            <a:avLst/>
          </a:prstGeom>
          <a:noFill/>
          <a:ln w="9525" cap="rnd">
            <a:solidFill>
              <a:schemeClr val="bg1">
                <a:lumMod val="65000"/>
              </a:schemeClr>
            </a:solidFill>
            <a:prstDash val="solid"/>
            <a:bevel/>
            <a:headEnd w="med" len="sm"/>
            <a:tailEnd type="oval" w="med" len="med"/>
          </a:ln>
        </p:spPr>
      </p:cxnSp>
      <p:sp>
        <p:nvSpPr>
          <p:cNvPr id="8" name="矩形 7"/>
          <p:cNvSpPr/>
          <p:nvPr/>
        </p:nvSpPr>
        <p:spPr>
          <a:xfrm>
            <a:off x="5311775" y="1700480"/>
            <a:ext cx="2757805" cy="338554"/>
          </a:xfrm>
          <a:prstGeom prst="rect">
            <a:avLst/>
          </a:prstGeom>
        </p:spPr>
        <p:txBody>
          <a:bodyPr wrap="square" anchor="ctr">
            <a:spAutoFit/>
          </a:bodyPr>
          <a:lstStyle/>
          <a:p>
            <a:r>
              <a:rPr lang="zh-CN" altLang="zh-CN" sz="1600" b="1" dirty="0">
                <a:solidFill>
                  <a:srgbClr val="0070C0"/>
                </a:solidFill>
              </a:rPr>
              <a:t>湖南三一物流有限责任公司</a:t>
            </a:r>
            <a:endParaRPr lang="zh-CN" altLang="zh-CN" sz="1600" b="1" dirty="0">
              <a:solidFill>
                <a:srgbClr val="0070C0"/>
              </a:solidFill>
            </a:endParaRPr>
          </a:p>
        </p:txBody>
      </p:sp>
      <p:pic>
        <p:nvPicPr>
          <p:cNvPr id="16" name="图片 15" descr="三一.png"/>
          <p:cNvPicPr>
            <a:picLocks noChangeAspect="1"/>
          </p:cNvPicPr>
          <p:nvPr/>
        </p:nvPicPr>
        <p:blipFill>
          <a:blip r:embed="rId1" cstate="print"/>
          <a:stretch>
            <a:fillRect/>
          </a:stretch>
        </p:blipFill>
        <p:spPr>
          <a:xfrm>
            <a:off x="1063625" y="1557655"/>
            <a:ext cx="2135505" cy="564515"/>
          </a:xfrm>
          <a:prstGeom prst="rect">
            <a:avLst/>
          </a:prstGeom>
        </p:spPr>
      </p:pic>
      <p:sp>
        <p:nvSpPr>
          <p:cNvPr id="3" name="流程图: 可选过程 2"/>
          <p:cNvSpPr/>
          <p:nvPr/>
        </p:nvSpPr>
        <p:spPr>
          <a:xfrm>
            <a:off x="1207135" y="2564765"/>
            <a:ext cx="7503160" cy="33020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indent="0">
              <a:lnSpc>
                <a:spcPts val="2800"/>
              </a:lnSpc>
              <a:buFont typeface="Arial" panose="020B0604020202020204" pitchFamily="34" charset="0"/>
              <a:buNone/>
            </a:pP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2010</a:t>
            </a: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年我司开始为三一物流提供零配件航空运输服务，</a:t>
            </a: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2023</a:t>
            </a: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年</a:t>
            </a: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3</a:t>
            </a: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月我司为三一物流提供人工驾运及国内整车运输服务，能快速及时的响应三一物流各项运输需求，得到相关领导及收货人的好评。</a:t>
            </a:r>
            <a:endPar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a:p>
            <a:pPr marL="635" indent="0">
              <a:lnSpc>
                <a:spcPts val="2800"/>
              </a:lnSpc>
              <a:buFont typeface="Arial" panose="020B0604020202020204" pitchFamily="34" charset="0"/>
              <a:buNone/>
            </a:pP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针对三一项目运输要求我司专门成立项目组，项目组组长由公司杨虎总经理担任，其具有</a:t>
            </a: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8</a:t>
            </a: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年以上工程机械或类似运输项目管理经验，</a:t>
            </a:r>
            <a:r>
              <a:rPr lang="zh-CN" altLang="en-US" sz="1600" dirty="0">
                <a:solidFill>
                  <a:schemeClr val="tx1"/>
                </a:solidFill>
                <a:effectLst/>
                <a:latin typeface="宋体" panose="02010600030101010101" pitchFamily="2" charset="-122"/>
                <a:ea typeface="宋体" panose="02010600030101010101" pitchFamily="2" charset="-122"/>
                <a:sym typeface="+mn-ea"/>
              </a:rPr>
              <a:t>总体负责三一物流项目所有事宜。副组长由公司副总经理曾高攀和营运总监袁广胜担任，组员由市场部经理王东、客服部经理万霜、综合管理部经理唐艳云组成。</a:t>
            </a:r>
            <a:endParaRPr lang="zh-CN" altLang="en-US" sz="1600" dirty="0">
              <a:solidFill>
                <a:schemeClr val="tx1"/>
              </a:solidFill>
              <a:effectLst/>
              <a:latin typeface="宋体" panose="02010600030101010101" pitchFamily="2" charset="-122"/>
              <a:ea typeface="宋体" panose="02010600030101010101" pitchFamily="2" charset="-122"/>
              <a:sym typeface="+mn-ea"/>
            </a:endParaRPr>
          </a:p>
        </p:txBody>
      </p:sp>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三一物流项目业务介绍</a:t>
            </a:r>
            <a:endParaRPr lang="zh-CN" altLang="en-US" b="1">
              <a:latin typeface="宋体" panose="02010600030101010101" pitchFamily="2" charset="-122"/>
              <a:ea typeface="宋体" panose="02010600030101010101" pitchFamily="2"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128 Conector recto"/>
          <p:cNvCxnSpPr/>
          <p:nvPr>
            <p:custDataLst>
              <p:tags r:id="rId1"/>
            </p:custDataLst>
          </p:nvPr>
        </p:nvCxnSpPr>
        <p:spPr>
          <a:xfrm flipH="1">
            <a:off x="6637480" y="1423053"/>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custDataLst>
              <p:tags r:id="rId2"/>
            </p:custDataLst>
          </p:nvPr>
        </p:nvCxnSpPr>
        <p:spPr>
          <a:xfrm>
            <a:off x="706324" y="1422365"/>
            <a:ext cx="2511598" cy="0"/>
          </a:xfrm>
          <a:prstGeom prst="line">
            <a:avLst/>
          </a:prstGeom>
          <a:noFill/>
          <a:ln w="9525" cap="rnd">
            <a:solidFill>
              <a:schemeClr val="bg1">
                <a:lumMod val="65000"/>
              </a:schemeClr>
            </a:solidFill>
            <a:prstDash val="solid"/>
            <a:bevel/>
            <a:headEnd w="med" len="sm"/>
            <a:tailEnd type="oval" w="med" len="med"/>
          </a:ln>
        </p:spPr>
      </p:cxnSp>
      <p:sp>
        <p:nvSpPr>
          <p:cNvPr id="8" name="矩形 7"/>
          <p:cNvSpPr/>
          <p:nvPr>
            <p:custDataLst>
              <p:tags r:id="rId3"/>
            </p:custDataLst>
          </p:nvPr>
        </p:nvSpPr>
        <p:spPr>
          <a:xfrm>
            <a:off x="5023485" y="1917015"/>
            <a:ext cx="2757805" cy="338554"/>
          </a:xfrm>
          <a:prstGeom prst="rect">
            <a:avLst/>
          </a:prstGeom>
        </p:spPr>
        <p:txBody>
          <a:bodyPr wrap="square" anchor="ctr">
            <a:spAutoFit/>
          </a:bodyPr>
          <a:lstStyle/>
          <a:p>
            <a:r>
              <a:rPr lang="zh-CN" altLang="zh-CN" sz="1600" b="1" dirty="0">
                <a:solidFill>
                  <a:srgbClr val="0070C0"/>
                </a:solidFill>
              </a:rPr>
              <a:t>湖南三一物流有限责任公司</a:t>
            </a:r>
            <a:endParaRPr lang="zh-CN" altLang="zh-CN" sz="1600" b="1" dirty="0">
              <a:solidFill>
                <a:srgbClr val="0070C0"/>
              </a:solidFill>
            </a:endParaRPr>
          </a:p>
        </p:txBody>
      </p:sp>
      <p:pic>
        <p:nvPicPr>
          <p:cNvPr id="16" name="图片 15" descr="三一.png"/>
          <p:cNvPicPr>
            <a:picLocks noChangeAspect="1"/>
          </p:cNvPicPr>
          <p:nvPr>
            <p:custDataLst>
              <p:tags r:id="rId4"/>
            </p:custDataLst>
          </p:nvPr>
        </p:nvPicPr>
        <p:blipFill>
          <a:blip r:embed="rId5" cstate="print"/>
          <a:stretch>
            <a:fillRect/>
          </a:stretch>
        </p:blipFill>
        <p:spPr>
          <a:xfrm>
            <a:off x="1062990" y="1772920"/>
            <a:ext cx="2071716" cy="564515"/>
          </a:xfrm>
          <a:prstGeom prst="rect">
            <a:avLst/>
          </a:prstGeom>
        </p:spPr>
      </p:pic>
      <p:sp>
        <p:nvSpPr>
          <p:cNvPr id="10" name="五边形 9"/>
          <p:cNvSpPr/>
          <p:nvPr>
            <p:custDataLst>
              <p:tags r:id="rId6"/>
            </p:custDataLst>
          </p:nvPr>
        </p:nvSpPr>
        <p:spPr>
          <a:xfrm>
            <a:off x="281" y="260177"/>
            <a:ext cx="4380897" cy="754536"/>
          </a:xfrm>
          <a:prstGeom prst="homePlate">
            <a:avLst/>
          </a:prstGeom>
          <a:solidFill>
            <a:srgbClr val="C00000"/>
          </a:solidFill>
          <a:ln w="12700" cap="flat" cmpd="sng" algn="ctr">
            <a:noFill/>
            <a:prstDash val="solid"/>
            <a:miter lim="800000"/>
          </a:ln>
          <a:effectLst/>
        </p:spPr>
        <p:txBody>
          <a:bodyPr rtlCol="0" anchor="ctr"/>
          <a:lstStyle/>
          <a:p>
            <a:pPr lvl="0"/>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标题 2"/>
          <p:cNvSpPr>
            <a:spLocks noGrp="1"/>
          </p:cNvSpPr>
          <p:nvPr>
            <p:ph type="title"/>
            <p:custDataLst>
              <p:tags r:id="rId7"/>
            </p:custDataLst>
          </p:nvPr>
        </p:nvSpPr>
        <p:spPr>
          <a:xfrm>
            <a:off x="-17145" y="332740"/>
            <a:ext cx="4187825" cy="622300"/>
          </a:xfrm>
        </p:spPr>
        <p:txBody>
          <a:bodyPr vert="horz" lIns="91440" tIns="45720" rIns="91440" bIns="45720" rtlCol="0" anchor="ctr">
            <a:noAutofit/>
          </a:bodyPr>
          <a:lstStyle/>
          <a:p>
            <a:pPr lvl="0"/>
            <a:r>
              <a:rPr lang="zh-CN" altLang="en-US" sz="1800" b="1" dirty="0">
                <a:solidFill>
                  <a:schemeClr val="bg1"/>
                </a:solidFill>
                <a:sym typeface="+mn-ea"/>
              </a:rPr>
              <a:t> 四、工程机械和大件运输项目业务介绍</a:t>
            </a:r>
            <a:endParaRPr lang="zh-CN" altLang="en-US" sz="1800" b="1" dirty="0">
              <a:solidFill>
                <a:schemeClr val="bg1"/>
              </a:solidFill>
              <a:sym typeface="+mn-ea"/>
            </a:endParaRPr>
          </a:p>
        </p:txBody>
      </p:sp>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三一物流项目业务介绍</a:t>
            </a:r>
            <a:endParaRPr lang="zh-CN" altLang="en-US" b="1">
              <a:latin typeface="宋体" panose="02010600030101010101" pitchFamily="2" charset="-122"/>
              <a:ea typeface="宋体" panose="02010600030101010101" pitchFamily="2" charset="-122"/>
            </a:endParaRPr>
          </a:p>
        </p:txBody>
      </p:sp>
      <p:sp>
        <p:nvSpPr>
          <p:cNvPr id="4" name="流程图: 可选过程 3"/>
          <p:cNvSpPr/>
          <p:nvPr/>
        </p:nvSpPr>
        <p:spPr>
          <a:xfrm>
            <a:off x="1207135" y="2425065"/>
            <a:ext cx="7503160" cy="394462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indent="0">
              <a:lnSpc>
                <a:spcPts val="2800"/>
              </a:lnSpc>
              <a:buFont typeface="Arial" panose="020B0604020202020204" pitchFamily="34" charset="0"/>
              <a:buNone/>
            </a:pP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a:t>
            </a:r>
            <a:r>
              <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在业务保障方面我司安排专人负责物流信息跟踪反馈及车辆安排工作，项目小组联系电话</a:t>
            </a:r>
            <a:r>
              <a:rPr lang="en-US" altLang="zh-CN"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24</a:t>
            </a:r>
            <a:r>
              <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小时保持畅通，随时接听客户的来电，确保货物快捷、安全的运输至客户手中。</a:t>
            </a: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a:p>
            <a:pPr marL="635" indent="0">
              <a:lnSpc>
                <a:spcPts val="2800"/>
              </a:lnSpc>
              <a:buFont typeface="Arial" panose="020B0604020202020204" pitchFamily="34" charset="0"/>
              <a:buNone/>
            </a:pPr>
            <a:r>
              <a:rPr lang="zh-CN"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安全管控方面：根据三一物流业务操作模式以及公司管理方向，制定相应异常事件处置方案。</a:t>
            </a:r>
            <a:r>
              <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（具体详见投标文件）</a:t>
            </a: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a:p>
            <a:pPr marL="635" indent="0">
              <a:lnSpc>
                <a:spcPts val="2800"/>
              </a:lnSpc>
              <a:buFont typeface="Arial" panose="020B0604020202020204" pitchFamily="34" charset="0"/>
              <a:buNone/>
            </a:pPr>
            <a:r>
              <a:rPr lang="zh-CN" altLang="en-US" sz="1400" dirty="0">
                <a:solidFill>
                  <a:schemeClr val="tx1"/>
                </a:solidFill>
                <a:effectLst/>
                <a:latin typeface="宋体" panose="02010600030101010101" pitchFamily="2" charset="-122"/>
                <a:ea typeface="宋体" panose="02010600030101010101" pitchFamily="2" charset="-122"/>
                <a:sym typeface="+mn-ea"/>
              </a:rPr>
              <a:t>    公司拥有专业的物流信息系统（</a:t>
            </a:r>
            <a:r>
              <a:rPr lang="en-US" altLang="zh-CN" sz="1400" dirty="0">
                <a:solidFill>
                  <a:schemeClr val="tx1"/>
                </a:solidFill>
                <a:effectLst/>
                <a:latin typeface="宋体" panose="02010600030101010101" pitchFamily="2" charset="-122"/>
                <a:ea typeface="宋体" panose="02010600030101010101" pitchFamily="2" charset="-122"/>
                <a:sym typeface="+mn-ea"/>
              </a:rPr>
              <a:t>L8物流信息管理系统</a:t>
            </a:r>
            <a:r>
              <a:rPr lang="zh-CN" altLang="en-US" sz="1400" dirty="0">
                <a:solidFill>
                  <a:schemeClr val="tx1"/>
                </a:solidFill>
                <a:effectLst/>
                <a:latin typeface="宋体" panose="02010600030101010101" pitchFamily="2" charset="-122"/>
                <a:ea typeface="宋体" panose="02010600030101010101" pitchFamily="2" charset="-122"/>
                <a:sym typeface="+mn-ea"/>
              </a:rPr>
              <a:t>），该信息系统能实时反映客户货物存储、运输、配送等物流各环节的详细状态，做到对货物的随时跟踪、监控，从而掌握到货物物流环节的全过程。</a:t>
            </a:r>
            <a:endParaRPr lang="zh-CN" altLang="en-US" sz="1400" dirty="0">
              <a:solidFill>
                <a:schemeClr val="tx1"/>
              </a:solidFill>
              <a:effectLst/>
              <a:latin typeface="宋体" panose="02010600030101010101" pitchFamily="2" charset="-122"/>
              <a:ea typeface="宋体" panose="02010600030101010101" pitchFamily="2" charset="-122"/>
              <a:sym typeface="+mn-ea"/>
            </a:endParaRPr>
          </a:p>
          <a:p>
            <a:pPr marL="635" indent="0">
              <a:lnSpc>
                <a:spcPts val="2800"/>
              </a:lnSpc>
              <a:buFont typeface="Arial" panose="020B0604020202020204" pitchFamily="34" charset="0"/>
              <a:buNone/>
            </a:pPr>
            <a:r>
              <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针对三一物流项目要求我司制定了《三一物流驾运及整车项目作业流程指导书》，从接收计划、车辆安排、信息跟踪、相关单据上传、结算等工作均做了详细安排（具体操作手册详见投标文件）。</a:t>
            </a: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a:p>
            <a:pPr marL="635" indent="0">
              <a:lnSpc>
                <a:spcPts val="2800"/>
              </a:lnSpc>
              <a:buFont typeface="Arial" panose="020B0604020202020204" pitchFamily="34" charset="0"/>
              <a:buNone/>
            </a:pP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13"/>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7" name="标题 6"/>
          <p:cNvSpPr>
            <a:spLocks noGrp="1"/>
          </p:cNvSpPr>
          <p:nvPr>
            <p:ph type="title"/>
          </p:nvPr>
        </p:nvSpPr>
        <p:spPr>
          <a:xfrm>
            <a:off x="-88900" y="332740"/>
            <a:ext cx="4218305" cy="511175"/>
          </a:xfrm>
        </p:spPr>
        <p:txBody>
          <a:bodyPr vert="horz" lIns="91440" tIns="45720" rIns="91440" bIns="45720" rtlCol="0" anchor="ctr">
            <a:noAutofit/>
          </a:bodyPr>
          <a:lstStyle/>
          <a:p>
            <a:pPr lvl="0"/>
            <a:r>
              <a:rPr lang="zh-CN" altLang="en-US" sz="2300" b="1" dirty="0">
                <a:solidFill>
                  <a:schemeClr val="bg1"/>
                </a:solidFill>
                <a:sym typeface="+mn-ea"/>
              </a:rPr>
              <a:t> </a:t>
            </a:r>
            <a:r>
              <a:rPr lang="zh-CN" altLang="en-US" sz="1800" b="1" dirty="0">
                <a:solidFill>
                  <a:schemeClr val="bg1"/>
                </a:solidFill>
                <a:sym typeface="+mn-ea"/>
              </a:rPr>
              <a:t> 四、工程机械和大件运输项目业务介绍</a:t>
            </a:r>
            <a:endParaRPr lang="zh-CN" altLang="en-US" sz="1800" b="1" dirty="0">
              <a:solidFill>
                <a:schemeClr val="bg1"/>
              </a:solidFill>
              <a:sym typeface="+mn-ea"/>
            </a:endParaRPr>
          </a:p>
        </p:txBody>
      </p:sp>
      <p:cxnSp>
        <p:nvCxnSpPr>
          <p:cNvPr id="12" name="128 Conector recto"/>
          <p:cNvCxnSpPr/>
          <p:nvPr/>
        </p:nvCxnSpPr>
        <p:spPr>
          <a:xfrm flipH="1">
            <a:off x="6654656" y="1409846"/>
            <a:ext cx="2511598" cy="0"/>
          </a:xfrm>
          <a:prstGeom prst="line">
            <a:avLst/>
          </a:prstGeom>
          <a:noFill/>
          <a:ln w="9525" cap="rnd">
            <a:solidFill>
              <a:schemeClr val="bg1">
                <a:lumMod val="65000"/>
              </a:schemeClr>
            </a:solidFill>
            <a:prstDash val="solid"/>
            <a:bevel/>
            <a:headEnd w="med" len="sm"/>
            <a:tailEnd type="oval" w="med" len="med"/>
          </a:ln>
        </p:spPr>
      </p:cxnSp>
      <p:cxnSp>
        <p:nvCxnSpPr>
          <p:cNvPr id="13" name="128 Conector recto"/>
          <p:cNvCxnSpPr/>
          <p:nvPr/>
        </p:nvCxnSpPr>
        <p:spPr>
          <a:xfrm>
            <a:off x="723500" y="1409158"/>
            <a:ext cx="2511598" cy="0"/>
          </a:xfrm>
          <a:prstGeom prst="line">
            <a:avLst/>
          </a:prstGeom>
          <a:noFill/>
          <a:ln w="9525" cap="rnd">
            <a:solidFill>
              <a:schemeClr val="bg1">
                <a:lumMod val="65000"/>
              </a:schemeClr>
            </a:solidFill>
            <a:prstDash val="solid"/>
            <a:bevel/>
            <a:headEnd w="med" len="sm"/>
            <a:tailEnd type="oval" w="med" len="med"/>
          </a:ln>
        </p:spPr>
      </p:cxnSp>
      <p:sp>
        <p:nvSpPr>
          <p:cNvPr id="17" name="矩形 16"/>
          <p:cNvSpPr/>
          <p:nvPr/>
        </p:nvSpPr>
        <p:spPr>
          <a:xfrm>
            <a:off x="5908100" y="1927214"/>
            <a:ext cx="2675255" cy="352425"/>
          </a:xfrm>
          <a:prstGeom prst="rect">
            <a:avLst/>
          </a:prstGeom>
        </p:spPr>
        <p:txBody>
          <a:bodyPr wrap="square" anchor="ctr">
            <a:spAutoFit/>
          </a:bodyPr>
          <a:lstStyle/>
          <a:p>
            <a:pPr lvl="0" algn="l"/>
            <a:r>
              <a:rPr lang="zh-CN" altLang="en-US" sz="1600" b="1">
                <a:solidFill>
                  <a:srgbClr val="0070C0"/>
                </a:solidFill>
                <a:sym typeface="+mn-ea"/>
              </a:rPr>
              <a:t>湘电风能有限公司</a:t>
            </a:r>
            <a:endParaRPr lang="zh-CN" altLang="en-US" sz="1600" b="1">
              <a:solidFill>
                <a:srgbClr val="0070C0"/>
              </a:solidFill>
              <a:sym typeface="+mn-ea"/>
            </a:endParaRPr>
          </a:p>
        </p:txBody>
      </p:sp>
      <p:pic>
        <p:nvPicPr>
          <p:cNvPr id="15" name="图片 14" descr="logo.gif"/>
          <p:cNvPicPr>
            <a:picLocks noChangeAspect="1"/>
          </p:cNvPicPr>
          <p:nvPr/>
        </p:nvPicPr>
        <p:blipFill>
          <a:blip r:embed="rId1"/>
          <a:stretch>
            <a:fillRect/>
          </a:stretch>
        </p:blipFill>
        <p:spPr>
          <a:xfrm>
            <a:off x="2359025" y="1772920"/>
            <a:ext cx="1851660" cy="635635"/>
          </a:xfrm>
          <a:prstGeom prst="rect">
            <a:avLst/>
          </a:prstGeom>
        </p:spPr>
      </p:pic>
      <p:sp>
        <p:nvSpPr>
          <p:cNvPr id="2" name="圆角矩形 1"/>
          <p:cNvSpPr/>
          <p:nvPr/>
        </p:nvSpPr>
        <p:spPr>
          <a:xfrm>
            <a:off x="3583305" y="119697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大件运输业务介绍</a:t>
            </a:r>
            <a:endParaRPr lang="zh-CN" altLang="en-US" b="1">
              <a:latin typeface="宋体" panose="02010600030101010101" pitchFamily="2" charset="-122"/>
              <a:ea typeface="宋体" panose="02010600030101010101" pitchFamily="2" charset="-122"/>
            </a:endParaRPr>
          </a:p>
        </p:txBody>
      </p:sp>
      <p:sp>
        <p:nvSpPr>
          <p:cNvPr id="3" name="流程图: 可选过程 2"/>
          <p:cNvSpPr/>
          <p:nvPr/>
        </p:nvSpPr>
        <p:spPr>
          <a:xfrm>
            <a:off x="1207135" y="2564765"/>
            <a:ext cx="7503160" cy="330200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en-US" altLang="zh-CN"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 </a:t>
            </a: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客户介绍：湘电集团我国大型风电装备制造业的先驱 ，在大型风电装备领域，湘电集团已经完成了从自主研发到产品制造的经验积累过程，在行业中拥有很强的影响力和带动力。</a:t>
            </a:r>
            <a:r>
              <a:rPr lang="zh-CN" altLang="zh-CN" sz="1600" dirty="0">
                <a:solidFill>
                  <a:schemeClr val="tx1"/>
                </a:solidFill>
                <a:effectLst/>
                <a:latin typeface="宋体" panose="02010600030101010101" pitchFamily="2" charset="-122"/>
                <a:ea typeface="宋体" panose="02010600030101010101" pitchFamily="2" charset="-122"/>
                <a:sym typeface="+mn-ea"/>
              </a:rPr>
              <a:t>专业从事大型风力发电装备制造以及风力系统供应商的企业。</a:t>
            </a:r>
            <a:endParaRPr lang="zh-CN" altLang="zh-CN" sz="1600" dirty="0">
              <a:solidFill>
                <a:schemeClr val="tx1"/>
              </a:solidFill>
              <a:effectLst/>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合作领域：我司为湘电风能提供风电行业机舱轮毂等大型设备整车运输及仓储服务。</a:t>
            </a:r>
            <a:endPar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r>
              <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rPr>
              <a:t>★ 业务保障：按照设备订单需求安排车辆装卸，能及时响应，并根据运输情况及时反馈货物在途信息。</a:t>
            </a:r>
            <a:endParaRPr lang="zh-CN" altLang="en-US" sz="16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五边形 5"/>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rPr>
              <a:t>五、航空货运业务介绍</a:t>
            </a:r>
            <a:endParaRPr lang="zh-CN" altLang="en-US" sz="2300" b="1" dirty="0">
              <a:solidFill>
                <a:schemeClr val="bg1"/>
              </a:solidFill>
            </a:endParaRPr>
          </a:p>
        </p:txBody>
      </p:sp>
      <p:sp>
        <p:nvSpPr>
          <p:cNvPr id="19" name="矩形 18"/>
          <p:cNvSpPr/>
          <p:nvPr/>
        </p:nvSpPr>
        <p:spPr>
          <a:xfrm>
            <a:off x="584835" y="1437640"/>
            <a:ext cx="5309235" cy="3825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635">
              <a:lnSpc>
                <a:spcPts val="2800"/>
              </a:lnSpc>
            </a:pPr>
            <a:r>
              <a:rPr lang="en-US" sz="1400" dirty="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sym typeface="+mn-ea"/>
              </a:rPr>
              <a:t>      </a:t>
            </a:r>
            <a:r>
              <a:rPr sz="1600" dirty="0">
                <a:effectLst/>
                <a:latin typeface="宋体" panose="02010600030101010101" pitchFamily="2" charset="-122"/>
                <a:ea typeface="宋体" panose="02010600030101010101" pitchFamily="2" charset="-122"/>
                <a:sym typeface="+mn-ea"/>
              </a:rPr>
              <a:t>我司现已与CZ、HU、ZH、CA、MU、SC等18家航空公司签订航空货物运输销售代理协议，在北京、上海、成都、重庆、西安等国内主要航线均有包舱，具备强大的航空运力保障能力和舱位调剂能力。每年均被各航空公司评为“最佳合作伙伴”、“最大贡献奖”、“优秀销售代理”等荣誉称号，各主要航空公司均将我司货物作为核心产品来保障，在提前开单、舱位配载、货物安检、外场装机等方面均享受绿色通道。公司日均航空进出港货量逾100吨，占长沙黄花机场国内航空进出港总量约35%的市场份额，为湖南本土最大的国内航空物流企业。</a:t>
            </a:r>
            <a:endParaRPr sz="1600" dirty="0">
              <a:effectLst/>
              <a:latin typeface="宋体" panose="02010600030101010101" pitchFamily="2" charset="-122"/>
              <a:ea typeface="宋体" panose="02010600030101010101" pitchFamily="2" charset="-122"/>
              <a:sym typeface="+mn-ea"/>
            </a:endParaRPr>
          </a:p>
        </p:txBody>
      </p:sp>
      <p:sp>
        <p:nvSpPr>
          <p:cNvPr id="3" name="矩形 2"/>
          <p:cNvSpPr/>
          <p:nvPr/>
        </p:nvSpPr>
        <p:spPr>
          <a:xfrm>
            <a:off x="5894070" y="1437640"/>
            <a:ext cx="3384550" cy="38252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52095" algn="just">
              <a:lnSpc>
                <a:spcPct val="150000"/>
              </a:lnSpc>
            </a:pPr>
            <a:r>
              <a:rPr lang="en-US" altLang="zh-CN" sz="1085">
                <a:solidFill>
                  <a:schemeClr val="bg1"/>
                </a:solidFill>
                <a:latin typeface="+mn-ea"/>
                <a:sym typeface="+mn-ea"/>
              </a:rPr>
              <a:t> </a:t>
            </a:r>
            <a:endParaRPr lang="zh-CN" altLang="zh-CN" sz="1085">
              <a:solidFill>
                <a:schemeClr val="bg1"/>
              </a:solidFill>
              <a:latin typeface="+mn-ea"/>
              <a:sym typeface="+mn-ea"/>
            </a:endParaRPr>
          </a:p>
        </p:txBody>
      </p:sp>
      <p:pic>
        <p:nvPicPr>
          <p:cNvPr id="4" name="图片 3" descr="航空图标.png"/>
          <p:cNvPicPr>
            <a:picLocks noChangeAspect="1"/>
          </p:cNvPicPr>
          <p:nvPr/>
        </p:nvPicPr>
        <p:blipFill>
          <a:blip r:embed="rId1" cstate="print"/>
          <a:stretch>
            <a:fillRect/>
          </a:stretch>
        </p:blipFill>
        <p:spPr>
          <a:xfrm>
            <a:off x="6286500" y="1637030"/>
            <a:ext cx="2721610" cy="3416935"/>
          </a:xfrm>
          <a:prstGeom prst="rect">
            <a:avLst/>
          </a:prstGeom>
        </p:spPr>
      </p:pic>
    </p:spTree>
  </p:cSld>
  <p:clrMapOvr>
    <a:masterClrMapping/>
  </p:clrMapOvr>
  <p:transition>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sym typeface="+mn-ea"/>
              </a:rPr>
              <a:t>五、航空货运业务介绍</a:t>
            </a:r>
            <a:endParaRPr lang="zh-CN" altLang="en-US" sz="2300" b="1" dirty="0">
              <a:solidFill>
                <a:schemeClr val="bg1"/>
              </a:solidFill>
            </a:endParaRPr>
          </a:p>
        </p:txBody>
      </p:sp>
      <p:grpSp>
        <p:nvGrpSpPr>
          <p:cNvPr id="3" name="组合 2"/>
          <p:cNvGrpSpPr/>
          <p:nvPr/>
        </p:nvGrpSpPr>
        <p:grpSpPr>
          <a:xfrm>
            <a:off x="3158576" y="1130388"/>
            <a:ext cx="3181926" cy="389906"/>
            <a:chOff x="3812082" y="5161988"/>
            <a:chExt cx="4479724" cy="576000"/>
          </a:xfrm>
        </p:grpSpPr>
        <p:sp>
          <p:nvSpPr>
            <p:cNvPr id="4"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5" name="文本框 3"/>
            <p:cNvSpPr txBox="1"/>
            <p:nvPr/>
          </p:nvSpPr>
          <p:spPr>
            <a:xfrm>
              <a:off x="3812082" y="5210350"/>
              <a:ext cx="4268089" cy="479355"/>
            </a:xfrm>
            <a:prstGeom prst="rect">
              <a:avLst/>
            </a:prstGeom>
            <a:noFill/>
            <a:effectLst>
              <a:glow rad="139700">
                <a:srgbClr val="0F6FC6">
                  <a:satMod val="175000"/>
                  <a:alpha val="40000"/>
                </a:srgbClr>
              </a:glow>
            </a:effectLst>
          </p:spPr>
          <p:txBody>
            <a:bodyPr wrap="square" rtlCol="0" anchor="ctr">
              <a:spAutoFit/>
            </a:bodyPr>
            <a:lstStyle/>
            <a:p>
              <a:pPr lvl="0" algn="ctr"/>
              <a:r>
                <a:rPr kumimoji="0" lang="en-US" altLang="zh-CN"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 </a:t>
              </a:r>
              <a:r>
                <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航空</a:t>
              </a:r>
              <a:r>
                <a:rPr lang="zh-CN" altLang="en-US" sz="1510" b="1" kern="0" noProof="0" dirty="0">
                  <a:ln>
                    <a:noFill/>
                  </a:ln>
                  <a:solidFill>
                    <a:sysClr val="window" lastClr="FFFFFF"/>
                  </a:solidFill>
                  <a:uLnTx/>
                  <a:uFillTx/>
                  <a:latin typeface="微软雅黑" panose="020B0503020204020204" pitchFamily="34" charset="-122"/>
                  <a:ea typeface="微软雅黑" panose="020B0503020204020204" pitchFamily="34" charset="-122"/>
                  <a:sym typeface="+mn-ea"/>
                </a:rPr>
                <a:t>出港货物</a:t>
              </a:r>
              <a:r>
                <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分拣、发运现场</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grpSp>
        <p:nvGrpSpPr>
          <p:cNvPr id="14" name="组合 13"/>
          <p:cNvGrpSpPr/>
          <p:nvPr/>
        </p:nvGrpSpPr>
        <p:grpSpPr>
          <a:xfrm>
            <a:off x="1337015" y="1603375"/>
            <a:ext cx="6900545" cy="4772887"/>
            <a:chOff x="1326515" y="1603375"/>
            <a:chExt cx="6900545" cy="4772887"/>
          </a:xfrm>
        </p:grpSpPr>
        <p:pic>
          <p:nvPicPr>
            <p:cNvPr id="8" name="图片 7"/>
            <p:cNvPicPr>
              <a:picLocks noChangeAspect="1"/>
            </p:cNvPicPr>
            <p:nvPr/>
          </p:nvPicPr>
          <p:blipFill>
            <a:blip r:embed="rId1" cstate="print"/>
            <a:srcRect t="6381" b="5680"/>
            <a:stretch>
              <a:fillRect/>
            </a:stretch>
          </p:blipFill>
          <p:spPr>
            <a:xfrm>
              <a:off x="6189980" y="1612265"/>
              <a:ext cx="2037080" cy="2388870"/>
            </a:xfrm>
            <a:prstGeom prst="rect">
              <a:avLst/>
            </a:prstGeom>
          </p:spPr>
        </p:pic>
        <p:pic>
          <p:nvPicPr>
            <p:cNvPr id="11" name="图片 10"/>
            <p:cNvPicPr>
              <a:picLocks noChangeAspect="1"/>
            </p:cNvPicPr>
            <p:nvPr/>
          </p:nvPicPr>
          <p:blipFill>
            <a:blip r:embed="rId2" cstate="print"/>
            <a:srcRect t="6736" b="12492"/>
            <a:stretch>
              <a:fillRect/>
            </a:stretch>
          </p:blipFill>
          <p:spPr>
            <a:xfrm>
              <a:off x="3827145" y="1603375"/>
              <a:ext cx="2233295" cy="2406015"/>
            </a:xfrm>
            <a:prstGeom prst="rect">
              <a:avLst/>
            </a:prstGeom>
          </p:spPr>
        </p:pic>
        <p:pic>
          <p:nvPicPr>
            <p:cNvPr id="12" name="图片 85"/>
            <p:cNvPicPr>
              <a:picLocks noChangeAspect="1"/>
            </p:cNvPicPr>
            <p:nvPr/>
          </p:nvPicPr>
          <p:blipFill>
            <a:blip r:embed="rId3"/>
            <a:srcRect l="15059"/>
            <a:stretch>
              <a:fillRect/>
            </a:stretch>
          </p:blipFill>
          <p:spPr>
            <a:xfrm>
              <a:off x="1326515" y="1612265"/>
              <a:ext cx="2371090" cy="2406015"/>
            </a:xfrm>
            <a:prstGeom prst="rect">
              <a:avLst/>
            </a:prstGeom>
            <a:noFill/>
            <a:ln w="9525">
              <a:noFill/>
            </a:ln>
          </p:spPr>
        </p:pic>
        <p:pic>
          <p:nvPicPr>
            <p:cNvPr id="9" name="图片 8" descr="微信图片_20181205135402"/>
            <p:cNvPicPr>
              <a:picLocks noChangeAspect="1"/>
            </p:cNvPicPr>
            <p:nvPr/>
          </p:nvPicPr>
          <p:blipFill>
            <a:blip r:embed="rId4"/>
            <a:stretch>
              <a:fillRect/>
            </a:stretch>
          </p:blipFill>
          <p:spPr>
            <a:xfrm>
              <a:off x="2379644" y="4091570"/>
              <a:ext cx="3042920" cy="2282825"/>
            </a:xfrm>
            <a:prstGeom prst="rect">
              <a:avLst/>
            </a:prstGeom>
          </p:spPr>
        </p:pic>
        <p:pic>
          <p:nvPicPr>
            <p:cNvPr id="10" name="图片 9" descr="微信图片_20181205135541"/>
            <p:cNvPicPr>
              <a:picLocks noChangeAspect="1"/>
            </p:cNvPicPr>
            <p:nvPr/>
          </p:nvPicPr>
          <p:blipFill>
            <a:blip r:embed="rId5" cstate="print"/>
            <a:stretch>
              <a:fillRect/>
            </a:stretch>
          </p:blipFill>
          <p:spPr>
            <a:xfrm>
              <a:off x="5522916" y="4089702"/>
              <a:ext cx="1714512" cy="2286560"/>
            </a:xfrm>
            <a:prstGeom prst="rect">
              <a:avLst/>
            </a:prstGeom>
          </p:spPr>
        </p:pic>
      </p:grpSp>
    </p:spTree>
  </p:cSld>
  <p:clrMapOvr>
    <a:masterClrMapping/>
  </p:clrMapOvr>
  <p:transition>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sym typeface="+mn-ea"/>
              </a:rPr>
              <a:t>六、项目服务团队介绍</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9" name="流程图: 可选过程 8"/>
          <p:cNvSpPr/>
          <p:nvPr/>
        </p:nvSpPr>
        <p:spPr>
          <a:xfrm>
            <a:off x="870585" y="1778000"/>
            <a:ext cx="8169910" cy="382651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en-US" altLang="zh-CN" sz="1400" b="1" dirty="0">
                <a:solidFill>
                  <a:schemeClr val="tx1"/>
                </a:solidFill>
                <a:effectLst/>
                <a:latin typeface="宋体" panose="02010600030101010101" pitchFamily="2" charset="-122"/>
                <a:ea typeface="宋体" panose="02010600030101010101" pitchFamily="2" charset="-122"/>
                <a:sym typeface="Arial" panose="020B0604020202020204" pitchFamily="34" charset="0"/>
              </a:rPr>
              <a:t>1.</a:t>
            </a:r>
            <a:r>
              <a:rPr lang="zh-CN" altLang="en-US" sz="1400" b="1" dirty="0">
                <a:latin typeface="宋体" panose="02010600030101010101" pitchFamily="2" charset="-122"/>
                <a:ea typeface="宋体" panose="02010600030101010101" pitchFamily="2" charset="-122"/>
                <a:sym typeface="+mn-ea"/>
              </a:rPr>
              <a:t>项目经理，杨虎。</a:t>
            </a:r>
            <a:r>
              <a:rPr lang="zh-CN" altLang="en-US" sz="1400" dirty="0">
                <a:latin typeface="宋体" panose="02010600030101010101" pitchFamily="2" charset="-122"/>
                <a:ea typeface="宋体" panose="02010600030101010101" pitchFamily="2" charset="-122"/>
                <a:sym typeface="+mn-ea"/>
              </a:rPr>
              <a:t>全面负责项目运营管理工作，其具有</a:t>
            </a:r>
            <a:r>
              <a:rPr lang="en-US" altLang="zh-CN" sz="1400" dirty="0">
                <a:latin typeface="宋体" panose="02010600030101010101" pitchFamily="2" charset="-122"/>
                <a:ea typeface="宋体" panose="02010600030101010101" pitchFamily="2" charset="-122"/>
                <a:sym typeface="+mn-ea"/>
              </a:rPr>
              <a:t>10</a:t>
            </a:r>
            <a:r>
              <a:rPr lang="zh-CN" altLang="en-US" sz="1400" dirty="0">
                <a:latin typeface="宋体" panose="02010600030101010101" pitchFamily="2" charset="-122"/>
                <a:ea typeface="宋体" panose="02010600030101010101" pitchFamily="2" charset="-122"/>
                <a:sym typeface="+mn-ea"/>
              </a:rPr>
              <a:t>年以上工程机械或类似运输项目管理经验，担任包括三一物流、湘电风能、白沙运输、湖南中烟、顺丰速运、三德科、株齿等运输项目经理，具备资深的项目运输管理经验。</a:t>
            </a:r>
            <a:endParaRPr lang="zh-CN" altLang="en-US" sz="1400" dirty="0">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en-US" altLang="zh-CN" sz="1400" b="1" dirty="0">
                <a:latin typeface="宋体" panose="02010600030101010101" pitchFamily="2" charset="-122"/>
                <a:ea typeface="宋体" panose="02010600030101010101" pitchFamily="2" charset="-122"/>
                <a:sym typeface="+mn-ea"/>
              </a:rPr>
              <a:t>2.</a:t>
            </a:r>
            <a:r>
              <a:rPr lang="zh-CN" altLang="en-US" sz="1400" b="1" dirty="0">
                <a:latin typeface="宋体" panose="02010600030101010101" pitchFamily="2" charset="-122"/>
                <a:ea typeface="宋体" panose="02010600030101010101" pitchFamily="2" charset="-122"/>
                <a:sym typeface="+mn-ea"/>
              </a:rPr>
              <a:t>副组长，曾高攀。</a:t>
            </a:r>
            <a:r>
              <a:rPr lang="zh-CN" altLang="en-US" sz="1400" dirty="0">
                <a:latin typeface="宋体" panose="02010600030101010101" pitchFamily="2" charset="-122"/>
                <a:ea typeface="宋体" panose="02010600030101010101" pitchFamily="2" charset="-122"/>
                <a:sym typeface="+mn-ea"/>
              </a:rPr>
              <a:t>负责运费支付、账单核对、开具发票等财务结算工作，协助做好项目的风险和成本控制。其具备</a:t>
            </a:r>
            <a:r>
              <a:rPr lang="en-US" altLang="zh-CN" sz="1400" dirty="0">
                <a:latin typeface="宋体" panose="02010600030101010101" pitchFamily="2" charset="-122"/>
                <a:ea typeface="宋体" panose="02010600030101010101" pitchFamily="2" charset="-122"/>
                <a:sym typeface="+mn-ea"/>
              </a:rPr>
              <a:t>15</a:t>
            </a:r>
            <a:r>
              <a:rPr lang="zh-CN" altLang="en-US" sz="1400" dirty="0">
                <a:latin typeface="宋体" panose="02010600030101010101" pitchFamily="2" charset="-122"/>
                <a:ea typeface="宋体" panose="02010600030101010101" pitchFamily="2" charset="-122"/>
                <a:sym typeface="+mn-ea"/>
              </a:rPr>
              <a:t>年以上物流运输项目从业经验。</a:t>
            </a:r>
            <a:endParaRPr lang="zh-CN" altLang="en-US" sz="1400" dirty="0">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r>
              <a:rPr lang="zh-CN" altLang="en-US" sz="1400" b="1" dirty="0">
                <a:latin typeface="宋体" panose="02010600030101010101" pitchFamily="2" charset="-122"/>
                <a:ea typeface="宋体" panose="02010600030101010101" pitchFamily="2" charset="-122"/>
                <a:sym typeface="Arial" panose="020B0604020202020204" pitchFamily="34" charset="0"/>
              </a:rPr>
              <a:t>3.副组长，袁广胜。</a:t>
            </a:r>
            <a:r>
              <a:rPr lang="zh-CN" altLang="en-US" sz="1400" dirty="0">
                <a:latin typeface="宋体" panose="02010600030101010101" pitchFamily="2" charset="-122"/>
                <a:ea typeface="宋体" panose="02010600030101010101" pitchFamily="2" charset="-122"/>
                <a:sym typeface="Arial" panose="020B0604020202020204" pitchFamily="34" charset="0"/>
              </a:rPr>
              <a:t> 负责整合各类车型运输供应商资源，做好成本控制。</a:t>
            </a:r>
            <a:endParaRPr lang="zh-CN" altLang="en-US" sz="1400" dirty="0">
              <a:latin typeface="宋体" panose="02010600030101010101" pitchFamily="2" charset="-122"/>
              <a:ea typeface="宋体" panose="02010600030101010101" pitchFamily="2" charset="-122"/>
              <a:sym typeface="Arial" panose="020B0604020202020204" pitchFamily="34" charset="0"/>
            </a:endParaRPr>
          </a:p>
          <a:p>
            <a:pPr marL="635" lvl="0" algn="l">
              <a:lnSpc>
                <a:spcPts val="2800"/>
              </a:lnSpc>
              <a:buFont typeface="Arial" panose="020B0604020202020204" pitchFamily="34" charset="0"/>
            </a:pPr>
            <a:r>
              <a:rPr lang="en-US" altLang="zh-CN" sz="1400" b="1" dirty="0">
                <a:latin typeface="宋体" panose="02010600030101010101" pitchFamily="2" charset="-122"/>
                <a:ea typeface="宋体" panose="02010600030101010101" pitchFamily="2" charset="-122"/>
                <a:sym typeface="+mn-ea"/>
              </a:rPr>
              <a:t>4.</a:t>
            </a:r>
            <a:r>
              <a:rPr lang="zh-CN" altLang="en-US" sz="1400" b="1" dirty="0">
                <a:latin typeface="宋体" panose="02010600030101010101" pitchFamily="2" charset="-122"/>
                <a:ea typeface="宋体" panose="02010600030101010101" pitchFamily="2" charset="-122"/>
                <a:sym typeface="+mn-ea"/>
              </a:rPr>
              <a:t>计划员，万霜。</a:t>
            </a:r>
            <a:r>
              <a:rPr lang="zh-CN" altLang="en-US" sz="1400" dirty="0">
                <a:latin typeface="宋体" panose="02010600030101010101" pitchFamily="2" charset="-122"/>
                <a:ea typeface="宋体" panose="02010600030101010101" pitchFamily="2" charset="-122"/>
                <a:sym typeface="+mn-ea"/>
              </a:rPr>
              <a:t>负责做好项目所有发运货物的信息对接和反馈，做好运输过程中服务质量、运输时效的监管，负责整理项目结算所需过路费、签收单等资料上传系统，负责整理销售报表及账单。</a:t>
            </a:r>
            <a:endParaRPr lang="zh-CN" altLang="en-US" sz="1400" dirty="0">
              <a:latin typeface="宋体" panose="02010600030101010101" pitchFamily="2" charset="-122"/>
              <a:ea typeface="宋体" panose="02010600030101010101" pitchFamily="2" charset="-122"/>
              <a:sym typeface="+mn-ea"/>
            </a:endParaRPr>
          </a:p>
          <a:p>
            <a:pPr marL="635" lvl="0" algn="l">
              <a:lnSpc>
                <a:spcPts val="2800"/>
              </a:lnSpc>
              <a:buFont typeface="Arial" panose="020B0604020202020204" pitchFamily="34" charset="0"/>
            </a:pP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团队成员情况介绍</a:t>
            </a:r>
            <a:endParaRPr lang="zh-CN" altLang="en-US" b="1">
              <a:latin typeface="宋体" panose="02010600030101010101" pitchFamily="2" charset="-122"/>
              <a:ea typeface="宋体" panose="02010600030101010101" pitchFamily="2" charset="-122"/>
            </a:endParaRPr>
          </a:p>
        </p:txBody>
      </p:sp>
    </p:spTree>
  </p:cSld>
  <p:clrMapOvr>
    <a:masterClrMapping/>
  </p:clrMapOvr>
  <p:transition>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流程图: 可选过程 8"/>
          <p:cNvSpPr/>
          <p:nvPr/>
        </p:nvSpPr>
        <p:spPr>
          <a:xfrm>
            <a:off x="870585" y="1778000"/>
            <a:ext cx="8169910" cy="347218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635" lvl="0" algn="l">
              <a:lnSpc>
                <a:spcPts val="2800"/>
              </a:lnSpc>
              <a:buFont typeface="Arial" panose="020B0604020202020204" pitchFamily="34" charset="0"/>
            </a:pPr>
            <a:r>
              <a:rPr lang="en-US" altLang="zh-CN" sz="1400" b="1" dirty="0">
                <a:latin typeface="宋体" panose="02010600030101010101" pitchFamily="2" charset="-122"/>
                <a:ea typeface="宋体" panose="02010600030101010101" pitchFamily="2" charset="-122"/>
                <a:sym typeface="+mn-ea"/>
              </a:rPr>
              <a:t>5.</a:t>
            </a:r>
            <a:r>
              <a:rPr lang="zh-CN" altLang="en-US" sz="1400" b="1" dirty="0">
                <a:latin typeface="宋体" panose="02010600030101010101" pitchFamily="2" charset="-122"/>
                <a:ea typeface="宋体" panose="02010600030101010101" pitchFamily="2" charset="-122"/>
                <a:sym typeface="+mn-ea"/>
              </a:rPr>
              <a:t>现场调度员，王东。</a:t>
            </a:r>
            <a:r>
              <a:rPr lang="zh-CN" altLang="en-US" sz="1400" dirty="0">
                <a:latin typeface="宋体" panose="02010600030101010101" pitchFamily="2" charset="-122"/>
                <a:ea typeface="宋体" panose="02010600030101010101" pitchFamily="2" charset="-122"/>
                <a:sym typeface="+mn-ea"/>
              </a:rPr>
              <a:t>负责做好货物发运现场的监管和交接工作，负责驾运业务驾驶员资源整合及前期运行细节的沟通协调；协助做好运输过程中服务质量的监管工作。其具备20年以上物流运输项目从业经验。</a:t>
            </a:r>
            <a:endParaRPr lang="zh-CN" altLang="en-US" sz="1400" dirty="0">
              <a:latin typeface="宋体" panose="02010600030101010101" pitchFamily="2" charset="-122"/>
              <a:ea typeface="宋体" panose="02010600030101010101" pitchFamily="2" charset="-122"/>
            </a:endParaRPr>
          </a:p>
          <a:p>
            <a:pPr marL="635" lvl="0" algn="l">
              <a:lnSpc>
                <a:spcPts val="2800"/>
              </a:lnSpc>
              <a:buFont typeface="Arial" panose="020B0604020202020204" pitchFamily="34" charset="0"/>
            </a:pPr>
            <a:r>
              <a:rPr lang="en-US" altLang="zh-CN" sz="1400" b="1" dirty="0">
                <a:latin typeface="宋体" panose="02010600030101010101" pitchFamily="2" charset="-122"/>
                <a:ea typeface="宋体" panose="02010600030101010101" pitchFamily="2" charset="-122"/>
                <a:sym typeface="+mn-ea"/>
              </a:rPr>
              <a:t>6.</a:t>
            </a:r>
            <a:r>
              <a:rPr lang="zh-CN" altLang="en-US" sz="1400" b="1" dirty="0">
                <a:latin typeface="宋体" panose="02010600030101010101" pitchFamily="2" charset="-122"/>
                <a:ea typeface="宋体" panose="02010600030101010101" pitchFamily="2" charset="-122"/>
                <a:sym typeface="+mn-ea"/>
              </a:rPr>
              <a:t>客服员，张聪英。</a:t>
            </a:r>
            <a:r>
              <a:rPr lang="zh-CN" altLang="en-US" sz="1400" dirty="0">
                <a:latin typeface="宋体" panose="02010600030101010101" pitchFamily="2" charset="-122"/>
                <a:ea typeface="宋体" panose="02010600030101010101" pitchFamily="2" charset="-122"/>
                <a:sym typeface="+mn-ea"/>
              </a:rPr>
              <a:t>主要工作职责是负责客户货物发运全过程信息跟踪和反馈，异常处理，货物交接，签收单返回。其具备</a:t>
            </a:r>
            <a:r>
              <a:rPr lang="en-US" altLang="zh-CN" sz="1400" dirty="0">
                <a:latin typeface="宋体" panose="02010600030101010101" pitchFamily="2" charset="-122"/>
                <a:ea typeface="宋体" panose="02010600030101010101" pitchFamily="2" charset="-122"/>
                <a:sym typeface="+mn-ea"/>
              </a:rPr>
              <a:t>5</a:t>
            </a:r>
            <a:r>
              <a:rPr lang="zh-CN" altLang="en-US" sz="1400" dirty="0">
                <a:latin typeface="宋体" panose="02010600030101010101" pitchFamily="2" charset="-122"/>
                <a:ea typeface="宋体" panose="02010600030101010101" pitchFamily="2" charset="-122"/>
                <a:sym typeface="+mn-ea"/>
              </a:rPr>
              <a:t>年以上物流运输项目从业经验。</a:t>
            </a:r>
            <a:endParaRPr lang="zh-CN" altLang="en-US" sz="1400" dirty="0">
              <a:latin typeface="宋体" panose="02010600030101010101" pitchFamily="2" charset="-122"/>
              <a:ea typeface="宋体" panose="02010600030101010101" pitchFamily="2" charset="-122"/>
            </a:endParaRPr>
          </a:p>
          <a:p>
            <a:pPr marL="635" lvl="0" algn="l">
              <a:lnSpc>
                <a:spcPts val="2800"/>
              </a:lnSpc>
              <a:buFont typeface="Arial" panose="020B0604020202020204" pitchFamily="34" charset="0"/>
            </a:pPr>
            <a:r>
              <a:rPr lang="en-US" altLang="zh-CN" sz="1400" b="1" dirty="0">
                <a:latin typeface="宋体" panose="02010600030101010101" pitchFamily="2" charset="-122"/>
                <a:ea typeface="宋体" panose="02010600030101010101" pitchFamily="2" charset="-122"/>
                <a:sym typeface="+mn-ea"/>
              </a:rPr>
              <a:t>7.</a:t>
            </a:r>
            <a:r>
              <a:rPr lang="zh-CN" altLang="en-US" sz="1400" b="1" dirty="0">
                <a:latin typeface="宋体" panose="02010600030101010101" pitchFamily="2" charset="-122"/>
                <a:ea typeface="宋体" panose="02010600030101010101" pitchFamily="2" charset="-122"/>
                <a:sym typeface="+mn-ea"/>
              </a:rPr>
              <a:t>安全员，张健康。</a:t>
            </a:r>
            <a:r>
              <a:rPr lang="zh-CN" altLang="en-US" sz="1400" dirty="0">
                <a:latin typeface="宋体" panose="02010600030101010101" pitchFamily="2" charset="-122"/>
                <a:ea typeface="宋体" panose="02010600030101010101" pitchFamily="2" charset="-122"/>
                <a:sym typeface="+mn-ea"/>
              </a:rPr>
              <a:t>主要工作职责是负责项目运营过程中的各类安全管理、检查、考核、监督等工作。其具备</a:t>
            </a:r>
            <a:r>
              <a:rPr lang="en-US" altLang="zh-CN" sz="1400" dirty="0">
                <a:latin typeface="宋体" panose="02010600030101010101" pitchFamily="2" charset="-122"/>
                <a:ea typeface="宋体" panose="02010600030101010101" pitchFamily="2" charset="-122"/>
                <a:sym typeface="+mn-ea"/>
              </a:rPr>
              <a:t>10</a:t>
            </a:r>
            <a:r>
              <a:rPr lang="zh-CN" altLang="en-US" sz="1400" dirty="0">
                <a:latin typeface="宋体" panose="02010600030101010101" pitchFamily="2" charset="-122"/>
                <a:ea typeface="宋体" panose="02010600030101010101" pitchFamily="2" charset="-122"/>
                <a:sym typeface="+mn-ea"/>
              </a:rPr>
              <a:t>年以上物流运输项目从业经验。</a:t>
            </a:r>
            <a:endParaRPr lang="zh-CN" altLang="en-US" sz="1400"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
        <p:nvSpPr>
          <p:cNvPr id="3" name="标题 1"/>
          <p:cNvSpPr>
            <a:spLocks noGrp="1"/>
          </p:cNvSpPr>
          <p:nvPr/>
        </p:nvSpPr>
        <p:spPr>
          <a:xfrm>
            <a:off x="522256" y="333631"/>
            <a:ext cx="3282873" cy="562073"/>
          </a:xfrm>
          <a:prstGeom prst="rect">
            <a:avLst/>
          </a:prstGeom>
        </p:spPr>
        <p:txBody>
          <a:bodyPr vert="horz" lIns="91440" tIns="45720" rIns="91440" bIns="45720" rtlCol="0" anchor="ctr">
            <a:norm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sym typeface="+mn-ea"/>
              </a:rPr>
              <a:t>六、项目服务团队介绍</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团队成员情况介绍</a:t>
            </a:r>
            <a:endParaRPr lang="zh-CN" altLang="en-US" b="1">
              <a:latin typeface="宋体" panose="02010600030101010101" pitchFamily="2" charset="-122"/>
              <a:ea typeface="宋体" panose="02010600030101010101" pitchFamily="2" charset="-122"/>
            </a:endParaRPr>
          </a:p>
        </p:txBody>
      </p:sp>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3"/>
          <p:cNvSpPr>
            <a:spLocks noGrp="1"/>
          </p:cNvSpPr>
          <p:nvPr>
            <p:ph type="title"/>
          </p:nvPr>
        </p:nvSpPr>
        <p:spPr>
          <a:xfrm>
            <a:off x="649256" y="460631"/>
            <a:ext cx="3282873" cy="562073"/>
          </a:xfrm>
        </p:spPr>
        <p:txBody>
          <a:bodyPr>
            <a:normAutofit/>
          </a:bodyPr>
          <a:p>
            <a:r>
              <a:rPr lang="zh-CN" altLang="en-US" sz="2300" b="1" dirty="0">
                <a:solidFill>
                  <a:schemeClr val="bg1"/>
                </a:solidFill>
                <a:sym typeface="+mn-ea"/>
              </a:rPr>
              <a:t>六、项目服务团队介绍</a:t>
            </a:r>
            <a:endParaRPr lang="zh-CN" altLang="en-US" sz="2300" b="1"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五边形 10"/>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标题 2"/>
          <p:cNvSpPr>
            <a:spLocks noGrp="1"/>
          </p:cNvSpPr>
          <p:nvPr>
            <p:ph type="title"/>
          </p:nvPr>
        </p:nvSpPr>
        <p:spPr>
          <a:xfrm>
            <a:off x="522256" y="341804"/>
            <a:ext cx="2854245" cy="562073"/>
          </a:xfrm>
        </p:spPr>
        <p:txBody>
          <a:bodyPr>
            <a:noAutofit/>
          </a:bodyPr>
          <a:lstStyle/>
          <a:p>
            <a:r>
              <a:rPr lang="zh-CN" altLang="en-US" sz="2300" b="1" dirty="0">
                <a:solidFill>
                  <a:schemeClr val="bg1"/>
                </a:solidFill>
              </a:rPr>
              <a:t>一、公司简介</a:t>
            </a:r>
            <a:endParaRPr lang="zh-CN" altLang="en-US" sz="2300" b="1" dirty="0">
              <a:solidFill>
                <a:schemeClr val="bg1"/>
              </a:solidFill>
            </a:endParaRPr>
          </a:p>
        </p:txBody>
      </p:sp>
      <p:grpSp>
        <p:nvGrpSpPr>
          <p:cNvPr id="5" name="组合 4"/>
          <p:cNvGrpSpPr/>
          <p:nvPr/>
        </p:nvGrpSpPr>
        <p:grpSpPr>
          <a:xfrm>
            <a:off x="559435" y="3258185"/>
            <a:ext cx="8809355" cy="3250642"/>
            <a:chOff x="515861" y="2802924"/>
            <a:chExt cx="8133683" cy="2643325"/>
          </a:xfrm>
        </p:grpSpPr>
        <p:sp>
          <p:nvSpPr>
            <p:cNvPr id="2" name="矩形 1"/>
            <p:cNvSpPr/>
            <p:nvPr/>
          </p:nvSpPr>
          <p:spPr>
            <a:xfrm>
              <a:off x="515861" y="2802924"/>
              <a:ext cx="8133683" cy="21429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sp>
          <p:nvSpPr>
            <p:cNvPr id="4" name="矩形 3"/>
            <p:cNvSpPr/>
            <p:nvPr/>
          </p:nvSpPr>
          <p:spPr>
            <a:xfrm>
              <a:off x="547900" y="2862368"/>
              <a:ext cx="8091319" cy="2583881"/>
            </a:xfrm>
            <a:prstGeom prst="rect">
              <a:avLst/>
            </a:prstGeom>
          </p:spPr>
          <p:txBody>
            <a:bodyPr wrap="square">
              <a:spAutoFit/>
            </a:bodyPr>
            <a:lstStyle/>
            <a:p>
              <a:pPr indent="323850" algn="just">
                <a:lnSpc>
                  <a:spcPct val="150000"/>
                </a:lnSpc>
              </a:pPr>
              <a:r>
                <a:rPr sz="1500" dirty="0">
                  <a:solidFill>
                    <a:schemeClr val="bg1"/>
                  </a:solidFill>
                  <a:latin typeface="+mn-ea"/>
                  <a:sym typeface="+mn-ea"/>
                </a:rPr>
                <a:t>湖南中飞物流有限公司，专业从事国际国内空运、航空货运代理、第三方物流、公路快运、仓储供应链物流业务，为国家综合物流 AAAA 企业</a:t>
              </a:r>
              <a:r>
                <a:rPr lang="zh-CN" sz="1500" dirty="0">
                  <a:solidFill>
                    <a:schemeClr val="bg1"/>
                  </a:solidFill>
                  <a:latin typeface="+mn-ea"/>
                  <a:sym typeface="+mn-ea"/>
                </a:rPr>
                <a:t>，</a:t>
              </a:r>
              <a:r>
                <a:rPr lang="zh-CN" altLang="en-US" sz="1500" dirty="0">
                  <a:solidFill>
                    <a:schemeClr val="bg1"/>
                  </a:solidFill>
                  <a:latin typeface="+mn-ea"/>
                  <a:sym typeface="+mn-ea"/>
                </a:rPr>
                <a:t>为湖南省零担货运协会副会长单位、湖南省物流与采购联合会理事单位。</a:t>
              </a:r>
              <a:r>
                <a:rPr sz="1500" dirty="0">
                  <a:solidFill>
                    <a:schemeClr val="bg1"/>
                  </a:solidFill>
                  <a:latin typeface="+mn-ea"/>
                  <a:sym typeface="+mn-ea"/>
                </a:rPr>
                <a:t>中飞物流在广州、深圳、株洲设有直营分公司,是国内国际近20家航空公司在湖南地区的“核心销售代理”,</a:t>
              </a:r>
              <a:r>
                <a:rPr lang="zh-CN" altLang="en-US" sz="1500" dirty="0">
                  <a:solidFill>
                    <a:schemeClr val="bg1"/>
                  </a:solidFill>
                  <a:latin typeface="+mn-ea"/>
                </a:rPr>
                <a:t>总部位于浏阳市经济技术开发区永康路</a:t>
              </a:r>
              <a:r>
                <a:rPr lang="en-US" altLang="zh-CN" sz="1500" dirty="0">
                  <a:solidFill>
                    <a:schemeClr val="bg1"/>
                  </a:solidFill>
                  <a:latin typeface="+mn-ea"/>
                </a:rPr>
                <a:t>79</a:t>
              </a:r>
              <a:r>
                <a:rPr lang="zh-CN" altLang="en-US" sz="1500" dirty="0">
                  <a:solidFill>
                    <a:schemeClr val="bg1"/>
                  </a:solidFill>
                  <a:latin typeface="+mn-ea"/>
                </a:rPr>
                <a:t>号，在浏阳经开区自持占地面积</a:t>
              </a:r>
              <a:r>
                <a:rPr lang="en-US" altLang="zh-CN" sz="1500" dirty="0">
                  <a:solidFill>
                    <a:schemeClr val="bg1"/>
                  </a:solidFill>
                  <a:latin typeface="+mn-ea"/>
                </a:rPr>
                <a:t>50</a:t>
              </a:r>
              <a:r>
                <a:rPr lang="zh-CN" altLang="en-US" sz="1500" dirty="0">
                  <a:solidFill>
                    <a:schemeClr val="bg1"/>
                  </a:solidFill>
                  <a:latin typeface="+mn-ea"/>
                </a:rPr>
                <a:t>亩的空港智慧物流产业园，</a:t>
              </a:r>
              <a:r>
                <a:rPr lang="zh-CN" altLang="en-US" sz="1500" dirty="0">
                  <a:solidFill>
                    <a:schemeClr val="bg1"/>
                  </a:solidFill>
                  <a:latin typeface="+mn-ea"/>
                  <a:sym typeface="+mn-ea"/>
                </a:rPr>
                <a:t>公司</a:t>
              </a:r>
              <a:r>
                <a:rPr lang="zh-CN" altLang="en-US" sz="1500" dirty="0">
                  <a:solidFill>
                    <a:schemeClr val="bg1"/>
                  </a:solidFill>
                  <a:latin typeface="+mn-ea"/>
                </a:rPr>
                <a:t>总营业（仓储）面积</a:t>
              </a:r>
              <a:r>
                <a:rPr lang="en-US" altLang="zh-CN" sz="1500" dirty="0">
                  <a:solidFill>
                    <a:schemeClr val="bg1"/>
                  </a:solidFill>
                  <a:latin typeface="+mn-ea"/>
                </a:rPr>
                <a:t>3.8</a:t>
              </a:r>
              <a:r>
                <a:rPr lang="zh-CN" altLang="en-US" sz="1500" dirty="0">
                  <a:solidFill>
                    <a:schemeClr val="bg1"/>
                  </a:solidFill>
                  <a:latin typeface="+mn-ea"/>
                </a:rPr>
                <a:t>万平方米。</a:t>
              </a:r>
              <a:r>
                <a:rPr lang="zh-CN" altLang="en-US" sz="1500" dirty="0">
                  <a:solidFill>
                    <a:schemeClr val="bg1"/>
                  </a:solidFill>
                  <a:latin typeface="+mn-ea"/>
                  <a:sym typeface="+mn-ea"/>
                </a:rPr>
                <a:t>公司</a:t>
              </a:r>
              <a:r>
                <a:rPr lang="zh-CN" sz="1500" dirty="0">
                  <a:solidFill>
                    <a:schemeClr val="bg1"/>
                  </a:solidFill>
                  <a:latin typeface="+mn-ea"/>
                  <a:sym typeface="+mn-ea"/>
                </a:rPr>
                <a:t>于</a:t>
              </a:r>
              <a:r>
                <a:rPr lang="en-US" altLang="zh-CN" sz="1500" dirty="0">
                  <a:solidFill>
                    <a:schemeClr val="bg1"/>
                  </a:solidFill>
                  <a:latin typeface="+mn-ea"/>
                  <a:sym typeface="+mn-ea"/>
                </a:rPr>
                <a:t>2022</a:t>
              </a:r>
              <a:r>
                <a:rPr lang="zh-CN" altLang="en-US" sz="1500" dirty="0">
                  <a:solidFill>
                    <a:schemeClr val="bg1"/>
                  </a:solidFill>
                  <a:latin typeface="+mn-ea"/>
                  <a:sym typeface="+mn-ea"/>
                </a:rPr>
                <a:t>年</a:t>
              </a:r>
              <a:r>
                <a:rPr sz="1500" dirty="0">
                  <a:solidFill>
                    <a:schemeClr val="bg1"/>
                  </a:solidFill>
                  <a:latin typeface="+mn-ea"/>
                  <a:sym typeface="+mn-ea"/>
                </a:rPr>
                <a:t>11月份物流园被中国仓储与配送协会评为“五星仓储”和“仓储服务金牌企业”</a:t>
              </a:r>
              <a:r>
                <a:rPr lang="zh-CN" sz="1500" dirty="0">
                  <a:solidFill>
                    <a:schemeClr val="bg1"/>
                  </a:solidFill>
                  <a:latin typeface="+mn-ea"/>
                  <a:sym typeface="+mn-ea"/>
                </a:rPr>
                <a:t>。</a:t>
              </a:r>
              <a:r>
                <a:rPr sz="1500" dirty="0">
                  <a:solidFill>
                    <a:schemeClr val="bg1"/>
                  </a:solidFill>
                  <a:latin typeface="+mn-ea"/>
                  <a:sym typeface="+mn-ea"/>
                </a:rPr>
                <a:t>致力为大中型生产企业以及各类快递快运企业提供优质的航空物流服务和仓储管理服务。</a:t>
              </a:r>
              <a:endParaRPr lang="zh-CN" sz="1500" dirty="0">
                <a:solidFill>
                  <a:schemeClr val="bg1"/>
                </a:solidFill>
                <a:latin typeface="+mn-ea"/>
                <a:sym typeface="+mn-ea"/>
              </a:endParaRPr>
            </a:p>
            <a:p>
              <a:pPr indent="323850" algn="just">
                <a:lnSpc>
                  <a:spcPct val="150000"/>
                </a:lnSpc>
              </a:pPr>
              <a:endParaRPr lang="zh-CN" sz="1500" dirty="0">
                <a:solidFill>
                  <a:schemeClr val="bg1"/>
                </a:solidFill>
                <a:latin typeface="+mn-ea"/>
              </a:endParaRPr>
            </a:p>
            <a:p>
              <a:pPr indent="323850" algn="just">
                <a:lnSpc>
                  <a:spcPct val="150000"/>
                </a:lnSpc>
              </a:pPr>
              <a:r>
                <a:rPr lang="en-US" sz="1500" dirty="0">
                  <a:solidFill>
                    <a:schemeClr val="bg1"/>
                  </a:solidFill>
                  <a:latin typeface="+mn-ea"/>
                </a:rPr>
                <a:t>      </a:t>
              </a:r>
              <a:endParaRPr lang="en-US" sz="1500" dirty="0">
                <a:solidFill>
                  <a:schemeClr val="bg1"/>
                </a:solidFill>
                <a:latin typeface="+mn-ea"/>
              </a:endParaRPr>
            </a:p>
          </p:txBody>
        </p:sp>
      </p:grpSp>
      <p:sp>
        <p:nvSpPr>
          <p:cNvPr id="7" name="矩形 6"/>
          <p:cNvSpPr>
            <a:spLocks noChangeAspect="1"/>
          </p:cNvSpPr>
          <p:nvPr/>
        </p:nvSpPr>
        <p:spPr>
          <a:xfrm>
            <a:off x="6535219" y="1268840"/>
            <a:ext cx="2857837" cy="1831499"/>
          </a:xfrm>
          <a:prstGeom prst="rect">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3662" tIns="41831" rIns="83662" bIns="41831" numCol="1" spcCol="0" rtlCol="0" fromWordArt="0" anchor="ctr" anchorCtr="0" forceAA="0" compatLnSpc="1">
            <a:noAutofit/>
          </a:bodyPr>
          <a:lstStyle/>
          <a:p>
            <a:pPr algn="ctr"/>
            <a:endParaRPr lang="zh-CN" altLang="en-US" sz="1100">
              <a:solidFill>
                <a:schemeClr val="bg1">
                  <a:alpha val="99000"/>
                </a:schemeClr>
              </a:solidFill>
            </a:endParaRPr>
          </a:p>
        </p:txBody>
      </p:sp>
      <p:sp>
        <p:nvSpPr>
          <p:cNvPr id="8" name="矩形 7"/>
          <p:cNvSpPr>
            <a:spLocks noChangeAspect="1"/>
          </p:cNvSpPr>
          <p:nvPr/>
        </p:nvSpPr>
        <p:spPr>
          <a:xfrm>
            <a:off x="3511546" y="1268840"/>
            <a:ext cx="2857837" cy="183149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3662" tIns="41831" rIns="83662" bIns="41831" numCol="1" spcCol="0" rtlCol="0" fromWordArt="0" anchor="ctr" anchorCtr="0" forceAA="0" compatLnSpc="1">
            <a:noAutofit/>
          </a:bodyPr>
          <a:lstStyle/>
          <a:p>
            <a:pPr algn="ctr"/>
            <a:endParaRPr lang="zh-CN" altLang="en-US" sz="1100">
              <a:solidFill>
                <a:schemeClr val="bg1">
                  <a:alpha val="99000"/>
                </a:schemeClr>
              </a:solidFill>
            </a:endParaRPr>
          </a:p>
        </p:txBody>
      </p:sp>
      <p:sp>
        <p:nvSpPr>
          <p:cNvPr id="9" name="矩形 8"/>
          <p:cNvSpPr>
            <a:spLocks noChangeAspect="1"/>
          </p:cNvSpPr>
          <p:nvPr/>
        </p:nvSpPr>
        <p:spPr>
          <a:xfrm>
            <a:off x="558992" y="1268840"/>
            <a:ext cx="2857837" cy="1831499"/>
          </a:xfrm>
          <a:prstGeom prst="rect">
            <a:avLst/>
          </a:prstGeom>
          <a:blipFill>
            <a:blip r:embed="rId3" cstate="print"/>
            <a:stretch>
              <a:fillRect/>
            </a:stretch>
          </a:blipFill>
          <a:ln>
            <a:no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83662" tIns="41831" rIns="83662" bIns="41831" numCol="1" spcCol="0" rtlCol="0" fromWordArt="0" anchor="ctr" anchorCtr="0" forceAA="0" compatLnSpc="1">
            <a:noAutofit/>
          </a:bodyPr>
          <a:lstStyle/>
          <a:p>
            <a:pPr algn="ctr"/>
            <a:endParaRPr lang="zh-CN" altLang="en-US" sz="1100">
              <a:solidFill>
                <a:schemeClr val="bg1">
                  <a:alpha val="99000"/>
                </a:schemeClr>
              </a:solidFill>
            </a:endParaRPr>
          </a:p>
        </p:txBody>
      </p:sp>
    </p:spTree>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rPr>
              <a:t>七、服务保障能力</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8" name="流程图: 可选过程 7"/>
          <p:cNvSpPr/>
          <p:nvPr/>
        </p:nvSpPr>
        <p:spPr>
          <a:xfrm>
            <a:off x="1351915" y="2350135"/>
            <a:ext cx="7279005" cy="295973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nSpc>
                <a:spcPct val="150000"/>
              </a:lnSpc>
            </a:pPr>
            <a:r>
              <a:rPr lang="en-US" altLang="zh-CN">
                <a:latin typeface="宋体" panose="02010600030101010101" pitchFamily="2" charset="-122"/>
                <a:ea typeface="宋体" panose="02010600030101010101" pitchFamily="2" charset="-122"/>
                <a:sym typeface="+mn-ea"/>
              </a:rPr>
              <a:t>   </a:t>
            </a:r>
            <a:r>
              <a:rPr lang="zh-CN" altLang="en-US">
                <a:latin typeface="宋体" panose="02010600030101010101" pitchFamily="2" charset="-122"/>
                <a:ea typeface="宋体" panose="02010600030101010101" pitchFamily="2" charset="-122"/>
                <a:sym typeface="+mn-ea"/>
              </a:rPr>
              <a:t>我公司已建立完善的运输服务保障体系，设立服务管理机构，配备项目经理、计划员、调度员、结算员、客服员、安全员等岗位人员，明确相关岗位职责，制定详细的业务作业流程和操作手册，建立服务质量监督管理制度，配备先进的信息化管理系统，制定完善的应急预案，在到车、到货、在途、异常处理等方面具有较强的保障能力。</a:t>
            </a:r>
            <a:endParaRPr lang="zh-CN" altLang="en-US"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服务保障体系</a:t>
            </a:r>
            <a:endParaRPr lang="zh-CN" altLang="en-US" b="1">
              <a:latin typeface="宋体" panose="02010600030101010101" pitchFamily="2" charset="-122"/>
              <a:ea typeface="宋体" panose="02010600030101010101" pitchFamily="2" charset="-122"/>
            </a:endParaRPr>
          </a:p>
        </p:txBody>
      </p:sp>
    </p:spTree>
  </p:cSld>
  <p:clrMapOvr>
    <a:masterClrMapping/>
  </p:clrMapOvr>
  <p:transition>
    <p:rand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rPr>
              <a:t>八、安全管控能力</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8" name="流程图: 可选过程 7"/>
          <p:cNvSpPr/>
          <p:nvPr/>
        </p:nvSpPr>
        <p:spPr>
          <a:xfrm>
            <a:off x="1352550" y="2040890"/>
            <a:ext cx="7063105" cy="390906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nSpc>
                <a:spcPct val="150000"/>
              </a:lnSpc>
            </a:pPr>
            <a:r>
              <a:rPr lang="en-US" altLang="zh-CN">
                <a:latin typeface="宋体" panose="02010600030101010101" pitchFamily="2" charset="-122"/>
                <a:ea typeface="宋体" panose="02010600030101010101" pitchFamily="2" charset="-122"/>
                <a:sym typeface="+mn-ea"/>
              </a:rPr>
              <a:t>    </a:t>
            </a:r>
            <a:r>
              <a:rPr lang="zh-CN" altLang="en-US">
                <a:latin typeface="宋体" panose="02010600030101010101" pitchFamily="2" charset="-122"/>
                <a:ea typeface="宋体" panose="02010600030101010101" pitchFamily="2" charset="-122"/>
                <a:sym typeface="+mn-ea"/>
              </a:rPr>
              <a:t>我公司已经制定详细的运输安全保障措施，在承运车辆资质审核，货物装车、在途运输、信息跟踪、货物交接、运输保险等各个环节中严格执行安全操作规程。建立健全安全生产责任制，配备安全管理机构和管理人员，加强从业人员安全教育培训和应急演练，开展事故隐患排查治理，确保货物运输安全。</a:t>
            </a:r>
            <a:endParaRPr lang="zh-CN" altLang="en-US">
              <a:latin typeface="宋体" panose="02010600030101010101" pitchFamily="2" charset="-122"/>
              <a:ea typeface="宋体" panose="02010600030101010101" pitchFamily="2" charset="-122"/>
              <a:sym typeface="+mn-ea"/>
            </a:endParaRPr>
          </a:p>
          <a:p>
            <a:pPr>
              <a:lnSpc>
                <a:spcPct val="150000"/>
              </a:lnSpc>
            </a:pPr>
            <a:r>
              <a:rPr lang="zh-CN" altLang="en-US">
                <a:latin typeface="宋体" panose="02010600030101010101" pitchFamily="2" charset="-122"/>
                <a:ea typeface="宋体" panose="02010600030101010101" pitchFamily="2" charset="-122"/>
                <a:sym typeface="+mn-ea"/>
              </a:rPr>
              <a:t>   不断建立完善应急预案体系，制定公司综合应急预案，运输过程异常情况专项预案和运输事故现场处置方案，定期开展应急演练活动，提高公司从业人员应急水平，做到</a:t>
            </a:r>
            <a:r>
              <a:rPr lang="en-US" altLang="zh-CN">
                <a:latin typeface="宋体" panose="02010600030101010101" pitchFamily="2" charset="-122"/>
                <a:ea typeface="宋体" panose="02010600030101010101" pitchFamily="2" charset="-122"/>
                <a:sym typeface="+mn-ea"/>
              </a:rPr>
              <a:t>“</a:t>
            </a:r>
            <a:r>
              <a:rPr lang="zh-CN" altLang="en-US">
                <a:latin typeface="宋体" panose="02010600030101010101" pitchFamily="2" charset="-122"/>
                <a:ea typeface="宋体" panose="02010600030101010101" pitchFamily="2" charset="-122"/>
                <a:sym typeface="+mn-ea"/>
              </a:rPr>
              <a:t>人人讲安全，个个会应急</a:t>
            </a:r>
            <a:r>
              <a:rPr lang="en-US" altLang="zh-CN">
                <a:latin typeface="宋体" panose="02010600030101010101" pitchFamily="2" charset="-122"/>
                <a:ea typeface="宋体" panose="02010600030101010101" pitchFamily="2" charset="-122"/>
                <a:sym typeface="+mn-ea"/>
              </a:rPr>
              <a:t>”</a:t>
            </a:r>
            <a:r>
              <a:rPr lang="zh-CN" altLang="en-US">
                <a:latin typeface="宋体" panose="02010600030101010101" pitchFamily="2" charset="-122"/>
                <a:ea typeface="宋体" panose="02010600030101010101" pitchFamily="2" charset="-122"/>
                <a:sym typeface="+mn-ea"/>
              </a:rPr>
              <a:t>。</a:t>
            </a:r>
            <a:endParaRPr lang="zh-CN" altLang="en-US"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安全管控体系及应急预案</a:t>
            </a:r>
            <a:endParaRPr lang="zh-CN" altLang="en-US" b="1">
              <a:latin typeface="宋体" panose="02010600030101010101" pitchFamily="2" charset="-122"/>
              <a:ea typeface="宋体" panose="02010600030101010101" pitchFamily="2" charset="-122"/>
            </a:endParaRPr>
          </a:p>
        </p:txBody>
      </p:sp>
    </p:spTree>
  </p:cSld>
  <p:clrMapOvr>
    <a:masterClrMapping/>
  </p:clrMapOvr>
  <p:transition>
    <p:rand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271431" y="332996"/>
            <a:ext cx="3282873" cy="562073"/>
          </a:xfrm>
        </p:spPr>
        <p:txBody>
          <a:bodyPr>
            <a:normAutofit/>
          </a:bodyPr>
          <a:lstStyle/>
          <a:p>
            <a:r>
              <a:rPr lang="zh-CN" altLang="en-US" sz="2300" b="1" dirty="0">
                <a:solidFill>
                  <a:schemeClr val="bg1"/>
                </a:solidFill>
              </a:rPr>
              <a:t>九、信息化水平建设</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8" name="流程图: 可选过程 7"/>
          <p:cNvSpPr/>
          <p:nvPr/>
        </p:nvSpPr>
        <p:spPr>
          <a:xfrm>
            <a:off x="1352550" y="2040890"/>
            <a:ext cx="7063105" cy="3909060"/>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marL="0" indent="0" algn="l">
              <a:lnSpc>
                <a:spcPct val="150000"/>
              </a:lnSpc>
            </a:pPr>
            <a:r>
              <a:rPr lang="en-US" altLang="zh-CN">
                <a:latin typeface="宋体" panose="02010600030101010101" pitchFamily="2" charset="-122"/>
                <a:ea typeface="宋体" panose="02010600030101010101" pitchFamily="2" charset="-122"/>
                <a:sym typeface="+mn-ea"/>
              </a:rPr>
              <a:t>   </a:t>
            </a:r>
            <a:r>
              <a:rPr lang="zh-CN" altLang="en-US">
                <a:latin typeface="宋体" panose="02010600030101010101" pitchFamily="2" charset="-122"/>
                <a:ea typeface="宋体" panose="02010600030101010101" pitchFamily="2" charset="-122"/>
                <a:cs typeface="宋体" panose="02010600030101010101" pitchFamily="2" charset="-122"/>
                <a:sym typeface="+mn-ea"/>
              </a:rPr>
              <a:t>我公司注重物流信息系统建设，为湖南省内首批配备仓储管理系统及运输管理系统的物流企业，该信息系统具备订单管理、车辆调度、在途跟踪等功能，能实时反映客户货物存储、运输、配送等物流各环节的详细状况，客户可以由互联网通过该信息平台做到对货物的随时跟踪、监控，从而掌握到货物物流环节的全过程；中飞物流配备专业信息管理员，成功创建了电子商务网站</a:t>
            </a:r>
            <a:r>
              <a:rPr lang="en-US" altLang="zh-CN">
                <a:latin typeface="宋体" panose="02010600030101010101" pitchFamily="2" charset="-122"/>
                <a:ea typeface="宋体" panose="02010600030101010101" pitchFamily="2" charset="-122"/>
                <a:cs typeface="宋体" panose="02010600030101010101" pitchFamily="2" charset="-122"/>
                <a:sym typeface="+mn-ea"/>
              </a:rPr>
              <a:t>http://www.huoyun.com.cn</a:t>
            </a:r>
            <a:r>
              <a:rPr lang="zh-CN" altLang="en-US">
                <a:latin typeface="宋体" panose="02010600030101010101" pitchFamily="2" charset="-122"/>
                <a:ea typeface="宋体" panose="02010600030101010101" pitchFamily="2" charset="-122"/>
                <a:cs typeface="宋体" panose="02010600030101010101" pitchFamily="2" charset="-122"/>
                <a:sym typeface="+mn-ea"/>
              </a:rPr>
              <a:t>和</a:t>
            </a:r>
            <a:r>
              <a:rPr lang="en-US" altLang="zh-CN">
                <a:latin typeface="宋体" panose="02010600030101010101" pitchFamily="2" charset="-122"/>
                <a:ea typeface="宋体" panose="02010600030101010101" pitchFamily="2" charset="-122"/>
                <a:cs typeface="宋体" panose="02010600030101010101" pitchFamily="2" charset="-122"/>
                <a:sym typeface="+mn-ea"/>
              </a:rPr>
              <a:t>OA</a:t>
            </a:r>
            <a:r>
              <a:rPr lang="zh-CN" altLang="en-US">
                <a:latin typeface="宋体" panose="02010600030101010101" pitchFamily="2" charset="-122"/>
                <a:ea typeface="宋体" panose="02010600030101010101" pitchFamily="2" charset="-122"/>
                <a:cs typeface="宋体" panose="02010600030101010101" pitchFamily="2" charset="-122"/>
                <a:sym typeface="+mn-ea"/>
              </a:rPr>
              <a:t>办公系统，有关公司最新经营动态、货物运送状态均可在网上查阅。</a:t>
            </a:r>
            <a:endParaRPr lang="zh-CN" altLang="en-US" dirty="0">
              <a:solidFill>
                <a:schemeClr val="tx1"/>
              </a:solidFill>
              <a:effectLst/>
              <a:latin typeface="宋体" panose="02010600030101010101" pitchFamily="2" charset="-122"/>
              <a:ea typeface="宋体" panose="02010600030101010101" pitchFamily="2" charset="-122"/>
              <a:sym typeface="Arial" panose="020B0604020202020204" pitchFamily="34" charset="0"/>
            </a:endParaRPr>
          </a:p>
        </p:txBody>
      </p: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altLang="en-US" b="1">
                <a:latin typeface="宋体" panose="02010600030101010101" pitchFamily="2" charset="-122"/>
                <a:ea typeface="宋体" panose="02010600030101010101" pitchFamily="2" charset="-122"/>
              </a:rPr>
              <a:t>先进的信息化管理系统</a:t>
            </a:r>
            <a:endParaRPr lang="zh-CN" altLang="en-US" b="1">
              <a:latin typeface="宋体" panose="02010600030101010101" pitchFamily="2" charset="-122"/>
              <a:ea typeface="宋体" panose="02010600030101010101" pitchFamily="2" charset="-122"/>
            </a:endParaRPr>
          </a:p>
        </p:txBody>
      </p:sp>
    </p:spTree>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2071370" y="1772920"/>
            <a:ext cx="5698490" cy="3865880"/>
          </a:xfrm>
          <a:prstGeom prst="rect">
            <a:avLst/>
          </a:prstGeom>
        </p:spPr>
      </p:pic>
      <p:sp>
        <p:nvSpPr>
          <p:cNvPr id="14" name="五边形 13"/>
          <p:cNvSpPr/>
          <p:nvPr>
            <p:custDataLst>
              <p:tags r:id="rId3"/>
            </p:custDataLst>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2"/>
          <p:cNvSpPr>
            <a:spLocks noGrp="1"/>
          </p:cNvSpPr>
          <p:nvPr>
            <p:custDataLst>
              <p:tags r:id="rId4"/>
            </p:custDataLst>
          </p:nvPr>
        </p:nvSpPr>
        <p:spPr>
          <a:xfrm>
            <a:off x="271113" y="332914"/>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sym typeface="+mn-ea"/>
              </a:rPr>
              <a:t>九、信息化水平建设</a:t>
            </a:r>
            <a:endParaRPr lang="zh-CN" altLang="en-US" sz="2300" b="1" dirty="0">
              <a:solidFill>
                <a:schemeClr val="bg1"/>
              </a:solidFill>
            </a:endParaRPr>
          </a:p>
        </p:txBody>
      </p:sp>
      <p:sp>
        <p:nvSpPr>
          <p:cNvPr id="16" name="文本框 134"/>
          <p:cNvSpPr txBox="1"/>
          <p:nvPr>
            <p:custDataLst>
              <p:tags r:id="rId5"/>
            </p:custDataLst>
          </p:nvPr>
        </p:nvSpPr>
        <p:spPr>
          <a:xfrm>
            <a:off x="3943639" y="5891432"/>
            <a:ext cx="2287905" cy="304165"/>
          </a:xfrm>
          <a:prstGeom prst="rect">
            <a:avLst/>
          </a:prstGeom>
          <a:noFill/>
        </p:spPr>
        <p:txBody>
          <a:bodyPr vert="horz" wrap="square" lIns="74286" tIns="37143" rIns="74286" bIns="37143" rtlCol="0" anchor="ctr">
            <a:spAutoFit/>
          </a:bodyPr>
          <a:lstStyle/>
          <a:p>
            <a:pPr lvl="0" algn="l"/>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物流系统登录页面</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cxnSp>
        <p:nvCxnSpPr>
          <p:cNvPr id="7"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8"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10" name="圆角矩形 9"/>
          <p:cNvSpPr/>
          <p:nvPr/>
        </p:nvSpPr>
        <p:spPr>
          <a:xfrm>
            <a:off x="3439160" y="1124585"/>
            <a:ext cx="2880360"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en-US" altLang="zh-CN" b="1">
                <a:latin typeface="宋体" panose="02010600030101010101" pitchFamily="2" charset="-122"/>
                <a:ea typeface="宋体" panose="02010600030101010101" pitchFamily="2" charset="-122"/>
              </a:rPr>
              <a:t>L8</a:t>
            </a:r>
            <a:r>
              <a:rPr lang="zh-CN" altLang="en-US" b="1">
                <a:latin typeface="宋体" panose="02010600030101010101" pitchFamily="2" charset="-122"/>
                <a:ea typeface="宋体" panose="02010600030101010101" pitchFamily="2" charset="-122"/>
              </a:rPr>
              <a:t>物流管理信息系统</a:t>
            </a:r>
            <a:endParaRPr lang="zh-CN" altLang="en-US" b="1">
              <a:latin typeface="宋体" panose="02010600030101010101" pitchFamily="2" charset="-122"/>
              <a:ea typeface="宋体" panose="02010600030101010101" pitchFamily="2" charset="-122"/>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13"/>
          <p:cNvSpPr/>
          <p:nvPr>
            <p:custDataLst>
              <p:tags r:id="rId1"/>
            </p:custDataLst>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2"/>
          <p:cNvSpPr>
            <a:spLocks noGrp="1"/>
          </p:cNvSpPr>
          <p:nvPr>
            <p:custDataLst>
              <p:tags r:id="rId2"/>
            </p:custDataLst>
          </p:nvPr>
        </p:nvSpPr>
        <p:spPr>
          <a:xfrm>
            <a:off x="271113" y="332914"/>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sym typeface="+mn-ea"/>
              </a:rPr>
              <a:t>九、信息化水平建设</a:t>
            </a:r>
            <a:endParaRPr lang="zh-CN" altLang="en-US" sz="2300" b="1" dirty="0">
              <a:solidFill>
                <a:schemeClr val="bg1"/>
              </a:solidFill>
            </a:endParaRPr>
          </a:p>
        </p:txBody>
      </p:sp>
      <p:sp>
        <p:nvSpPr>
          <p:cNvPr id="16" name="文本框 134"/>
          <p:cNvSpPr txBox="1"/>
          <p:nvPr>
            <p:custDataLst>
              <p:tags r:id="rId3"/>
            </p:custDataLst>
          </p:nvPr>
        </p:nvSpPr>
        <p:spPr>
          <a:xfrm>
            <a:off x="3943639" y="5884447"/>
            <a:ext cx="2287905" cy="318135"/>
          </a:xfrm>
          <a:prstGeom prst="rect">
            <a:avLst/>
          </a:prstGeom>
          <a:noFill/>
        </p:spPr>
        <p:txBody>
          <a:bodyPr vert="horz" wrap="square" lIns="74286" tIns="37143" rIns="74286" bIns="37143" rtlCol="0" anchor="ctr">
            <a:spAutoFit/>
          </a:bodyPr>
          <a:lstStyle/>
          <a:p>
            <a:pPr lvl="0" algn="l"/>
            <a:r>
              <a:rPr kumimoji="0" lang="en-US" altLang="zh-CN"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       </a:t>
            </a: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订单管理界面</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4"/>
          <a:stretch>
            <a:fillRect/>
          </a:stretch>
        </p:blipFill>
        <p:spPr>
          <a:xfrm>
            <a:off x="342900" y="1268730"/>
            <a:ext cx="9224645" cy="44850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五边形 13"/>
          <p:cNvSpPr/>
          <p:nvPr>
            <p:custDataLst>
              <p:tags r:id="rId1"/>
            </p:custDataLst>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2"/>
          <p:cNvSpPr>
            <a:spLocks noGrp="1"/>
          </p:cNvSpPr>
          <p:nvPr>
            <p:custDataLst>
              <p:tags r:id="rId2"/>
            </p:custDataLst>
          </p:nvPr>
        </p:nvSpPr>
        <p:spPr>
          <a:xfrm>
            <a:off x="271113" y="332914"/>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sym typeface="+mn-ea"/>
              </a:rPr>
              <a:t>九、信息化水平建设</a:t>
            </a:r>
            <a:endParaRPr lang="zh-CN" altLang="en-US" sz="2300" b="1" dirty="0">
              <a:solidFill>
                <a:schemeClr val="bg1"/>
              </a:solidFill>
            </a:endParaRPr>
          </a:p>
        </p:txBody>
      </p:sp>
      <p:sp>
        <p:nvSpPr>
          <p:cNvPr id="16" name="文本框 134"/>
          <p:cNvSpPr txBox="1"/>
          <p:nvPr>
            <p:custDataLst>
              <p:tags r:id="rId3"/>
            </p:custDataLst>
          </p:nvPr>
        </p:nvSpPr>
        <p:spPr>
          <a:xfrm>
            <a:off x="4159539" y="5877462"/>
            <a:ext cx="2287905" cy="318135"/>
          </a:xfrm>
          <a:prstGeom prst="rect">
            <a:avLst/>
          </a:prstGeom>
          <a:noFill/>
        </p:spPr>
        <p:txBody>
          <a:bodyPr vert="horz" wrap="square" lIns="74286" tIns="37143" rIns="74286" bIns="37143" rtlCol="0" anchor="ctr">
            <a:spAutoFit/>
          </a:bodyPr>
          <a:lstStyle/>
          <a:p>
            <a:pPr lvl="0" algn="l"/>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车辆调度界面</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tretch>
            <a:fillRect/>
          </a:stretch>
        </p:blipFill>
        <p:spPr>
          <a:xfrm>
            <a:off x="342900" y="1341120"/>
            <a:ext cx="9183370" cy="446468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808355" y="1087755"/>
            <a:ext cx="8383905" cy="4954905"/>
          </a:xfrm>
          <a:prstGeom prst="rect">
            <a:avLst/>
          </a:prstGeom>
        </p:spPr>
      </p:pic>
      <p:sp>
        <p:nvSpPr>
          <p:cNvPr id="14" name="五边形 13"/>
          <p:cNvSpPr/>
          <p:nvPr>
            <p:custDataLst>
              <p:tags r:id="rId3"/>
            </p:custDataLst>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4" name="标题 2"/>
          <p:cNvSpPr>
            <a:spLocks noGrp="1"/>
          </p:cNvSpPr>
          <p:nvPr>
            <p:custDataLst>
              <p:tags r:id="rId4"/>
            </p:custDataLst>
          </p:nvPr>
        </p:nvSpPr>
        <p:spPr>
          <a:xfrm>
            <a:off x="271113" y="332914"/>
            <a:ext cx="3354311" cy="562073"/>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2300" b="1" dirty="0">
                <a:solidFill>
                  <a:schemeClr val="bg1"/>
                </a:solidFill>
                <a:sym typeface="+mn-ea"/>
              </a:rPr>
              <a:t>九、信息化水平建设</a:t>
            </a:r>
            <a:endParaRPr lang="zh-CN" altLang="en-US" sz="2300" b="1" dirty="0">
              <a:solidFill>
                <a:schemeClr val="bg1"/>
              </a:solidFill>
            </a:endParaRPr>
          </a:p>
        </p:txBody>
      </p:sp>
      <p:sp>
        <p:nvSpPr>
          <p:cNvPr id="16" name="文本框 134"/>
          <p:cNvSpPr txBox="1"/>
          <p:nvPr>
            <p:custDataLst>
              <p:tags r:id="rId5"/>
            </p:custDataLst>
          </p:nvPr>
        </p:nvSpPr>
        <p:spPr>
          <a:xfrm>
            <a:off x="4087149" y="6165752"/>
            <a:ext cx="2287905" cy="318135"/>
          </a:xfrm>
          <a:prstGeom prst="rect">
            <a:avLst/>
          </a:prstGeom>
          <a:noFill/>
        </p:spPr>
        <p:txBody>
          <a:bodyPr vert="horz" wrap="square" lIns="74286" tIns="37143" rIns="74286" bIns="37143" rtlCol="0" anchor="ctr">
            <a:spAutoFit/>
          </a:bodyPr>
          <a:lstStyle/>
          <a:p>
            <a:pPr lvl="0" algn="l"/>
            <a:r>
              <a:rPr lang="en-US" altLang="zh-CN" sz="1500" b="1" kern="0" noProof="0" dirty="0">
                <a:ln>
                  <a:noFill/>
                </a:ln>
                <a:solidFill>
                  <a:schemeClr val="tx1">
                    <a:lumMod val="75000"/>
                    <a:lumOff val="25000"/>
                  </a:schemeClr>
                </a:solidFill>
                <a:uLnTx/>
                <a:uFillTx/>
                <a:latin typeface="微软雅黑" panose="020B0503020204020204" pitchFamily="34" charset="-122"/>
                <a:ea typeface="微软雅黑" panose="020B0503020204020204" pitchFamily="34" charset="-122"/>
                <a:sym typeface="+mn-ea"/>
              </a:rPr>
              <a:t>     </a:t>
            </a:r>
            <a:r>
              <a:rPr lang="zh-CN" altLang="en-US" sz="1500" b="1" kern="0" noProof="0" dirty="0">
                <a:ln>
                  <a:noFill/>
                </a:ln>
                <a:solidFill>
                  <a:schemeClr val="tx1">
                    <a:lumMod val="75000"/>
                    <a:lumOff val="25000"/>
                  </a:schemeClr>
                </a:solidFill>
                <a:uLnTx/>
                <a:uFillTx/>
                <a:latin typeface="微软雅黑" panose="020B0503020204020204" pitchFamily="34" charset="-122"/>
                <a:ea typeface="微软雅黑" panose="020B0503020204020204" pitchFamily="34" charset="-122"/>
                <a:sym typeface="+mn-ea"/>
              </a:rPr>
              <a:t>在途跟踪页面</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五边形 12"/>
          <p:cNvSpPr/>
          <p:nvPr/>
        </p:nvSpPr>
        <p:spPr>
          <a:xfrm>
            <a:off x="-989" y="237399"/>
            <a:ext cx="4380897"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3282873" cy="562073"/>
          </a:xfrm>
        </p:spPr>
        <p:txBody>
          <a:bodyPr>
            <a:normAutofit/>
          </a:bodyPr>
          <a:lstStyle/>
          <a:p>
            <a:r>
              <a:rPr lang="zh-CN" altLang="en-US" sz="2300" b="1" dirty="0">
                <a:solidFill>
                  <a:schemeClr val="bg1"/>
                </a:solidFill>
              </a:rPr>
              <a:t>十、创新性发运方案</a:t>
            </a:r>
            <a:endParaRPr lang="zh-CN" altLang="en-US" sz="2300" b="1" dirty="0">
              <a:solidFill>
                <a:schemeClr val="bg1"/>
              </a:solidFill>
            </a:endParaRPr>
          </a:p>
        </p:txBody>
      </p:sp>
      <p:cxnSp>
        <p:nvCxnSpPr>
          <p:cNvPr id="6" name="128 Conector recto"/>
          <p:cNvCxnSpPr/>
          <p:nvPr/>
        </p:nvCxnSpPr>
        <p:spPr>
          <a:xfrm flipH="1">
            <a:off x="6500926" y="1325341"/>
            <a:ext cx="2511598" cy="0"/>
          </a:xfrm>
          <a:prstGeom prst="line">
            <a:avLst/>
          </a:prstGeom>
          <a:noFill/>
          <a:ln w="9525" cap="rnd">
            <a:solidFill>
              <a:schemeClr val="bg1">
                <a:lumMod val="65000"/>
              </a:schemeClr>
            </a:solidFill>
            <a:prstDash val="solid"/>
            <a:bevel/>
            <a:headEnd w="med" len="sm"/>
            <a:tailEnd type="oval" w="med" len="med"/>
          </a:ln>
        </p:spPr>
      </p:cxnSp>
      <p:cxnSp>
        <p:nvCxnSpPr>
          <p:cNvPr id="7" name="128 Conector recto"/>
          <p:cNvCxnSpPr/>
          <p:nvPr/>
        </p:nvCxnSpPr>
        <p:spPr>
          <a:xfrm>
            <a:off x="569770" y="1325341"/>
            <a:ext cx="2511598" cy="0"/>
          </a:xfrm>
          <a:prstGeom prst="line">
            <a:avLst/>
          </a:prstGeom>
          <a:noFill/>
          <a:ln w="9525" cap="rnd">
            <a:solidFill>
              <a:schemeClr val="bg1">
                <a:lumMod val="65000"/>
              </a:schemeClr>
            </a:solidFill>
            <a:prstDash val="solid"/>
            <a:bevel/>
            <a:headEnd w="med" len="sm"/>
            <a:tailEnd type="oval" w="med" len="med"/>
          </a:ln>
        </p:spPr>
      </p:cxnSp>
      <p:sp>
        <p:nvSpPr>
          <p:cNvPr id="8" name="流程图: 可选过程 7"/>
          <p:cNvSpPr/>
          <p:nvPr/>
        </p:nvSpPr>
        <p:spPr>
          <a:xfrm>
            <a:off x="1354455" y="2042795"/>
            <a:ext cx="7063105" cy="3895725"/>
          </a:xfrm>
          <a:prstGeom prst="flowChartAlternateProcess">
            <a:avLst/>
          </a:prstGeom>
        </p:spPr>
        <p:style>
          <a:lnRef idx="2">
            <a:schemeClr val="accent6"/>
          </a:lnRef>
          <a:fillRef idx="1">
            <a:schemeClr val="lt1"/>
          </a:fillRef>
          <a:effectRef idx="0">
            <a:schemeClr val="accent6"/>
          </a:effectRef>
          <a:fontRef idx="minor">
            <a:schemeClr val="dk1"/>
          </a:fontRef>
        </p:style>
        <p:txBody>
          <a:bodyPr rtlCol="0" anchor="ctr"/>
          <a:p>
            <a:pPr>
              <a:lnSpc>
                <a:spcPct val="150000"/>
              </a:lnSpc>
            </a:pPr>
            <a:r>
              <a:rPr lang="en-US" altLang="zh-CN">
                <a:latin typeface="宋体" panose="02010600030101010101" pitchFamily="2" charset="-122"/>
                <a:ea typeface="宋体" panose="02010600030101010101" pitchFamily="2" charset="-122"/>
                <a:sym typeface="+mn-ea"/>
              </a:rPr>
              <a:t>   </a:t>
            </a:r>
            <a:r>
              <a:rPr lang="zh-CN" altLang="en-US" sz="1600" dirty="0">
                <a:latin typeface="宋体" panose="02010600030101010101" pitchFamily="2" charset="-122"/>
                <a:ea typeface="宋体" panose="02010600030101010101" pitchFamily="2" charset="-122"/>
                <a:sym typeface="+mn-ea"/>
              </a:rPr>
              <a:t>1、因爬梯车运输成本较普通平板车要高，为降低运输成本，建议三一集团各事业部的营销经理提前与客户了解收货现场的具体情况，如客户收货现场有卸车平台或可借用其他车辆爬梯，建议采用平板车运输降低发运成本。</a:t>
            </a:r>
            <a:endParaRPr lang="zh-CN" altLang="en-US" sz="1600" dirty="0">
              <a:latin typeface="宋体" panose="02010600030101010101" pitchFamily="2" charset="-122"/>
              <a:ea typeface="宋体" panose="02010600030101010101" pitchFamily="2" charset="-122"/>
              <a:sym typeface="+mn-ea"/>
            </a:endParaRPr>
          </a:p>
          <a:p>
            <a:pPr>
              <a:lnSpc>
                <a:spcPct val="150000"/>
              </a:lnSpc>
            </a:pPr>
            <a:r>
              <a:rPr lang="zh-CN" altLang="en-US" sz="1600" dirty="0">
                <a:latin typeface="宋体" panose="02010600030101010101" pitchFamily="2" charset="-122"/>
                <a:ea typeface="宋体" panose="02010600030101010101" pitchFamily="2" charset="-122"/>
                <a:sym typeface="+mn-ea"/>
              </a:rPr>
              <a:t>   2、安全管理建议：目前驾运业务交车现场均是由提车司机将车辆开出厂，停放在待发运区后，将车辆钥匙暂时存放在车辆某个部位，并未与供应商制定人员进行当面交接，容易造成钥匙丢失且责任不明晰。建议由提车员与供应商制定人员当面交接并签字，再由供应商分配至每一位驾驶员。</a:t>
            </a:r>
            <a:endParaRPr lang="zh-CN" altLang="en-US" sz="1600" dirty="0">
              <a:latin typeface="宋体" panose="02010600030101010101" pitchFamily="2" charset="-122"/>
              <a:ea typeface="宋体" panose="02010600030101010101" pitchFamily="2" charset="-122"/>
              <a:sym typeface="+mn-ea"/>
            </a:endParaRPr>
          </a:p>
        </p:txBody>
      </p:sp>
      <p:sp>
        <p:nvSpPr>
          <p:cNvPr id="10" name="圆角矩形 9"/>
          <p:cNvSpPr/>
          <p:nvPr/>
        </p:nvSpPr>
        <p:spPr>
          <a:xfrm>
            <a:off x="3368040" y="1125220"/>
            <a:ext cx="2952115" cy="3600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p>
            <a:pPr algn="ctr"/>
            <a:r>
              <a:rPr lang="zh-CN" sz="1600" b="1">
                <a:latin typeface="宋体" panose="02010600030101010101" pitchFamily="2" charset="-122"/>
                <a:ea typeface="宋体" panose="02010600030101010101" pitchFamily="2" charset="-122"/>
              </a:rPr>
              <a:t>创新性经济发运和装车方案</a:t>
            </a:r>
            <a:endParaRPr lang="zh-CN" sz="1600" b="1">
              <a:latin typeface="宋体" panose="02010600030101010101" pitchFamily="2" charset="-122"/>
              <a:ea typeface="宋体" panose="02010600030101010101" pitchFamily="2" charset="-122"/>
            </a:endParaRPr>
          </a:p>
        </p:txBody>
      </p:sp>
    </p:spTree>
  </p:cSld>
  <p:clrMapOvr>
    <a:masterClrMapping/>
  </p:clrMapOvr>
  <p:transition>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五边形 4"/>
          <p:cNvSpPr/>
          <p:nvPr/>
        </p:nvSpPr>
        <p:spPr>
          <a:xfrm>
            <a:off x="-989" y="237399"/>
            <a:ext cx="588109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5283137" cy="562073"/>
          </a:xfrm>
        </p:spPr>
        <p:txBody>
          <a:bodyPr>
            <a:normAutofit/>
          </a:bodyPr>
          <a:lstStyle/>
          <a:p>
            <a:r>
              <a:rPr lang="zh-CN" altLang="en-US" sz="2300" b="1" dirty="0">
                <a:solidFill>
                  <a:schemeClr val="bg1"/>
                </a:solidFill>
                <a:sym typeface="+mn-ea"/>
              </a:rPr>
              <a:t>十一、中飞空港物流园</a:t>
            </a:r>
            <a:endParaRPr lang="zh-CN" altLang="en-US" sz="2300" b="1" dirty="0">
              <a:solidFill>
                <a:schemeClr val="bg1"/>
              </a:solidFill>
            </a:endParaRPr>
          </a:p>
        </p:txBody>
      </p:sp>
      <p:pic>
        <p:nvPicPr>
          <p:cNvPr id="3" name="图片 2"/>
          <p:cNvPicPr>
            <a:picLocks noChangeAspect="1"/>
          </p:cNvPicPr>
          <p:nvPr/>
        </p:nvPicPr>
        <p:blipFill>
          <a:blip r:embed="rId1"/>
          <a:stretch>
            <a:fillRect/>
          </a:stretch>
        </p:blipFill>
        <p:spPr>
          <a:xfrm>
            <a:off x="584093" y="1500174"/>
            <a:ext cx="4346047" cy="4357718"/>
          </a:xfrm>
          <a:prstGeom prst="rect">
            <a:avLst/>
          </a:prstGeom>
        </p:spPr>
      </p:pic>
      <p:sp>
        <p:nvSpPr>
          <p:cNvPr id="4" name="矩形 3"/>
          <p:cNvSpPr/>
          <p:nvPr/>
        </p:nvSpPr>
        <p:spPr>
          <a:xfrm>
            <a:off x="4951412" y="1500174"/>
            <a:ext cx="4357844" cy="43577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indent="215900" algn="just">
              <a:lnSpc>
                <a:spcPct val="150000"/>
              </a:lnSpc>
            </a:pPr>
            <a:r>
              <a:rPr lang="zh-CN" altLang="en-US" sz="1500" dirty="0">
                <a:solidFill>
                  <a:schemeClr val="tx1"/>
                </a:solidFill>
                <a:latin typeface="+mn-ea"/>
                <a:sym typeface="+mn-ea"/>
              </a:rPr>
              <a:t>  </a:t>
            </a:r>
            <a:r>
              <a:rPr lang="zh-CN" altLang="en-US" sz="1500" dirty="0">
                <a:solidFill>
                  <a:schemeClr val="tx1"/>
                </a:solidFill>
                <a:latin typeface="宋体" panose="02010600030101010101" pitchFamily="2" charset="-122"/>
                <a:ea typeface="宋体" panose="02010600030101010101" pitchFamily="2" charset="-122"/>
                <a:sym typeface="+mn-ea"/>
              </a:rPr>
              <a:t>中飞空港物流园位于浏阳市经开区内，占地面积50</a:t>
            </a:r>
            <a:r>
              <a:rPr lang="en-US" altLang="zh-CN" sz="1500" dirty="0">
                <a:solidFill>
                  <a:schemeClr val="tx1"/>
                </a:solidFill>
                <a:latin typeface="宋体" panose="02010600030101010101" pitchFamily="2" charset="-122"/>
                <a:ea typeface="宋体" panose="02010600030101010101" pitchFamily="2" charset="-122"/>
                <a:sym typeface="+mn-ea"/>
              </a:rPr>
              <a:t>.3</a:t>
            </a:r>
            <a:r>
              <a:rPr lang="zh-CN" altLang="en-US" sz="1500" dirty="0">
                <a:solidFill>
                  <a:schemeClr val="tx1"/>
                </a:solidFill>
                <a:latin typeface="宋体" panose="02010600030101010101" pitchFamily="2" charset="-122"/>
                <a:ea typeface="宋体" panose="02010600030101010101" pitchFamily="2" charset="-122"/>
                <a:sym typeface="+mn-ea"/>
              </a:rPr>
              <a:t>亩，规划总建筑面积</a:t>
            </a:r>
            <a:r>
              <a:rPr lang="en-US" altLang="zh-CN" sz="1500" dirty="0">
                <a:solidFill>
                  <a:schemeClr val="tx1"/>
                </a:solidFill>
                <a:latin typeface="宋体" panose="02010600030101010101" pitchFamily="2" charset="-122"/>
                <a:ea typeface="宋体" panose="02010600030101010101" pitchFamily="2" charset="-122"/>
                <a:sym typeface="+mn-ea"/>
              </a:rPr>
              <a:t>6.8</a:t>
            </a:r>
            <a:r>
              <a:rPr lang="zh-CN" altLang="en-US" sz="1500" dirty="0">
                <a:solidFill>
                  <a:schemeClr val="tx1"/>
                </a:solidFill>
                <a:latin typeface="宋体" panose="02010600030101010101" pitchFamily="2" charset="-122"/>
                <a:ea typeface="宋体" panose="02010600030101010101" pitchFamily="2" charset="-122"/>
                <a:sym typeface="+mn-ea"/>
              </a:rPr>
              <a:t>万平方米，项目与长沙黄花国际机场规划发展的T3、T4航站楼出入口直线距离仅3公里，属于长沙市临空经济示范区（航空城）的辐射范围，与长沙黄花国际机场遥遥相望，区位优势明显。</a:t>
            </a:r>
            <a:endParaRPr lang="zh-CN" altLang="en-US" sz="1500" dirty="0">
              <a:solidFill>
                <a:schemeClr val="tx1"/>
              </a:solidFill>
              <a:latin typeface="宋体" panose="02010600030101010101" pitchFamily="2" charset="-122"/>
              <a:ea typeface="宋体" panose="02010600030101010101" pitchFamily="2" charset="-122"/>
              <a:sym typeface="+mn-ea"/>
            </a:endParaRPr>
          </a:p>
          <a:p>
            <a:pPr indent="215900" algn="just">
              <a:lnSpc>
                <a:spcPct val="150000"/>
              </a:lnSpc>
            </a:pPr>
            <a:r>
              <a:rPr lang="zh-CN" altLang="en-US" sz="1500" dirty="0">
                <a:solidFill>
                  <a:schemeClr val="tx1"/>
                </a:solidFill>
                <a:latin typeface="宋体" panose="02010600030101010101" pitchFamily="2" charset="-122"/>
                <a:ea typeface="宋体" panose="02010600030101010101" pitchFamily="2" charset="-122"/>
                <a:sym typeface="+mn-ea"/>
              </a:rPr>
              <a:t>  中飞物流将利用16年来在航空运输领域构建的扎实基础和核心优势，打造一个全方位的空港物流中心，整合湖南地区优势航空物流资源进驻园区，推动湖南航空物流事业快速向前发展，并为园区各优秀企业提供配套的优质物流供应链服务。</a:t>
            </a:r>
            <a:endParaRPr lang="zh-CN" altLang="en-US" sz="1500" dirty="0">
              <a:solidFill>
                <a:schemeClr val="tx1"/>
              </a:solidFill>
              <a:latin typeface="宋体" panose="02010600030101010101" pitchFamily="2" charset="-122"/>
              <a:ea typeface="宋体" panose="02010600030101010101" pitchFamily="2" charset="-122"/>
              <a:sym typeface="+mn-ea"/>
            </a:endParaRPr>
          </a:p>
        </p:txBody>
      </p:sp>
    </p:spTree>
  </p:cSld>
  <p:clrMapOvr>
    <a:masterClrMapping/>
  </p:clrMapOvr>
  <p:transition>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五边形 9"/>
          <p:cNvSpPr/>
          <p:nvPr/>
        </p:nvSpPr>
        <p:spPr>
          <a:xfrm>
            <a:off x="-989" y="237399"/>
            <a:ext cx="588109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 name="标题 1"/>
          <p:cNvSpPr>
            <a:spLocks noGrp="1"/>
          </p:cNvSpPr>
          <p:nvPr>
            <p:ph type="title"/>
          </p:nvPr>
        </p:nvSpPr>
        <p:spPr>
          <a:xfrm>
            <a:off x="522256" y="333631"/>
            <a:ext cx="5283137" cy="562073"/>
          </a:xfrm>
        </p:spPr>
        <p:txBody>
          <a:bodyPr>
            <a:normAutofit/>
          </a:bodyPr>
          <a:lstStyle/>
          <a:p>
            <a:r>
              <a:rPr lang="zh-CN" altLang="en-US" sz="2300" b="1" dirty="0">
                <a:solidFill>
                  <a:schemeClr val="bg1"/>
                </a:solidFill>
                <a:sym typeface="+mn-ea"/>
              </a:rPr>
              <a:t>十一、中飞空港物流园</a:t>
            </a:r>
            <a:endParaRPr lang="zh-CN" altLang="en-US" sz="2300" b="1" dirty="0">
              <a:solidFill>
                <a:schemeClr val="bg1"/>
              </a:solidFill>
            </a:endParaRPr>
          </a:p>
        </p:txBody>
      </p:sp>
      <p:sp>
        <p:nvSpPr>
          <p:cNvPr id="9" name="文本框 134"/>
          <p:cNvSpPr txBox="1"/>
          <p:nvPr/>
        </p:nvSpPr>
        <p:spPr>
          <a:xfrm>
            <a:off x="5293599" y="1849759"/>
            <a:ext cx="1586639" cy="536676"/>
          </a:xfrm>
          <a:prstGeom prst="rect">
            <a:avLst/>
          </a:prstGeom>
          <a:noFill/>
        </p:spPr>
        <p:txBody>
          <a:bodyPr vert="horz" wrap="square" lIns="74286" tIns="37143" rIns="74286" bIns="37143" rtlCol="0" anchor="ctr">
            <a:spAutoFit/>
          </a:bodyPr>
          <a:lstStyle/>
          <a:p>
            <a:pPr lvl="0" algn="ctr"/>
            <a:r>
              <a:rPr kumimoji="0" lang="zh-CN" altLang="en-US" sz="1500"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机坪货邮行</a:t>
            </a:r>
            <a:endParaRPr kumimoji="0" lang="zh-CN" altLang="en-US" sz="1500"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a:p>
            <a:pPr lvl="0" algn="ctr"/>
            <a:r>
              <a:rPr kumimoji="0" lang="zh-CN" altLang="en-US" sz="1500"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rPr>
              <a:t>装卸现场照片</a:t>
            </a:r>
            <a:endParaRPr kumimoji="0" lang="zh-CN" altLang="en-US" sz="1500"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pic>
        <p:nvPicPr>
          <p:cNvPr id="4" name="图片 3" descr="中飞空港物流中心地理位置图_副本"/>
          <p:cNvPicPr>
            <a:picLocks noChangeAspect="1"/>
          </p:cNvPicPr>
          <p:nvPr/>
        </p:nvPicPr>
        <p:blipFill>
          <a:blip r:embed="rId1"/>
          <a:stretch>
            <a:fillRect/>
          </a:stretch>
        </p:blipFill>
        <p:spPr>
          <a:xfrm>
            <a:off x="665132" y="1350027"/>
            <a:ext cx="8548742" cy="4650741"/>
          </a:xfrm>
          <a:prstGeom prst="rect">
            <a:avLst/>
          </a:prstGeom>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6"/>
          <p:cNvSpPr>
            <a:spLocks noChangeArrowheads="1"/>
          </p:cNvSpPr>
          <p:nvPr/>
        </p:nvSpPr>
        <p:spPr bwMode="auto">
          <a:xfrm>
            <a:off x="1525216" y="1790789"/>
            <a:ext cx="3673115" cy="3675835"/>
          </a:xfrm>
          <a:prstGeom prst="ellipse">
            <a:avLst/>
          </a:prstGeom>
          <a:noFill/>
          <a:ln w="9">
            <a:solidFill>
              <a:schemeClr val="tx1">
                <a:lumMod val="75000"/>
                <a:lumOff val="25000"/>
              </a:schemeClr>
            </a:solidFill>
            <a:prstDash val="dash"/>
            <a:round/>
          </a:ln>
          <a:extLst>
            <a:ext uri="{909E8E84-426E-40DD-AFC4-6F175D3DCCD1}">
              <a14:hiddenFill xmlns:a14="http://schemas.microsoft.com/office/drawing/2010/main">
                <a:solidFill>
                  <a:srgbClr val="FFFFFF"/>
                </a:solidFill>
              </a14:hiddenFill>
            </a:ext>
          </a:extLst>
        </p:spPr>
        <p:txBody>
          <a:bodyPr lIns="66831" tIns="33415" rIns="66831" bIns="3341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ea typeface="宋体" panose="02010600030101010101" pitchFamily="2" charset="-122"/>
            </a:endParaRPr>
          </a:p>
        </p:txBody>
      </p:sp>
      <p:sp>
        <p:nvSpPr>
          <p:cNvPr id="7" name="Oval 10"/>
          <p:cNvSpPr>
            <a:spLocks noChangeArrowheads="1"/>
          </p:cNvSpPr>
          <p:nvPr/>
        </p:nvSpPr>
        <p:spPr bwMode="auto">
          <a:xfrm>
            <a:off x="4278313" y="1957922"/>
            <a:ext cx="428105" cy="428287"/>
          </a:xfrm>
          <a:prstGeom prst="ellipse">
            <a:avLst/>
          </a:prstGeom>
          <a:solidFill>
            <a:srgbClr val="C00000"/>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735" dirty="0">
                <a:solidFill>
                  <a:schemeClr val="bg1"/>
                </a:solidFill>
                <a:latin typeface="+mn-lt"/>
              </a:rPr>
              <a:t>01</a:t>
            </a:r>
            <a:endParaRPr lang="zh-CN" altLang="en-US" sz="1735" dirty="0">
              <a:solidFill>
                <a:schemeClr val="bg1"/>
              </a:solidFill>
              <a:latin typeface="+mn-lt"/>
            </a:endParaRPr>
          </a:p>
        </p:txBody>
      </p:sp>
      <p:sp>
        <p:nvSpPr>
          <p:cNvPr id="8" name="Oval 11"/>
          <p:cNvSpPr>
            <a:spLocks noChangeArrowheads="1"/>
          </p:cNvSpPr>
          <p:nvPr/>
        </p:nvSpPr>
        <p:spPr bwMode="auto">
          <a:xfrm>
            <a:off x="4278313" y="4871199"/>
            <a:ext cx="428105" cy="428287"/>
          </a:xfrm>
          <a:prstGeom prst="ellipse">
            <a:avLst/>
          </a:prstGeom>
          <a:solidFill>
            <a:srgbClr val="C00000"/>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735" dirty="0">
                <a:solidFill>
                  <a:schemeClr val="bg1"/>
                </a:solidFill>
                <a:latin typeface="+mn-lt"/>
              </a:rPr>
              <a:t>05</a:t>
            </a:r>
            <a:endParaRPr lang="zh-CN" altLang="en-US" sz="1735" dirty="0">
              <a:solidFill>
                <a:schemeClr val="bg1"/>
              </a:solidFill>
              <a:latin typeface="+mn-lt"/>
            </a:endParaRPr>
          </a:p>
        </p:txBody>
      </p:sp>
      <p:sp>
        <p:nvSpPr>
          <p:cNvPr id="9" name="Oval 12"/>
          <p:cNvSpPr>
            <a:spLocks noChangeArrowheads="1"/>
          </p:cNvSpPr>
          <p:nvPr/>
        </p:nvSpPr>
        <p:spPr bwMode="auto">
          <a:xfrm>
            <a:off x="4793431" y="4194531"/>
            <a:ext cx="429265" cy="428286"/>
          </a:xfrm>
          <a:prstGeom prst="ellipse">
            <a:avLst/>
          </a:prstGeom>
          <a:solidFill>
            <a:schemeClr val="tx1">
              <a:lumMod val="65000"/>
              <a:lumOff val="35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735" dirty="0">
                <a:solidFill>
                  <a:schemeClr val="bg1"/>
                </a:solidFill>
                <a:latin typeface="+mn-lt"/>
              </a:rPr>
              <a:t>04</a:t>
            </a:r>
            <a:endParaRPr lang="zh-CN" altLang="en-US" sz="1735" dirty="0">
              <a:solidFill>
                <a:schemeClr val="bg1"/>
              </a:solidFill>
              <a:latin typeface="+mn-lt"/>
            </a:endParaRPr>
          </a:p>
        </p:txBody>
      </p:sp>
      <p:sp>
        <p:nvSpPr>
          <p:cNvPr id="10" name="Oval 13"/>
          <p:cNvSpPr>
            <a:spLocks noChangeArrowheads="1"/>
          </p:cNvSpPr>
          <p:nvPr/>
        </p:nvSpPr>
        <p:spPr bwMode="auto">
          <a:xfrm>
            <a:off x="4793431" y="2634594"/>
            <a:ext cx="429265" cy="428286"/>
          </a:xfrm>
          <a:prstGeom prst="ellipse">
            <a:avLst/>
          </a:prstGeom>
          <a:solidFill>
            <a:schemeClr val="tx1">
              <a:lumMod val="65000"/>
              <a:lumOff val="35000"/>
            </a:schemeClr>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735" dirty="0">
                <a:solidFill>
                  <a:schemeClr val="bg1"/>
                </a:solidFill>
                <a:latin typeface="+mn-lt"/>
              </a:rPr>
              <a:t>02</a:t>
            </a:r>
            <a:endParaRPr lang="zh-CN" altLang="en-US" sz="1735" dirty="0">
              <a:solidFill>
                <a:schemeClr val="bg1"/>
              </a:solidFill>
              <a:latin typeface="+mn-lt"/>
            </a:endParaRPr>
          </a:p>
        </p:txBody>
      </p:sp>
      <p:sp>
        <p:nvSpPr>
          <p:cNvPr id="11" name="Oval 14"/>
          <p:cNvSpPr>
            <a:spLocks noChangeArrowheads="1"/>
          </p:cNvSpPr>
          <p:nvPr/>
        </p:nvSpPr>
        <p:spPr bwMode="auto">
          <a:xfrm>
            <a:off x="4960497" y="3414563"/>
            <a:ext cx="428105" cy="428286"/>
          </a:xfrm>
          <a:prstGeom prst="ellipse">
            <a:avLst/>
          </a:prstGeom>
          <a:solidFill>
            <a:srgbClr val="C00000"/>
          </a:solidFill>
          <a:ln>
            <a:noFill/>
          </a:ln>
        </p:spPr>
        <p:txBody>
          <a:bodyPr lIns="0" tIns="0" rIns="0" bIns="0"/>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en-US" altLang="zh-CN" sz="1735" dirty="0">
                <a:solidFill>
                  <a:schemeClr val="bg1"/>
                </a:solidFill>
                <a:latin typeface="+mn-lt"/>
              </a:rPr>
              <a:t>03</a:t>
            </a:r>
            <a:endParaRPr lang="zh-CN" altLang="en-US" sz="1735" dirty="0">
              <a:solidFill>
                <a:schemeClr val="bg1"/>
              </a:solidFill>
              <a:latin typeface="+mn-lt"/>
            </a:endParaRPr>
          </a:p>
        </p:txBody>
      </p:sp>
      <p:pic>
        <p:nvPicPr>
          <p:cNvPr id="12" name="Picture 3"/>
          <p:cNvPicPr>
            <a:picLocks noChangeAspect="1" noChangeArrowheads="1"/>
          </p:cNvPicPr>
          <p:nvPr/>
        </p:nvPicPr>
        <p:blipFill rotWithShape="1">
          <a:blip r:embed="rId1">
            <a:extLst>
              <a:ext uri="{28A0092B-C50C-407E-A947-70E740481C1C}">
                <a14:useLocalDpi xmlns:a14="http://schemas.microsoft.com/office/drawing/2010/main" val="0"/>
              </a:ext>
            </a:extLst>
          </a:blip>
          <a:srcRect l="309" r="32991"/>
          <a:stretch>
            <a:fillRect/>
          </a:stretch>
        </p:blipFill>
        <p:spPr bwMode="auto">
          <a:xfrm>
            <a:off x="1526038" y="2061144"/>
            <a:ext cx="3135119" cy="3135119"/>
          </a:xfrm>
          <a:prstGeom prst="ellipse">
            <a:avLst/>
          </a:prstGeom>
          <a:noFill/>
          <a:extLst>
            <a:ext uri="{909E8E84-426E-40DD-AFC4-6F175D3DCCD1}">
              <a14:hiddenFill xmlns:a14="http://schemas.microsoft.com/office/drawing/2010/main">
                <a:solidFill>
                  <a:srgbClr val="FFFFFF"/>
                </a:solidFill>
              </a14:hiddenFill>
            </a:ext>
          </a:extLst>
        </p:spPr>
      </p:pic>
      <p:sp>
        <p:nvSpPr>
          <p:cNvPr id="13" name="Oval 9"/>
          <p:cNvSpPr>
            <a:spLocks noChangeArrowheads="1"/>
          </p:cNvSpPr>
          <p:nvPr/>
        </p:nvSpPr>
        <p:spPr bwMode="auto">
          <a:xfrm>
            <a:off x="1146153" y="3833877"/>
            <a:ext cx="1163342" cy="1163835"/>
          </a:xfrm>
          <a:prstGeom prst="ellipse">
            <a:avLst/>
          </a:prstGeom>
          <a:solidFill>
            <a:srgbClr val="FF0000"/>
          </a:solidFill>
          <a:ln>
            <a:noFill/>
          </a:ln>
        </p:spPr>
        <p:txBody>
          <a:bodyPr lIns="66831" tIns="33415" rIns="66831" bIns="33415"/>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b="1">
              <a:solidFill>
                <a:schemeClr val="tx1"/>
              </a:solidFill>
              <a:ea typeface="宋体" panose="02010600030101010101" pitchFamily="2" charset="-122"/>
            </a:endParaRPr>
          </a:p>
        </p:txBody>
      </p:sp>
      <p:sp>
        <p:nvSpPr>
          <p:cNvPr id="14" name="TextBox 18"/>
          <p:cNvSpPr txBox="1">
            <a:spLocks noChangeArrowheads="1"/>
          </p:cNvSpPr>
          <p:nvPr/>
        </p:nvSpPr>
        <p:spPr bwMode="auto">
          <a:xfrm>
            <a:off x="1387894" y="4082042"/>
            <a:ext cx="679862" cy="66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831" tIns="33415" rIns="66831" bIns="33415">
            <a:spAutoFit/>
          </a:bodyPr>
          <a:lstStyle>
            <a:lvl1pPr eaLnBrk="0" hangingPunct="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eaLnBrk="0" hangingPunct="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eaLnBrk="0" hangingPunct="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eaLnBrk="0" hangingPunct="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1950" b="1">
                <a:solidFill>
                  <a:schemeClr val="bg1"/>
                </a:solidFill>
                <a:latin typeface="微软雅黑" panose="020B0503020204020204" pitchFamily="34" charset="-122"/>
              </a:rPr>
              <a:t>企业</a:t>
            </a:r>
            <a:endParaRPr lang="en-US" altLang="zh-CN" sz="1950" b="1">
              <a:solidFill>
                <a:schemeClr val="bg1"/>
              </a:solidFill>
              <a:latin typeface="微软雅黑" panose="020B0503020204020204" pitchFamily="34" charset="-122"/>
            </a:endParaRPr>
          </a:p>
          <a:p>
            <a:pPr algn="ctr" eaLnBrk="1" hangingPunct="1">
              <a:spcBef>
                <a:spcPct val="0"/>
              </a:spcBef>
              <a:buFontTx/>
              <a:buNone/>
            </a:pPr>
            <a:r>
              <a:rPr lang="zh-CN" altLang="en-US" sz="1950" b="1">
                <a:solidFill>
                  <a:schemeClr val="bg1"/>
                </a:solidFill>
                <a:latin typeface="微软雅黑" panose="020B0503020204020204" pitchFamily="34" charset="-122"/>
              </a:rPr>
              <a:t>文化</a:t>
            </a:r>
            <a:endParaRPr lang="en-US" altLang="zh-CN" sz="1950" b="1" dirty="0">
              <a:solidFill>
                <a:schemeClr val="bg1"/>
              </a:solidFill>
              <a:latin typeface="微软雅黑" panose="020B0503020204020204" pitchFamily="34" charset="-122"/>
            </a:endParaRPr>
          </a:p>
        </p:txBody>
      </p:sp>
      <p:sp>
        <p:nvSpPr>
          <p:cNvPr id="15" name="矩形 1"/>
          <p:cNvSpPr>
            <a:spLocks noChangeArrowheads="1"/>
          </p:cNvSpPr>
          <p:nvPr/>
        </p:nvSpPr>
        <p:spPr bwMode="auto">
          <a:xfrm>
            <a:off x="4925060" y="1758950"/>
            <a:ext cx="3208655"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7" tIns="37138" rIns="74277" bIns="37138"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pPr>
            <a:r>
              <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rPr>
              <a:t>企业精神</a:t>
            </a:r>
            <a:endPar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50000"/>
              </a:lnSpc>
            </a:pPr>
            <a:r>
              <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rPr>
              <a:t>和谐、创新、贡献、拼搏、为客户创造价值</a:t>
            </a:r>
            <a:endPar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16" name="矩形 1"/>
          <p:cNvSpPr>
            <a:spLocks noChangeArrowheads="1"/>
          </p:cNvSpPr>
          <p:nvPr/>
        </p:nvSpPr>
        <p:spPr bwMode="auto">
          <a:xfrm>
            <a:off x="5457905" y="2505960"/>
            <a:ext cx="3237684" cy="6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7" tIns="37138" rIns="74277" bIns="37138"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pPr>
            <a:r>
              <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rPr>
              <a:t>经营理念</a:t>
            </a:r>
            <a:endPar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50000"/>
              </a:lnSpc>
            </a:pPr>
            <a:r>
              <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rPr>
              <a:t>行业领先，客户首选，员工依托，健康长久</a:t>
            </a:r>
            <a:endParaRPr lang="en-US" altLang="zh-CN" sz="1190" dirty="0">
              <a:solidFill>
                <a:srgbClr val="2F2637"/>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17" name="矩形 1"/>
          <p:cNvSpPr>
            <a:spLocks noChangeArrowheads="1"/>
          </p:cNvSpPr>
          <p:nvPr/>
        </p:nvSpPr>
        <p:spPr bwMode="auto">
          <a:xfrm>
            <a:off x="5569812" y="3335385"/>
            <a:ext cx="2796272" cy="6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7" tIns="37138" rIns="74277" bIns="37138"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pPr>
            <a:r>
              <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rPr>
              <a:t>经营宗旨</a:t>
            </a:r>
            <a:endPar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50000"/>
              </a:lnSpc>
            </a:pPr>
            <a:r>
              <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rPr>
              <a:t>满足并超越客户需求</a:t>
            </a:r>
            <a:endParaRPr lang="en-US" altLang="zh-CN" sz="1190" dirty="0">
              <a:solidFill>
                <a:srgbClr val="2F2637"/>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18" name="矩形 1"/>
          <p:cNvSpPr>
            <a:spLocks noChangeArrowheads="1"/>
          </p:cNvSpPr>
          <p:nvPr/>
        </p:nvSpPr>
        <p:spPr bwMode="auto">
          <a:xfrm>
            <a:off x="5457905" y="4109784"/>
            <a:ext cx="2796272" cy="6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7" tIns="37138" rIns="74277" bIns="37138"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pPr>
            <a:r>
              <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rPr>
              <a:t>经营原则</a:t>
            </a:r>
            <a:endPar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50000"/>
              </a:lnSpc>
            </a:pPr>
            <a:r>
              <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rPr>
              <a:t>诚实、合法、守信</a:t>
            </a:r>
            <a:endParaRPr lang="en-US" altLang="zh-CN" sz="1190" dirty="0">
              <a:solidFill>
                <a:srgbClr val="2F2637"/>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19" name="矩形 1"/>
          <p:cNvSpPr>
            <a:spLocks noChangeArrowheads="1"/>
          </p:cNvSpPr>
          <p:nvPr/>
        </p:nvSpPr>
        <p:spPr bwMode="auto">
          <a:xfrm>
            <a:off x="4951730" y="4941253"/>
            <a:ext cx="3208655" cy="690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7" tIns="37138" rIns="74277" bIns="37138" anchor="ct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lvl="0">
              <a:lnSpc>
                <a:spcPct val="150000"/>
              </a:lnSpc>
            </a:pPr>
            <a:r>
              <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rPr>
              <a:t>长远目标</a:t>
            </a:r>
            <a:endParaRPr lang="zh-CN" altLang="en-US" sz="1500" b="1" dirty="0">
              <a:solidFill>
                <a:prstClr val="black">
                  <a:lumMod val="65000"/>
                  <a:lumOff val="35000"/>
                </a:prstClr>
              </a:solidFill>
              <a:latin typeface="微软雅黑" panose="020B0503020204020204" pitchFamily="34" charset="-122"/>
              <a:ea typeface="微软雅黑" panose="020B0503020204020204" pitchFamily="34" charset="-122"/>
            </a:endParaRPr>
          </a:p>
          <a:p>
            <a:pPr lvl="0">
              <a:lnSpc>
                <a:spcPct val="150000"/>
              </a:lnSpc>
            </a:pPr>
            <a:r>
              <a:rPr lang="zh-CN" altLang="en-US" sz="1190" dirty="0">
                <a:solidFill>
                  <a:prstClr val="black">
                    <a:lumMod val="65000"/>
                    <a:lumOff val="35000"/>
                  </a:prstClr>
                </a:solidFill>
                <a:latin typeface="微软雅黑" panose="020B0503020204020204" pitchFamily="34" charset="-122"/>
                <a:ea typeface="微软雅黑" panose="020B0503020204020204" pitchFamily="34" charset="-122"/>
              </a:rPr>
              <a:t>行业领先，客户首选，员工依托，健康长久</a:t>
            </a:r>
            <a:endParaRPr lang="en-US" altLang="zh-CN" sz="1190" dirty="0">
              <a:solidFill>
                <a:srgbClr val="2F2637"/>
              </a:solidFill>
              <a:latin typeface="微软雅黑" panose="020B0503020204020204" pitchFamily="34" charset="-122"/>
              <a:ea typeface="微软雅黑" panose="020B0503020204020204" pitchFamily="34" charset="-122"/>
              <a:sym typeface="华文宋体" panose="02010600040101010101" pitchFamily="2" charset="-122"/>
            </a:endParaRPr>
          </a:p>
        </p:txBody>
      </p:sp>
      <p:sp>
        <p:nvSpPr>
          <p:cNvPr id="22" name="五边形 21"/>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23" name="标题 2"/>
          <p:cNvSpPr>
            <a:spLocks noGrp="1"/>
          </p:cNvSpPr>
          <p:nvPr>
            <p:ph type="title"/>
          </p:nvPr>
        </p:nvSpPr>
        <p:spPr>
          <a:xfrm>
            <a:off x="522256" y="341804"/>
            <a:ext cx="2854245" cy="562073"/>
          </a:xfrm>
        </p:spPr>
        <p:txBody>
          <a:bodyPr>
            <a:noAutofit/>
          </a:bodyPr>
          <a:lstStyle/>
          <a:p>
            <a:r>
              <a:rPr lang="zh-CN" altLang="en-US" sz="2300" b="1" dirty="0">
                <a:solidFill>
                  <a:schemeClr val="bg1"/>
                </a:solidFill>
                <a:sym typeface="+mn-ea"/>
              </a:rPr>
              <a:t>一、公司简介</a:t>
            </a:r>
            <a:endParaRPr lang="zh-CN" altLang="en-US" sz="2300" b="1" dirty="0">
              <a:solidFill>
                <a:schemeClr val="bg1"/>
              </a:solidFill>
            </a:endParaRPr>
          </a:p>
        </p:txBody>
      </p:sp>
    </p:spTree>
  </p:cSld>
  <p:clrMapOvr>
    <a:masterClrMapping/>
  </p:clrMapOvr>
  <p:transition>
    <p:random/>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边形 6"/>
          <p:cNvSpPr/>
          <p:nvPr/>
        </p:nvSpPr>
        <p:spPr>
          <a:xfrm>
            <a:off x="-989" y="237399"/>
            <a:ext cx="588109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标题 4"/>
          <p:cNvSpPr>
            <a:spLocks noGrp="1"/>
          </p:cNvSpPr>
          <p:nvPr>
            <p:ph type="title"/>
          </p:nvPr>
        </p:nvSpPr>
        <p:spPr>
          <a:xfrm>
            <a:off x="127000" y="333375"/>
            <a:ext cx="5622290" cy="561975"/>
          </a:xfrm>
        </p:spPr>
        <p:txBody>
          <a:bodyPr>
            <a:normAutofit/>
          </a:bodyPr>
          <a:lstStyle/>
          <a:p>
            <a:r>
              <a:rPr lang="zh-CN" altLang="en-US" sz="2300" b="1" kern="1800" spc="-150" dirty="0">
                <a:solidFill>
                  <a:schemeClr val="bg1"/>
                </a:solidFill>
                <a:sym typeface="+mn-ea"/>
              </a:rPr>
              <a:t>十一、中飞空港物流园</a:t>
            </a:r>
            <a:r>
              <a:rPr lang="en-US" altLang="zh-CN" sz="2300" b="1" kern="1800" spc="-150" dirty="0">
                <a:solidFill>
                  <a:schemeClr val="bg1"/>
                </a:solidFill>
                <a:sym typeface="+mn-ea"/>
              </a:rPr>
              <a:t>(</a:t>
            </a:r>
            <a:r>
              <a:rPr lang="zh-CN" altLang="en-US" sz="2300" b="1" kern="1800" spc="-150" dirty="0">
                <a:solidFill>
                  <a:schemeClr val="bg1"/>
                </a:solidFill>
                <a:sym typeface="+mn-ea"/>
              </a:rPr>
              <a:t>平面鸟瞰图</a:t>
            </a:r>
            <a:r>
              <a:rPr lang="en-US" altLang="zh-CN" sz="2300" b="1" kern="1800" spc="-150" dirty="0">
                <a:solidFill>
                  <a:schemeClr val="bg1"/>
                </a:solidFill>
                <a:sym typeface="+mn-ea"/>
              </a:rPr>
              <a:t>)</a:t>
            </a:r>
            <a:endParaRPr lang="zh-CN" altLang="en-US" sz="2300" b="1" kern="1800" spc="-150" dirty="0">
              <a:solidFill>
                <a:schemeClr val="bg1"/>
              </a:solidFill>
            </a:endParaRPr>
          </a:p>
        </p:txBody>
      </p:sp>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17490" y="1251660"/>
            <a:ext cx="7294189" cy="4249042"/>
          </a:xfrm>
          <a:prstGeom prst="rect">
            <a:avLst/>
          </a:prstGeom>
        </p:spPr>
      </p:pic>
      <p:sp>
        <p:nvSpPr>
          <p:cNvPr id="8" name="标题 1"/>
          <p:cNvSpPr txBox="1"/>
          <p:nvPr/>
        </p:nvSpPr>
        <p:spPr>
          <a:xfrm>
            <a:off x="1134418" y="5500702"/>
            <a:ext cx="7460332" cy="669622"/>
          </a:xfrm>
          <a:prstGeom prst="rect">
            <a:avLst/>
          </a:prstGeom>
        </p:spPr>
        <p:txBody>
          <a:bodyPr vert="horz" lIns="91440" tIns="45720" rIns="91440" bIns="45720" rtlCol="0" anchor="ctr">
            <a:noAutofit/>
          </a:bodyPr>
          <a:lstStyle>
            <a:lvl1pPr algn="l" defTabSz="1219200" rtl="0" eaLnBrk="1" latinLnBrk="0" hangingPunct="1">
              <a:spcBef>
                <a:spcPct val="0"/>
              </a:spcBef>
              <a:buNone/>
              <a:defRPr sz="2400" b="0" kern="1200">
                <a:solidFill>
                  <a:schemeClr val="tx1">
                    <a:lumMod val="75000"/>
                    <a:lumOff val="25000"/>
                  </a:schemeClr>
                </a:solidFill>
                <a:latin typeface="+mj-lt"/>
                <a:ea typeface="+mj-ea"/>
                <a:cs typeface="+mj-cs"/>
              </a:defRPr>
            </a:lvl1pPr>
          </a:lstStyle>
          <a:p>
            <a:r>
              <a:rPr lang="zh-CN" altLang="en-US" sz="1600" dirty="0">
                <a:latin typeface="+mn-ea"/>
                <a:ea typeface="+mn-ea"/>
                <a:sym typeface="+mn-ea"/>
              </a:rPr>
              <a:t>中飞空港物流园于</a:t>
            </a:r>
            <a:r>
              <a:rPr lang="en-US" altLang="zh-CN" sz="1600" dirty="0">
                <a:latin typeface="+mn-ea"/>
                <a:ea typeface="+mn-ea"/>
                <a:sym typeface="+mn-ea"/>
              </a:rPr>
              <a:t>2021</a:t>
            </a:r>
            <a:r>
              <a:rPr lang="zh-CN" altLang="en-US" sz="1600" dirty="0">
                <a:latin typeface="+mn-ea"/>
                <a:ea typeface="+mn-ea"/>
                <a:sym typeface="+mn-ea"/>
              </a:rPr>
              <a:t>年</a:t>
            </a:r>
            <a:r>
              <a:rPr lang="en-US" altLang="zh-CN" sz="1600" dirty="0">
                <a:latin typeface="+mn-ea"/>
                <a:ea typeface="+mn-ea"/>
                <a:sym typeface="+mn-ea"/>
              </a:rPr>
              <a:t>12</a:t>
            </a:r>
            <a:r>
              <a:rPr lang="zh-CN" altLang="en-US" sz="1600" dirty="0">
                <a:latin typeface="+mn-ea"/>
                <a:ea typeface="+mn-ea"/>
                <a:sym typeface="+mn-ea"/>
              </a:rPr>
              <a:t>月完成项目建设，</a:t>
            </a:r>
            <a:r>
              <a:rPr lang="en-US" altLang="zh-CN" sz="1600" dirty="0">
                <a:latin typeface="+mn-ea"/>
                <a:ea typeface="+mn-ea"/>
                <a:sym typeface="+mn-ea"/>
              </a:rPr>
              <a:t>2022</a:t>
            </a:r>
            <a:r>
              <a:rPr lang="zh-CN" altLang="en-US" sz="1600" dirty="0">
                <a:latin typeface="+mn-ea"/>
                <a:ea typeface="+mn-ea"/>
                <a:sym typeface="+mn-ea"/>
              </a:rPr>
              <a:t>年</a:t>
            </a:r>
            <a:r>
              <a:rPr lang="en-US" altLang="zh-CN" sz="1600" dirty="0">
                <a:latin typeface="+mn-ea"/>
                <a:ea typeface="+mn-ea"/>
                <a:sym typeface="+mn-ea"/>
              </a:rPr>
              <a:t>1</a:t>
            </a:r>
            <a:r>
              <a:rPr lang="zh-CN" altLang="en-US" sz="1600" dirty="0">
                <a:latin typeface="+mn-ea"/>
                <a:ea typeface="+mn-ea"/>
                <a:sym typeface="+mn-ea"/>
              </a:rPr>
              <a:t>月竣工验收并交付使用，总部办公于</a:t>
            </a:r>
            <a:r>
              <a:rPr lang="en-US" altLang="zh-CN" sz="1600" dirty="0">
                <a:latin typeface="+mn-ea"/>
                <a:ea typeface="+mn-ea"/>
                <a:sym typeface="+mn-ea"/>
              </a:rPr>
              <a:t>2022</a:t>
            </a:r>
            <a:r>
              <a:rPr lang="zh-CN" altLang="en-US" sz="1600" dirty="0">
                <a:latin typeface="+mn-ea"/>
                <a:ea typeface="+mn-ea"/>
                <a:sym typeface="+mn-ea"/>
              </a:rPr>
              <a:t>年</a:t>
            </a:r>
            <a:r>
              <a:rPr lang="en-US" altLang="zh-CN" sz="1600" dirty="0">
                <a:latin typeface="+mn-ea"/>
                <a:ea typeface="+mn-ea"/>
                <a:sym typeface="+mn-ea"/>
              </a:rPr>
              <a:t>6</a:t>
            </a:r>
            <a:r>
              <a:rPr lang="zh-CN" altLang="en-US" sz="1600" dirty="0">
                <a:latin typeface="+mn-ea"/>
                <a:ea typeface="+mn-ea"/>
                <a:sym typeface="+mn-ea"/>
              </a:rPr>
              <a:t>月</a:t>
            </a:r>
            <a:r>
              <a:rPr lang="en-US" altLang="zh-CN" sz="1600" dirty="0">
                <a:latin typeface="+mn-ea"/>
                <a:ea typeface="+mn-ea"/>
                <a:sym typeface="+mn-ea"/>
              </a:rPr>
              <a:t>6</a:t>
            </a:r>
            <a:r>
              <a:rPr lang="zh-CN" altLang="en-US" sz="1600" dirty="0">
                <a:latin typeface="+mn-ea"/>
                <a:ea typeface="+mn-ea"/>
                <a:sym typeface="+mn-ea"/>
              </a:rPr>
              <a:t>日正式乔迁至园区。</a:t>
            </a:r>
            <a:endParaRPr lang="zh-CN" altLang="en-US" sz="1600" dirty="0">
              <a:latin typeface="+mn-ea"/>
              <a:ea typeface="+mn-ea"/>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rcRect l="171"/>
          <a:stretch>
            <a:fillRect/>
          </a:stretch>
        </p:blipFill>
        <p:spPr>
          <a:xfrm>
            <a:off x="-139700" y="-28575"/>
            <a:ext cx="10043160" cy="6915150"/>
          </a:xfrm>
          <a:prstGeom prst="rect">
            <a:avLst/>
          </a:prstGeom>
        </p:spPr>
      </p:pic>
      <p:sp>
        <p:nvSpPr>
          <p:cNvPr id="9" name="任意多边形 8"/>
          <p:cNvSpPr/>
          <p:nvPr/>
        </p:nvSpPr>
        <p:spPr>
          <a:xfrm>
            <a:off x="3710956" y="2536999"/>
            <a:ext cx="6192503" cy="2138636"/>
          </a:xfrm>
          <a:custGeom>
            <a:avLst/>
            <a:gdLst>
              <a:gd name="connsiteX0" fmla="*/ 941647 w 7607168"/>
              <a:gd name="connsiteY0" fmla="*/ 0 h 2632842"/>
              <a:gd name="connsiteX1" fmla="*/ 7607168 w 7607168"/>
              <a:gd name="connsiteY1" fmla="*/ 0 h 2632842"/>
              <a:gd name="connsiteX2" fmla="*/ 7607168 w 7607168"/>
              <a:gd name="connsiteY2" fmla="*/ 2632842 h 2632842"/>
              <a:gd name="connsiteX3" fmla="*/ 0 w 7607168"/>
              <a:gd name="connsiteY3" fmla="*/ 2632842 h 2632842"/>
            </a:gdLst>
            <a:ahLst/>
            <a:cxnLst>
              <a:cxn ang="0">
                <a:pos x="connsiteX0" y="connsiteY0"/>
              </a:cxn>
              <a:cxn ang="0">
                <a:pos x="connsiteX1" y="connsiteY1"/>
              </a:cxn>
              <a:cxn ang="0">
                <a:pos x="connsiteX2" y="connsiteY2"/>
              </a:cxn>
              <a:cxn ang="0">
                <a:pos x="connsiteX3" y="connsiteY3"/>
              </a:cxn>
            </a:cxnLst>
            <a:rect l="l" t="t" r="r" b="b"/>
            <a:pathLst>
              <a:path w="7607168" h="2632842">
                <a:moveTo>
                  <a:pt x="941647" y="0"/>
                </a:moveTo>
                <a:lnTo>
                  <a:pt x="7607168" y="0"/>
                </a:lnTo>
                <a:lnTo>
                  <a:pt x="7607168" y="2632842"/>
                </a:lnTo>
                <a:lnTo>
                  <a:pt x="0" y="2632842"/>
                </a:lnTo>
                <a:close/>
              </a:path>
            </a:pathLst>
          </a:custGeom>
          <a:solidFill>
            <a:srgbClr val="0070C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4275" tIns="37137" rIns="74275" bIns="37137" rtlCol="0" anchor="ctr"/>
          <a:lstStyle/>
          <a:p>
            <a:pPr algn="ctr"/>
            <a:endParaRPr lang="zh-CN" altLang="en-US" sz="1950"/>
          </a:p>
        </p:txBody>
      </p:sp>
      <p:sp>
        <p:nvSpPr>
          <p:cNvPr id="10" name="任意多边形 9"/>
          <p:cNvSpPr/>
          <p:nvPr/>
        </p:nvSpPr>
        <p:spPr>
          <a:xfrm>
            <a:off x="-120686" y="2536999"/>
            <a:ext cx="4598371" cy="2138636"/>
          </a:xfrm>
          <a:custGeom>
            <a:avLst/>
            <a:gdLst>
              <a:gd name="connsiteX0" fmla="*/ 0 w 5512410"/>
              <a:gd name="connsiteY0" fmla="*/ 0 h 2632842"/>
              <a:gd name="connsiteX1" fmla="*/ 5512410 w 5512410"/>
              <a:gd name="connsiteY1" fmla="*/ 0 h 2632842"/>
              <a:gd name="connsiteX2" fmla="*/ 4570764 w 5512410"/>
              <a:gd name="connsiteY2" fmla="*/ 2632842 h 2632842"/>
              <a:gd name="connsiteX3" fmla="*/ 0 w 5512410"/>
              <a:gd name="connsiteY3" fmla="*/ 2632842 h 2632842"/>
            </a:gdLst>
            <a:ahLst/>
            <a:cxnLst>
              <a:cxn ang="0">
                <a:pos x="connsiteX0" y="connsiteY0"/>
              </a:cxn>
              <a:cxn ang="0">
                <a:pos x="connsiteX1" y="connsiteY1"/>
              </a:cxn>
              <a:cxn ang="0">
                <a:pos x="connsiteX2" y="connsiteY2"/>
              </a:cxn>
              <a:cxn ang="0">
                <a:pos x="connsiteX3" y="connsiteY3"/>
              </a:cxn>
            </a:cxnLst>
            <a:rect l="l" t="t" r="r" b="b"/>
            <a:pathLst>
              <a:path w="5512410" h="2632842">
                <a:moveTo>
                  <a:pt x="0" y="0"/>
                </a:moveTo>
                <a:lnTo>
                  <a:pt x="5512410" y="0"/>
                </a:lnTo>
                <a:lnTo>
                  <a:pt x="4570764" y="2632842"/>
                </a:lnTo>
                <a:lnTo>
                  <a:pt x="0" y="263284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4275" tIns="37137" rIns="74275" bIns="37137" rtlCol="0" anchor="ctr">
            <a:noAutofit/>
          </a:bodyPr>
          <a:lstStyle/>
          <a:p>
            <a:pPr algn="ctr"/>
            <a:endParaRPr lang="zh-CN" altLang="en-US" sz="1950"/>
          </a:p>
        </p:txBody>
      </p:sp>
      <p:sp>
        <p:nvSpPr>
          <p:cNvPr id="12" name="文本框 1"/>
          <p:cNvSpPr>
            <a:spLocks noChangeArrowheads="1"/>
          </p:cNvSpPr>
          <p:nvPr/>
        </p:nvSpPr>
        <p:spPr bwMode="auto">
          <a:xfrm>
            <a:off x="4707640" y="3214686"/>
            <a:ext cx="4387176" cy="1367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4275" tIns="37137" rIns="74275" bIns="37137">
            <a:spAutoFit/>
          </a:bodyPr>
          <a:lstStyle/>
          <a:p>
            <a:pPr algn="ctr"/>
            <a:r>
              <a:rPr lang="zh-CN" altLang="en-US" sz="4500" b="1" dirty="0">
                <a:solidFill>
                  <a:srgbClr val="FCFCFC"/>
                </a:solidFill>
                <a:latin typeface="微软雅黑" panose="020B0503020204020204" pitchFamily="34" charset="-122"/>
                <a:ea typeface="微软雅黑" panose="020B0503020204020204" pitchFamily="34" charset="-122"/>
                <a:sym typeface="微软雅黑" panose="020B0503020204020204" pitchFamily="34" charset="-122"/>
              </a:rPr>
              <a:t>汇 报 完 毕</a:t>
            </a:r>
            <a:endParaRPr lang="en-US" altLang="zh-CN" sz="4500" b="1" dirty="0">
              <a:solidFill>
                <a:srgbClr val="FCFCFC"/>
              </a:solidFill>
              <a:latin typeface="微软雅黑" panose="020B0503020204020204" pitchFamily="34" charset="-122"/>
              <a:ea typeface="微软雅黑" panose="020B0503020204020204" pitchFamily="34" charset="-122"/>
              <a:sym typeface="微软雅黑" panose="020B0503020204020204" pitchFamily="34" charset="-122"/>
            </a:endParaRPr>
          </a:p>
          <a:p>
            <a:pPr algn="ctr"/>
            <a:endParaRPr lang="zh-CN" altLang="en-US" sz="3900" b="1" dirty="0">
              <a:solidFill>
                <a:srgbClr val="FCFCFC"/>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5500" y="2945130"/>
            <a:ext cx="2510155" cy="769620"/>
          </a:xfrm>
          <a:prstGeom prst="rect">
            <a:avLst/>
          </a:prstGeom>
        </p:spPr>
      </p:pic>
      <p:sp>
        <p:nvSpPr>
          <p:cNvPr id="16" name="矩形 15"/>
          <p:cNvSpPr/>
          <p:nvPr/>
        </p:nvSpPr>
        <p:spPr>
          <a:xfrm>
            <a:off x="941070" y="3835400"/>
            <a:ext cx="2394585" cy="324485"/>
          </a:xfrm>
          <a:prstGeom prst="rect">
            <a:avLst/>
          </a:prstGeom>
        </p:spPr>
        <p:txBody>
          <a:bodyPr wrap="square">
            <a:spAutoFit/>
          </a:bodyPr>
          <a:lstStyle/>
          <a:p>
            <a:pPr algn="ctr"/>
            <a:r>
              <a:rPr lang="zh-CN" altLang="en-US" sz="1515" b="1" kern="0" spc="300">
                <a:latin typeface="+mn-ea"/>
              </a:rPr>
              <a:t>中飞物流 链接全球</a:t>
            </a:r>
            <a:endParaRPr lang="zh-CN" altLang="en-US" sz="1515" b="1" spc="300">
              <a:latin typeface="+mn-ea"/>
            </a:endParaRPr>
          </a:p>
        </p:txBody>
      </p:sp>
      <p:sp>
        <p:nvSpPr>
          <p:cNvPr id="18" name="TextBox 17"/>
          <p:cNvSpPr txBox="1"/>
          <p:nvPr/>
        </p:nvSpPr>
        <p:spPr>
          <a:xfrm>
            <a:off x="554990" y="4112502"/>
            <a:ext cx="3156585" cy="388771"/>
          </a:xfrm>
          <a:prstGeom prst="roundRect">
            <a:avLst>
              <a:gd name="adj" fmla="val 50000"/>
            </a:avLst>
          </a:prstGeom>
          <a:noFill/>
        </p:spPr>
        <p:txBody>
          <a:bodyPr wrap="square" lIns="74275" tIns="37137" rIns="74275" bIns="37137" rtlCol="0" anchor="ctr">
            <a:spAutoFit/>
          </a:bodyPr>
          <a:lstStyle/>
          <a:p>
            <a:pPr lvl="0" algn="ctr"/>
            <a:r>
              <a:rPr lang="en-US" altLang="zh-CN" sz="1300" b="1" kern="0">
                <a:latin typeface="+mj-lt"/>
                <a:ea typeface="微软雅黑" panose="020B0503020204020204" pitchFamily="34" charset="-122"/>
              </a:rPr>
              <a:t>http://www.huoyun.com.cn</a:t>
            </a:r>
            <a:endParaRPr kumimoji="0" lang="zh-CN" altLang="en-US" sz="1300" b="1" i="0" u="none" strike="noStrike" kern="0" cap="none" normalizeH="0" baseline="0" noProof="0" dirty="0">
              <a:ln>
                <a:noFill/>
              </a:ln>
              <a:effectLst/>
              <a:uLnTx/>
              <a:uFillTx/>
              <a:latin typeface="+mj-lt"/>
              <a:ea typeface="微软雅黑" panose="020B0503020204020204" pitchFamily="34" charset="-122"/>
            </a:endParaRPr>
          </a:p>
        </p:txBody>
      </p:sp>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791203" y="1341009"/>
            <a:ext cx="4297626" cy="368935"/>
          </a:xfrm>
          <a:prstGeom prst="rect">
            <a:avLst/>
          </a:prstGeom>
        </p:spPr>
        <p:txBody>
          <a:bodyPr wrap="square" anchor="ctr">
            <a:spAutoFit/>
          </a:bodyPr>
          <a:lstStyle/>
          <a:p>
            <a:pPr algn="ctr"/>
            <a:r>
              <a:rPr lang="zh-CN" altLang="en-US" sz="1735" b="1">
                <a:solidFill>
                  <a:srgbClr val="C00000"/>
                </a:solidFill>
              </a:rPr>
              <a:t>公司组织架构</a:t>
            </a:r>
            <a:endParaRPr lang="zh-CN" altLang="en-US" sz="1735" b="1">
              <a:solidFill>
                <a:srgbClr val="C00000"/>
              </a:solidFill>
            </a:endParaRPr>
          </a:p>
        </p:txBody>
      </p:sp>
      <p:cxnSp>
        <p:nvCxnSpPr>
          <p:cNvPr id="21" name="直接连接符 20"/>
          <p:cNvCxnSpPr/>
          <p:nvPr/>
        </p:nvCxnSpPr>
        <p:spPr>
          <a:xfrm flipH="1">
            <a:off x="1423137" y="1557227"/>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176257" y="1557227"/>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50" name="五边形 49"/>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1" name="标题 2"/>
          <p:cNvSpPr txBox="1"/>
          <p:nvPr/>
        </p:nvSpPr>
        <p:spPr>
          <a:xfrm>
            <a:off x="522256" y="341804"/>
            <a:ext cx="2854245" cy="562073"/>
          </a:xfrm>
          <a:prstGeom prst="rect">
            <a:avLst/>
          </a:prstGeom>
        </p:spPr>
        <p:txBody>
          <a:bodyPr>
            <a:noAutofit/>
          </a:bodyPr>
          <a:lstStyle/>
          <a:p>
            <a:pPr marL="0" marR="0" lvl="0" indent="0" defTabSz="1219200" rtl="0" eaLnBrk="1" latinLnBrk="0" hangingPunct="1">
              <a:spcBef>
                <a:spcPct val="0"/>
              </a:spcBef>
              <a:spcAft>
                <a:spcPts val="0"/>
              </a:spcAft>
              <a:buClrTx/>
              <a:buSzTx/>
              <a:buFontTx/>
              <a:buNone/>
              <a:defRPr/>
            </a:pPr>
            <a:r>
              <a:rPr lang="zh-CN" altLang="en-US" sz="2300" b="1" dirty="0">
                <a:solidFill>
                  <a:schemeClr val="bg1"/>
                </a:solidFill>
                <a:sym typeface="+mn-ea"/>
              </a:rPr>
              <a:t>一、公司简介</a:t>
            </a:r>
            <a:endParaRPr kumimoji="0" lang="zh-CN" altLang="en-US" sz="2300" b="1" i="0" u="none" strike="noStrike" kern="1200" cap="none" spc="0" normalizeH="0" baseline="0" noProof="0" dirty="0">
              <a:ln>
                <a:noFill/>
              </a:ln>
              <a:solidFill>
                <a:schemeClr val="bg1"/>
              </a:solidFill>
              <a:effectLst/>
              <a:uLnTx/>
              <a:uFillTx/>
              <a:latin typeface="+mj-lt"/>
              <a:ea typeface="+mj-ea"/>
              <a:cs typeface="+mj-cs"/>
            </a:endParaRPr>
          </a:p>
        </p:txBody>
      </p:sp>
      <p:pic>
        <p:nvPicPr>
          <p:cNvPr id="3" name="图片 2"/>
          <p:cNvPicPr>
            <a:picLocks noChangeAspect="1"/>
          </p:cNvPicPr>
          <p:nvPr/>
        </p:nvPicPr>
        <p:blipFill>
          <a:blip r:embed="rId1"/>
          <a:stretch>
            <a:fillRect/>
          </a:stretch>
        </p:blipFill>
        <p:spPr>
          <a:xfrm>
            <a:off x="1423035" y="2132965"/>
            <a:ext cx="6544945" cy="3907155"/>
          </a:xfrm>
          <a:prstGeom prst="rect">
            <a:avLst/>
          </a:prstGeom>
        </p:spPr>
      </p:pic>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03268" y="1577864"/>
            <a:ext cx="4297626" cy="358775"/>
          </a:xfrm>
          <a:prstGeom prst="rect">
            <a:avLst/>
          </a:prstGeom>
        </p:spPr>
        <p:txBody>
          <a:bodyPr wrap="square" anchor="ctr">
            <a:spAutoFit/>
          </a:bodyPr>
          <a:lstStyle/>
          <a:p>
            <a:pPr algn="ctr"/>
            <a:r>
              <a:rPr lang="zh-CN" altLang="en-US" sz="1735" b="1">
                <a:solidFill>
                  <a:srgbClr val="C00000"/>
                </a:solidFill>
              </a:rPr>
              <a:t>湖南中飞物流有限公司的核心业务</a:t>
            </a:r>
            <a:endParaRPr lang="zh-CN" altLang="en-US" sz="1735" b="1">
              <a:solidFill>
                <a:srgbClr val="C00000"/>
              </a:solidFill>
            </a:endParaRPr>
          </a:p>
        </p:txBody>
      </p:sp>
      <p:cxnSp>
        <p:nvCxnSpPr>
          <p:cNvPr id="21" name="直接连接符 20"/>
          <p:cNvCxnSpPr/>
          <p:nvPr/>
        </p:nvCxnSpPr>
        <p:spPr>
          <a:xfrm flipH="1">
            <a:off x="779247" y="1757252"/>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785222" y="1757252"/>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280" y="3887506"/>
            <a:ext cx="3929495" cy="1569424"/>
            <a:chOff x="0" y="2995089"/>
            <a:chExt cx="3628105" cy="1449050"/>
          </a:xfrm>
        </p:grpSpPr>
        <p:pic>
          <p:nvPicPr>
            <p:cNvPr id="44" name="图片 43"/>
            <p:cNvPicPr>
              <a:picLocks noChangeAspect="1"/>
            </p:cNvPicPr>
            <p:nvPr/>
          </p:nvPicPr>
          <p:blipFill rotWithShape="1">
            <a:blip r:embed="rId1">
              <a:extLst>
                <a:ext uri="{28A0092B-C50C-407E-A947-70E740481C1C}">
                  <a14:useLocalDpi xmlns:a14="http://schemas.microsoft.com/office/drawing/2010/main" val="0"/>
                </a:ext>
              </a:extLst>
            </a:blip>
            <a:srcRect l="10922" t="3756" r="13086" b="2708"/>
            <a:stretch>
              <a:fillRect/>
            </a:stretch>
          </p:blipFill>
          <p:spPr>
            <a:xfrm>
              <a:off x="1838325" y="2995270"/>
              <a:ext cx="1789780" cy="1448869"/>
            </a:xfrm>
            <a:prstGeom prst="rect">
              <a:avLst/>
            </a:prstGeom>
          </p:spPr>
        </p:pic>
        <p:sp>
          <p:nvSpPr>
            <p:cNvPr id="5" name="矩形 4"/>
            <p:cNvSpPr/>
            <p:nvPr/>
          </p:nvSpPr>
          <p:spPr>
            <a:xfrm>
              <a:off x="0" y="2995089"/>
              <a:ext cx="1789780" cy="144886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pSp>
          <p:nvGrpSpPr>
            <p:cNvPr id="26" name="组合 25"/>
            <p:cNvGrpSpPr/>
            <p:nvPr/>
          </p:nvGrpSpPr>
          <p:grpSpPr>
            <a:xfrm>
              <a:off x="210573" y="3160474"/>
              <a:ext cx="1368634" cy="1203240"/>
              <a:chOff x="251039" y="3075806"/>
              <a:chExt cx="1368634" cy="1203240"/>
            </a:xfrm>
          </p:grpSpPr>
          <p:sp>
            <p:nvSpPr>
              <p:cNvPr id="24" name="矩形 23"/>
              <p:cNvSpPr/>
              <p:nvPr/>
            </p:nvSpPr>
            <p:spPr>
              <a:xfrm>
                <a:off x="251039" y="3363838"/>
                <a:ext cx="1368634" cy="915208"/>
              </a:xfrm>
              <a:prstGeom prst="rect">
                <a:avLst/>
              </a:prstGeom>
            </p:spPr>
            <p:txBody>
              <a:bodyPr wrap="square">
                <a:spAutoFit/>
              </a:bodyPr>
              <a:lstStyle/>
              <a:p>
                <a:pPr algn="just">
                  <a:lnSpc>
                    <a:spcPct val="150000"/>
                  </a:lnSpc>
                </a:pPr>
                <a:r>
                  <a:rPr lang="zh-CN" altLang="en-US" sz="1300" b="1" dirty="0">
                    <a:solidFill>
                      <a:schemeClr val="bg1"/>
                    </a:solidFill>
                  </a:rPr>
                  <a:t>长沙至国内、国际航空运输及公路运输服务</a:t>
                </a:r>
                <a:endParaRPr lang="zh-CN" altLang="en-US" sz="1300" b="1" dirty="0">
                  <a:solidFill>
                    <a:schemeClr val="bg1"/>
                  </a:solidFill>
                </a:endParaRPr>
              </a:p>
            </p:txBody>
          </p:sp>
          <p:sp>
            <p:nvSpPr>
              <p:cNvPr id="25" name="矩形 24"/>
              <p:cNvSpPr/>
              <p:nvPr/>
            </p:nvSpPr>
            <p:spPr>
              <a:xfrm>
                <a:off x="251039" y="3075806"/>
                <a:ext cx="1368634" cy="365455"/>
              </a:xfrm>
              <a:prstGeom prst="rect">
                <a:avLst/>
              </a:prstGeom>
            </p:spPr>
            <p:txBody>
              <a:bodyPr wrap="square">
                <a:spAutoFit/>
              </a:bodyPr>
              <a:lstStyle/>
              <a:p>
                <a:pPr algn="just">
                  <a:lnSpc>
                    <a:spcPct val="150000"/>
                  </a:lnSpc>
                </a:pPr>
                <a:r>
                  <a:rPr lang="en-US" altLang="zh-CN" sz="1500" b="1" dirty="0">
                    <a:solidFill>
                      <a:schemeClr val="bg1">
                        <a:lumMod val="75000"/>
                      </a:schemeClr>
                    </a:solidFill>
                    <a:latin typeface="+mj-ea"/>
                    <a:ea typeface="+mj-ea"/>
                  </a:rPr>
                  <a:t>01</a:t>
                </a:r>
                <a:endParaRPr lang="zh-CN" altLang="en-US" sz="1500" b="1" dirty="0">
                  <a:solidFill>
                    <a:schemeClr val="bg1">
                      <a:lumMod val="75000"/>
                    </a:schemeClr>
                  </a:solidFill>
                  <a:latin typeface="+mj-ea"/>
                  <a:ea typeface="+mj-ea"/>
                </a:endParaRPr>
              </a:p>
            </p:txBody>
          </p:sp>
        </p:grpSp>
      </p:grpSp>
      <p:grpSp>
        <p:nvGrpSpPr>
          <p:cNvPr id="6" name="组合 5"/>
          <p:cNvGrpSpPr/>
          <p:nvPr/>
        </p:nvGrpSpPr>
        <p:grpSpPr>
          <a:xfrm>
            <a:off x="528" y="2272669"/>
            <a:ext cx="3929496" cy="1569424"/>
            <a:chOff x="229" y="1504109"/>
            <a:chExt cx="3628106" cy="1449050"/>
          </a:xfrm>
        </p:grpSpPr>
        <p:sp>
          <p:nvSpPr>
            <p:cNvPr id="43" name="矩形 42" descr="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
            <p:cNvSpPr/>
            <p:nvPr/>
          </p:nvSpPr>
          <p:spPr>
            <a:xfrm>
              <a:off x="229" y="1504109"/>
              <a:ext cx="1789781" cy="1448869"/>
            </a:xfrm>
            <a:prstGeom prst="rect">
              <a:avLst/>
            </a:prstGeom>
            <a:blipFill>
              <a:blip r:embed="rId2"/>
              <a:srcRect/>
              <a:stretch>
                <a:fillRect r="-12492"/>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100"/>
            </a:p>
          </p:txBody>
        </p:sp>
        <p:sp>
          <p:nvSpPr>
            <p:cNvPr id="8" name="矩形 7"/>
            <p:cNvSpPr/>
            <p:nvPr/>
          </p:nvSpPr>
          <p:spPr>
            <a:xfrm>
              <a:off x="1838555" y="1504290"/>
              <a:ext cx="1789780" cy="144886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pSp>
          <p:nvGrpSpPr>
            <p:cNvPr id="27" name="组合 26"/>
            <p:cNvGrpSpPr/>
            <p:nvPr/>
          </p:nvGrpSpPr>
          <p:grpSpPr>
            <a:xfrm>
              <a:off x="1976065" y="1623043"/>
              <a:ext cx="1514760" cy="1203240"/>
              <a:chOff x="251039" y="3075806"/>
              <a:chExt cx="1514760" cy="1203240"/>
            </a:xfrm>
          </p:grpSpPr>
          <p:sp>
            <p:nvSpPr>
              <p:cNvPr id="28" name="矩形 27"/>
              <p:cNvSpPr/>
              <p:nvPr/>
            </p:nvSpPr>
            <p:spPr>
              <a:xfrm>
                <a:off x="251039" y="3363838"/>
                <a:ext cx="1514760" cy="915208"/>
              </a:xfrm>
              <a:prstGeom prst="rect">
                <a:avLst/>
              </a:prstGeom>
            </p:spPr>
            <p:txBody>
              <a:bodyPr wrap="square">
                <a:spAutoFit/>
              </a:bodyPr>
              <a:lstStyle/>
              <a:p>
                <a:pPr algn="just">
                  <a:lnSpc>
                    <a:spcPct val="150000"/>
                  </a:lnSpc>
                </a:pPr>
                <a:r>
                  <a:rPr lang="zh-CN" altLang="en-US" sz="1300" b="1">
                    <a:solidFill>
                      <a:schemeClr val="bg1"/>
                    </a:solidFill>
                  </a:rPr>
                  <a:t>广州深圳至长沙往返快运卡班专线及航空中转业务</a:t>
                </a:r>
                <a:endParaRPr lang="zh-CN" altLang="en-US" sz="1300" b="1">
                  <a:solidFill>
                    <a:schemeClr val="bg1"/>
                  </a:solidFill>
                </a:endParaRPr>
              </a:p>
            </p:txBody>
          </p:sp>
          <p:sp>
            <p:nvSpPr>
              <p:cNvPr id="29" name="矩形 28"/>
              <p:cNvSpPr/>
              <p:nvPr/>
            </p:nvSpPr>
            <p:spPr>
              <a:xfrm>
                <a:off x="251039" y="3075806"/>
                <a:ext cx="1368634" cy="365455"/>
              </a:xfrm>
              <a:prstGeom prst="rect">
                <a:avLst/>
              </a:prstGeom>
            </p:spPr>
            <p:txBody>
              <a:bodyPr wrap="square">
                <a:spAutoFit/>
              </a:bodyPr>
              <a:lstStyle/>
              <a:p>
                <a:pPr algn="just">
                  <a:lnSpc>
                    <a:spcPct val="150000"/>
                  </a:lnSpc>
                </a:pPr>
                <a:r>
                  <a:rPr lang="en-US" altLang="zh-CN" sz="1500" b="1" dirty="0">
                    <a:solidFill>
                      <a:schemeClr val="bg1">
                        <a:lumMod val="75000"/>
                      </a:schemeClr>
                    </a:solidFill>
                    <a:latin typeface="+mj-ea"/>
                    <a:ea typeface="+mj-ea"/>
                  </a:rPr>
                  <a:t>02</a:t>
                </a:r>
                <a:endParaRPr lang="zh-CN" altLang="en-US" sz="1500" b="1" dirty="0">
                  <a:solidFill>
                    <a:schemeClr val="bg1">
                      <a:lumMod val="75000"/>
                    </a:schemeClr>
                  </a:solidFill>
                  <a:latin typeface="+mj-ea"/>
                  <a:ea typeface="+mj-ea"/>
                </a:endParaRPr>
              </a:p>
            </p:txBody>
          </p:sp>
        </p:grpSp>
      </p:grpSp>
      <p:grpSp>
        <p:nvGrpSpPr>
          <p:cNvPr id="7" name="组合 6"/>
          <p:cNvGrpSpPr/>
          <p:nvPr/>
        </p:nvGrpSpPr>
        <p:grpSpPr>
          <a:xfrm>
            <a:off x="3982851" y="2272864"/>
            <a:ext cx="1938460" cy="3183870"/>
            <a:chOff x="3677110" y="1504289"/>
            <a:chExt cx="1789781" cy="2939669"/>
          </a:xfrm>
        </p:grpSpPr>
        <p:sp>
          <p:nvSpPr>
            <p:cNvPr id="45" name="矩形 44"/>
            <p:cNvSpPr/>
            <p:nvPr/>
          </p:nvSpPr>
          <p:spPr>
            <a:xfrm>
              <a:off x="3677111" y="1504289"/>
              <a:ext cx="1789780" cy="1448869"/>
            </a:xfrm>
            <a:prstGeom prst="rect">
              <a:avLst/>
            </a:prstGeom>
            <a:blipFill dpi="0" rotWithShape="1">
              <a:blip r:embed="rId3"/>
              <a:srcRect/>
              <a:stretch>
                <a:fillRect l="-9640" r="-736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1235">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矩形 11"/>
            <p:cNvSpPr/>
            <p:nvPr/>
          </p:nvSpPr>
          <p:spPr>
            <a:xfrm>
              <a:off x="3677110" y="2995089"/>
              <a:ext cx="1789780" cy="1448869"/>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pSp>
          <p:nvGrpSpPr>
            <p:cNvPr id="34" name="组合 33"/>
            <p:cNvGrpSpPr/>
            <p:nvPr/>
          </p:nvGrpSpPr>
          <p:grpSpPr>
            <a:xfrm>
              <a:off x="3887682" y="3160474"/>
              <a:ext cx="1476405" cy="873310"/>
              <a:chOff x="251038" y="3075806"/>
              <a:chExt cx="1476405" cy="873310"/>
            </a:xfrm>
          </p:grpSpPr>
          <p:sp>
            <p:nvSpPr>
              <p:cNvPr id="35" name="矩形 34"/>
              <p:cNvSpPr/>
              <p:nvPr/>
            </p:nvSpPr>
            <p:spPr>
              <a:xfrm>
                <a:off x="251038" y="3363838"/>
                <a:ext cx="1476405" cy="585278"/>
              </a:xfrm>
              <a:prstGeom prst="rect">
                <a:avLst/>
              </a:prstGeom>
            </p:spPr>
            <p:txBody>
              <a:bodyPr wrap="square">
                <a:spAutoFit/>
              </a:bodyPr>
              <a:lstStyle/>
              <a:p>
                <a:pPr algn="just">
                  <a:lnSpc>
                    <a:spcPct val="150000"/>
                  </a:lnSpc>
                </a:pPr>
                <a:r>
                  <a:rPr lang="zh-CN" altLang="en-US" sz="1300" b="1">
                    <a:solidFill>
                      <a:schemeClr val="bg1"/>
                    </a:solidFill>
                    <a:sym typeface="+mn-ea"/>
                  </a:rPr>
                  <a:t>专业的成品卷烟运输服务（航空运输、整车运输）</a:t>
                </a:r>
                <a:endParaRPr lang="zh-CN" altLang="en-US" sz="1300" b="1" dirty="0">
                  <a:solidFill>
                    <a:schemeClr val="bg1"/>
                  </a:solidFill>
                </a:endParaRPr>
              </a:p>
            </p:txBody>
          </p:sp>
          <p:sp>
            <p:nvSpPr>
              <p:cNvPr id="36" name="矩形 35"/>
              <p:cNvSpPr/>
              <p:nvPr/>
            </p:nvSpPr>
            <p:spPr>
              <a:xfrm>
                <a:off x="251039" y="3075806"/>
                <a:ext cx="1368634" cy="404943"/>
              </a:xfrm>
              <a:prstGeom prst="rect">
                <a:avLst/>
              </a:prstGeom>
            </p:spPr>
            <p:txBody>
              <a:bodyPr wrap="square">
                <a:spAutoFit/>
              </a:bodyPr>
              <a:lstStyle/>
              <a:p>
                <a:pPr algn="just">
                  <a:lnSpc>
                    <a:spcPct val="150000"/>
                  </a:lnSpc>
                </a:pPr>
                <a:r>
                  <a:rPr lang="en-US" altLang="zh-CN" sz="1500" b="1" dirty="0">
                    <a:solidFill>
                      <a:schemeClr val="bg1">
                        <a:lumMod val="75000"/>
                      </a:schemeClr>
                    </a:solidFill>
                    <a:latin typeface="+mj-ea"/>
                    <a:ea typeface="+mj-ea"/>
                  </a:rPr>
                  <a:t>03</a:t>
                </a:r>
                <a:endParaRPr lang="zh-CN" altLang="en-US" sz="1500" b="1" dirty="0">
                  <a:solidFill>
                    <a:schemeClr val="bg1">
                      <a:lumMod val="75000"/>
                    </a:schemeClr>
                  </a:solidFill>
                  <a:latin typeface="+mj-ea"/>
                  <a:ea typeface="+mj-ea"/>
                </a:endParaRPr>
              </a:p>
            </p:txBody>
          </p:sp>
        </p:grpSp>
      </p:grpSp>
      <p:grpSp>
        <p:nvGrpSpPr>
          <p:cNvPr id="9" name="组合 8"/>
          <p:cNvGrpSpPr/>
          <p:nvPr/>
        </p:nvGrpSpPr>
        <p:grpSpPr>
          <a:xfrm>
            <a:off x="5974136" y="2272865"/>
            <a:ext cx="1938459" cy="3183869"/>
            <a:chOff x="5515665" y="1504290"/>
            <a:chExt cx="1789780" cy="2939668"/>
          </a:xfrm>
        </p:grpSpPr>
        <p:sp>
          <p:nvSpPr>
            <p:cNvPr id="46" name="矩形 45"/>
            <p:cNvSpPr/>
            <p:nvPr/>
          </p:nvSpPr>
          <p:spPr bwMode="auto">
            <a:xfrm>
              <a:off x="5515665" y="2995089"/>
              <a:ext cx="1789780" cy="1448869"/>
            </a:xfrm>
            <a:prstGeom prst="rect">
              <a:avLst/>
            </a:prstGeom>
            <a:blipFill dpi="0" rotWithShape="1">
              <a:blip r:embed="rId4" cstate="print">
                <a:extLst>
                  <a:ext uri="{28A0092B-C50C-407E-A947-70E740481C1C}">
                    <a14:useLocalDpi xmlns:a14="http://schemas.microsoft.com/office/drawing/2010/main" val="0"/>
                  </a:ext>
                </a:extLst>
              </a:blip>
              <a:srcRect/>
              <a:stretch>
                <a:fillRect b="-71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CN" altLang="en-US" sz="1950"/>
            </a:p>
          </p:txBody>
        </p:sp>
        <p:sp>
          <p:nvSpPr>
            <p:cNvPr id="14" name="矩形 13"/>
            <p:cNvSpPr/>
            <p:nvPr/>
          </p:nvSpPr>
          <p:spPr>
            <a:xfrm>
              <a:off x="5515665" y="1504290"/>
              <a:ext cx="1789780" cy="144886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pSp>
          <p:nvGrpSpPr>
            <p:cNvPr id="37" name="组合 36"/>
            <p:cNvGrpSpPr/>
            <p:nvPr/>
          </p:nvGrpSpPr>
          <p:grpSpPr>
            <a:xfrm>
              <a:off x="5653175" y="1623043"/>
              <a:ext cx="1514760" cy="735403"/>
              <a:chOff x="251039" y="3075806"/>
              <a:chExt cx="1514760" cy="735403"/>
            </a:xfrm>
          </p:grpSpPr>
          <p:sp>
            <p:nvSpPr>
              <p:cNvPr id="38" name="矩形 37"/>
              <p:cNvSpPr/>
              <p:nvPr/>
            </p:nvSpPr>
            <p:spPr>
              <a:xfrm>
                <a:off x="251039" y="3363838"/>
                <a:ext cx="1514760" cy="447371"/>
              </a:xfrm>
              <a:prstGeom prst="rect">
                <a:avLst/>
              </a:prstGeom>
            </p:spPr>
            <p:txBody>
              <a:bodyPr wrap="square">
                <a:spAutoFit/>
              </a:bodyPr>
              <a:lstStyle/>
              <a:p>
                <a:pPr algn="just">
                  <a:lnSpc>
                    <a:spcPct val="150000"/>
                  </a:lnSpc>
                </a:pPr>
                <a:r>
                  <a:rPr lang="zh-CN" altLang="en-US" sz="1300" b="1">
                    <a:solidFill>
                      <a:schemeClr val="bg1"/>
                    </a:solidFill>
                  </a:rPr>
                  <a:t>专业的第三方物流服务</a:t>
                </a:r>
                <a:endParaRPr lang="zh-CN" altLang="en-US" sz="1300" b="1">
                  <a:solidFill>
                    <a:schemeClr val="bg1"/>
                  </a:solidFill>
                </a:endParaRPr>
              </a:p>
            </p:txBody>
          </p:sp>
          <p:sp>
            <p:nvSpPr>
              <p:cNvPr id="39" name="矩形 38"/>
              <p:cNvSpPr/>
              <p:nvPr/>
            </p:nvSpPr>
            <p:spPr>
              <a:xfrm>
                <a:off x="251039" y="3075806"/>
                <a:ext cx="1368634" cy="365455"/>
              </a:xfrm>
              <a:prstGeom prst="rect">
                <a:avLst/>
              </a:prstGeom>
            </p:spPr>
            <p:txBody>
              <a:bodyPr wrap="square">
                <a:spAutoFit/>
              </a:bodyPr>
              <a:lstStyle/>
              <a:p>
                <a:pPr algn="just">
                  <a:lnSpc>
                    <a:spcPct val="150000"/>
                  </a:lnSpc>
                </a:pPr>
                <a:r>
                  <a:rPr lang="en-US" altLang="zh-CN" sz="1500" b="1" dirty="0">
                    <a:solidFill>
                      <a:schemeClr val="bg1">
                        <a:lumMod val="75000"/>
                      </a:schemeClr>
                    </a:solidFill>
                    <a:latin typeface="+mj-ea"/>
                    <a:ea typeface="+mj-ea"/>
                  </a:rPr>
                  <a:t>04</a:t>
                </a:r>
                <a:endParaRPr lang="zh-CN" altLang="en-US" sz="1500" b="1" dirty="0">
                  <a:solidFill>
                    <a:schemeClr val="bg1">
                      <a:lumMod val="75000"/>
                    </a:schemeClr>
                  </a:solidFill>
                  <a:latin typeface="+mj-ea"/>
                  <a:ea typeface="+mj-ea"/>
                </a:endParaRPr>
              </a:p>
            </p:txBody>
          </p:sp>
        </p:grpSp>
      </p:grpSp>
      <p:grpSp>
        <p:nvGrpSpPr>
          <p:cNvPr id="10" name="组合 9"/>
          <p:cNvGrpSpPr/>
          <p:nvPr/>
        </p:nvGrpSpPr>
        <p:grpSpPr>
          <a:xfrm>
            <a:off x="7965422" y="2272866"/>
            <a:ext cx="1938459" cy="3183868"/>
            <a:chOff x="7354220" y="1504291"/>
            <a:chExt cx="1789780" cy="2939667"/>
          </a:xfrm>
        </p:grpSpPr>
        <p:pic>
          <p:nvPicPr>
            <p:cNvPr id="47" name="图片 46"/>
            <p:cNvPicPr>
              <a:picLocks noChangeAspect="1"/>
            </p:cNvPicPr>
            <p:nvPr/>
          </p:nvPicPr>
          <p:blipFill rotWithShape="1">
            <a:blip r:embed="rId5" cstate="print">
              <a:extLst>
                <a:ext uri="{28A0092B-C50C-407E-A947-70E740481C1C}">
                  <a14:useLocalDpi xmlns:a14="http://schemas.microsoft.com/office/drawing/2010/main" val="0"/>
                </a:ext>
              </a:extLst>
            </a:blip>
            <a:srcRect l="8134" t="4174" r="8417" b="3222"/>
            <a:stretch>
              <a:fillRect/>
            </a:stretch>
          </p:blipFill>
          <p:spPr>
            <a:xfrm>
              <a:off x="7354220" y="1504291"/>
              <a:ext cx="1789780" cy="1448868"/>
            </a:xfrm>
            <a:prstGeom prst="rect">
              <a:avLst/>
            </a:prstGeom>
          </p:spPr>
        </p:pic>
        <p:sp>
          <p:nvSpPr>
            <p:cNvPr id="18" name="矩形 17"/>
            <p:cNvSpPr/>
            <p:nvPr/>
          </p:nvSpPr>
          <p:spPr>
            <a:xfrm>
              <a:off x="7354220" y="2995089"/>
              <a:ext cx="1789780" cy="144886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grpSp>
          <p:nvGrpSpPr>
            <p:cNvPr id="40" name="组合 39"/>
            <p:cNvGrpSpPr/>
            <p:nvPr/>
          </p:nvGrpSpPr>
          <p:grpSpPr>
            <a:xfrm>
              <a:off x="7583983" y="3160474"/>
              <a:ext cx="1476405" cy="649190"/>
              <a:chOff x="312599" y="3075806"/>
              <a:chExt cx="1476405" cy="649190"/>
            </a:xfrm>
          </p:grpSpPr>
          <p:sp>
            <p:nvSpPr>
              <p:cNvPr id="41" name="矩形 40"/>
              <p:cNvSpPr/>
              <p:nvPr/>
            </p:nvSpPr>
            <p:spPr>
              <a:xfrm>
                <a:off x="312599" y="3363838"/>
                <a:ext cx="1476405" cy="361158"/>
              </a:xfrm>
              <a:prstGeom prst="rect">
                <a:avLst/>
              </a:prstGeom>
            </p:spPr>
            <p:txBody>
              <a:bodyPr wrap="square">
                <a:spAutoFit/>
              </a:bodyPr>
              <a:lstStyle/>
              <a:p>
                <a:pPr algn="just">
                  <a:lnSpc>
                    <a:spcPct val="150000"/>
                  </a:lnSpc>
                </a:pPr>
                <a:r>
                  <a:rPr lang="zh-CN" altLang="en-US" sz="1300" b="1">
                    <a:solidFill>
                      <a:schemeClr val="bg1"/>
                    </a:solidFill>
                  </a:rPr>
                  <a:t>仓储供应链服务</a:t>
                </a:r>
                <a:endParaRPr lang="zh-CN" altLang="en-US" sz="1300" b="1">
                  <a:solidFill>
                    <a:schemeClr val="bg1"/>
                  </a:solidFill>
                </a:endParaRPr>
              </a:p>
            </p:txBody>
          </p:sp>
          <p:sp>
            <p:nvSpPr>
              <p:cNvPr id="42" name="矩形 41"/>
              <p:cNvSpPr/>
              <p:nvPr/>
            </p:nvSpPr>
            <p:spPr>
              <a:xfrm>
                <a:off x="312600" y="3075806"/>
                <a:ext cx="1368634" cy="365455"/>
              </a:xfrm>
              <a:prstGeom prst="rect">
                <a:avLst/>
              </a:prstGeom>
            </p:spPr>
            <p:txBody>
              <a:bodyPr wrap="square">
                <a:spAutoFit/>
              </a:bodyPr>
              <a:lstStyle/>
              <a:p>
                <a:pPr algn="just">
                  <a:lnSpc>
                    <a:spcPct val="150000"/>
                  </a:lnSpc>
                </a:pPr>
                <a:r>
                  <a:rPr lang="en-US" altLang="zh-CN" sz="1500" b="1" dirty="0">
                    <a:solidFill>
                      <a:schemeClr val="bg1">
                        <a:lumMod val="75000"/>
                      </a:schemeClr>
                    </a:solidFill>
                    <a:latin typeface="+mj-ea"/>
                    <a:ea typeface="+mj-ea"/>
                  </a:rPr>
                  <a:t>05</a:t>
                </a:r>
                <a:endParaRPr lang="zh-CN" altLang="en-US" sz="1500" b="1" dirty="0">
                  <a:solidFill>
                    <a:schemeClr val="bg1">
                      <a:lumMod val="75000"/>
                    </a:schemeClr>
                  </a:solidFill>
                  <a:latin typeface="+mj-ea"/>
                  <a:ea typeface="+mj-ea"/>
                </a:endParaRPr>
              </a:p>
            </p:txBody>
          </p:sp>
        </p:grpSp>
      </p:grpSp>
      <p:sp>
        <p:nvSpPr>
          <p:cNvPr id="50" name="五边形 49"/>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1" name="标题 2"/>
          <p:cNvSpPr txBox="1"/>
          <p:nvPr/>
        </p:nvSpPr>
        <p:spPr>
          <a:xfrm>
            <a:off x="522256" y="341804"/>
            <a:ext cx="2854245" cy="562073"/>
          </a:xfrm>
          <a:prstGeom prst="rect">
            <a:avLst/>
          </a:prstGeom>
        </p:spPr>
        <p:txBody>
          <a:bodyPr>
            <a:noAutofit/>
          </a:bodyPr>
          <a:lstStyle/>
          <a:p>
            <a:pPr marL="0" marR="0" lvl="0" indent="0" defTabSz="1219200" rtl="0" eaLnBrk="1" latinLnBrk="0" hangingPunct="1">
              <a:spcBef>
                <a:spcPct val="0"/>
              </a:spcBef>
              <a:spcAft>
                <a:spcPts val="0"/>
              </a:spcAft>
              <a:buClrTx/>
              <a:buSzTx/>
              <a:buFontTx/>
              <a:buNone/>
              <a:defRPr/>
            </a:pPr>
            <a:r>
              <a:rPr lang="zh-CN" altLang="en-US" sz="2300" b="1" dirty="0">
                <a:solidFill>
                  <a:schemeClr val="bg1"/>
                </a:solidFill>
                <a:sym typeface="+mn-ea"/>
              </a:rPr>
              <a:t>一、公司简介</a:t>
            </a:r>
            <a:endParaRPr kumimoji="0" lang="zh-CN" altLang="en-US" sz="23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地图.png"/>
          <p:cNvPicPr>
            <a:picLocks noChangeAspect="1"/>
          </p:cNvPicPr>
          <p:nvPr/>
        </p:nvPicPr>
        <p:blipFill>
          <a:blip r:embed="rId1" cstate="print"/>
          <a:stretch>
            <a:fillRect/>
          </a:stretch>
        </p:blipFill>
        <p:spPr>
          <a:xfrm>
            <a:off x="1418590" y="1577975"/>
            <a:ext cx="7065645" cy="4364355"/>
          </a:xfrm>
          <a:prstGeom prst="rect">
            <a:avLst/>
          </a:prstGeom>
        </p:spPr>
      </p:pic>
      <p:pic>
        <p:nvPicPr>
          <p:cNvPr id="8" name="图片 7" descr="中国地图22.png"/>
          <p:cNvPicPr>
            <a:picLocks noChangeAspect="1"/>
          </p:cNvPicPr>
          <p:nvPr/>
        </p:nvPicPr>
        <p:blipFill>
          <a:blip r:embed="rId2" cstate="print"/>
          <a:stretch>
            <a:fillRect/>
          </a:stretch>
        </p:blipFill>
        <p:spPr>
          <a:xfrm>
            <a:off x="846144" y="4962943"/>
            <a:ext cx="1624763" cy="829394"/>
          </a:xfrm>
          <a:prstGeom prst="rect">
            <a:avLst/>
          </a:prstGeom>
        </p:spPr>
      </p:pic>
      <p:sp>
        <p:nvSpPr>
          <p:cNvPr id="5" name="矩形 4"/>
          <p:cNvSpPr/>
          <p:nvPr/>
        </p:nvSpPr>
        <p:spPr>
          <a:xfrm>
            <a:off x="2803268" y="1284275"/>
            <a:ext cx="4297626" cy="358775"/>
          </a:xfrm>
          <a:prstGeom prst="rect">
            <a:avLst/>
          </a:prstGeom>
        </p:spPr>
        <p:txBody>
          <a:bodyPr wrap="square" anchor="ctr">
            <a:spAutoFit/>
          </a:bodyPr>
          <a:lstStyle/>
          <a:p>
            <a:pPr algn="ctr"/>
            <a:r>
              <a:rPr lang="zh-CN" altLang="en-US" sz="1735" b="1">
                <a:solidFill>
                  <a:srgbClr val="C00000"/>
                </a:solidFill>
              </a:rPr>
              <a:t>全国航空派送网络分布图</a:t>
            </a:r>
            <a:endParaRPr lang="zh-CN" altLang="en-US" sz="1735" b="1">
              <a:solidFill>
                <a:srgbClr val="C00000"/>
              </a:solidFill>
            </a:endParaRPr>
          </a:p>
        </p:txBody>
      </p:sp>
      <p:cxnSp>
        <p:nvCxnSpPr>
          <p:cNvPr id="21" name="直接连接符 20"/>
          <p:cNvCxnSpPr/>
          <p:nvPr/>
        </p:nvCxnSpPr>
        <p:spPr>
          <a:xfrm flipH="1">
            <a:off x="779247" y="1463663"/>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6785222" y="1463663"/>
            <a:ext cx="2339693" cy="0"/>
          </a:xfrm>
          <a:prstGeom prst="line">
            <a:avLst/>
          </a:prstGeom>
          <a:ln>
            <a:solidFill>
              <a:schemeClr val="tx1">
                <a:lumMod val="50000"/>
                <a:lumOff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0" name="五边形 9"/>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11" name="标题 2"/>
          <p:cNvSpPr txBox="1"/>
          <p:nvPr/>
        </p:nvSpPr>
        <p:spPr>
          <a:xfrm>
            <a:off x="440866" y="341804"/>
            <a:ext cx="2854245" cy="562073"/>
          </a:xfrm>
          <a:prstGeom prst="rect">
            <a:avLst/>
          </a:prstGeom>
        </p:spPr>
        <p:txBody>
          <a:bodyPr>
            <a:noAutofit/>
          </a:bodyPr>
          <a:lstStyle/>
          <a:p>
            <a:pPr marL="0" marR="0" lvl="0" indent="0" defTabSz="1219200" rtl="0" eaLnBrk="1" latinLnBrk="0" hangingPunct="1">
              <a:spcBef>
                <a:spcPct val="0"/>
              </a:spcBef>
              <a:spcAft>
                <a:spcPts val="0"/>
              </a:spcAft>
              <a:buClrTx/>
              <a:buSzTx/>
              <a:buFontTx/>
              <a:buNone/>
              <a:defRPr/>
            </a:pPr>
            <a:r>
              <a:rPr lang="zh-CN" altLang="en-US" sz="2300" b="1" dirty="0">
                <a:solidFill>
                  <a:schemeClr val="bg1"/>
                </a:solidFill>
                <a:sym typeface="+mn-ea"/>
              </a:rPr>
              <a:t>一、公司简介</a:t>
            </a:r>
            <a:endParaRPr kumimoji="0" lang="zh-CN" altLang="en-US" sz="2300" b="1"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ransition spd="slow" advTm="6000">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14"/>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3" name="标题 2"/>
          <p:cNvSpPr>
            <a:spLocks noGrp="1"/>
          </p:cNvSpPr>
          <p:nvPr>
            <p:ph type="title"/>
          </p:nvPr>
        </p:nvSpPr>
        <p:spPr>
          <a:xfrm>
            <a:off x="450818" y="341804"/>
            <a:ext cx="3354311" cy="562073"/>
          </a:xfrm>
        </p:spPr>
        <p:txBody>
          <a:bodyPr>
            <a:noAutofit/>
          </a:bodyPr>
          <a:lstStyle/>
          <a:p>
            <a:r>
              <a:rPr lang="zh-CN" altLang="en-US" sz="2300" b="1" dirty="0">
                <a:solidFill>
                  <a:schemeClr val="bg1"/>
                </a:solidFill>
              </a:rPr>
              <a:t>二 、公司资质与荣誉</a:t>
            </a:r>
            <a:endParaRPr lang="zh-CN" altLang="en-US" sz="2300" b="1" dirty="0">
              <a:solidFill>
                <a:schemeClr val="bg1"/>
              </a:solidFill>
            </a:endParaRPr>
          </a:p>
        </p:txBody>
      </p:sp>
      <p:grpSp>
        <p:nvGrpSpPr>
          <p:cNvPr id="18" name="组合 17"/>
          <p:cNvGrpSpPr/>
          <p:nvPr/>
        </p:nvGrpSpPr>
        <p:grpSpPr>
          <a:xfrm>
            <a:off x="3351771" y="1194545"/>
            <a:ext cx="3119341" cy="389906"/>
            <a:chOff x="3900193" y="5161988"/>
            <a:chExt cx="4391613" cy="576000"/>
          </a:xfrm>
        </p:grpSpPr>
        <p:sp>
          <p:nvSpPr>
            <p:cNvPr id="19"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21" name="128 Conector recto"/>
          <p:cNvCxnSpPr/>
          <p:nvPr/>
        </p:nvCxnSpPr>
        <p:spPr>
          <a:xfrm flipH="1">
            <a:off x="6651480" y="1384467"/>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659802" y="1384467"/>
            <a:ext cx="2511598" cy="0"/>
          </a:xfrm>
          <a:prstGeom prst="line">
            <a:avLst/>
          </a:prstGeom>
          <a:noFill/>
          <a:ln w="9525" cap="rnd">
            <a:solidFill>
              <a:schemeClr val="bg1">
                <a:lumMod val="65000"/>
              </a:schemeClr>
            </a:solidFill>
            <a:prstDash val="solid"/>
            <a:bevel/>
            <a:headEnd w="med" len="sm"/>
            <a:tailEnd type="oval" w="med" len="med"/>
          </a:ln>
        </p:spPr>
      </p:cxnSp>
      <p:sp>
        <p:nvSpPr>
          <p:cNvPr id="11" name="文本框 134"/>
          <p:cNvSpPr txBox="1"/>
          <p:nvPr/>
        </p:nvSpPr>
        <p:spPr>
          <a:xfrm>
            <a:off x="3151794" y="5870480"/>
            <a:ext cx="3474085" cy="318135"/>
          </a:xfrm>
          <a:prstGeom prst="rect">
            <a:avLst/>
          </a:prstGeom>
          <a:noFill/>
        </p:spPr>
        <p:txBody>
          <a:bodyPr vert="horz" wrap="square" lIns="74286" tIns="37143" rIns="74286" bIns="37143" rtlCol="0" anchor="ctr">
            <a:spAutoFit/>
          </a:bodyPr>
          <a:lstStyle/>
          <a:p>
            <a:pPr lvl="0" algn="ctr"/>
            <a:r>
              <a:rPr lang="zh-CN" altLang="en-US" sz="1500" b="1" kern="0" noProof="0" dirty="0">
                <a:ln>
                  <a:noFill/>
                </a:ln>
                <a:solidFill>
                  <a:schemeClr val="tx1">
                    <a:lumMod val="75000"/>
                    <a:lumOff val="25000"/>
                  </a:schemeClr>
                </a:solidFill>
                <a:uLnTx/>
                <a:uFillTx/>
                <a:latin typeface="微软雅黑" panose="020B0503020204020204" pitchFamily="34" charset="-122"/>
                <a:ea typeface="微软雅黑" panose="020B0503020204020204" pitchFamily="34" charset="-122"/>
                <a:sym typeface="+mn-ea"/>
              </a:rPr>
              <a:t>营业执照</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6" name="矩形 5"/>
          <p:cNvSpPr/>
          <p:nvPr/>
        </p:nvSpPr>
        <p:spPr>
          <a:xfrm>
            <a:off x="3727450" y="1678305"/>
            <a:ext cx="5688965" cy="23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1648460" y="1680210"/>
            <a:ext cx="6690995" cy="421449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7" name="图片 6"/>
          <p:cNvPicPr>
            <a:picLocks noChangeAspect="1"/>
          </p:cNvPicPr>
          <p:nvPr/>
        </p:nvPicPr>
        <p:blipFill>
          <a:blip r:embed="rId1"/>
          <a:stretch>
            <a:fillRect/>
          </a:stretch>
        </p:blipFill>
        <p:spPr>
          <a:xfrm>
            <a:off x="2130425" y="1827530"/>
            <a:ext cx="5584190" cy="4028440"/>
          </a:xfrm>
          <a:prstGeom prst="rect">
            <a:avLst/>
          </a:prstGeom>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五边形 14"/>
          <p:cNvSpPr/>
          <p:nvPr/>
        </p:nvSpPr>
        <p:spPr>
          <a:xfrm>
            <a:off x="-989" y="245572"/>
            <a:ext cx="3737955" cy="754536"/>
          </a:xfrm>
          <a:prstGeom prst="homePlate">
            <a:avLst/>
          </a:prstGeom>
          <a:solidFill>
            <a:srgbClr val="C00000"/>
          </a:solidFill>
          <a:ln w="12700" cap="flat" cmpd="sng" algn="ctr">
            <a:noFill/>
            <a:prstDash val="solid"/>
            <a:miter lim="800000"/>
          </a:ln>
          <a:effectLst/>
        </p:spPr>
        <p:txBody>
          <a:bodyPr rtlCol="0" anchor="ctr"/>
          <a:lstStyle/>
          <a:p>
            <a:pPr marL="0" marR="0" lvl="0" indent="0" algn="ctr" defTabSz="914400" eaLnBrk="1" latinLnBrk="0" hangingPunct="1">
              <a:spcBef>
                <a:spcPts val="0"/>
              </a:spcBef>
              <a:spcAft>
                <a:spcPts val="0"/>
              </a:spcAft>
              <a:buClrTx/>
              <a:buSzTx/>
              <a:buFontTx/>
              <a:buNone/>
              <a:defRPr/>
            </a:pPr>
            <a:endParaRPr kumimoji="0" lang="zh-CN" altLang="en-US" sz="1100" b="0" i="0" u="none" strike="noStrike" kern="0" cap="none" spc="0" normalizeH="0" baseline="0" noProof="0" dirty="0">
              <a:ln>
                <a:noFill/>
              </a:ln>
              <a:solidFill>
                <a:sysClr val="window" lastClr="FFFFFF"/>
              </a:solidFill>
              <a:effectLst/>
              <a:uLnTx/>
              <a:uFillTx/>
              <a:latin typeface="Calibri" panose="020F0502020204030204"/>
              <a:ea typeface="宋体" panose="02010600030101010101" pitchFamily="2" charset="-122"/>
              <a:cs typeface="+mn-cs"/>
            </a:endParaRPr>
          </a:p>
        </p:txBody>
      </p:sp>
      <p:sp>
        <p:nvSpPr>
          <p:cNvPr id="5" name="标题 4"/>
          <p:cNvSpPr>
            <a:spLocks noGrp="1"/>
          </p:cNvSpPr>
          <p:nvPr>
            <p:ph type="title"/>
          </p:nvPr>
        </p:nvSpPr>
        <p:spPr>
          <a:xfrm>
            <a:off x="450818" y="341804"/>
            <a:ext cx="3354311" cy="562073"/>
          </a:xfrm>
        </p:spPr>
        <p:txBody>
          <a:bodyPr>
            <a:noAutofit/>
          </a:bodyPr>
          <a:lstStyle/>
          <a:p>
            <a:r>
              <a:rPr lang="zh-CN" altLang="en-US" sz="2300" b="1" dirty="0">
                <a:solidFill>
                  <a:schemeClr val="bg1"/>
                </a:solidFill>
              </a:rPr>
              <a:t> 二、公司资质与荣誉</a:t>
            </a:r>
            <a:endParaRPr lang="zh-CN" altLang="en-US" sz="2300" b="1" dirty="0">
              <a:solidFill>
                <a:schemeClr val="bg1"/>
              </a:solidFill>
            </a:endParaRPr>
          </a:p>
        </p:txBody>
      </p:sp>
      <p:grpSp>
        <p:nvGrpSpPr>
          <p:cNvPr id="18" name="组合 17"/>
          <p:cNvGrpSpPr/>
          <p:nvPr/>
        </p:nvGrpSpPr>
        <p:grpSpPr>
          <a:xfrm>
            <a:off x="3351771" y="1194545"/>
            <a:ext cx="3119341" cy="389906"/>
            <a:chOff x="3900193" y="5161988"/>
            <a:chExt cx="4391613" cy="576000"/>
          </a:xfrm>
        </p:grpSpPr>
        <p:sp>
          <p:nvSpPr>
            <p:cNvPr id="19" name="矩形 9"/>
            <p:cNvSpPr/>
            <p:nvPr/>
          </p:nvSpPr>
          <p:spPr>
            <a:xfrm>
              <a:off x="3900193" y="5161988"/>
              <a:ext cx="4391613" cy="576000"/>
            </a:xfrm>
            <a:custGeom>
              <a:avLst/>
              <a:gdLst>
                <a:gd name="connsiteX0" fmla="*/ 0 w 6159500"/>
                <a:gd name="connsiteY0" fmla="*/ 0 h 1308100"/>
                <a:gd name="connsiteX1" fmla="*/ 6159500 w 6159500"/>
                <a:gd name="connsiteY1" fmla="*/ 0 h 1308100"/>
                <a:gd name="connsiteX2" fmla="*/ 6159500 w 6159500"/>
                <a:gd name="connsiteY2" fmla="*/ 1308100 h 1308100"/>
                <a:gd name="connsiteX3" fmla="*/ 0 w 6159500"/>
                <a:gd name="connsiteY3" fmla="*/ 1308100 h 1308100"/>
                <a:gd name="connsiteX4" fmla="*/ 0 w 6159500"/>
                <a:gd name="connsiteY4" fmla="*/ 0 h 1308100"/>
                <a:gd name="connsiteX0-1" fmla="*/ 0 w 6159500"/>
                <a:gd name="connsiteY0-2" fmla="*/ 0 h 1308100"/>
                <a:gd name="connsiteX1-3" fmla="*/ 6159500 w 6159500"/>
                <a:gd name="connsiteY1-4" fmla="*/ 0 h 1308100"/>
                <a:gd name="connsiteX2-5" fmla="*/ 6146800 w 6159500"/>
                <a:gd name="connsiteY2-6" fmla="*/ 647700 h 1308100"/>
                <a:gd name="connsiteX3-7" fmla="*/ 6159500 w 6159500"/>
                <a:gd name="connsiteY3-8" fmla="*/ 1308100 h 1308100"/>
                <a:gd name="connsiteX4-9" fmla="*/ 0 w 6159500"/>
                <a:gd name="connsiteY4-10" fmla="*/ 1308100 h 1308100"/>
                <a:gd name="connsiteX5" fmla="*/ 0 w 6159500"/>
                <a:gd name="connsiteY5" fmla="*/ 0 h 1308100"/>
                <a:gd name="connsiteX0-11" fmla="*/ 0 w 6578600"/>
                <a:gd name="connsiteY0-12" fmla="*/ 0 h 1308100"/>
                <a:gd name="connsiteX1-13" fmla="*/ 6159500 w 6578600"/>
                <a:gd name="connsiteY1-14" fmla="*/ 0 h 1308100"/>
                <a:gd name="connsiteX2-15" fmla="*/ 6578600 w 6578600"/>
                <a:gd name="connsiteY2-16" fmla="*/ 647700 h 1308100"/>
                <a:gd name="connsiteX3-17" fmla="*/ 6159500 w 6578600"/>
                <a:gd name="connsiteY3-18" fmla="*/ 1308100 h 1308100"/>
                <a:gd name="connsiteX4-19" fmla="*/ 0 w 6578600"/>
                <a:gd name="connsiteY4-20" fmla="*/ 1308100 h 1308100"/>
                <a:gd name="connsiteX5-21" fmla="*/ 0 w 6578600"/>
                <a:gd name="connsiteY5-22" fmla="*/ 0 h 1308100"/>
                <a:gd name="connsiteX0-23" fmla="*/ 0 w 6578600"/>
                <a:gd name="connsiteY0-24" fmla="*/ 0 h 1308100"/>
                <a:gd name="connsiteX1-25" fmla="*/ 6159500 w 6578600"/>
                <a:gd name="connsiteY1-26" fmla="*/ 0 h 1308100"/>
                <a:gd name="connsiteX2-27" fmla="*/ 6578600 w 6578600"/>
                <a:gd name="connsiteY2-28" fmla="*/ 647700 h 1308100"/>
                <a:gd name="connsiteX3-29" fmla="*/ 6159500 w 6578600"/>
                <a:gd name="connsiteY3-30" fmla="*/ 1308100 h 1308100"/>
                <a:gd name="connsiteX4-31" fmla="*/ 0 w 6578600"/>
                <a:gd name="connsiteY4-32" fmla="*/ 1308100 h 1308100"/>
                <a:gd name="connsiteX5-33" fmla="*/ 0 w 6578600"/>
                <a:gd name="connsiteY5-34" fmla="*/ 609600 h 1308100"/>
                <a:gd name="connsiteX6" fmla="*/ 0 w 6578600"/>
                <a:gd name="connsiteY6" fmla="*/ 0 h 1308100"/>
                <a:gd name="connsiteX0-35" fmla="*/ 406400 w 6985000"/>
                <a:gd name="connsiteY0-36" fmla="*/ 0 h 1308100"/>
                <a:gd name="connsiteX1-37" fmla="*/ 6565900 w 6985000"/>
                <a:gd name="connsiteY1-38" fmla="*/ 0 h 1308100"/>
                <a:gd name="connsiteX2-39" fmla="*/ 6985000 w 6985000"/>
                <a:gd name="connsiteY2-40" fmla="*/ 647700 h 1308100"/>
                <a:gd name="connsiteX3-41" fmla="*/ 6565900 w 6985000"/>
                <a:gd name="connsiteY3-42" fmla="*/ 1308100 h 1308100"/>
                <a:gd name="connsiteX4-43" fmla="*/ 406400 w 6985000"/>
                <a:gd name="connsiteY4-44" fmla="*/ 1308100 h 1308100"/>
                <a:gd name="connsiteX5-45" fmla="*/ 0 w 6985000"/>
                <a:gd name="connsiteY5-46" fmla="*/ 609600 h 1308100"/>
                <a:gd name="connsiteX6-47" fmla="*/ 406400 w 6985000"/>
                <a:gd name="connsiteY6-48" fmla="*/ 0 h 1308100"/>
                <a:gd name="connsiteX0-49" fmla="*/ 406400 w 6927510"/>
                <a:gd name="connsiteY0-50" fmla="*/ 0 h 1308100"/>
                <a:gd name="connsiteX1-51" fmla="*/ 6565900 w 6927510"/>
                <a:gd name="connsiteY1-52" fmla="*/ 0 h 1308100"/>
                <a:gd name="connsiteX2-53" fmla="*/ 6927510 w 6927510"/>
                <a:gd name="connsiteY2-54" fmla="*/ 604805 h 1308100"/>
                <a:gd name="connsiteX3-55" fmla="*/ 6565900 w 6927510"/>
                <a:gd name="connsiteY3-56" fmla="*/ 1308100 h 1308100"/>
                <a:gd name="connsiteX4-57" fmla="*/ 406400 w 6927510"/>
                <a:gd name="connsiteY4-58" fmla="*/ 1308100 h 1308100"/>
                <a:gd name="connsiteX5-59" fmla="*/ 0 w 6927510"/>
                <a:gd name="connsiteY5-60" fmla="*/ 609600 h 1308100"/>
                <a:gd name="connsiteX6-61" fmla="*/ 406400 w 6927510"/>
                <a:gd name="connsiteY6-62" fmla="*/ 0 h 13081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47" y="connsiteY6-48"/>
                </a:cxn>
              </a:cxnLst>
              <a:rect l="l" t="t" r="r" b="b"/>
              <a:pathLst>
                <a:path w="6927510" h="1308100">
                  <a:moveTo>
                    <a:pt x="406400" y="0"/>
                  </a:moveTo>
                  <a:lnTo>
                    <a:pt x="6565900" y="0"/>
                  </a:lnTo>
                  <a:lnTo>
                    <a:pt x="6927510" y="604805"/>
                  </a:lnTo>
                  <a:lnTo>
                    <a:pt x="6565900" y="1308100"/>
                  </a:lnTo>
                  <a:lnTo>
                    <a:pt x="406400" y="1308100"/>
                  </a:lnTo>
                  <a:lnTo>
                    <a:pt x="0" y="609600"/>
                  </a:lnTo>
                  <a:lnTo>
                    <a:pt x="406400" y="0"/>
                  </a:lnTo>
                  <a:close/>
                </a:path>
              </a:pathLst>
            </a:custGeom>
            <a:solidFill>
              <a:srgbClr val="FF0000"/>
            </a:solidFill>
            <a:ln w="12700" cap="flat" cmpd="sng" algn="ctr">
              <a:noFill/>
              <a:prstDash val="solid"/>
              <a:miter lim="800000"/>
            </a:ln>
            <a:effectLst/>
          </p:spPr>
          <p:txBody>
            <a:bodyPr rot="0" spcFirstLastPara="0" vertOverflow="overflow" horzOverflow="overflow" vert="horz" wrap="square" lIns="99036" tIns="49518" rIns="99036" bIns="49518" numCol="1" spcCol="0" rtlCol="0" fromWordArt="0" anchor="ctr" anchorCtr="0" forceAA="0" compatLnSpc="1">
              <a:noAutofit/>
            </a:bodyPr>
            <a:lstStyle/>
            <a:p>
              <a:pPr marL="0" marR="0" lvl="0" indent="0" algn="ctr" defTabSz="914400" eaLnBrk="1" latinLnBrk="0" hangingPunct="1">
                <a:spcBef>
                  <a:spcPts val="0"/>
                </a:spcBef>
                <a:spcAft>
                  <a:spcPts val="0"/>
                </a:spcAft>
                <a:buClrTx/>
                <a:buSzTx/>
                <a:buFontTx/>
                <a:buNone/>
                <a:defRPr/>
              </a:pPr>
              <a:endParaRPr kumimoji="0" lang="zh-CN" altLang="en-US" sz="3680" b="0" i="0" u="none" strike="noStrike" kern="0" cap="none" spc="0" normalizeH="0" baseline="0" noProof="0">
                <a:ln>
                  <a:noFill/>
                </a:ln>
                <a:solidFill>
                  <a:srgbClr val="00B0F0"/>
                </a:solidFill>
                <a:effectLst/>
                <a:uLnTx/>
                <a:uFillTx/>
                <a:latin typeface="Arial Narrow" panose="020B0606020202030204"/>
                <a:ea typeface="微软雅黑" panose="020B0503020204020204" pitchFamily="34" charset="-122"/>
                <a:cs typeface="+mn-cs"/>
              </a:endParaRPr>
            </a:p>
          </p:txBody>
        </p:sp>
        <p:sp>
          <p:nvSpPr>
            <p:cNvPr id="20" name="文本框 3"/>
            <p:cNvSpPr txBox="1"/>
            <p:nvPr/>
          </p:nvSpPr>
          <p:spPr>
            <a:xfrm>
              <a:off x="4111693" y="5210314"/>
              <a:ext cx="3968612" cy="479356"/>
            </a:xfrm>
            <a:prstGeom prst="rect">
              <a:avLst/>
            </a:prstGeom>
            <a:noFill/>
            <a:effectLst>
              <a:glow rad="139700">
                <a:srgbClr val="0F6FC6">
                  <a:satMod val="175000"/>
                  <a:alpha val="40000"/>
                </a:srgbClr>
              </a:glow>
            </a:effectLst>
          </p:spPr>
          <p:txBody>
            <a:bodyPr wrap="square" rtlCol="0" anchor="ctr">
              <a:spAutoFit/>
            </a:bodyPr>
            <a:lstStyle/>
            <a:p>
              <a:pPr lvl="0" algn="ctr"/>
              <a:r>
                <a:rPr lang="zh-CN" altLang="en-US" sz="1515" b="1" kern="0">
                  <a:solidFill>
                    <a:sysClr val="window" lastClr="FFFFFF"/>
                  </a:solidFill>
                  <a:latin typeface="微软雅黑" panose="020B0503020204020204" pitchFamily="34" charset="-122"/>
                  <a:ea typeface="微软雅黑" panose="020B0503020204020204" pitchFamily="34" charset="-122"/>
                </a:rPr>
                <a:t>公司资质与荣誉</a:t>
              </a:r>
              <a:endParaRPr kumimoji="0" lang="zh-CN" altLang="en-US" sz="1515" b="1" i="0" u="none" strike="noStrike" kern="0" cap="none" spc="0" normalizeH="0" baseline="0" noProof="0" dirty="0">
                <a:ln>
                  <a:noFill/>
                </a:ln>
                <a:solidFill>
                  <a:sysClr val="window" lastClr="FFFFFF"/>
                </a:solidFill>
                <a:uLnTx/>
                <a:uFillTx/>
                <a:latin typeface="微软雅黑" panose="020B0503020204020204" pitchFamily="34" charset="-122"/>
                <a:ea typeface="微软雅黑" panose="020B0503020204020204" pitchFamily="34" charset="-122"/>
              </a:endParaRPr>
            </a:p>
          </p:txBody>
        </p:sp>
      </p:grpSp>
      <p:cxnSp>
        <p:nvCxnSpPr>
          <p:cNvPr id="21" name="128 Conector recto"/>
          <p:cNvCxnSpPr/>
          <p:nvPr/>
        </p:nvCxnSpPr>
        <p:spPr>
          <a:xfrm flipH="1">
            <a:off x="6651480" y="1384467"/>
            <a:ext cx="2511598" cy="0"/>
          </a:xfrm>
          <a:prstGeom prst="line">
            <a:avLst/>
          </a:prstGeom>
          <a:noFill/>
          <a:ln w="9525" cap="rnd">
            <a:solidFill>
              <a:schemeClr val="bg1">
                <a:lumMod val="65000"/>
              </a:schemeClr>
            </a:solidFill>
            <a:prstDash val="solid"/>
            <a:bevel/>
            <a:headEnd w="med" len="sm"/>
            <a:tailEnd type="oval" w="med" len="med"/>
          </a:ln>
        </p:spPr>
      </p:cxnSp>
      <p:cxnSp>
        <p:nvCxnSpPr>
          <p:cNvPr id="22" name="128 Conector recto"/>
          <p:cNvCxnSpPr/>
          <p:nvPr/>
        </p:nvCxnSpPr>
        <p:spPr>
          <a:xfrm>
            <a:off x="659802" y="1384467"/>
            <a:ext cx="2511598" cy="0"/>
          </a:xfrm>
          <a:prstGeom prst="line">
            <a:avLst/>
          </a:prstGeom>
          <a:noFill/>
          <a:ln w="9525" cap="rnd">
            <a:solidFill>
              <a:schemeClr val="bg1">
                <a:lumMod val="65000"/>
              </a:schemeClr>
            </a:solidFill>
            <a:prstDash val="solid"/>
            <a:bevel/>
            <a:headEnd w="med" len="sm"/>
            <a:tailEnd type="oval" w="med" len="med"/>
          </a:ln>
        </p:spPr>
      </p:cxnSp>
      <p:sp>
        <p:nvSpPr>
          <p:cNvPr id="11" name="文本框 134"/>
          <p:cNvSpPr txBox="1"/>
          <p:nvPr/>
        </p:nvSpPr>
        <p:spPr>
          <a:xfrm>
            <a:off x="3079404" y="5949015"/>
            <a:ext cx="3474085" cy="305844"/>
          </a:xfrm>
          <a:prstGeom prst="rect">
            <a:avLst/>
          </a:prstGeom>
          <a:noFill/>
        </p:spPr>
        <p:txBody>
          <a:bodyPr vert="horz" wrap="square" lIns="74286" tIns="37143" rIns="74286" bIns="37143" rtlCol="0" anchor="ctr">
            <a:spAutoFit/>
          </a:bodyPr>
          <a:lstStyle/>
          <a:p>
            <a:pPr lvl="0" algn="ctr"/>
            <a:r>
              <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道路运输经营许可证</a:t>
            </a:r>
            <a:endParaRPr kumimoji="0" lang="zh-CN" altLang="en-US" sz="1500" b="1" i="0" u="none" strike="noStrike" kern="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9" name="圆角矩形 8"/>
          <p:cNvSpPr/>
          <p:nvPr/>
        </p:nvSpPr>
        <p:spPr>
          <a:xfrm>
            <a:off x="1711325" y="1700530"/>
            <a:ext cx="6348095" cy="4214495"/>
          </a:xfrm>
          <a:prstGeom prst="roundRect">
            <a:avLst/>
          </a:prstGeom>
          <a:noFill/>
          <a:ln>
            <a:solidFill>
              <a:srgbClr val="FF0000"/>
            </a:solidFill>
          </a:ln>
          <a:extLst>
            <a:ext uri="{909E8E84-426E-40DD-AFC4-6F175D3DCCD1}">
              <a14:hiddenFill xmlns:a14="http://schemas.microsoft.com/office/drawing/2010/main">
                <a:solidFill>
                  <a:srgbClr val="FF000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950"/>
          </a:p>
        </p:txBody>
      </p:sp>
      <p:pic>
        <p:nvPicPr>
          <p:cNvPr id="10" name="图片 9"/>
          <p:cNvPicPr>
            <a:picLocks noChangeAspect="1"/>
          </p:cNvPicPr>
          <p:nvPr/>
        </p:nvPicPr>
        <p:blipFill>
          <a:blip r:embed="rId1"/>
          <a:stretch>
            <a:fillRect/>
          </a:stretch>
        </p:blipFill>
        <p:spPr>
          <a:xfrm>
            <a:off x="2359025" y="1988820"/>
            <a:ext cx="5056505" cy="3576955"/>
          </a:xfrm>
          <a:prstGeom prst="rect">
            <a:avLst/>
          </a:prstGeom>
        </p:spPr>
      </p:pic>
    </p:spTree>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TEMPLATE_TOPIC_ID" val="2869567"/>
  <p:tag name="KSO_WM_TEMPLATE_OUTLINE_ID" val="15"/>
  <p:tag name="KSO_WM_TEMPLATE_SCENE_ID" val="1"/>
  <p:tag name="KSO_WM_TEMPLATE_JOB_ID" val="2"/>
  <p:tag name="KSO_WM_TEMPLATE_TOPIC_DEFAULT" val="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PP_MARK_KEY" val="ac7a992d-9ebd-480c-bb87-a642c8043f21"/>
  <p:tag name="COMMONDATA" val="eyJoZGlkIjoiOWU3YmNlZDNkZTZiNDI0ZmJjMTg4YzdjN2JlZjdlYmMifQ=="/>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3">
      <a:majorFont>
        <a:latin typeface="Arial"/>
        <a:ea typeface="微软雅黑"/>
        <a:cs typeface=""/>
      </a:majorFont>
      <a:minorFont>
        <a:latin typeface="Arial Narrow"/>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5354</Words>
  <Application>WPS 演示</Application>
  <PresentationFormat>自定义</PresentationFormat>
  <Paragraphs>395</Paragraphs>
  <Slides>41</Slides>
  <Notes>24</Notes>
  <HiddenSlides>0</HiddenSlides>
  <MMClips>1</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41</vt:i4>
      </vt:variant>
    </vt:vector>
  </HeadingPairs>
  <TitlesOfParts>
    <vt:vector size="55" baseType="lpstr">
      <vt:lpstr>Arial</vt:lpstr>
      <vt:lpstr>宋体</vt:lpstr>
      <vt:lpstr>Wingdings</vt:lpstr>
      <vt:lpstr>幼圆</vt:lpstr>
      <vt:lpstr>Arial Narrow</vt:lpstr>
      <vt:lpstr>微软雅黑</vt:lpstr>
      <vt:lpstr>Calibri</vt:lpstr>
      <vt:lpstr>楷体</vt:lpstr>
      <vt:lpstr>Calibri</vt:lpstr>
      <vt:lpstr>仿宋_GB2312</vt:lpstr>
      <vt:lpstr>华文宋体</vt:lpstr>
      <vt:lpstr>Arial Narrow</vt:lpstr>
      <vt:lpstr>Arial Unicode MS</vt:lpstr>
      <vt:lpstr>Office 主题</vt:lpstr>
      <vt:lpstr>PowerPoint 演示文稿</vt:lpstr>
      <vt:lpstr>PowerPoint 演示文稿</vt:lpstr>
      <vt:lpstr>一、公司简介</vt:lpstr>
      <vt:lpstr>一、公司简介</vt:lpstr>
      <vt:lpstr>PowerPoint 演示文稿</vt:lpstr>
      <vt:lpstr>PowerPoint 演示文稿</vt:lpstr>
      <vt:lpstr>PowerPoint 演示文稿</vt:lpstr>
      <vt:lpstr>二 、公司资质与荣誉</vt:lpstr>
      <vt:lpstr> 二、公司资质与荣誉</vt:lpstr>
      <vt:lpstr>二、公司资质与荣誉</vt:lpstr>
      <vt:lpstr>二、公司资质与荣誉</vt:lpstr>
      <vt:lpstr>二、公司资质与荣誉</vt:lpstr>
      <vt:lpstr>二、公司资质与荣誉</vt:lpstr>
      <vt:lpstr>PowerPoint 演示文稿</vt:lpstr>
      <vt:lpstr>三、公司业绩案例情况</vt:lpstr>
      <vt:lpstr>近3年主要业绩情况</vt:lpstr>
      <vt:lpstr>三、公司业绩案例情况</vt:lpstr>
      <vt:lpstr>三、公司业绩案例情况</vt:lpstr>
      <vt:lpstr>三、公司业绩案例情况</vt:lpstr>
      <vt:lpstr>三、公司业绩案例情况</vt:lpstr>
      <vt:lpstr>PowerPoint 演示文稿</vt:lpstr>
      <vt:lpstr>三、公司业绩案例情况</vt:lpstr>
      <vt:lpstr>四、工程机械和大件运输项目业务介绍</vt:lpstr>
      <vt:lpstr> 四、工程机械和大件运输项目业务介绍</vt:lpstr>
      <vt:lpstr>  四、工程机械和大件运输项目业务介绍</vt:lpstr>
      <vt:lpstr>五、航空货运业务介绍</vt:lpstr>
      <vt:lpstr>五、航空货运业务介绍</vt:lpstr>
      <vt:lpstr>六、项目服务团队介绍</vt:lpstr>
      <vt:lpstr>六、项目服务团队介绍</vt:lpstr>
      <vt:lpstr>七、服务保障能力</vt:lpstr>
      <vt:lpstr>八、安全管控能力</vt:lpstr>
      <vt:lpstr>九、信息化水平建设</vt:lpstr>
      <vt:lpstr>PowerPoint 演示文稿</vt:lpstr>
      <vt:lpstr>PowerPoint 演示文稿</vt:lpstr>
      <vt:lpstr>PowerPoint 演示文稿</vt:lpstr>
      <vt:lpstr>PowerPoint 演示文稿</vt:lpstr>
      <vt:lpstr>十、创新性发运方案</vt:lpstr>
      <vt:lpstr>十一、中飞空港物流园</vt:lpstr>
      <vt:lpstr>十一、中飞空港物流园</vt:lpstr>
      <vt:lpstr>十一、中飞空港物流园(平面鸟瞰图)</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唐艳云</cp:lastModifiedBy>
  <cp:revision>239</cp:revision>
  <dcterms:created xsi:type="dcterms:W3CDTF">2015-09-09T13:39:00Z</dcterms:created>
  <dcterms:modified xsi:type="dcterms:W3CDTF">2024-05-24T02:09:10Z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KSORubyTemplateID">
    <vt:lpwstr>2</vt:lpwstr>
  </property>
  <property fmtid="{D5CDD505-2E9C-101B-9397-08002B2CF9AE}" pid="4" name="ICV">
    <vt:lpwstr>EF814FF4A359464197B66FCAB5315E79_13</vt:lpwstr>
  </property>
</Properties>
</file>