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7" r:id="rId2"/>
    <p:sldId id="377" r:id="rId3"/>
    <p:sldId id="376" r:id="rId4"/>
    <p:sldId id="378" r:id="rId5"/>
    <p:sldId id="380" r:id="rId6"/>
    <p:sldId id="354" r:id="rId7"/>
  </p:sldIdLst>
  <p:sldSz cx="9144000" cy="6858000" type="screen4x3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98" y="108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9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t>2024/5/28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M3000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升级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2.1D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座椅设计方案</a:t>
            </a:r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1928794" y="4143380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en-US" altLang="ko-KR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2024.05.28</a:t>
            </a: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北京光华荣昌汽车部件有限公司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5E7DDD-2123-139E-0DCB-114F8118F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5" y="884039"/>
            <a:ext cx="3647305" cy="4861174"/>
          </a:xfrm>
          <a:prstGeom prst="rect">
            <a:avLst/>
          </a:prstGeom>
        </p:spPr>
      </p:pic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87815F-58DB-3DAE-DF6F-3D665CC2D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46030"/>
            <a:ext cx="2947062" cy="4725143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AD145E4F-3C3F-6124-0D61-D8E41403F472}"/>
              </a:ext>
            </a:extLst>
          </p:cNvPr>
          <p:cNvSpPr/>
          <p:nvPr/>
        </p:nvSpPr>
        <p:spPr>
          <a:xfrm>
            <a:off x="3490175" y="3134479"/>
            <a:ext cx="1805468" cy="29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CCCAED-873A-21D4-275D-58C8306E5F4B}"/>
              </a:ext>
            </a:extLst>
          </p:cNvPr>
          <p:cNvSpPr txBox="1"/>
          <p:nvPr/>
        </p:nvSpPr>
        <p:spPr>
          <a:xfrm>
            <a:off x="1401015" y="56635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现状态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424B46-A7A0-9F14-966F-90C85D32E7FF}"/>
              </a:ext>
            </a:extLst>
          </p:cNvPr>
          <p:cNvSpPr txBox="1"/>
          <p:nvPr/>
        </p:nvSpPr>
        <p:spPr>
          <a:xfrm>
            <a:off x="6516216" y="5801252"/>
            <a:ext cx="145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切换后状态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B48DFE-0AEF-88FC-0D6E-69FA65E1454C}"/>
              </a:ext>
            </a:extLst>
          </p:cNvPr>
          <p:cNvSpPr txBox="1"/>
          <p:nvPr/>
        </p:nvSpPr>
        <p:spPr>
          <a:xfrm>
            <a:off x="3389972" y="3431114"/>
            <a:ext cx="2339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更换</a:t>
            </a:r>
            <a:br>
              <a:rPr lang="en-US" altLang="zh-CN" dirty="0"/>
            </a:br>
            <a:r>
              <a:rPr lang="zh-CN" altLang="en-US" dirty="0"/>
              <a:t>底座模块平台、</a:t>
            </a:r>
            <a:br>
              <a:rPr lang="en-US" altLang="zh-CN" dirty="0"/>
            </a:br>
            <a:r>
              <a:rPr lang="zh-CN" altLang="en-US" dirty="0"/>
              <a:t>调角器、</a:t>
            </a:r>
            <a:br>
              <a:rPr lang="en-US" altLang="zh-CN" dirty="0"/>
            </a:br>
            <a:r>
              <a:rPr lang="zh-CN" altLang="en-US" dirty="0"/>
              <a:t>外观罩壳、</a:t>
            </a:r>
            <a:br>
              <a:rPr lang="en-US" altLang="zh-CN" dirty="0"/>
            </a:br>
            <a:r>
              <a:rPr lang="zh-CN" altLang="en-US" dirty="0"/>
              <a:t>调节手柄等零部件，其余不变。</a:t>
            </a:r>
          </a:p>
        </p:txBody>
      </p:sp>
    </p:spTree>
    <p:extLst>
      <p:ext uri="{BB962C8B-B14F-4D97-AF65-F5344CB8AC3E}">
        <p14:creationId xmlns:p14="http://schemas.microsoft.com/office/powerpoint/2010/main" val="16308903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功能差异介绍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9C235E8-3F63-8B46-2C0F-E8E3808D2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32112"/>
              </p:ext>
            </p:extLst>
          </p:nvPr>
        </p:nvGraphicFramePr>
        <p:xfrm>
          <a:off x="539552" y="1196752"/>
          <a:ext cx="8064897" cy="333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169156454"/>
                    </a:ext>
                  </a:extLst>
                </a:gridCol>
                <a:gridCol w="3000334">
                  <a:extLst>
                    <a:ext uri="{9D8B030D-6E8A-4147-A177-3AD203B41FA5}">
                      <a16:colId xmlns:a16="http://schemas.microsoft.com/office/drawing/2014/main" val="3108261226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645904545"/>
                    </a:ext>
                  </a:extLst>
                </a:gridCol>
              </a:tblGrid>
              <a:tr h="11041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对比项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原状态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现状态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887432"/>
                  </a:ext>
                </a:extLst>
              </a:tr>
              <a:tr h="11281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高度调节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机械升降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气动升降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47330"/>
                  </a:ext>
                </a:extLst>
              </a:tr>
              <a:tr h="11041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高度调节行程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499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01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零部件差异介绍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CAA9B37-255A-0632-C8A7-D6F3C2EC2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7" r="8532" b="4660"/>
          <a:stretch/>
        </p:blipFill>
        <p:spPr>
          <a:xfrm>
            <a:off x="5644956" y="1124744"/>
            <a:ext cx="3240360" cy="38164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0BF2AB9-BACC-2E56-7194-25B5F037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2" y="1160748"/>
            <a:ext cx="3489724" cy="3672407"/>
          </a:xfrm>
          <a:prstGeom prst="rect">
            <a:avLst/>
          </a:prstGeom>
        </p:spPr>
      </p:pic>
      <p:sp>
        <p:nvSpPr>
          <p:cNvPr id="16" name="对话气泡: 椭圆形 15">
            <a:extLst>
              <a:ext uri="{FF2B5EF4-FFF2-40B4-BE49-F238E27FC236}">
                <a16:creationId xmlns:a16="http://schemas.microsoft.com/office/drawing/2014/main" id="{EB2A4147-F4F1-47F8-FAA5-31E03B8445EA}"/>
              </a:ext>
            </a:extLst>
          </p:cNvPr>
          <p:cNvSpPr/>
          <p:nvPr/>
        </p:nvSpPr>
        <p:spPr>
          <a:xfrm>
            <a:off x="1147120" y="1448780"/>
            <a:ext cx="432048" cy="288032"/>
          </a:xfrm>
          <a:prstGeom prst="wedgeEllipseCallout">
            <a:avLst>
              <a:gd name="adj1" fmla="val 217265"/>
              <a:gd name="adj2" fmla="val 1296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7" name="对话气泡: 椭圆形 16">
            <a:extLst>
              <a:ext uri="{FF2B5EF4-FFF2-40B4-BE49-F238E27FC236}">
                <a16:creationId xmlns:a16="http://schemas.microsoft.com/office/drawing/2014/main" id="{0562FAA1-3D15-B8BC-021B-D7C83982D991}"/>
              </a:ext>
            </a:extLst>
          </p:cNvPr>
          <p:cNvSpPr/>
          <p:nvPr/>
        </p:nvSpPr>
        <p:spPr>
          <a:xfrm>
            <a:off x="5644956" y="1880827"/>
            <a:ext cx="432048" cy="288032"/>
          </a:xfrm>
          <a:prstGeom prst="wedgeEllipseCallout">
            <a:avLst>
              <a:gd name="adj1" fmla="val 217265"/>
              <a:gd name="adj2" fmla="val 1296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8" name="对话气泡: 椭圆形 17">
            <a:extLst>
              <a:ext uri="{FF2B5EF4-FFF2-40B4-BE49-F238E27FC236}">
                <a16:creationId xmlns:a16="http://schemas.microsoft.com/office/drawing/2014/main" id="{D95774FE-C280-5963-6B67-60EE8CEF1F4C}"/>
              </a:ext>
            </a:extLst>
          </p:cNvPr>
          <p:cNvSpPr/>
          <p:nvPr/>
        </p:nvSpPr>
        <p:spPr>
          <a:xfrm>
            <a:off x="427040" y="2312876"/>
            <a:ext cx="432048" cy="288032"/>
          </a:xfrm>
          <a:prstGeom prst="wedgeEllipseCallout">
            <a:avLst>
              <a:gd name="adj1" fmla="val 217265"/>
              <a:gd name="adj2" fmla="val 1296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9" name="对话气泡: 椭圆形 18">
            <a:extLst>
              <a:ext uri="{FF2B5EF4-FFF2-40B4-BE49-F238E27FC236}">
                <a16:creationId xmlns:a16="http://schemas.microsoft.com/office/drawing/2014/main" id="{E1F4A8C2-EAFD-F44E-7DA0-DA3A37A15728}"/>
              </a:ext>
            </a:extLst>
          </p:cNvPr>
          <p:cNvSpPr/>
          <p:nvPr/>
        </p:nvSpPr>
        <p:spPr>
          <a:xfrm>
            <a:off x="211016" y="4113076"/>
            <a:ext cx="432048" cy="288032"/>
          </a:xfrm>
          <a:prstGeom prst="wedgeEllipseCallout">
            <a:avLst>
              <a:gd name="adj1" fmla="val 282386"/>
              <a:gd name="adj2" fmla="val -2915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对话气泡: 椭圆形 19">
            <a:extLst>
              <a:ext uri="{FF2B5EF4-FFF2-40B4-BE49-F238E27FC236}">
                <a16:creationId xmlns:a16="http://schemas.microsoft.com/office/drawing/2014/main" id="{92592B34-DF12-847C-CAF6-6CC6603DA5E8}"/>
              </a:ext>
            </a:extLst>
          </p:cNvPr>
          <p:cNvSpPr/>
          <p:nvPr/>
        </p:nvSpPr>
        <p:spPr>
          <a:xfrm>
            <a:off x="8021220" y="4509120"/>
            <a:ext cx="432048" cy="288032"/>
          </a:xfrm>
          <a:prstGeom prst="wedgeEllipseCallout">
            <a:avLst>
              <a:gd name="adj1" fmla="val -14728"/>
              <a:gd name="adj2" fmla="val -2397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1" name="对话气泡: 椭圆形 20">
            <a:extLst>
              <a:ext uri="{FF2B5EF4-FFF2-40B4-BE49-F238E27FC236}">
                <a16:creationId xmlns:a16="http://schemas.microsoft.com/office/drawing/2014/main" id="{D0C76D58-86E9-7A83-2CBA-99EE807EFDC0}"/>
              </a:ext>
            </a:extLst>
          </p:cNvPr>
          <p:cNvSpPr/>
          <p:nvPr/>
        </p:nvSpPr>
        <p:spPr>
          <a:xfrm>
            <a:off x="2522438" y="4833155"/>
            <a:ext cx="432048" cy="288032"/>
          </a:xfrm>
          <a:prstGeom prst="wedgeEllipseCallout">
            <a:avLst>
              <a:gd name="adj1" fmla="val 58533"/>
              <a:gd name="adj2" fmla="val -3892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2" name="对话气泡: 椭圆形 21">
            <a:extLst>
              <a:ext uri="{FF2B5EF4-FFF2-40B4-BE49-F238E27FC236}">
                <a16:creationId xmlns:a16="http://schemas.microsoft.com/office/drawing/2014/main" id="{C28DB013-D2C1-DF32-F6CE-4D398159E5DC}"/>
              </a:ext>
            </a:extLst>
          </p:cNvPr>
          <p:cNvSpPr/>
          <p:nvPr/>
        </p:nvSpPr>
        <p:spPr>
          <a:xfrm>
            <a:off x="4924876" y="2996952"/>
            <a:ext cx="432048" cy="288032"/>
          </a:xfrm>
          <a:prstGeom prst="wedgeEllipseCallout">
            <a:avLst>
              <a:gd name="adj1" fmla="val 217265"/>
              <a:gd name="adj2" fmla="val 1296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3" name="对话气泡: 椭圆形 22">
            <a:extLst>
              <a:ext uri="{FF2B5EF4-FFF2-40B4-BE49-F238E27FC236}">
                <a16:creationId xmlns:a16="http://schemas.microsoft.com/office/drawing/2014/main" id="{02EF603D-C8BA-A3B7-B868-74AA6A99892C}"/>
              </a:ext>
            </a:extLst>
          </p:cNvPr>
          <p:cNvSpPr/>
          <p:nvPr/>
        </p:nvSpPr>
        <p:spPr>
          <a:xfrm>
            <a:off x="5377403" y="4365104"/>
            <a:ext cx="432048" cy="288032"/>
          </a:xfrm>
          <a:prstGeom prst="wedgeEllipseCallout">
            <a:avLst>
              <a:gd name="adj1" fmla="val 282386"/>
              <a:gd name="adj2" fmla="val -2915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661B57-A93A-75C0-AB6E-B4A536D7A6D7}"/>
              </a:ext>
            </a:extLst>
          </p:cNvPr>
          <p:cNvSpPr txBox="1"/>
          <p:nvPr/>
        </p:nvSpPr>
        <p:spPr>
          <a:xfrm>
            <a:off x="1622338" y="7043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原状态内部结构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933EE73-D992-B438-74B7-297D800DFF91}"/>
              </a:ext>
            </a:extLst>
          </p:cNvPr>
          <p:cNvSpPr txBox="1"/>
          <p:nvPr/>
        </p:nvSpPr>
        <p:spPr>
          <a:xfrm>
            <a:off x="6437044" y="7043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升级后内部结构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6CF1052-F573-BA83-4BDA-4A6B43E0D33F}"/>
              </a:ext>
            </a:extLst>
          </p:cNvPr>
          <p:cNvSpPr txBox="1"/>
          <p:nvPr/>
        </p:nvSpPr>
        <p:spPr>
          <a:xfrm>
            <a:off x="923932" y="5519843"/>
            <a:ext cx="796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：调角器  </a:t>
            </a:r>
            <a:r>
              <a:rPr lang="en-US" altLang="zh-CN" dirty="0"/>
              <a:t>2</a:t>
            </a:r>
            <a:r>
              <a:rPr lang="zh-CN" altLang="en-US" dirty="0"/>
              <a:t>：外观罩壳  </a:t>
            </a:r>
            <a:r>
              <a:rPr lang="en-US" altLang="zh-CN" dirty="0"/>
              <a:t>3</a:t>
            </a:r>
            <a:r>
              <a:rPr lang="zh-CN" altLang="en-US" dirty="0"/>
              <a:t>：底座模块  </a:t>
            </a:r>
            <a:r>
              <a:rPr lang="en-US" altLang="zh-CN" dirty="0"/>
              <a:t>4 </a:t>
            </a:r>
            <a:r>
              <a:rPr lang="zh-CN" altLang="en-US" dirty="0"/>
              <a:t>：调节手柄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242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E413355-0600-DF86-9453-E1F150F3B100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692696"/>
          <a:ext cx="8352928" cy="561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660">
                  <a:extLst>
                    <a:ext uri="{9D8B030D-6E8A-4147-A177-3AD203B41FA5}">
                      <a16:colId xmlns:a16="http://schemas.microsoft.com/office/drawing/2014/main" val="1535768912"/>
                    </a:ext>
                  </a:extLst>
                </a:gridCol>
                <a:gridCol w="1759708">
                  <a:extLst>
                    <a:ext uri="{9D8B030D-6E8A-4147-A177-3AD203B41FA5}">
                      <a16:colId xmlns:a16="http://schemas.microsoft.com/office/drawing/2014/main" val="401101004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65237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777251242"/>
                    </a:ext>
                  </a:extLst>
                </a:gridCol>
              </a:tblGrid>
              <a:tr h="4676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对比项目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对比说明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9908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955110"/>
                  </a:ext>
                </a:extLst>
              </a:tr>
              <a:tr h="7852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结构差异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高度调节阀，气囊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高度调节阀，悬浮记忆阀、气囊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平台无高度悬浮记忆功能。座椅减震振幅较大，会出现座椅蹲底或追屁股情况，保证驾驶员视野和舒适性。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7274"/>
                  </a:ext>
                </a:extLst>
              </a:tr>
              <a:tr h="7852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舒适性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气囊布置在座椅前端，阻尼器布置在后端。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气囊布置在座椅后端，阻尼器布置在前端。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平台较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平台优化后的气囊和阻尼器布置，使座椅受力分布合理。增大了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气囊上下板和减震器骨架连接面积，使力的传递分散到减震器，提升座椅整体性和舒适性。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706522"/>
                  </a:ext>
                </a:extLst>
              </a:tr>
              <a:tr h="9238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座椅总成松旷量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比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1.0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平台降低约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平台座框旋转连杆较多，生产制造模具老旧，座椅松旷量较大；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平台气动升降杠杆比更合理，连杆数量少，整体刚度更佳，松旷量更低。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558071"/>
                  </a:ext>
                </a:extLst>
              </a:tr>
              <a:tr h="923816">
                <a:tc>
                  <a:txBody>
                    <a:bodyPr/>
                    <a:lstStyle/>
                    <a:p>
                      <a:pPr marL="0" marR="0" lvl="0" indent="0" algn="ctr" defTabSz="565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平台拓展性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功能单一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可选装可变阻尼、、坐垫延伸、速升速降、倾角调节、三点式安全带等功能。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平台作为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平台的升级产品，已经在包括陕汽客户等诸多项目上进行应用批产。在功能拓展及座椅整体可靠性上面都有很多提升。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03401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58427FF7-BE64-3170-02FE-98A860189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87" y="1186804"/>
            <a:ext cx="1081102" cy="9015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B509CBB-4859-CDE1-CB3C-074A57D61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189994"/>
            <a:ext cx="1081102" cy="88180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32A1B903-4BE1-93AD-ABF3-985D092F1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142852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升级后性能对比</a:t>
            </a:r>
          </a:p>
        </p:txBody>
      </p:sp>
    </p:spTree>
    <p:extLst>
      <p:ext uri="{BB962C8B-B14F-4D97-AF65-F5344CB8AC3E}">
        <p14:creationId xmlns:p14="http://schemas.microsoft.com/office/powerpoint/2010/main" val="133467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412" y="3699896"/>
            <a:ext cx="9144000" cy="1470594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528014" y="2118615"/>
            <a:ext cx="4774970" cy="3162561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09" y="544361"/>
            <a:ext cx="5276763" cy="28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155538" y="4233804"/>
            <a:ext cx="1898352" cy="39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4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光华荣昌集团</a:t>
            </a:r>
            <a:endParaRPr lang="en-US" altLang="zh-CN" sz="16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  <a:p>
            <a:pPr marL="0" indent="0">
              <a:lnSpc>
                <a:spcPts val="1484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GOLDRARE GROUP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82255" y="4796634"/>
            <a:ext cx="3761746" cy="221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9F3AA2-2EFA-4EE6-955A-FB80F0C3D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4087614"/>
            <a:ext cx="671333" cy="709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631" y="2601761"/>
            <a:ext cx="2104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THANKS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358</Words>
  <Application>Microsoft Office PowerPoint</Application>
  <PresentationFormat>全屏显示(4:3)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맑은 고딕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2056</cp:revision>
  <dcterms:created xsi:type="dcterms:W3CDTF">2013-01-09T01:05:00Z</dcterms:created>
  <dcterms:modified xsi:type="dcterms:W3CDTF">2024-05-28T05:26:21Z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2052-11.1.0.11115</vt:lpwstr>
  </property>
</Properties>
</file>