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1" r:id="rId3"/>
    <p:sldId id="262" r:id="rId5"/>
    <p:sldId id="265" r:id="rId6"/>
    <p:sldId id="266" r:id="rId7"/>
  </p:sldIdLst>
  <p:sldSz cx="9144000" cy="6858000" type="screen4x3"/>
  <p:notesSz cx="6858000" cy="9144000"/>
  <p:defaultTextStyle>
    <a:defPPr>
      <a:defRPr lang="ko-KR"/>
    </a:defPPr>
    <a:lvl1pPr marL="0" lvl="0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lvl="1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lvl="2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lvl="3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lvl="4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lvl="5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lvl="6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lvl="7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lvl="8" indent="0" algn="l" defTabSz="914400" rtl="0" eaLnBrk="1" fontAlgn="base" latinLnBrk="1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69565"/>
  </p:normalViewPr>
  <p:slideViewPr>
    <p:cSldViewPr showGuides="1">
      <p:cViewPr>
        <p:scale>
          <a:sx n="100" d="100"/>
          <a:sy n="100" d="100"/>
        </p:scale>
        <p:origin x="-1104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마스터 텍스트 스타일을 편집합니다</a:t>
            </a:r>
            <a:endParaRPr kumimoji="0" lang="ko-KR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둘째 수준</a:t>
            </a:r>
            <a:endParaRPr kumimoji="0" lang="ko-KR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셋째 수준</a:t>
            </a:r>
            <a:endParaRPr kumimoji="0" lang="ko-KR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넷째 수준</a:t>
            </a:r>
            <a:endParaRPr kumimoji="0" lang="ko-KR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1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다섯째 수준</a:t>
            </a:r>
            <a:endParaRPr kumimoji="0" lang="ko-KR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ko-KR" altLang="en-US" sz="1200" dirty="0"/>
            </a:fld>
            <a:endParaRPr lang="ko-KR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ko-KR" altLang="en-US" dirty="0"/>
          </a:p>
        </p:txBody>
      </p:sp>
      <p:sp>
        <p:nvSpPr>
          <p:cNvPr id="4100" name="슬라이드 번호 개체 틀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ko-KR" altLang="en-US" sz="1200" dirty="0"/>
            </a:fld>
            <a:endParaRPr lang="ko-KR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ko-KR" altLang="en-US" dirty="0"/>
          </a:p>
        </p:txBody>
      </p:sp>
      <p:sp>
        <p:nvSpPr>
          <p:cNvPr id="4100" name="슬라이드 번호 개체 틀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ko-KR" altLang="en-US" sz="1200" dirty="0"/>
            </a:fld>
            <a:endParaRPr lang="ko-KR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ko-KR" altLang="en-US" dirty="0"/>
          </a:p>
        </p:txBody>
      </p:sp>
      <p:sp>
        <p:nvSpPr>
          <p:cNvPr id="4100" name="슬라이드 번호 개체 틀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ko-KR" altLang="en-US" sz="1200" dirty="0"/>
            </a:fld>
            <a:endParaRPr lang="ko-KR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ko-KR" altLang="en-US" dirty="0"/>
          </a:p>
        </p:txBody>
      </p:sp>
      <p:sp>
        <p:nvSpPr>
          <p:cNvPr id="4100" name="슬라이드 번호 개체 틀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ko-KR" altLang="en-US" sz="1200" dirty="0"/>
            </a:fld>
            <a:endParaRPr lang="ko-KR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  <a:p>
            <a:pPr lvl="1"/>
            <a:r>
              <a:rPr lang="ko-KR" altLang="en-US" smtClean="0"/>
              <a:t>둘째 수준</a:t>
            </a:r>
            <a:endParaRPr lang="ko-KR" altLang="en-US" smtClean="0"/>
          </a:p>
          <a:p>
            <a:pPr lvl="2"/>
            <a:r>
              <a:rPr lang="ko-KR" altLang="en-US" smtClean="0"/>
              <a:t>셋째 수준</a:t>
            </a:r>
            <a:endParaRPr lang="ko-KR" altLang="en-US" smtClean="0"/>
          </a:p>
          <a:p>
            <a:pPr lvl="3"/>
            <a:r>
              <a:rPr lang="ko-KR" altLang="en-US" smtClean="0"/>
              <a:t>넷째 수준</a:t>
            </a:r>
            <a:endParaRPr lang="ko-KR" altLang="en-US" smtClean="0"/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ko-KR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  <a:endParaRPr lang="ko-KR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ko-KR" altLang="en-US" dirty="0"/>
              <a:t>마스터 제목 스타일 편집</a:t>
            </a:r>
            <a:endParaRPr lang="ko-KR" altLang="en-US" dirty="0"/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ko-KR" altLang="en-US" dirty="0"/>
              <a:t>마스터 텍스트 스타일을 편집합니다</a:t>
            </a:r>
            <a:endParaRPr lang="ko-KR" altLang="en-US" dirty="0"/>
          </a:p>
          <a:p>
            <a:pPr lvl="1"/>
            <a:r>
              <a:rPr lang="ko-KR" altLang="en-US" dirty="0"/>
              <a:t>둘째 수준</a:t>
            </a:r>
            <a:endParaRPr lang="ko-KR" altLang="en-US" dirty="0"/>
          </a:p>
          <a:p>
            <a:pPr lvl="2"/>
            <a:r>
              <a:rPr lang="ko-KR" altLang="en-US" dirty="0"/>
              <a:t>셋째 수준</a:t>
            </a:r>
            <a:endParaRPr lang="ko-KR" altLang="en-US" dirty="0"/>
          </a:p>
          <a:p>
            <a:pPr lvl="3"/>
            <a:r>
              <a:rPr lang="ko-KR" altLang="en-US" dirty="0"/>
              <a:t>넷째 수준</a:t>
            </a:r>
            <a:endParaRPr lang="ko-KR" altLang="en-US" dirty="0"/>
          </a:p>
          <a:p>
            <a:pPr lvl="4"/>
            <a:r>
              <a:rPr lang="ko-KR" altLang="en-US" dirty="0"/>
              <a:t>다섯째 수준</a:t>
            </a:r>
            <a:endParaRPr lang="ko-KR" altLang="en-US" dirty="0"/>
          </a:p>
        </p:txBody>
      </p:sp>
      <p:sp>
        <p:nvSpPr>
          <p:cNvPr id="1028" name="날짜 개체 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9" name="바닥글 개체 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슬라이드 번호 개체 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Malgun Gothic" panose="020B0503020000020004" pitchFamily="50" charset="-127"/>
                <a:ea typeface="Malgun Gothic" panose="020B0503020000020004" pitchFamily="50" charset="-127"/>
              </a:defRPr>
            </a:lvl1pPr>
          </a:lstStyle>
          <a:p>
            <a:pPr lvl="0" eaLnBrk="1" hangingPunct="1"/>
            <a:fld id="{9A0DB2DC-4C9A-4742-B13C-FB6460FD3503}" type="slidenum">
              <a:rPr lang="ko-KR" altLang="en-US" dirty="0"/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5pPr>
      <a:lvl6pPr marL="4572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6pPr>
      <a:lvl7pPr marL="9144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7pPr>
      <a:lvl8pPr marL="13716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8pPr>
      <a:lvl9pPr marL="1828800"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algun Gothic" panose="020B0503020000020004" pitchFamily="50" charset="-127"/>
          <a:ea typeface="Malgun Gothic" panose="020B0503020000020004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5" name="Text Box 17"/>
          <p:cNvSpPr txBox="1"/>
          <p:nvPr/>
        </p:nvSpPr>
        <p:spPr>
          <a:xfrm>
            <a:off x="88900" y="139700"/>
            <a:ext cx="5268913" cy="3698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>
              <a:spcBef>
                <a:spcPct val="20000"/>
              </a:spcBef>
            </a:pPr>
            <a:r>
              <a:rPr lang="en-US" altLang="ko-KR" sz="2400" dirty="0">
                <a:latin typeface="HY헤드라인M" pitchFamily="18" charset="-127"/>
                <a:ea typeface="HY헤드라인M" pitchFamily="18" charset="-127"/>
              </a:rPr>
              <a:t>▣</a:t>
            </a:r>
            <a:endParaRPr lang="ko-KR" altLang="en-US" sz="2400" dirty="0">
              <a:latin typeface="宋体" panose="02010600030101010101" pitchFamily="2" charset="-122"/>
              <a:ea typeface="HY헤드라인M" pitchFamily="18" charset="-127"/>
            </a:endParaRPr>
          </a:p>
        </p:txBody>
      </p:sp>
      <p:sp>
        <p:nvSpPr>
          <p:cNvPr id="2066" name="Line 19"/>
          <p:cNvSpPr/>
          <p:nvPr/>
        </p:nvSpPr>
        <p:spPr>
          <a:xfrm>
            <a:off x="0" y="542290"/>
            <a:ext cx="9144000" cy="0"/>
          </a:xfrm>
          <a:prstGeom prst="line">
            <a:avLst/>
          </a:prstGeom>
          <a:ln w="508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85" name="TextBox 22"/>
          <p:cNvSpPr txBox="1"/>
          <p:nvPr/>
        </p:nvSpPr>
        <p:spPr>
          <a:xfrm>
            <a:off x="5429250" y="357188"/>
            <a:ext cx="184150" cy="369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lang="zh-CN" altLang="en-US" dirty="0">
              <a:latin typeface="굴림" pitchFamily="50" charset="-127"/>
            </a:endParaRPr>
          </a:p>
        </p:txBody>
      </p:sp>
      <p:sp>
        <p:nvSpPr>
          <p:cNvPr id="26" name="모서리가 둥근 직사각형 19"/>
          <p:cNvSpPr>
            <a:spLocks noChangeArrowheads="1"/>
          </p:cNvSpPr>
          <p:nvPr/>
        </p:nvSpPr>
        <p:spPr bwMode="auto">
          <a:xfrm>
            <a:off x="9525" y="142795"/>
            <a:ext cx="4919663" cy="408148"/>
          </a:xfrm>
          <a:prstGeom prst="roundRect">
            <a:avLst>
              <a:gd name="adj" fmla="val 16667"/>
            </a:avLst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</a:t>
            </a:r>
            <a:r>
              <a: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G3及其他委外开发模具验收评估报告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)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093" name="TextBox 32"/>
          <p:cNvSpPr txBox="1"/>
          <p:nvPr/>
        </p:nvSpPr>
        <p:spPr>
          <a:xfrm>
            <a:off x="142875" y="6581775"/>
            <a:ext cx="8786813" cy="538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表单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No.GR-15-00-06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B/0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光华荣昌 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A4(210mm×297mm)</a:t>
            </a:r>
            <a:endParaRPr lang="zh-CN" altLang="en-US" sz="11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latin typeface="굴림" pitchFamily="50" charset="-127"/>
            </a:endParaRPr>
          </a:p>
        </p:txBody>
      </p:sp>
      <p:pic>
        <p:nvPicPr>
          <p:cNvPr id="2094" name="Picture 1" descr="厂标"/>
          <p:cNvPicPr>
            <a:picLocks noChangeAspect="1"/>
          </p:cNvPicPr>
          <p:nvPr/>
        </p:nvPicPr>
        <p:blipFill>
          <a:blip r:embed="rId1"/>
          <a:srcRect r="36688" b="45331"/>
          <a:stretch>
            <a:fillRect/>
          </a:stretch>
        </p:blipFill>
        <p:spPr>
          <a:xfrm>
            <a:off x="4071938" y="6643688"/>
            <a:ext cx="257175" cy="123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447675" y="821690"/>
            <a:ext cx="8300720" cy="11988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en-US" altLang="zh-CN" sz="1600" b="1">
                <a:solidFill>
                  <a:srgbClr val="C00000"/>
                </a:solidFill>
              </a:rPr>
              <a:t>G3</a:t>
            </a:r>
            <a:r>
              <a:rPr lang="zh-CN" altLang="en-US" sz="1600" b="1">
                <a:solidFill>
                  <a:srgbClr val="C00000"/>
                </a:solidFill>
                <a:ea typeface="宋体" panose="02010600030101010101" pitchFamily="2" charset="-122"/>
              </a:rPr>
              <a:t>模具进入验收阶段，近期对</a:t>
            </a:r>
            <a:r>
              <a:rPr lang="en-US" altLang="zh-CN" sz="1600" b="1">
                <a:solidFill>
                  <a:srgbClr val="C00000"/>
                </a:solidFill>
                <a:ea typeface="宋体" panose="02010600030101010101" pitchFamily="2" charset="-122"/>
              </a:rPr>
              <a:t>G3</a:t>
            </a:r>
            <a:r>
              <a:rPr lang="zh-CN" altLang="en-US" sz="1600" b="1">
                <a:solidFill>
                  <a:srgbClr val="C00000"/>
                </a:solidFill>
                <a:ea typeface="宋体" panose="02010600030101010101" pitchFamily="2" charset="-122"/>
              </a:rPr>
              <a:t>模具验收资料收集及整理发现以下问题：</a:t>
            </a:r>
            <a:endParaRPr lang="zh-CN" altLang="en-US" sz="1400" b="1">
              <a:solidFill>
                <a:srgbClr val="C00000"/>
              </a:solidFill>
              <a:ea typeface="宋体" panose="02010600030101010101" pitchFamily="2" charset="-122"/>
            </a:endParaRPr>
          </a:p>
          <a:p>
            <a:pPr marL="342900" indent="-342900">
              <a:buFont typeface="+mj-ea"/>
              <a:buAutoNum type="circleNumDbPlain"/>
            </a:pPr>
            <a:endParaRPr lang="en-US" altLang="zh-CN" sz="140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ang="5400000" scaled="0"/>
              </a:gradFill>
              <a:ea typeface="宋体" panose="02010600030101010101" pitchFamily="2" charset="-122"/>
            </a:endParaRPr>
          </a:p>
          <a:p>
            <a:pPr marL="342900" indent="-342900">
              <a:buFont typeface="+mj-ea"/>
              <a:buAutoNum type="circleNumDbPlain"/>
            </a:pP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模具与机床匹配问题，委外开发模具与我公司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机床未正确匹配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，我司机床吨位为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63T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>
              <a:buFont typeface="+mj-ea"/>
            </a:pP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     80T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110T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250T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260T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300T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400T (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泊头啸宇公司部分模具不匹配我司机床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)</a:t>
            </a:r>
            <a:endParaRPr lang="en-US" altLang="zh-CN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>
              <a:buFont typeface="+mj-ea"/>
            </a:pP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     未匹配机床影响模具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装夹效率</a:t>
            </a:r>
            <a:endParaRPr lang="zh-CN" altLang="en-US" sz="1400" b="1" u="sng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pic>
        <p:nvPicPr>
          <p:cNvPr id="4" name="图片 3" descr="机床不匹配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2142490"/>
            <a:ext cx="4717415" cy="337947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1455" y="2142490"/>
            <a:ext cx="3580765" cy="186499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509260" y="4472940"/>
            <a:ext cx="287591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 u="sng">
                <a:solidFill>
                  <a:srgbClr val="FF0000"/>
                </a:solidFill>
              </a:rPr>
              <a:t>我司技术标准要求匹配机床</a:t>
            </a:r>
            <a:endParaRPr lang="zh-CN" altLang="en-US" sz="1600" b="1" u="sng">
              <a:solidFill>
                <a:srgbClr val="FF0000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6948170" y="2778760"/>
            <a:ext cx="830580" cy="16586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5" name="Text Box 17"/>
          <p:cNvSpPr txBox="1"/>
          <p:nvPr/>
        </p:nvSpPr>
        <p:spPr>
          <a:xfrm>
            <a:off x="88900" y="139700"/>
            <a:ext cx="5268913" cy="3698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>
              <a:spcBef>
                <a:spcPct val="20000"/>
              </a:spcBef>
            </a:pPr>
            <a:r>
              <a:rPr lang="en-US" altLang="ko-KR" sz="2400" dirty="0">
                <a:latin typeface="HY헤드라인M" pitchFamily="18" charset="-127"/>
                <a:ea typeface="HY헤드라인M" pitchFamily="18" charset="-127"/>
              </a:rPr>
              <a:t>▣</a:t>
            </a:r>
            <a:endParaRPr lang="ko-KR" altLang="en-US" sz="2400" dirty="0">
              <a:latin typeface="宋体" panose="02010600030101010101" pitchFamily="2" charset="-122"/>
              <a:ea typeface="HY헤드라인M" pitchFamily="18" charset="-127"/>
            </a:endParaRPr>
          </a:p>
        </p:txBody>
      </p:sp>
      <p:sp>
        <p:nvSpPr>
          <p:cNvPr id="2066" name="Line 19"/>
          <p:cNvSpPr/>
          <p:nvPr/>
        </p:nvSpPr>
        <p:spPr>
          <a:xfrm>
            <a:off x="0" y="542290"/>
            <a:ext cx="9144000" cy="0"/>
          </a:xfrm>
          <a:prstGeom prst="line">
            <a:avLst/>
          </a:prstGeom>
          <a:ln w="508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85" name="TextBox 22"/>
          <p:cNvSpPr txBox="1"/>
          <p:nvPr/>
        </p:nvSpPr>
        <p:spPr>
          <a:xfrm>
            <a:off x="5429250" y="357188"/>
            <a:ext cx="184150" cy="369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lang="zh-CN" altLang="en-US" dirty="0">
              <a:latin typeface="굴림" pitchFamily="50" charset="-127"/>
            </a:endParaRPr>
          </a:p>
        </p:txBody>
      </p:sp>
      <p:sp>
        <p:nvSpPr>
          <p:cNvPr id="26" name="모서리가 둥근 직사각형 19"/>
          <p:cNvSpPr>
            <a:spLocks noChangeArrowheads="1"/>
          </p:cNvSpPr>
          <p:nvPr/>
        </p:nvSpPr>
        <p:spPr bwMode="auto">
          <a:xfrm>
            <a:off x="9525" y="142795"/>
            <a:ext cx="4919663" cy="408148"/>
          </a:xfrm>
          <a:prstGeom prst="roundRect">
            <a:avLst>
              <a:gd name="adj" fmla="val 16667"/>
            </a:avLst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</a:t>
            </a:r>
            <a:r>
              <a: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G3及其他委外开发模具验收评估报告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)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093" name="TextBox 32"/>
          <p:cNvSpPr txBox="1"/>
          <p:nvPr/>
        </p:nvSpPr>
        <p:spPr>
          <a:xfrm>
            <a:off x="142875" y="6581775"/>
            <a:ext cx="8786813" cy="538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表单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No.GR-15-00-06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B/0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光华荣昌 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A4(210mm×297mm)</a:t>
            </a:r>
            <a:endParaRPr lang="zh-CN" altLang="en-US" sz="11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latin typeface="굴림" pitchFamily="50" charset="-127"/>
            </a:endParaRPr>
          </a:p>
        </p:txBody>
      </p:sp>
      <p:pic>
        <p:nvPicPr>
          <p:cNvPr id="2094" name="Picture 1" descr="厂标"/>
          <p:cNvPicPr>
            <a:picLocks noChangeAspect="1"/>
          </p:cNvPicPr>
          <p:nvPr/>
        </p:nvPicPr>
        <p:blipFill>
          <a:blip r:embed="rId1"/>
          <a:srcRect r="36688" b="45331"/>
          <a:stretch>
            <a:fillRect/>
          </a:stretch>
        </p:blipFill>
        <p:spPr>
          <a:xfrm>
            <a:off x="4071938" y="6643688"/>
            <a:ext cx="257175" cy="123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447675" y="821690"/>
            <a:ext cx="8300720" cy="5219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②模板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淬火处理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问题，委外开发模具部分模板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未按我司要求淬火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（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家供应商均存在此现象），模板未淬火影响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产品精度</a:t>
            </a:r>
            <a:endParaRPr lang="zh-CN" altLang="en-US" sz="1400" b="1" u="sng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355" y="1789430"/>
            <a:ext cx="4531360" cy="47923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5" name="Text Box 17"/>
          <p:cNvSpPr txBox="1"/>
          <p:nvPr/>
        </p:nvSpPr>
        <p:spPr>
          <a:xfrm>
            <a:off x="88900" y="139700"/>
            <a:ext cx="5268913" cy="3698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>
              <a:spcBef>
                <a:spcPct val="20000"/>
              </a:spcBef>
            </a:pPr>
            <a:r>
              <a:rPr lang="en-US" altLang="ko-KR" sz="2400" dirty="0">
                <a:latin typeface="HY헤드라인M" pitchFamily="18" charset="-127"/>
                <a:ea typeface="HY헤드라인M" pitchFamily="18" charset="-127"/>
              </a:rPr>
              <a:t>▣</a:t>
            </a:r>
            <a:endParaRPr lang="ko-KR" altLang="en-US" sz="2400" dirty="0">
              <a:latin typeface="宋体" panose="02010600030101010101" pitchFamily="2" charset="-122"/>
              <a:ea typeface="HY헤드라인M" pitchFamily="18" charset="-127"/>
            </a:endParaRPr>
          </a:p>
        </p:txBody>
      </p:sp>
      <p:sp>
        <p:nvSpPr>
          <p:cNvPr id="2066" name="Line 19"/>
          <p:cNvSpPr/>
          <p:nvPr/>
        </p:nvSpPr>
        <p:spPr>
          <a:xfrm>
            <a:off x="0" y="542290"/>
            <a:ext cx="9144000" cy="0"/>
          </a:xfrm>
          <a:prstGeom prst="line">
            <a:avLst/>
          </a:prstGeom>
          <a:ln w="508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85" name="TextBox 22"/>
          <p:cNvSpPr txBox="1"/>
          <p:nvPr/>
        </p:nvSpPr>
        <p:spPr>
          <a:xfrm>
            <a:off x="5429250" y="357188"/>
            <a:ext cx="184150" cy="369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lang="zh-CN" altLang="en-US" dirty="0">
              <a:latin typeface="굴림" pitchFamily="50" charset="-127"/>
            </a:endParaRPr>
          </a:p>
        </p:txBody>
      </p:sp>
      <p:sp>
        <p:nvSpPr>
          <p:cNvPr id="26" name="모서리가 둥근 직사각형 19"/>
          <p:cNvSpPr>
            <a:spLocks noChangeArrowheads="1"/>
          </p:cNvSpPr>
          <p:nvPr/>
        </p:nvSpPr>
        <p:spPr bwMode="auto">
          <a:xfrm>
            <a:off x="9525" y="142795"/>
            <a:ext cx="4919663" cy="408148"/>
          </a:xfrm>
          <a:prstGeom prst="roundRect">
            <a:avLst>
              <a:gd name="adj" fmla="val 16667"/>
            </a:avLst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</a:t>
            </a:r>
            <a:r>
              <a: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G3及其他委外开发模具验收评估报告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)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093" name="TextBox 32"/>
          <p:cNvSpPr txBox="1"/>
          <p:nvPr/>
        </p:nvSpPr>
        <p:spPr>
          <a:xfrm>
            <a:off x="142875" y="6581775"/>
            <a:ext cx="8786813" cy="538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表单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No.GR-15-00-06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B/0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光华荣昌 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A4(210mm×297mm)</a:t>
            </a:r>
            <a:endParaRPr lang="zh-CN" altLang="en-US" sz="11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latin typeface="굴림" pitchFamily="50" charset="-127"/>
            </a:endParaRPr>
          </a:p>
        </p:txBody>
      </p:sp>
      <p:pic>
        <p:nvPicPr>
          <p:cNvPr id="2094" name="Picture 1" descr="厂标"/>
          <p:cNvPicPr>
            <a:picLocks noChangeAspect="1"/>
          </p:cNvPicPr>
          <p:nvPr/>
        </p:nvPicPr>
        <p:blipFill>
          <a:blip r:embed="rId1"/>
          <a:srcRect r="36688" b="45331"/>
          <a:stretch>
            <a:fillRect/>
          </a:stretch>
        </p:blipFill>
        <p:spPr>
          <a:xfrm>
            <a:off x="4071938" y="6643688"/>
            <a:ext cx="257175" cy="123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447675" y="727075"/>
            <a:ext cx="8300720" cy="9531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③模板材料使用问题，委外开发模具部分模板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未按我司要求使用材料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，我司要求所有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30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万次寿命模具凸模、凹模材料使用</a:t>
            </a:r>
            <a:r>
              <a:rPr lang="en-US" altLang="zh-CN" sz="1400" b="1" u="sng">
                <a:solidFill>
                  <a:srgbClr val="FF0000"/>
                </a:solidFill>
                <a:ea typeface="宋体" panose="02010600030101010101" pitchFamily="2" charset="-122"/>
              </a:rPr>
              <a:t>DC53/SKD51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,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现委外开发模具凸模、凹模使用材料最好为</a:t>
            </a:r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r>
              <a:rPr lang="en-US" altLang="zh-CN" sz="1400" b="1" u="sng">
                <a:solidFill>
                  <a:srgbClr val="FF0000"/>
                </a:solidFill>
                <a:ea typeface="宋体" panose="02010600030101010101" pitchFamily="2" charset="-122"/>
              </a:rPr>
              <a:t>Cr12MoV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,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与我司要求使用材料不符，且此现象不止出现在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G3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模具，现有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件委外加工模具厂使用材料均是如此，此材料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无法保证模具使用寿命</a:t>
            </a:r>
            <a:endParaRPr lang="zh-CN" altLang="en-US" sz="1400" b="1" u="sng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1795780"/>
            <a:ext cx="3736340" cy="22586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1010" y="1795780"/>
            <a:ext cx="4477385" cy="2258695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611505" y="2421255"/>
            <a:ext cx="1080135" cy="136779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vert="horz" wrap="square" lIns="91440" tIns="45720" rIns="91440" bIns="45720" numCol="1" rtlCol="0" anchor="t" anchorCtr="0" compatLnSpc="1"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427855" y="3861435"/>
            <a:ext cx="3960495" cy="21590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txBody>
          <a:bodyPr vert="horz" wrap="square" lIns="91440" tIns="45720" rIns="91440" bIns="45720" numCol="1" rtlCol="0" anchor="t" anchorCtr="0" compatLnSpc="1"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4428490" y="2997200"/>
            <a:ext cx="3888105" cy="21590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480" y="4600575"/>
            <a:ext cx="4276090" cy="145732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924175" y="4196715"/>
            <a:ext cx="28276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u="sng">
                <a:solidFill>
                  <a:srgbClr val="FF0000"/>
                </a:solidFill>
              </a:rPr>
              <a:t>我司要求使用材料如下：</a:t>
            </a:r>
            <a:endParaRPr lang="zh-CN" altLang="en-US" b="1" u="sng">
              <a:solidFill>
                <a:srgbClr val="FF0000"/>
              </a:solidFill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2051685" y="5549265"/>
            <a:ext cx="4320540" cy="544195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5" name="Text Box 17"/>
          <p:cNvSpPr txBox="1"/>
          <p:nvPr/>
        </p:nvSpPr>
        <p:spPr>
          <a:xfrm>
            <a:off x="88900" y="139700"/>
            <a:ext cx="5268913" cy="3698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p>
            <a:pPr>
              <a:spcBef>
                <a:spcPct val="20000"/>
              </a:spcBef>
            </a:pPr>
            <a:r>
              <a:rPr lang="en-US" altLang="ko-KR" sz="2400" dirty="0">
                <a:latin typeface="HY헤드라인M" pitchFamily="18" charset="-127"/>
                <a:ea typeface="HY헤드라인M" pitchFamily="18" charset="-127"/>
              </a:rPr>
              <a:t>▣</a:t>
            </a:r>
            <a:endParaRPr lang="ko-KR" altLang="en-US" sz="2400" dirty="0">
              <a:latin typeface="宋体" panose="02010600030101010101" pitchFamily="2" charset="-122"/>
              <a:ea typeface="HY헤드라인M" pitchFamily="18" charset="-127"/>
            </a:endParaRPr>
          </a:p>
        </p:txBody>
      </p:sp>
      <p:sp>
        <p:nvSpPr>
          <p:cNvPr id="2066" name="Line 19"/>
          <p:cNvSpPr/>
          <p:nvPr/>
        </p:nvSpPr>
        <p:spPr>
          <a:xfrm>
            <a:off x="0" y="542290"/>
            <a:ext cx="9144000" cy="0"/>
          </a:xfrm>
          <a:prstGeom prst="line">
            <a:avLst/>
          </a:prstGeom>
          <a:ln w="508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7" name="TextBox 1"/>
          <p:cNvSpPr txBox="1"/>
          <p:nvPr/>
        </p:nvSpPr>
        <p:spPr>
          <a:xfrm>
            <a:off x="7143750" y="199390"/>
            <a:ext cx="1892300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400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2024</a:t>
            </a:r>
            <a:r>
              <a:rPr lang="zh-CN" altLang="en-US" sz="1400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</a:t>
            </a:r>
            <a:r>
              <a:rPr lang="en-US" altLang="zh-CN" sz="1400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05</a:t>
            </a:r>
            <a:r>
              <a:rPr lang="zh-CN" altLang="en-US" sz="1400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月</a:t>
            </a:r>
            <a:r>
              <a:rPr lang="en-US" altLang="zh-CN" sz="1400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18</a:t>
            </a:r>
            <a:r>
              <a:rPr lang="zh-CN" altLang="en-US" sz="1400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日</a:t>
            </a:r>
            <a:endParaRPr lang="zh-CN" altLang="en-US" sz="1400" dirty="0">
              <a:solidFill>
                <a:srgbClr val="00B0F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85" name="TextBox 22"/>
          <p:cNvSpPr txBox="1"/>
          <p:nvPr/>
        </p:nvSpPr>
        <p:spPr>
          <a:xfrm>
            <a:off x="5429250" y="357188"/>
            <a:ext cx="184150" cy="369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lang="zh-CN" altLang="en-US" dirty="0">
              <a:latin typeface="굴림" pitchFamily="50" charset="-127"/>
            </a:endParaRPr>
          </a:p>
        </p:txBody>
      </p:sp>
      <p:sp>
        <p:nvSpPr>
          <p:cNvPr id="26" name="모서리가 둥근 직사각형 19"/>
          <p:cNvSpPr>
            <a:spLocks noChangeArrowheads="1"/>
          </p:cNvSpPr>
          <p:nvPr/>
        </p:nvSpPr>
        <p:spPr bwMode="auto">
          <a:xfrm>
            <a:off x="9525" y="142795"/>
            <a:ext cx="4919663" cy="408148"/>
          </a:xfrm>
          <a:prstGeom prst="roundRect">
            <a:avLst>
              <a:gd name="adj" fmla="val 16667"/>
            </a:avLst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</a:t>
            </a:r>
            <a:r>
              <a: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G3及其他委外开发模具验收评估报告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)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093" name="TextBox 32"/>
          <p:cNvSpPr txBox="1"/>
          <p:nvPr/>
        </p:nvSpPr>
        <p:spPr>
          <a:xfrm>
            <a:off x="142875" y="6581775"/>
            <a:ext cx="8786813" cy="538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表单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No.GR-15-00-06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B/0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</a:t>
            </a:r>
            <a:r>
              <a:rPr lang="zh-CN" altLang="en-US" sz="1100" dirty="0">
                <a:latin typeface="宋体" panose="02010600030101010101" pitchFamily="2" charset="-122"/>
                <a:ea typeface="宋体" panose="02010600030101010101" pitchFamily="2" charset="-122"/>
              </a:rPr>
              <a:t>光华荣昌 </a:t>
            </a:r>
            <a:r>
              <a:rPr lang="en-US" altLang="zh-CN" sz="1100" dirty="0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A4(210mm×297mm)</a:t>
            </a:r>
            <a:endParaRPr lang="zh-CN" altLang="en-US" sz="11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latin typeface="굴림" pitchFamily="50" charset="-127"/>
            </a:endParaRPr>
          </a:p>
        </p:txBody>
      </p:sp>
      <p:pic>
        <p:nvPicPr>
          <p:cNvPr id="2094" name="Picture 1" descr="厂标"/>
          <p:cNvPicPr>
            <a:picLocks noChangeAspect="1"/>
          </p:cNvPicPr>
          <p:nvPr/>
        </p:nvPicPr>
        <p:blipFill>
          <a:blip r:embed="rId1"/>
          <a:srcRect r="36688" b="45331"/>
          <a:stretch>
            <a:fillRect/>
          </a:stretch>
        </p:blipFill>
        <p:spPr>
          <a:xfrm>
            <a:off x="4071938" y="6643688"/>
            <a:ext cx="257175" cy="123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386080" y="1393190"/>
            <a:ext cx="8300720" cy="27070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p>
            <a:endParaRPr lang="zh-CN" sz="1400" b="1" u="sng">
              <a:solidFill>
                <a:srgbClr val="C00000"/>
              </a:solidFill>
              <a:ea typeface="宋体" panose="02010600030101010101" pitchFamily="2" charset="-122"/>
            </a:endParaRPr>
          </a:p>
          <a:p>
            <a:r>
              <a:rPr lang="zh-CN" sz="1400" b="1">
                <a:solidFill>
                  <a:srgbClr val="C00000"/>
                </a:solidFill>
                <a:ea typeface="宋体" panose="02010600030101010101" pitchFamily="2" charset="-122"/>
              </a:rPr>
              <a:t>    </a:t>
            </a:r>
            <a:r>
              <a:rPr lang="zh-CN" sz="1600" b="1">
                <a:solidFill>
                  <a:schemeClr val="tx1"/>
                </a:solidFill>
                <a:ea typeface="宋体" panose="02010600030101010101" pitchFamily="2" charset="-122"/>
              </a:rPr>
              <a:t>总 结</a:t>
            </a:r>
            <a:r>
              <a:rPr lang="zh-CN" sz="1400" b="1">
                <a:solidFill>
                  <a:schemeClr val="tx1"/>
                </a:solidFill>
                <a:ea typeface="宋体" panose="02010600030101010101" pitchFamily="2" charset="-122"/>
              </a:rPr>
              <a:t>：</a:t>
            </a:r>
            <a:endParaRPr lang="zh-CN" sz="14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r>
              <a:rPr lang="zh-CN" sz="1400" b="1">
                <a:solidFill>
                  <a:schemeClr val="tx1"/>
                </a:solidFill>
                <a:ea typeface="宋体" panose="02010600030101010101" pitchFamily="2" charset="-122"/>
              </a:rPr>
              <a:t>    </a:t>
            </a:r>
            <a:endParaRPr lang="zh-CN" sz="14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r>
              <a:rPr lang="zh-CN" sz="1400" b="1">
                <a:solidFill>
                  <a:schemeClr val="tx1"/>
                </a:solidFill>
                <a:ea typeface="宋体" panose="02010600030101010101" pitchFamily="2" charset="-122"/>
              </a:rPr>
              <a:t>    </a:t>
            </a:r>
            <a:r>
              <a:rPr lang="zh-CN" sz="1400">
                <a:solidFill>
                  <a:schemeClr val="tx1"/>
                </a:solidFill>
                <a:ea typeface="宋体" panose="02010600030101010101" pitchFamily="2" charset="-122"/>
              </a:rPr>
              <a:t>以上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项问题提出依据为我司与供应商签署的模具开发技术协议。</a:t>
            </a:r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    问题主要影响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模具装夹速度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模具寿命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及</a:t>
            </a:r>
            <a:r>
              <a:rPr lang="zh-CN" altLang="en-US" sz="1400" b="1" u="sng">
                <a:solidFill>
                  <a:srgbClr val="FF0000"/>
                </a:solidFill>
                <a:ea typeface="宋体" panose="02010600030101010101" pitchFamily="2" charset="-122"/>
              </a:rPr>
              <a:t>产品精度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，已严重影响模具验收且无法短时间内完成维修。</a:t>
            </a:r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endParaRPr lang="zh-CN" altLang="en-US" sz="14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r>
              <a:rPr lang="zh-CN" altLang="en-US" sz="1400" b="1">
                <a:solidFill>
                  <a:srgbClr val="FF0000"/>
                </a:solidFill>
                <a:ea typeface="宋体" panose="02010600030101010101" pitchFamily="2" charset="-122"/>
              </a:rPr>
              <a:t>    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现状态除增加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/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更换模板之外暂无维修方案。</a:t>
            </a:r>
            <a:endParaRPr lang="zh-CN" sz="1400" u="sng">
              <a:solidFill>
                <a:schemeClr val="tx1"/>
              </a:solidFill>
              <a:ea typeface="宋体" panose="02010600030101010101" pitchFamily="2" charset="-122"/>
            </a:endParaRPr>
          </a:p>
          <a:p>
            <a:endParaRPr lang="zh-CN" sz="1400" u="sng">
              <a:solidFill>
                <a:schemeClr val="tx1"/>
              </a:solidFill>
              <a:ea typeface="宋体" panose="02010600030101010101" pitchFamily="2" charset="-122"/>
            </a:endParaRPr>
          </a:p>
          <a:p>
            <a:endParaRPr lang="zh-CN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r>
              <a:rPr lang="zh-CN" sz="1400">
                <a:solidFill>
                  <a:schemeClr val="tx1"/>
                </a:solidFill>
                <a:ea typeface="宋体" panose="02010600030101010101" pitchFamily="2" charset="-122"/>
              </a:rPr>
              <a:t>    注：①</a:t>
            </a:r>
            <a:r>
              <a:rPr lang="en-US" altLang="zh-CN" sz="1400">
                <a:solidFill>
                  <a:schemeClr val="tx1"/>
                </a:solidFill>
                <a:ea typeface="宋体" panose="02010600030101010101" pitchFamily="2" charset="-122"/>
              </a:rPr>
              <a:t>-</a:t>
            </a:r>
            <a:r>
              <a:rPr lang="zh-CN" altLang="en-US" sz="1400">
                <a:solidFill>
                  <a:schemeClr val="tx1"/>
                </a:solidFill>
                <a:ea typeface="宋体" panose="02010600030101010101" pitchFamily="2" charset="-122"/>
              </a:rPr>
              <a:t>③项均为委外开发商提供资料，按现有提供资料项目评估发现以上问题。</a:t>
            </a:r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endParaRPr lang="zh-CN" altLang="en-US" sz="1400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테마">
      <a:majorFont>
        <a:latin typeface="맑은 고딕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ko-K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1064</Words>
  <Application>WPS 演示</Application>
  <PresentationFormat/>
  <Paragraphs>57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굴림</vt:lpstr>
      <vt:lpstr>Malgun Gothic</vt:lpstr>
      <vt:lpstr>HY헤드라인M</vt:lpstr>
      <vt:lpstr>黑体</vt:lpstr>
      <vt:lpstr>微软雅黑</vt:lpstr>
      <vt:lpstr>Arial Unicode MS</vt:lpstr>
      <vt:lpstr>Office 테마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42</cp:revision>
  <dcterms:created xsi:type="dcterms:W3CDTF">2012-07-16T05:15:00Z</dcterms:created>
  <dcterms:modified xsi:type="dcterms:W3CDTF">2024-07-02T07:00:51Z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2052-10.1.0.7311</vt:lpwstr>
  </property>
</Properties>
</file>