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1" r:id="rId7"/>
    <p:sldId id="268" r:id="rId8"/>
    <p:sldId id="262" r:id="rId9"/>
    <p:sldId id="270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7" userDrawn="1">
          <p15:clr>
            <a:srgbClr val="A4A3A4"/>
          </p15:clr>
        </p15:guide>
        <p15:guide id="2" pos="38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87"/>
        <p:guide pos="380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7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4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8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0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직사각형 15"/>
          <p:cNvSpPr/>
          <p:nvPr/>
        </p:nvSpPr>
        <p:spPr>
          <a:xfrm>
            <a:off x="1143000" y="676593"/>
            <a:ext cx="9906000" cy="1436687"/>
          </a:xfrm>
          <a:prstGeom prst="rect">
            <a:avLst/>
          </a:prstGeom>
          <a:solidFill>
            <a:srgbClr val="8EB4E3"/>
          </a:soli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r>
              <a:rPr lang="ko-KR" altLang="en-US" sz="3200" b="1" dirty="0">
                <a:latin typeface="微软雅黑" panose="020B0503020204020204" charset="-122"/>
                <a:ea typeface="Malgun Gothic" panose="020B0503020000020004" charset="-127"/>
                <a:sym typeface="Gulim" pitchFamily="34" charset="-127"/>
              </a:rPr>
              <a:t> </a:t>
            </a: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Gulim" pitchFamily="34" charset="-127"/>
              </a:rPr>
              <a:t>A6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Gulim" pitchFamily="34" charset="-127"/>
              </a:rPr>
              <a:t>项目焊接</a:t>
            </a: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Gulim" pitchFamily="34" charset="-127"/>
              </a:rPr>
              <a:t>JIG</a:t>
            </a:r>
            <a:r>
              <a:rPr lang="zh-CN" altLang="en-US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Gulim" pitchFamily="34" charset="-127"/>
              </a:rPr>
              <a:t>说明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Gulim" pitchFamily="34" charset="-127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无标题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86125" y="1741805"/>
            <a:ext cx="4989830" cy="3982085"/>
          </a:xfrm>
          <a:prstGeom prst="rect">
            <a:avLst/>
          </a:prstGeom>
        </p:spPr>
      </p:pic>
      <p:sp>
        <p:nvSpPr>
          <p:cNvPr id="69634" name="TextBox 17"/>
          <p:cNvSpPr txBox="1"/>
          <p:nvPr/>
        </p:nvSpPr>
        <p:spPr>
          <a:xfrm>
            <a:off x="840740" y="544830"/>
            <a:ext cx="797877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marR="0" lvl="0" indent="0" algn="l" defTabSz="914400" rtl="0" eaLnBrk="1" fontAlgn="ctr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ko-KR" altLang="en-US" sz="2400" dirty="0">
                <a:solidFill>
                  <a:srgbClr val="000000"/>
                </a:solidFill>
                <a:latin typeface="微软雅黑" panose="020B0503020204020204" charset="-122"/>
                <a:ea typeface="현대하모니 M" pitchFamily="18" charset="-127"/>
              </a:rPr>
              <a:t>▣ 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主驾驶靠背骨架焊接总成一序</a:t>
            </a:r>
            <a:endParaRPr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 flipH="1">
            <a:off x="7355840" y="3830320"/>
            <a:ext cx="1891030" cy="1631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9381490" y="3625215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/>
              <a:t>钣金件</a:t>
            </a:r>
            <a:r>
              <a:rPr lang="zh-CN" altLang="en-US"/>
              <a:t>定位销</a:t>
            </a:r>
            <a:r>
              <a:rPr lang="en-US" altLang="zh-CN"/>
              <a:t>+</a:t>
            </a:r>
            <a:r>
              <a:rPr lang="zh-CN" altLang="en-US"/>
              <a:t>支撑</a:t>
            </a:r>
            <a:endParaRPr lang="zh-CN" altLang="en-US"/>
          </a:p>
          <a:p>
            <a:r>
              <a:rPr lang="zh-CN" altLang="en-US"/>
              <a:t>上部压紧</a:t>
            </a:r>
            <a:endParaRPr lang="zh-CN" altLang="en-US"/>
          </a:p>
        </p:txBody>
      </p:sp>
      <p:cxnSp>
        <p:nvCxnSpPr>
          <p:cNvPr id="6" name="直接箭头连接符 5"/>
          <p:cNvCxnSpPr/>
          <p:nvPr/>
        </p:nvCxnSpPr>
        <p:spPr>
          <a:xfrm flipH="1">
            <a:off x="6769100" y="1776730"/>
            <a:ext cx="2325370" cy="6953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9158605" y="153797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/>
              <a:t>管部定位</a:t>
            </a:r>
            <a:r>
              <a:rPr lang="en-US" altLang="zh-CN"/>
              <a:t>+</a:t>
            </a:r>
            <a:r>
              <a:rPr lang="zh-CN" altLang="en-US"/>
              <a:t>上部压紧</a:t>
            </a:r>
            <a:endParaRPr lang="zh-CN" altLang="en-US"/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2477135" y="4906645"/>
            <a:ext cx="1694815" cy="5975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2857500" y="3156585"/>
            <a:ext cx="1727835" cy="5651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H="1">
            <a:off x="6047105" y="3091815"/>
            <a:ext cx="3145155" cy="279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9246870" y="279590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调角器侧板辅助支撑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80645" y="5339715"/>
            <a:ext cx="23228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下部</a:t>
            </a:r>
            <a:r>
              <a:rPr lang="en-US" altLang="zh-CN"/>
              <a:t>2</a:t>
            </a:r>
            <a:r>
              <a:rPr lang="zh-CN" altLang="en-US"/>
              <a:t>个定位销</a:t>
            </a:r>
            <a:r>
              <a:rPr lang="zh-CN"/>
              <a:t>可单独调整</a:t>
            </a:r>
            <a:endParaRPr lang="zh-CN"/>
          </a:p>
        </p:txBody>
      </p:sp>
      <p:sp>
        <p:nvSpPr>
          <p:cNvPr id="15" name="文本框 14"/>
          <p:cNvSpPr txBox="1"/>
          <p:nvPr/>
        </p:nvSpPr>
        <p:spPr>
          <a:xfrm>
            <a:off x="285750" y="2968625"/>
            <a:ext cx="27889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连接钢丝</a:t>
            </a:r>
            <a:r>
              <a:rPr lang="en-US" altLang="zh-CN"/>
              <a:t>+</a:t>
            </a:r>
            <a:r>
              <a:rPr lang="zh-CN" altLang="en-US"/>
              <a:t>转轴定位、支撑、压紧</a:t>
            </a:r>
            <a:endParaRPr lang="zh-CN" altLang="en-US"/>
          </a:p>
        </p:txBody>
      </p:sp>
      <p:cxnSp>
        <p:nvCxnSpPr>
          <p:cNvPr id="16" name="直接箭头连接符 15"/>
          <p:cNvCxnSpPr/>
          <p:nvPr/>
        </p:nvCxnSpPr>
        <p:spPr>
          <a:xfrm flipV="1">
            <a:off x="2312035" y="4308475"/>
            <a:ext cx="1642745" cy="1847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285750" y="4392295"/>
            <a:ext cx="19138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孔内部支撑</a:t>
            </a:r>
            <a:endParaRPr lang="zh-CN" altLang="en-US"/>
          </a:p>
        </p:txBody>
      </p:sp>
      <p:cxnSp>
        <p:nvCxnSpPr>
          <p:cNvPr id="11" name="直接箭头连接符 10"/>
          <p:cNvCxnSpPr/>
          <p:nvPr/>
        </p:nvCxnSpPr>
        <p:spPr>
          <a:xfrm flipH="1">
            <a:off x="5476240" y="4895215"/>
            <a:ext cx="3607435" cy="114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9158605" y="465963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调角器定位</a:t>
            </a:r>
            <a:r>
              <a:rPr lang="en-US" altLang="zh-CN"/>
              <a:t>+</a:t>
            </a:r>
            <a:r>
              <a:rPr lang="zh-CN" altLang="en-US"/>
              <a:t>移动压紧</a:t>
            </a:r>
            <a:endParaRPr lang="zh-CN" altLang="en-US"/>
          </a:p>
        </p:txBody>
      </p:sp>
      <p:sp>
        <p:nvSpPr>
          <p:cNvPr id="19" name="TextBox 17"/>
          <p:cNvSpPr txBox="1"/>
          <p:nvPr/>
        </p:nvSpPr>
        <p:spPr>
          <a:xfrm>
            <a:off x="4311650" y="6159500"/>
            <a:ext cx="79787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marR="0" lvl="0" indent="0" algn="l" defTabSz="914400" rtl="0" eaLnBrk="1" fontAlgn="ctr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副</a:t>
            </a:r>
            <a:r>
              <a:rPr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驾驶</a:t>
            </a:r>
            <a:r>
              <a:rPr lang="zh-CN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与主驾对称</a:t>
            </a:r>
            <a:endParaRPr sz="3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流程图: 联系 20"/>
          <p:cNvSpPr/>
          <p:nvPr/>
        </p:nvSpPr>
        <p:spPr>
          <a:xfrm>
            <a:off x="3747770" y="6226175"/>
            <a:ext cx="563880" cy="516890"/>
          </a:xfrm>
          <a:prstGeom prst="flowChartConnector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无标题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04870" y="1264285"/>
            <a:ext cx="4838700" cy="389382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944880" y="4006850"/>
            <a:ext cx="16363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举升托料气缸</a:t>
            </a:r>
            <a:endParaRPr lang="zh-CN" altLang="en-US"/>
          </a:p>
        </p:txBody>
      </p:sp>
      <p:cxnSp>
        <p:nvCxnSpPr>
          <p:cNvPr id="12" name="直接箭头连接符 11"/>
          <p:cNvCxnSpPr/>
          <p:nvPr/>
        </p:nvCxnSpPr>
        <p:spPr>
          <a:xfrm flipV="1">
            <a:off x="2737485" y="3635375"/>
            <a:ext cx="2216785" cy="4775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" name="直接箭头连接符 2"/>
          <p:cNvCxnSpPr/>
          <p:nvPr/>
        </p:nvCxnSpPr>
        <p:spPr>
          <a:xfrm flipH="1">
            <a:off x="6388735" y="2363470"/>
            <a:ext cx="2118995" cy="4457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8710930" y="2167255"/>
            <a:ext cx="16363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开大孔利于焊枪焊接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图片 9" descr="无标题"/>
          <p:cNvPicPr>
            <a:picLocks noChangeAspect="1"/>
          </p:cNvPicPr>
          <p:nvPr/>
        </p:nvPicPr>
        <p:blipFill>
          <a:blip r:embed="rId1"/>
          <a:srcRect r="19430"/>
          <a:stretch>
            <a:fillRect/>
          </a:stretch>
        </p:blipFill>
        <p:spPr>
          <a:xfrm>
            <a:off x="3598545" y="1938020"/>
            <a:ext cx="5377815" cy="3975100"/>
          </a:xfrm>
          <a:prstGeom prst="rect">
            <a:avLst/>
          </a:prstGeom>
        </p:spPr>
      </p:pic>
      <p:cxnSp>
        <p:nvCxnSpPr>
          <p:cNvPr id="16" name="直接箭头连接符 15"/>
          <p:cNvCxnSpPr>
            <a:stCxn id="5" idx="1"/>
          </p:cNvCxnSpPr>
          <p:nvPr/>
        </p:nvCxnSpPr>
        <p:spPr>
          <a:xfrm flipH="1">
            <a:off x="7373620" y="3416935"/>
            <a:ext cx="2261235" cy="2533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9634855" y="3232785"/>
            <a:ext cx="21812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>
                <a:sym typeface="+mn-ea"/>
              </a:rPr>
              <a:t>二序钢丝定位</a:t>
            </a:r>
            <a:r>
              <a:rPr lang="en-US" altLang="zh-CN">
                <a:sym typeface="+mn-ea"/>
              </a:rPr>
              <a:t>+</a:t>
            </a:r>
            <a:r>
              <a:rPr lang="zh-CN" altLang="en-US">
                <a:sym typeface="+mn-ea"/>
              </a:rPr>
              <a:t>压紧</a:t>
            </a:r>
            <a:endParaRPr lang="zh-CN" altLang="en-US"/>
          </a:p>
        </p:txBody>
      </p:sp>
      <p:cxnSp>
        <p:nvCxnSpPr>
          <p:cNvPr id="6" name="直接箭头连接符 5"/>
          <p:cNvCxnSpPr/>
          <p:nvPr/>
        </p:nvCxnSpPr>
        <p:spPr>
          <a:xfrm flipH="1">
            <a:off x="7703820" y="2157095"/>
            <a:ext cx="1760220" cy="478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flipV="1">
            <a:off x="2524125" y="4648835"/>
            <a:ext cx="1893570" cy="11779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 flipH="1" flipV="1">
            <a:off x="6563360" y="4164965"/>
            <a:ext cx="3051810" cy="1250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9464040" y="1938020"/>
            <a:ext cx="18129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一序定位</a:t>
            </a:r>
            <a:r>
              <a:rPr lang="en-US" altLang="zh-CN"/>
              <a:t>+</a:t>
            </a:r>
            <a:r>
              <a:rPr lang="zh-CN" altLang="en-US"/>
              <a:t>压紧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9695815" y="4053840"/>
            <a:ext cx="17627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二序钢丝</a:t>
            </a:r>
            <a:r>
              <a:rPr lang="en-US" altLang="zh-CN"/>
              <a:t>+</a:t>
            </a:r>
            <a:r>
              <a:rPr lang="zh-CN" altLang="en-US"/>
              <a:t>压紧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151765" y="5706745"/>
            <a:ext cx="26066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/>
              <a:t>调角器底孔定位</a:t>
            </a:r>
            <a:r>
              <a:rPr lang="en-US" altLang="zh-CN"/>
              <a:t>+</a:t>
            </a:r>
            <a:r>
              <a:rPr lang="zh-CN" altLang="en-US"/>
              <a:t>压紧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21945" y="2149475"/>
            <a:ext cx="27889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两边侧钢丝定位</a:t>
            </a:r>
            <a:r>
              <a:rPr lang="en-US" altLang="zh-CN"/>
              <a:t>+</a:t>
            </a:r>
            <a:r>
              <a:rPr lang="zh-CN" altLang="en-US"/>
              <a:t>压紧</a:t>
            </a:r>
            <a:endParaRPr lang="zh-CN" altLang="en-US"/>
          </a:p>
        </p:txBody>
      </p:sp>
      <p:cxnSp>
        <p:nvCxnSpPr>
          <p:cNvPr id="11" name="直接箭头连接符 10"/>
          <p:cNvCxnSpPr/>
          <p:nvPr/>
        </p:nvCxnSpPr>
        <p:spPr>
          <a:xfrm>
            <a:off x="2902585" y="2313305"/>
            <a:ext cx="2524760" cy="5892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473710" y="3716655"/>
            <a:ext cx="19653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底部钢丝</a:t>
            </a:r>
            <a:r>
              <a:rPr lang="en-US" altLang="zh-CN"/>
              <a:t>+</a:t>
            </a:r>
            <a:r>
              <a:rPr lang="zh-CN" altLang="en-US"/>
              <a:t>压紧</a:t>
            </a:r>
            <a:endParaRPr lang="zh-CN" altLang="en-US"/>
          </a:p>
        </p:txBody>
      </p:sp>
      <p:cxnSp>
        <p:nvCxnSpPr>
          <p:cNvPr id="12" name="直接箭头连接符 11"/>
          <p:cNvCxnSpPr/>
          <p:nvPr/>
        </p:nvCxnSpPr>
        <p:spPr>
          <a:xfrm flipV="1">
            <a:off x="2681605" y="3470275"/>
            <a:ext cx="3124835" cy="3790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>
            <a:stCxn id="19" idx="3"/>
          </p:cNvCxnSpPr>
          <p:nvPr/>
        </p:nvCxnSpPr>
        <p:spPr>
          <a:xfrm flipV="1">
            <a:off x="2835910" y="4048760"/>
            <a:ext cx="3547745" cy="5575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629920" y="4422140"/>
            <a:ext cx="22059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一序管部定位</a:t>
            </a:r>
            <a:r>
              <a:rPr lang="en-US" altLang="zh-CN"/>
              <a:t>+</a:t>
            </a:r>
            <a:r>
              <a:rPr lang="zh-CN" altLang="en-US"/>
              <a:t>压紧</a:t>
            </a:r>
            <a:endParaRPr lang="zh-CN" altLang="en-US"/>
          </a:p>
        </p:txBody>
      </p:sp>
      <p:sp>
        <p:nvSpPr>
          <p:cNvPr id="2" name="TextBox 17"/>
          <p:cNvSpPr txBox="1"/>
          <p:nvPr/>
        </p:nvSpPr>
        <p:spPr>
          <a:xfrm>
            <a:off x="1033145" y="728345"/>
            <a:ext cx="797877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marR="0" lvl="0" indent="0" algn="l" defTabSz="914400" rtl="0" eaLnBrk="1" fontAlgn="ctr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ko-KR" altLang="en-US" sz="2400" dirty="0">
                <a:solidFill>
                  <a:srgbClr val="000000"/>
                </a:solidFill>
                <a:latin typeface="微软雅黑" panose="020B0503020204020204" charset="-122"/>
                <a:ea typeface="현대하모니 M" pitchFamily="18" charset="-127"/>
              </a:rPr>
              <a:t>▣ 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主驾驶靠背骨架焊接总成</a:t>
            </a:r>
            <a:r>
              <a:rPr lang="zh-CN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二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序</a:t>
            </a:r>
            <a:endParaRPr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TextBox 17"/>
          <p:cNvSpPr txBox="1"/>
          <p:nvPr/>
        </p:nvSpPr>
        <p:spPr>
          <a:xfrm>
            <a:off x="4311650" y="6159500"/>
            <a:ext cx="79787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marR="0" lvl="0" indent="0" algn="l" defTabSz="914400" rtl="0" eaLnBrk="1" fontAlgn="ctr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副</a:t>
            </a:r>
            <a:r>
              <a:rPr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驾驶</a:t>
            </a:r>
            <a:r>
              <a:rPr lang="zh-CN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与主驾对称</a:t>
            </a:r>
            <a:endParaRPr sz="3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流程图: 联系 20"/>
          <p:cNvSpPr/>
          <p:nvPr/>
        </p:nvSpPr>
        <p:spPr>
          <a:xfrm>
            <a:off x="3747770" y="6226175"/>
            <a:ext cx="563880" cy="516890"/>
          </a:xfrm>
          <a:prstGeom prst="flowChartConnector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无标题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685" y="2040255"/>
            <a:ext cx="4793615" cy="3469005"/>
          </a:xfrm>
          <a:prstGeom prst="rect">
            <a:avLst/>
          </a:prstGeom>
        </p:spPr>
      </p:pic>
      <p:sp>
        <p:nvSpPr>
          <p:cNvPr id="69634" name="TextBox 17"/>
          <p:cNvSpPr txBox="1"/>
          <p:nvPr/>
        </p:nvSpPr>
        <p:spPr>
          <a:xfrm>
            <a:off x="840740" y="544830"/>
            <a:ext cx="797877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marR="0" lvl="0" indent="0" algn="l" defTabSz="914400" rtl="0" eaLnBrk="1" fontAlgn="ctr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ko-KR" altLang="en-US" sz="2400" dirty="0">
                <a:solidFill>
                  <a:srgbClr val="000000"/>
                </a:solidFill>
                <a:latin typeface="微软雅黑" panose="020B0503020204020204" charset="-122"/>
                <a:ea typeface="현대하모니 M" pitchFamily="18" charset="-127"/>
              </a:rPr>
              <a:t>▣</a:t>
            </a:r>
            <a:r>
              <a:rPr lang="en-US" altLang="ko-KR" sz="2400" dirty="0">
                <a:solidFill>
                  <a:srgbClr val="000000"/>
                </a:solidFill>
                <a:latin typeface="微软雅黑" panose="020B0503020204020204" charset="-122"/>
                <a:ea typeface="현대하모니 M" pitchFamily="18" charset="-127"/>
              </a:rPr>
              <a:t> 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</a:rPr>
              <a:t>宽车副驾驶坐垫骨架焊接总成</a:t>
            </a:r>
            <a:endParaRPr sz="2400" dirty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cxnSp>
        <p:nvCxnSpPr>
          <p:cNvPr id="16" name="直接箭头连接符 15"/>
          <p:cNvCxnSpPr>
            <a:stCxn id="5" idx="1"/>
          </p:cNvCxnSpPr>
          <p:nvPr/>
        </p:nvCxnSpPr>
        <p:spPr>
          <a:xfrm flipH="1">
            <a:off x="6374130" y="2082165"/>
            <a:ext cx="2445385" cy="5784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8819515" y="189801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4</a:t>
            </a:r>
            <a:r>
              <a:rPr lang="zh-CN" altLang="en-US">
                <a:sym typeface="+mn-ea"/>
              </a:rPr>
              <a:t>个底部定位销</a:t>
            </a:r>
            <a:r>
              <a:rPr lang="en-US" altLang="zh-CN">
                <a:sym typeface="+mn-ea"/>
              </a:rPr>
              <a:t>+</a:t>
            </a:r>
            <a:r>
              <a:rPr lang="zh-CN" altLang="en-US">
                <a:sym typeface="+mn-ea"/>
              </a:rPr>
              <a:t>支撑</a:t>
            </a:r>
            <a:endParaRPr lang="zh-CN" altLang="en-US"/>
          </a:p>
        </p:txBody>
      </p:sp>
      <p:cxnSp>
        <p:nvCxnSpPr>
          <p:cNvPr id="6" name="直接箭头连接符 5"/>
          <p:cNvCxnSpPr>
            <a:stCxn id="10" idx="2"/>
          </p:cNvCxnSpPr>
          <p:nvPr/>
        </p:nvCxnSpPr>
        <p:spPr>
          <a:xfrm flipH="1">
            <a:off x="6037580" y="1445895"/>
            <a:ext cx="294005" cy="10490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 flipH="1" flipV="1">
            <a:off x="6268720" y="3964940"/>
            <a:ext cx="2072640" cy="14306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450850" y="2487930"/>
            <a:ext cx="176085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/>
              <a:t>焊接小套底部支撑上部压紧</a:t>
            </a:r>
            <a:endParaRPr lang="zh-CN"/>
          </a:p>
          <a:p>
            <a:r>
              <a:rPr lang="zh-CN"/>
              <a:t>左右件</a:t>
            </a:r>
            <a:endParaRPr lang="zh-CN"/>
          </a:p>
        </p:txBody>
      </p:sp>
      <p:sp>
        <p:nvSpPr>
          <p:cNvPr id="13" name="文本框 12"/>
          <p:cNvSpPr txBox="1"/>
          <p:nvPr/>
        </p:nvSpPr>
        <p:spPr>
          <a:xfrm>
            <a:off x="8466455" y="523557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前部工件做前后移动定位夹紧机构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8819515" y="2797175"/>
            <a:ext cx="25069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/>
              <a:t>三面做侧面支撑</a:t>
            </a:r>
            <a:r>
              <a:rPr lang="en-US" altLang="zh-CN"/>
              <a:t>+</a:t>
            </a:r>
            <a:r>
              <a:rPr lang="zh-CN" altLang="en-US"/>
              <a:t>限位压紧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5434965" y="1127125"/>
            <a:ext cx="1792605" cy="4419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/>
              <a:t>此部分为总成</a:t>
            </a:r>
            <a:endParaRPr lang="zh-CN"/>
          </a:p>
        </p:txBody>
      </p:sp>
      <p:sp>
        <p:nvSpPr>
          <p:cNvPr id="11" name="文本框 10"/>
          <p:cNvSpPr txBox="1"/>
          <p:nvPr/>
        </p:nvSpPr>
        <p:spPr>
          <a:xfrm>
            <a:off x="2104390" y="1137920"/>
            <a:ext cx="1991995" cy="4419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/>
              <a:t>此部分为分总成</a:t>
            </a:r>
            <a:endParaRPr lang="zh-CN"/>
          </a:p>
        </p:txBody>
      </p:sp>
      <p:cxnSp>
        <p:nvCxnSpPr>
          <p:cNvPr id="12" name="直接箭头连接符 11"/>
          <p:cNvCxnSpPr/>
          <p:nvPr/>
        </p:nvCxnSpPr>
        <p:spPr>
          <a:xfrm>
            <a:off x="3355340" y="1363345"/>
            <a:ext cx="746125" cy="14370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1913890" y="2797175"/>
            <a:ext cx="2009140" cy="736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450850" y="3844290"/>
            <a:ext cx="18554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/>
              <a:t>焊接</a:t>
            </a:r>
            <a:r>
              <a:rPr lang="en-US" altLang="zh-CN"/>
              <a:t>2</a:t>
            </a:r>
            <a:r>
              <a:rPr lang="zh-CN" altLang="en-US"/>
              <a:t>个</a:t>
            </a:r>
            <a:r>
              <a:rPr lang="zh-CN"/>
              <a:t>小套底部支撑上部压紧</a:t>
            </a:r>
            <a:endParaRPr lang="zh-CN"/>
          </a:p>
        </p:txBody>
      </p:sp>
      <p:cxnSp>
        <p:nvCxnSpPr>
          <p:cNvPr id="17" name="直接箭头连接符 16"/>
          <p:cNvCxnSpPr/>
          <p:nvPr/>
        </p:nvCxnSpPr>
        <p:spPr>
          <a:xfrm>
            <a:off x="2145665" y="4185920"/>
            <a:ext cx="2030095" cy="2736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450850" y="5235575"/>
            <a:ext cx="18554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/>
              <a:t>焊接</a:t>
            </a:r>
            <a:r>
              <a:rPr lang="en-US" altLang="zh-CN"/>
              <a:t>4</a:t>
            </a:r>
            <a:r>
              <a:rPr lang="zh-CN" altLang="en-US"/>
              <a:t>个</a:t>
            </a:r>
            <a:r>
              <a:rPr lang="zh-CN"/>
              <a:t>小套底部支撑上部压紧</a:t>
            </a:r>
            <a:endParaRPr lang="zh-CN"/>
          </a:p>
        </p:txBody>
      </p:sp>
      <p:cxnSp>
        <p:nvCxnSpPr>
          <p:cNvPr id="19" name="直接箭头连接符 18"/>
          <p:cNvCxnSpPr/>
          <p:nvPr/>
        </p:nvCxnSpPr>
        <p:spPr>
          <a:xfrm flipV="1">
            <a:off x="2166620" y="4932680"/>
            <a:ext cx="2113915" cy="736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0" name="上下箭头 19"/>
          <p:cNvSpPr/>
          <p:nvPr/>
        </p:nvSpPr>
        <p:spPr>
          <a:xfrm rot="20700000">
            <a:off x="6148705" y="3916680"/>
            <a:ext cx="662305" cy="946785"/>
          </a:xfrm>
          <a:prstGeom prst="up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1" name="直接箭头连接符 20"/>
          <p:cNvCxnSpPr/>
          <p:nvPr/>
        </p:nvCxnSpPr>
        <p:spPr>
          <a:xfrm flipH="1">
            <a:off x="6826250" y="3039110"/>
            <a:ext cx="2040890" cy="4210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 flipH="1">
            <a:off x="5501005" y="2986405"/>
            <a:ext cx="3418840" cy="2108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 flipH="1" flipV="1">
            <a:off x="5795645" y="2513330"/>
            <a:ext cx="3124200" cy="3892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无标题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0885" y="2179955"/>
            <a:ext cx="3677285" cy="1931035"/>
          </a:xfrm>
          <a:prstGeom prst="rect">
            <a:avLst/>
          </a:prstGeom>
        </p:spPr>
      </p:pic>
      <p:pic>
        <p:nvPicPr>
          <p:cNvPr id="3" name="图片 2" descr="无标题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190" y="2081530"/>
            <a:ext cx="3518535" cy="212725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3711575" y="5443220"/>
            <a:ext cx="3370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/>
              <a:t>左右底部焊接进枪角度</a:t>
            </a:r>
            <a:endParaRPr lang="zh-CN"/>
          </a:p>
        </p:txBody>
      </p:sp>
      <p:cxnSp>
        <p:nvCxnSpPr>
          <p:cNvPr id="14" name="直接箭头连接符 13"/>
          <p:cNvCxnSpPr/>
          <p:nvPr/>
        </p:nvCxnSpPr>
        <p:spPr>
          <a:xfrm flipH="1" flipV="1">
            <a:off x="3470910" y="3396615"/>
            <a:ext cx="1336040" cy="20199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 flipV="1">
            <a:off x="4890770" y="3512185"/>
            <a:ext cx="2367280" cy="18726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无标题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97325" y="2432685"/>
            <a:ext cx="4353560" cy="3205480"/>
          </a:xfrm>
          <a:prstGeom prst="rect">
            <a:avLst/>
          </a:prstGeom>
        </p:spPr>
      </p:pic>
      <p:sp>
        <p:nvSpPr>
          <p:cNvPr id="69634" name="TextBox 17"/>
          <p:cNvSpPr txBox="1"/>
          <p:nvPr/>
        </p:nvSpPr>
        <p:spPr>
          <a:xfrm>
            <a:off x="840740" y="544830"/>
            <a:ext cx="797877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marR="0" lvl="0" indent="0" algn="l" defTabSz="914400" rtl="0" eaLnBrk="1" fontAlgn="ctr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ko-KR" altLang="en-US" sz="2400" dirty="0">
                <a:solidFill>
                  <a:srgbClr val="000000"/>
                </a:solidFill>
                <a:latin typeface="微软雅黑" panose="020B0503020204020204" charset="-122"/>
                <a:ea typeface="현대하모니 M" pitchFamily="18" charset="-127"/>
              </a:rPr>
              <a:t>▣ 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中宽车副司机底座焊接总成</a:t>
            </a:r>
            <a:endParaRPr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6" name="直接箭头连接符 15"/>
          <p:cNvCxnSpPr>
            <a:stCxn id="21" idx="1"/>
          </p:cNvCxnSpPr>
          <p:nvPr/>
        </p:nvCxnSpPr>
        <p:spPr>
          <a:xfrm flipH="1">
            <a:off x="6721475" y="1498600"/>
            <a:ext cx="2209165" cy="1666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>
            <a:off x="2745105" y="2860040"/>
            <a:ext cx="2251075" cy="8521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840740" y="2685415"/>
            <a:ext cx="1924050" cy="4806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焊接</a:t>
            </a:r>
            <a:r>
              <a:rPr lang="en-US" altLang="zh-CN"/>
              <a:t>2</a:t>
            </a:r>
            <a:r>
              <a:rPr lang="zh-CN" altLang="en-US"/>
              <a:t>个圆片下部支撑</a:t>
            </a:r>
            <a:r>
              <a:rPr lang="en-US" altLang="zh-CN"/>
              <a:t>+</a:t>
            </a:r>
            <a:r>
              <a:rPr lang="zh-CN" altLang="en-US"/>
              <a:t>压紧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9446260" y="385953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2</a:t>
            </a:r>
            <a:r>
              <a:rPr lang="zh-CN" altLang="en-US">
                <a:sym typeface="+mn-ea"/>
              </a:rPr>
              <a:t>个侧面支撑</a:t>
            </a:r>
            <a:r>
              <a:rPr lang="en-US" altLang="zh-CN">
                <a:sym typeface="+mn-ea"/>
              </a:rPr>
              <a:t>+</a:t>
            </a:r>
            <a:r>
              <a:rPr lang="zh-CN" altLang="en-US"/>
              <a:t>压紧</a:t>
            </a:r>
            <a:endParaRPr lang="zh-CN" altLang="en-US"/>
          </a:p>
        </p:txBody>
      </p:sp>
      <p:cxnSp>
        <p:nvCxnSpPr>
          <p:cNvPr id="11" name="直接箭头连接符 10"/>
          <p:cNvCxnSpPr>
            <a:stCxn id="12" idx="2"/>
          </p:cNvCxnSpPr>
          <p:nvPr/>
        </p:nvCxnSpPr>
        <p:spPr>
          <a:xfrm flipH="1">
            <a:off x="6377305" y="1600200"/>
            <a:ext cx="280670" cy="15017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5761355" y="1158240"/>
            <a:ext cx="1792605" cy="4419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/>
              <a:t>此部分为总成</a:t>
            </a:r>
            <a:endParaRPr lang="zh-CN"/>
          </a:p>
        </p:txBody>
      </p:sp>
      <p:sp>
        <p:nvSpPr>
          <p:cNvPr id="14" name="文本框 13"/>
          <p:cNvSpPr txBox="1"/>
          <p:nvPr/>
        </p:nvSpPr>
        <p:spPr>
          <a:xfrm>
            <a:off x="2112645" y="1240790"/>
            <a:ext cx="1991995" cy="4419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/>
              <a:t>此部分为分总成</a:t>
            </a:r>
            <a:endParaRPr lang="zh-CN"/>
          </a:p>
        </p:txBody>
      </p:sp>
      <p:cxnSp>
        <p:nvCxnSpPr>
          <p:cNvPr id="15" name="直接箭头连接符 14"/>
          <p:cNvCxnSpPr/>
          <p:nvPr/>
        </p:nvCxnSpPr>
        <p:spPr>
          <a:xfrm>
            <a:off x="3449955" y="1598295"/>
            <a:ext cx="1483360" cy="20402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>
            <a:stCxn id="18" idx="1"/>
          </p:cNvCxnSpPr>
          <p:nvPr/>
        </p:nvCxnSpPr>
        <p:spPr>
          <a:xfrm flipH="1">
            <a:off x="7173595" y="2980055"/>
            <a:ext cx="1779905" cy="5429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8953500" y="279590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4</a:t>
            </a:r>
            <a:r>
              <a:rPr lang="zh-CN" altLang="en-US">
                <a:sym typeface="+mn-ea"/>
              </a:rPr>
              <a:t>个底部定位销</a:t>
            </a:r>
            <a:r>
              <a:rPr lang="en-US" altLang="zh-CN">
                <a:sym typeface="+mn-ea"/>
              </a:rPr>
              <a:t>+</a:t>
            </a:r>
            <a:r>
              <a:rPr lang="zh-CN" altLang="en-US">
                <a:sym typeface="+mn-ea"/>
              </a:rPr>
              <a:t>支撑</a:t>
            </a:r>
            <a:endParaRPr lang="zh-CN" altLang="en-US"/>
          </a:p>
        </p:txBody>
      </p:sp>
      <p:cxnSp>
        <p:nvCxnSpPr>
          <p:cNvPr id="19" name="直接箭头连接符 18"/>
          <p:cNvCxnSpPr/>
          <p:nvPr/>
        </p:nvCxnSpPr>
        <p:spPr>
          <a:xfrm flipH="1" flipV="1">
            <a:off x="6721475" y="3859530"/>
            <a:ext cx="1967230" cy="12623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8521700" y="496951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前部工件做前后移动定位夹紧机构</a:t>
            </a:r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8930640" y="1314450"/>
            <a:ext cx="25069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/>
              <a:t>方管支撑</a:t>
            </a:r>
            <a:r>
              <a:rPr lang="en-US" altLang="zh-CN"/>
              <a:t>+</a:t>
            </a:r>
            <a:r>
              <a:rPr lang="zh-CN" altLang="en-US"/>
              <a:t>限位</a:t>
            </a:r>
            <a:r>
              <a:rPr lang="en-US" altLang="zh-CN"/>
              <a:t>+</a:t>
            </a:r>
            <a:r>
              <a:rPr lang="zh-CN" altLang="en-US"/>
              <a:t>压紧</a:t>
            </a:r>
            <a:endParaRPr lang="zh-CN" altLang="en-US"/>
          </a:p>
        </p:txBody>
      </p:sp>
      <p:sp>
        <p:nvSpPr>
          <p:cNvPr id="22" name="上下箭头 21"/>
          <p:cNvSpPr/>
          <p:nvPr/>
        </p:nvSpPr>
        <p:spPr>
          <a:xfrm rot="20700000">
            <a:off x="6558915" y="3987165"/>
            <a:ext cx="662305" cy="946785"/>
          </a:xfrm>
          <a:prstGeom prst="up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5" name="直接箭头连接符 24"/>
          <p:cNvCxnSpPr>
            <a:stCxn id="10" idx="1"/>
          </p:cNvCxnSpPr>
          <p:nvPr/>
        </p:nvCxnSpPr>
        <p:spPr>
          <a:xfrm flipH="1" flipV="1">
            <a:off x="7373620" y="3628390"/>
            <a:ext cx="2072640" cy="4152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" name="TextBox 17"/>
          <p:cNvSpPr txBox="1"/>
          <p:nvPr/>
        </p:nvSpPr>
        <p:spPr>
          <a:xfrm>
            <a:off x="2996565" y="6159500"/>
            <a:ext cx="79787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marR="0" lvl="0" indent="0" algn="l" defTabSz="914400" rtl="0" eaLnBrk="1" fontAlgn="ctr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总成由于焊道比较多，可以拆分成</a:t>
            </a:r>
            <a:r>
              <a:rPr lang="en-US" altLang="zh-CN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序</a:t>
            </a:r>
            <a:endParaRPr lang="zh-CN" altLang="en-US" sz="32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流程图: 联系 3"/>
          <p:cNvSpPr/>
          <p:nvPr/>
        </p:nvSpPr>
        <p:spPr>
          <a:xfrm>
            <a:off x="2181225" y="6159500"/>
            <a:ext cx="563880" cy="516890"/>
          </a:xfrm>
          <a:prstGeom prst="flowChartConnector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无标题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04075" y="2421255"/>
            <a:ext cx="3343910" cy="2961005"/>
          </a:xfrm>
          <a:prstGeom prst="rect">
            <a:avLst/>
          </a:prstGeom>
        </p:spPr>
      </p:pic>
      <p:sp>
        <p:nvSpPr>
          <p:cNvPr id="69634" name="TextBox 17"/>
          <p:cNvSpPr txBox="1"/>
          <p:nvPr/>
        </p:nvSpPr>
        <p:spPr>
          <a:xfrm>
            <a:off x="840740" y="544830"/>
            <a:ext cx="797877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marR="0" lvl="0" indent="0" algn="l" defTabSz="914400" rtl="0" eaLnBrk="1" fontAlgn="ctr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ko-KR" altLang="en-US" sz="2400" dirty="0">
                <a:solidFill>
                  <a:srgbClr val="000000"/>
                </a:solidFill>
                <a:latin typeface="微软雅黑" panose="020B0503020204020204" charset="-122"/>
                <a:ea typeface="현대하모니 M" pitchFamily="18" charset="-127"/>
              </a:rPr>
              <a:t>▣ 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副司机底座焊接总成</a:t>
            </a:r>
            <a:endParaRPr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4" name="图片 3" descr="无标题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675" y="2421255"/>
            <a:ext cx="3418205" cy="307784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40740" y="2685415"/>
            <a:ext cx="1924050" cy="18611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/>
              <a:t>新产品与旧产品区别就在这一个钣金件</a:t>
            </a:r>
            <a:endParaRPr lang="zh-CN"/>
          </a:p>
          <a:p>
            <a:r>
              <a:rPr lang="zh-CN"/>
              <a:t>所有工装需要改制这一个定位</a:t>
            </a:r>
            <a:endParaRPr lang="en-US" altLang="zh-CN"/>
          </a:p>
        </p:txBody>
      </p:sp>
      <p:cxnSp>
        <p:nvCxnSpPr>
          <p:cNvPr id="6" name="直接箭头连接符 5"/>
          <p:cNvCxnSpPr/>
          <p:nvPr/>
        </p:nvCxnSpPr>
        <p:spPr>
          <a:xfrm flipH="1">
            <a:off x="7931785" y="1678940"/>
            <a:ext cx="1075690" cy="12712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8975725" y="1435735"/>
            <a:ext cx="2879725" cy="5905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>
                <a:sym typeface="+mn-ea"/>
              </a:rPr>
              <a:t>这套定位</a:t>
            </a:r>
            <a:r>
              <a:rPr lang="zh-CN"/>
              <a:t>工装需要改制</a:t>
            </a:r>
            <a:endParaRPr lang="en-US" altLang="zh-CN"/>
          </a:p>
        </p:txBody>
      </p:sp>
      <p:cxnSp>
        <p:nvCxnSpPr>
          <p:cNvPr id="8" name="直接箭头连接符 7"/>
          <p:cNvCxnSpPr/>
          <p:nvPr/>
        </p:nvCxnSpPr>
        <p:spPr>
          <a:xfrm>
            <a:off x="2872105" y="2987040"/>
            <a:ext cx="2491740" cy="9055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p="http://schemas.openxmlformats.org/presentationml/2006/main">
  <p:tag name="commondata" val="eyJoZGlkIjoiOGQ2OWVkNWM1MTZlN2EzNzc5YWYxZTM2ZTZhY2QwYzMifQ==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475</Words>
  <Application>WPS 演示</Application>
  <PresentationFormat>宽屏</PresentationFormat>
  <Paragraphs>89</Paragraphs>
  <Slides>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0" baseType="lpstr">
      <vt:lpstr>Arial</vt:lpstr>
      <vt:lpstr>宋体</vt:lpstr>
      <vt:lpstr>Wingdings</vt:lpstr>
      <vt:lpstr>Wingdings</vt:lpstr>
      <vt:lpstr>微软雅黑</vt:lpstr>
      <vt:lpstr>Malgun Gothic</vt:lpstr>
      <vt:lpstr>Gulim</vt:lpstr>
      <vt:lpstr>Adobe Myungjo Std M</vt:lpstr>
      <vt:lpstr>현대하모니 M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86175</dc:creator>
  <cp:lastModifiedBy>a</cp:lastModifiedBy>
  <cp:revision>182</cp:revision>
  <dcterms:created xsi:type="dcterms:W3CDTF">2019-06-19T02:08:00Z</dcterms:created>
  <dcterms:modified xsi:type="dcterms:W3CDTF">2024-07-11T10:22:24Z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273EE48D1965418BAADB268C86887015_13</vt:lpwstr>
  </property>
</Properties>
</file>