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72" r:id="rId5"/>
    <p:sldId id="258" r:id="rId6"/>
    <p:sldId id="273" r:id="rId7"/>
    <p:sldId id="280" r:id="rId8"/>
    <p:sldId id="270" r:id="rId9"/>
    <p:sldId id="278" r:id="rId10"/>
    <p:sldId id="279" r:id="rId11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8" userDrawn="1">
          <p15:clr>
            <a:srgbClr val="A4A3A4"/>
          </p15:clr>
        </p15:guide>
        <p15:guide id="2" pos="38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08"/>
        <p:guide pos="3809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109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4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5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72.xml"/><Relationship Id="rId8" Type="http://schemas.openxmlformats.org/officeDocument/2006/relationships/tags" Target="../tags/tag71.xml"/><Relationship Id="rId7" Type="http://schemas.openxmlformats.org/officeDocument/2006/relationships/tags" Target="../tags/tag70.xml"/><Relationship Id="rId6" Type="http://schemas.openxmlformats.org/officeDocument/2006/relationships/tags" Target="../tags/tag69.xml"/><Relationship Id="rId5" Type="http://schemas.openxmlformats.org/officeDocument/2006/relationships/tags" Target="../tags/tag68.xml"/><Relationship Id="rId4" Type="http://schemas.openxmlformats.org/officeDocument/2006/relationships/tags" Target="../tags/tag67.xml"/><Relationship Id="rId3" Type="http://schemas.openxmlformats.org/officeDocument/2006/relationships/tags" Target="../tags/tag66.xml"/><Relationship Id="rId23" Type="http://schemas.openxmlformats.org/officeDocument/2006/relationships/slideLayout" Target="../slideLayouts/slideLayout2.xml"/><Relationship Id="rId22" Type="http://schemas.openxmlformats.org/officeDocument/2006/relationships/tags" Target="../tags/tag85.xml"/><Relationship Id="rId21" Type="http://schemas.openxmlformats.org/officeDocument/2006/relationships/tags" Target="../tags/tag84.xml"/><Relationship Id="rId20" Type="http://schemas.openxmlformats.org/officeDocument/2006/relationships/tags" Target="../tags/tag83.xml"/><Relationship Id="rId2" Type="http://schemas.openxmlformats.org/officeDocument/2006/relationships/image" Target="../media/image4.png"/><Relationship Id="rId19" Type="http://schemas.openxmlformats.org/officeDocument/2006/relationships/tags" Target="../tags/tag82.xml"/><Relationship Id="rId18" Type="http://schemas.openxmlformats.org/officeDocument/2006/relationships/tags" Target="../tags/tag81.xml"/><Relationship Id="rId17" Type="http://schemas.openxmlformats.org/officeDocument/2006/relationships/tags" Target="../tags/tag80.xml"/><Relationship Id="rId16" Type="http://schemas.openxmlformats.org/officeDocument/2006/relationships/tags" Target="../tags/tag79.xml"/><Relationship Id="rId15" Type="http://schemas.openxmlformats.org/officeDocument/2006/relationships/tags" Target="../tags/tag78.xml"/><Relationship Id="rId14" Type="http://schemas.openxmlformats.org/officeDocument/2006/relationships/tags" Target="../tags/tag77.xml"/><Relationship Id="rId13" Type="http://schemas.openxmlformats.org/officeDocument/2006/relationships/tags" Target="../tags/tag76.xml"/><Relationship Id="rId12" Type="http://schemas.openxmlformats.org/officeDocument/2006/relationships/tags" Target="../tags/tag75.xml"/><Relationship Id="rId11" Type="http://schemas.openxmlformats.org/officeDocument/2006/relationships/tags" Target="../tags/tag74.xml"/><Relationship Id="rId10" Type="http://schemas.openxmlformats.org/officeDocument/2006/relationships/tags" Target="../tags/tag73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7.xml"/><Relationship Id="rId2" Type="http://schemas.openxmlformats.org/officeDocument/2006/relationships/tags" Target="../tags/tag86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8.xml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96.xml"/><Relationship Id="rId8" Type="http://schemas.openxmlformats.org/officeDocument/2006/relationships/tags" Target="../tags/tag95.xml"/><Relationship Id="rId7" Type="http://schemas.openxmlformats.org/officeDocument/2006/relationships/tags" Target="../tags/tag94.xml"/><Relationship Id="rId6" Type="http://schemas.openxmlformats.org/officeDocument/2006/relationships/tags" Target="../tags/tag93.xml"/><Relationship Id="rId5" Type="http://schemas.openxmlformats.org/officeDocument/2006/relationships/tags" Target="../tags/tag92.xml"/><Relationship Id="rId4" Type="http://schemas.openxmlformats.org/officeDocument/2006/relationships/tags" Target="../tags/tag91.xml"/><Relationship Id="rId3" Type="http://schemas.openxmlformats.org/officeDocument/2006/relationships/tags" Target="../tags/tag90.xml"/><Relationship Id="rId2" Type="http://schemas.openxmlformats.org/officeDocument/2006/relationships/tags" Target="../tags/tag89.xml"/><Relationship Id="rId13" Type="http://schemas.openxmlformats.org/officeDocument/2006/relationships/slideLayout" Target="../slideLayouts/slideLayout2.xml"/><Relationship Id="rId12" Type="http://schemas.openxmlformats.org/officeDocument/2006/relationships/tags" Target="../tags/tag99.xml"/><Relationship Id="rId11" Type="http://schemas.openxmlformats.org/officeDocument/2006/relationships/tags" Target="../tags/tag98.xml"/><Relationship Id="rId10" Type="http://schemas.openxmlformats.org/officeDocument/2006/relationships/tags" Target="../tags/tag97.xml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102.xml"/><Relationship Id="rId4" Type="http://schemas.openxmlformats.org/officeDocument/2006/relationships/tags" Target="../tags/tag101.xml"/><Relationship Id="rId3" Type="http://schemas.openxmlformats.org/officeDocument/2006/relationships/tags" Target="../tags/tag100.xml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108.xml"/><Relationship Id="rId8" Type="http://schemas.openxmlformats.org/officeDocument/2006/relationships/tags" Target="../tags/tag107.xml"/><Relationship Id="rId7" Type="http://schemas.openxmlformats.org/officeDocument/2006/relationships/tags" Target="../tags/tag106.xml"/><Relationship Id="rId6" Type="http://schemas.openxmlformats.org/officeDocument/2006/relationships/tags" Target="../tags/tag105.xml"/><Relationship Id="rId5" Type="http://schemas.openxmlformats.org/officeDocument/2006/relationships/image" Target="../media/image12.png"/><Relationship Id="rId4" Type="http://schemas.openxmlformats.org/officeDocument/2006/relationships/tags" Target="../tags/tag104.xml"/><Relationship Id="rId3" Type="http://schemas.openxmlformats.org/officeDocument/2006/relationships/image" Target="../media/image11.png"/><Relationship Id="rId2" Type="http://schemas.openxmlformats.org/officeDocument/2006/relationships/tags" Target="../tags/tag103.xml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직사각형 15"/>
          <p:cNvSpPr/>
          <p:nvPr/>
        </p:nvSpPr>
        <p:spPr>
          <a:xfrm>
            <a:off x="1143000" y="676593"/>
            <a:ext cx="9906000" cy="1436687"/>
          </a:xfrm>
          <a:prstGeom prst="rect">
            <a:avLst/>
          </a:prstGeom>
          <a:solidFill>
            <a:srgbClr val="8EB4E3"/>
          </a:solidFill>
          <a:ln w="127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ko-KR" altLang="en-US" sz="3200" b="1" dirty="0">
                <a:latin typeface="微软雅黑" panose="020B0503020204020204" charset="-122"/>
                <a:ea typeface="Malgun Gothic" panose="020B0503020000020004" charset="-127"/>
                <a:sym typeface="Gulim" pitchFamily="34" charset="-127"/>
              </a:rPr>
              <a:t> </a:t>
            </a:r>
            <a:r>
              <a:rPr lang="en-US" altLang="zh-CN" sz="32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Gulim" pitchFamily="34" charset="-127"/>
              </a:rPr>
              <a:t>3.1C</a:t>
            </a:r>
            <a:r>
              <a:rPr lang="zh-CN" altLang="en-US" sz="32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Gulim" pitchFamily="34" charset="-127"/>
              </a:rPr>
              <a:t>项目焊接</a:t>
            </a:r>
            <a:r>
              <a:rPr lang="en-US" altLang="zh-CN" sz="32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Gulim" pitchFamily="34" charset="-127"/>
              </a:rPr>
              <a:t>JIG</a:t>
            </a:r>
            <a:r>
              <a:rPr lang="zh-CN" altLang="en-US" sz="32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Gulim" pitchFamily="34" charset="-127"/>
              </a:rPr>
              <a:t>说明</a:t>
            </a:r>
            <a:endParaRPr lang="zh-CN" altLang="en-US" sz="32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Gulim" pitchFamily="34" charset="-127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 descr="无标题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57575" y="2704465"/>
            <a:ext cx="4885055" cy="2891155"/>
          </a:xfrm>
          <a:prstGeom prst="rect">
            <a:avLst/>
          </a:prstGeom>
        </p:spPr>
      </p:pic>
      <p:sp>
        <p:nvSpPr>
          <p:cNvPr id="69634" name="TextBox 17"/>
          <p:cNvSpPr txBox="1"/>
          <p:nvPr/>
        </p:nvSpPr>
        <p:spPr>
          <a:xfrm>
            <a:off x="840740" y="544830"/>
            <a:ext cx="797877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ctr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ko-KR" altLang="en-US" sz="2400" dirty="0">
                <a:solidFill>
                  <a:srgbClr val="000000"/>
                </a:solidFill>
                <a:latin typeface="微软雅黑" panose="020B0503020204020204" charset="-122"/>
                <a:ea typeface="현대하모니 M" pitchFamily="18" charset="-127"/>
              </a:rPr>
              <a:t>▣ 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3.1C</a:t>
            </a:r>
            <a:r>
              <a:rPr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焊接总成一序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（包括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分总成）</a:t>
            </a:r>
            <a:endParaRPr lang="zh-CN" altLang="en-US" sz="24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16" name="直接箭头连接符 15"/>
          <p:cNvCxnSpPr/>
          <p:nvPr/>
        </p:nvCxnSpPr>
        <p:spPr>
          <a:xfrm>
            <a:off x="3237865" y="2396490"/>
            <a:ext cx="1792605" cy="18243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7990205" y="1854200"/>
            <a:ext cx="16065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ym typeface="+mn-ea"/>
              </a:rPr>
              <a:t>总成</a:t>
            </a:r>
            <a:r>
              <a:rPr lang="zh-CN"/>
              <a:t>一序</a:t>
            </a:r>
            <a:endParaRPr lang="zh-CN"/>
          </a:p>
        </p:txBody>
      </p:sp>
      <p:cxnSp>
        <p:nvCxnSpPr>
          <p:cNvPr id="25" name="直接箭头连接符 24"/>
          <p:cNvCxnSpPr>
            <a:stCxn id="18" idx="1"/>
          </p:cNvCxnSpPr>
          <p:nvPr/>
        </p:nvCxnSpPr>
        <p:spPr>
          <a:xfrm flipH="1">
            <a:off x="6475730" y="2038350"/>
            <a:ext cx="1514475" cy="13576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45" name="TextBox 17"/>
          <p:cNvSpPr txBox="1"/>
          <p:nvPr/>
        </p:nvSpPr>
        <p:spPr>
          <a:xfrm>
            <a:off x="1403350" y="1715770"/>
            <a:ext cx="3796665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ctr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侧板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+</a:t>
            </a:r>
            <a:r>
              <a:rPr 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转轴分总成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(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左、右对称件）</a:t>
            </a:r>
            <a:endParaRPr lang="zh-CN" altLang="en-US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 descr="无标题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80230" y="3768090"/>
            <a:ext cx="2726690" cy="1256665"/>
          </a:xfrm>
          <a:prstGeom prst="rect">
            <a:avLst/>
          </a:prstGeom>
        </p:spPr>
      </p:pic>
      <p:sp>
        <p:nvSpPr>
          <p:cNvPr id="69634" name="TextBox 17"/>
          <p:cNvSpPr txBox="1"/>
          <p:nvPr/>
        </p:nvSpPr>
        <p:spPr>
          <a:xfrm>
            <a:off x="840740" y="544830"/>
            <a:ext cx="797877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ctr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ko-KR" altLang="en-US" sz="2400" dirty="0">
                <a:solidFill>
                  <a:srgbClr val="000000"/>
                </a:solidFill>
                <a:latin typeface="微软雅黑" panose="020B0503020204020204" charset="-122"/>
                <a:ea typeface="현대하모니 M" pitchFamily="18" charset="-127"/>
              </a:rPr>
              <a:t>▣ 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3.1C</a:t>
            </a:r>
            <a:r>
              <a:rPr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焊接总成一序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（包括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分总成）</a:t>
            </a:r>
            <a:endParaRPr lang="zh-CN" altLang="en-US" sz="24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974330" y="4639310"/>
            <a:ext cx="25203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/>
              <a:t>利用侧板基准孔</a:t>
            </a:r>
            <a:r>
              <a:rPr lang="en-US" altLang="zh-CN"/>
              <a:t>C1</a:t>
            </a:r>
            <a:r>
              <a:rPr lang="zh-CN" altLang="en-US"/>
              <a:t>定位侧板</a:t>
            </a:r>
            <a:r>
              <a:rPr lang="en-US" altLang="zh-CN"/>
              <a:t>+</a:t>
            </a:r>
            <a:r>
              <a:rPr lang="zh-CN" altLang="en-US"/>
              <a:t>上部压紧</a:t>
            </a:r>
            <a:endParaRPr lang="zh-CN" altLang="en-US"/>
          </a:p>
        </p:txBody>
      </p:sp>
      <p:cxnSp>
        <p:nvCxnSpPr>
          <p:cNvPr id="12" name="直接箭头连接符 11"/>
          <p:cNvCxnSpPr/>
          <p:nvPr/>
        </p:nvCxnSpPr>
        <p:spPr>
          <a:xfrm flipH="1" flipV="1">
            <a:off x="6434455" y="4102735"/>
            <a:ext cx="1541145" cy="7169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>
            <a:off x="4707890" y="2907030"/>
            <a:ext cx="713740" cy="13690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3580765" y="2555240"/>
            <a:ext cx="41986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ym typeface="+mn-ea"/>
              </a:rPr>
              <a:t>制作定位销</a:t>
            </a:r>
            <a:r>
              <a:rPr lang="zh-CN" altLang="en-US"/>
              <a:t>利用中心孔定位</a:t>
            </a:r>
            <a:r>
              <a:rPr lang="en-US" altLang="zh-CN"/>
              <a:t>+</a:t>
            </a:r>
            <a:r>
              <a:rPr lang="zh-CN" altLang="en-US"/>
              <a:t>上部压紧</a:t>
            </a:r>
            <a:endParaRPr lang="zh-CN" altLang="en-US"/>
          </a:p>
        </p:txBody>
      </p:sp>
      <p:sp>
        <p:nvSpPr>
          <p:cNvPr id="21" name="流程图: 联系 20"/>
          <p:cNvSpPr/>
          <p:nvPr/>
        </p:nvSpPr>
        <p:spPr>
          <a:xfrm>
            <a:off x="3838575" y="1597660"/>
            <a:ext cx="541655" cy="365125"/>
          </a:xfrm>
          <a:prstGeom prst="flowChartConnector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2" name="TextBox 17"/>
          <p:cNvSpPr txBox="1"/>
          <p:nvPr/>
        </p:nvSpPr>
        <p:spPr>
          <a:xfrm>
            <a:off x="4528820" y="1584960"/>
            <a:ext cx="385191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ctr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侧板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+</a:t>
            </a:r>
            <a:r>
              <a:rPr 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转轴分总成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(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左、右对称件）</a:t>
            </a:r>
            <a:endParaRPr lang="zh-CN" altLang="en-US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7380605" y="2907030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园型销</a:t>
            </a:r>
            <a:endParaRPr lang="zh-CN">
              <a:solidFill>
                <a:srgbClr val="00B050"/>
              </a:solidFill>
            </a:endParaRPr>
          </a:p>
        </p:txBody>
      </p:sp>
      <p:cxnSp>
        <p:nvCxnSpPr>
          <p:cNvPr id="35" name="直接箭头连接符 34"/>
          <p:cNvCxnSpPr/>
          <p:nvPr/>
        </p:nvCxnSpPr>
        <p:spPr>
          <a:xfrm flipH="1">
            <a:off x="6488430" y="3254375"/>
            <a:ext cx="914400" cy="827405"/>
          </a:xfrm>
          <a:prstGeom prst="straightConnector1">
            <a:avLst/>
          </a:prstGeom>
          <a:ln w="31750">
            <a:gradFill>
              <a:gsLst>
                <a:gs pos="0">
                  <a:schemeClr val="accent1">
                    <a:hueOff val="-4200000"/>
                  </a:schemeClr>
                </a:gs>
                <a:gs pos="100000">
                  <a:schemeClr val="accent1"/>
                </a:gs>
              </a:gsLst>
            </a:gradFill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8" name="文本框 37"/>
          <p:cNvSpPr txBox="1"/>
          <p:nvPr/>
        </p:nvSpPr>
        <p:spPr>
          <a:xfrm>
            <a:off x="2640965" y="3583940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菱型销</a:t>
            </a:r>
            <a:endParaRPr lang="zh-CN">
              <a:solidFill>
                <a:srgbClr val="00B050"/>
              </a:solidFill>
            </a:endParaRPr>
          </a:p>
        </p:txBody>
      </p:sp>
      <p:cxnSp>
        <p:nvCxnSpPr>
          <p:cNvPr id="39" name="直接箭头连接符 38"/>
          <p:cNvCxnSpPr/>
          <p:nvPr/>
        </p:nvCxnSpPr>
        <p:spPr>
          <a:xfrm>
            <a:off x="3683000" y="3776345"/>
            <a:ext cx="1489075" cy="630555"/>
          </a:xfrm>
          <a:prstGeom prst="straightConnector1">
            <a:avLst/>
          </a:prstGeom>
          <a:ln w="31750">
            <a:gradFill>
              <a:gsLst>
                <a:gs pos="0">
                  <a:schemeClr val="accent1">
                    <a:hueOff val="-4200000"/>
                  </a:schemeClr>
                </a:gs>
                <a:gs pos="100000">
                  <a:schemeClr val="accent1"/>
                </a:gs>
              </a:gsLst>
            </a:gradFill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5216525" y="3149600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园型销</a:t>
            </a:r>
            <a:endParaRPr lang="zh-CN">
              <a:solidFill>
                <a:srgbClr val="00B050"/>
              </a:solidFill>
            </a:endParaRPr>
          </a:p>
        </p:txBody>
      </p:sp>
      <p:cxnSp>
        <p:nvCxnSpPr>
          <p:cNvPr id="14" name="直接箭头连接符 13"/>
          <p:cNvCxnSpPr/>
          <p:nvPr/>
        </p:nvCxnSpPr>
        <p:spPr>
          <a:xfrm flipH="1">
            <a:off x="5443220" y="3460750"/>
            <a:ext cx="156210" cy="793750"/>
          </a:xfrm>
          <a:prstGeom prst="straightConnector1">
            <a:avLst/>
          </a:prstGeom>
          <a:ln w="31750">
            <a:gradFill>
              <a:gsLst>
                <a:gs pos="0">
                  <a:schemeClr val="accent1">
                    <a:hueOff val="-4200000"/>
                  </a:schemeClr>
                </a:gs>
                <a:gs pos="100000">
                  <a:schemeClr val="accent1"/>
                </a:gs>
              </a:gsLst>
            </a:gradFill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3" name="图片 62" descr="无标题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25690" y="2785110"/>
            <a:ext cx="2994025" cy="2233295"/>
          </a:xfrm>
          <a:prstGeom prst="rect">
            <a:avLst/>
          </a:prstGeom>
        </p:spPr>
      </p:pic>
      <p:pic>
        <p:nvPicPr>
          <p:cNvPr id="54" name="图片 53" descr="无标题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4230" y="2840355"/>
            <a:ext cx="2714625" cy="2233295"/>
          </a:xfrm>
          <a:prstGeom prst="rect">
            <a:avLst/>
          </a:prstGeom>
        </p:spPr>
      </p:pic>
      <p:sp>
        <p:nvSpPr>
          <p:cNvPr id="15" name="文本框 14"/>
          <p:cNvSpPr txBox="1"/>
          <p:nvPr>
            <p:custDataLst>
              <p:tags r:id="rId3"/>
            </p:custDataLst>
          </p:nvPr>
        </p:nvSpPr>
        <p:spPr>
          <a:xfrm>
            <a:off x="2101850" y="1082040"/>
            <a:ext cx="21463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一序工件这样摆放，</a:t>
            </a:r>
            <a:endParaRPr lang="zh-CN" altLang="en-US"/>
          </a:p>
        </p:txBody>
      </p:sp>
      <p:cxnSp>
        <p:nvCxnSpPr>
          <p:cNvPr id="12" name="直接箭头连接符 11"/>
          <p:cNvCxnSpPr/>
          <p:nvPr>
            <p:custDataLst>
              <p:tags r:id="rId4"/>
            </p:custDataLst>
          </p:nvPr>
        </p:nvCxnSpPr>
        <p:spPr>
          <a:xfrm flipH="1" flipV="1">
            <a:off x="2564130" y="4243705"/>
            <a:ext cx="238760" cy="11188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69634" name="TextBox 17"/>
          <p:cNvSpPr txBox="1"/>
          <p:nvPr/>
        </p:nvSpPr>
        <p:spPr>
          <a:xfrm>
            <a:off x="840740" y="544830"/>
            <a:ext cx="518477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ctr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ko-KR" altLang="en-US" sz="2400" dirty="0">
                <a:solidFill>
                  <a:srgbClr val="000000"/>
                </a:solidFill>
                <a:latin typeface="微软雅黑" panose="020B0503020204020204" charset="-122"/>
                <a:ea typeface="현대하모니 M" pitchFamily="18" charset="-127"/>
              </a:rPr>
              <a:t>▣ 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3.1C</a:t>
            </a:r>
            <a:r>
              <a:rPr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焊接总成一序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（包括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分总成）</a:t>
            </a:r>
            <a:endParaRPr lang="zh-CN" altLang="en-US" sz="24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1" name="流程图: 联系 20"/>
          <p:cNvSpPr/>
          <p:nvPr>
            <p:custDataLst>
              <p:tags r:id="rId5"/>
            </p:custDataLst>
          </p:nvPr>
        </p:nvSpPr>
        <p:spPr>
          <a:xfrm>
            <a:off x="1438275" y="1082040"/>
            <a:ext cx="541655" cy="365125"/>
          </a:xfrm>
          <a:prstGeom prst="flowChartConnector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>
            <p:custDataLst>
              <p:tags r:id="rId6"/>
            </p:custDataLst>
          </p:nvPr>
        </p:nvSpPr>
        <p:spPr>
          <a:xfrm>
            <a:off x="1979930" y="5362575"/>
            <a:ext cx="163639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侧板定位这</a:t>
            </a:r>
            <a:r>
              <a:rPr lang="en-US" altLang="zh-CN"/>
              <a:t>2</a:t>
            </a:r>
            <a:r>
              <a:rPr lang="zh-CN" altLang="en-US"/>
              <a:t>个孔</a:t>
            </a:r>
            <a:r>
              <a:rPr lang="en-US" altLang="zh-CN"/>
              <a:t>+</a:t>
            </a:r>
            <a:r>
              <a:rPr lang="zh-CN" altLang="en-US"/>
              <a:t>压紧</a:t>
            </a:r>
            <a:endParaRPr lang="zh-CN" altLang="en-US"/>
          </a:p>
        </p:txBody>
      </p:sp>
      <p:cxnSp>
        <p:nvCxnSpPr>
          <p:cNvPr id="9" name="直接箭头连接符 8"/>
          <p:cNvCxnSpPr/>
          <p:nvPr>
            <p:custDataLst>
              <p:tags r:id="rId7"/>
            </p:custDataLst>
          </p:nvPr>
        </p:nvCxnSpPr>
        <p:spPr>
          <a:xfrm flipV="1">
            <a:off x="2813685" y="4504055"/>
            <a:ext cx="597535" cy="8801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2" name="上下箭头 21"/>
          <p:cNvSpPr/>
          <p:nvPr>
            <p:custDataLst>
              <p:tags r:id="rId8"/>
            </p:custDataLst>
          </p:nvPr>
        </p:nvSpPr>
        <p:spPr>
          <a:xfrm rot="1620000">
            <a:off x="3343910" y="4845685"/>
            <a:ext cx="662305" cy="946785"/>
          </a:xfrm>
          <a:prstGeom prst="up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>
            <p:custDataLst>
              <p:tags r:id="rId9"/>
            </p:custDataLst>
          </p:nvPr>
        </p:nvSpPr>
        <p:spPr>
          <a:xfrm>
            <a:off x="3987800" y="5445125"/>
            <a:ext cx="22606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侧板定位做成可移动定位夹紧机构</a:t>
            </a:r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2737485" y="6090285"/>
            <a:ext cx="32004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两侧结构对称</a:t>
            </a:r>
            <a:endParaRPr lang="zh-CN" altLang="en-US" sz="2800"/>
          </a:p>
        </p:txBody>
      </p:sp>
      <p:sp>
        <p:nvSpPr>
          <p:cNvPr id="13" name="文本框 12"/>
          <p:cNvSpPr txBox="1"/>
          <p:nvPr/>
        </p:nvSpPr>
        <p:spPr>
          <a:xfrm>
            <a:off x="6577965" y="1447165"/>
            <a:ext cx="31686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后梁定位这</a:t>
            </a:r>
            <a:r>
              <a:rPr lang="en-US" altLang="zh-CN"/>
              <a:t>2</a:t>
            </a:r>
            <a:r>
              <a:rPr lang="zh-CN" altLang="en-US"/>
              <a:t>个孔</a:t>
            </a:r>
            <a:r>
              <a:rPr lang="en-US" altLang="zh-CN"/>
              <a:t>+</a:t>
            </a:r>
            <a:r>
              <a:rPr lang="zh-CN" altLang="en-US"/>
              <a:t>压紧</a:t>
            </a:r>
            <a:endParaRPr lang="zh-CN" altLang="en-US"/>
          </a:p>
        </p:txBody>
      </p:sp>
      <p:cxnSp>
        <p:nvCxnSpPr>
          <p:cNvPr id="14" name="直接箭头连接符 13"/>
          <p:cNvCxnSpPr/>
          <p:nvPr>
            <p:custDataLst>
              <p:tags r:id="rId10"/>
            </p:custDataLst>
          </p:nvPr>
        </p:nvCxnSpPr>
        <p:spPr>
          <a:xfrm>
            <a:off x="7727950" y="1854835"/>
            <a:ext cx="140970" cy="19907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>
            <a:off x="7695565" y="1844040"/>
            <a:ext cx="455295" cy="15519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10516870" y="2840355"/>
            <a:ext cx="18472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后梁定位结构</a:t>
            </a:r>
            <a:endParaRPr lang="zh-CN" altLang="en-US"/>
          </a:p>
          <a:p>
            <a:r>
              <a:rPr lang="zh-CN" altLang="en-US"/>
              <a:t>做成可移动机构</a:t>
            </a:r>
            <a:endParaRPr lang="zh-CN" altLang="en-US"/>
          </a:p>
        </p:txBody>
      </p:sp>
      <p:sp>
        <p:nvSpPr>
          <p:cNvPr id="18" name="上下箭头 17"/>
          <p:cNvSpPr/>
          <p:nvPr>
            <p:custDataLst>
              <p:tags r:id="rId11"/>
            </p:custDataLst>
          </p:nvPr>
        </p:nvSpPr>
        <p:spPr>
          <a:xfrm rot="17700000">
            <a:off x="8260080" y="3368040"/>
            <a:ext cx="662305" cy="946785"/>
          </a:xfrm>
          <a:prstGeom prst="up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9" name="直接箭头连接符 18"/>
          <p:cNvCxnSpPr/>
          <p:nvPr/>
        </p:nvCxnSpPr>
        <p:spPr>
          <a:xfrm flipH="1">
            <a:off x="8866505" y="3195320"/>
            <a:ext cx="1760855" cy="72199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7425690" y="5522595"/>
            <a:ext cx="31686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2</a:t>
            </a:r>
            <a:r>
              <a:rPr lang="zh-CN" altLang="en-US"/>
              <a:t>个小板</a:t>
            </a:r>
            <a:r>
              <a:rPr lang="en-US" altLang="zh-CN"/>
              <a:t>+</a:t>
            </a:r>
            <a:r>
              <a:rPr lang="zh-CN" altLang="en-US"/>
              <a:t>前梁各定位这</a:t>
            </a:r>
            <a:r>
              <a:rPr lang="en-US" altLang="zh-CN"/>
              <a:t>2</a:t>
            </a:r>
            <a:r>
              <a:rPr lang="zh-CN" altLang="en-US"/>
              <a:t>个孔</a:t>
            </a:r>
            <a:r>
              <a:rPr lang="en-US" altLang="zh-CN"/>
              <a:t>+</a:t>
            </a:r>
            <a:r>
              <a:rPr lang="zh-CN" altLang="en-US"/>
              <a:t>压紧</a:t>
            </a:r>
            <a:endParaRPr lang="zh-CN" altLang="en-US"/>
          </a:p>
        </p:txBody>
      </p:sp>
      <p:cxnSp>
        <p:nvCxnSpPr>
          <p:cNvPr id="24" name="直接箭头连接符 23"/>
          <p:cNvCxnSpPr/>
          <p:nvPr>
            <p:custDataLst>
              <p:tags r:id="rId12"/>
            </p:custDataLst>
          </p:nvPr>
        </p:nvCxnSpPr>
        <p:spPr>
          <a:xfrm flipH="1" flipV="1">
            <a:off x="8214360" y="4265295"/>
            <a:ext cx="543560" cy="12280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>
            <p:custDataLst>
              <p:tags r:id="rId13"/>
            </p:custDataLst>
          </p:nvPr>
        </p:nvCxnSpPr>
        <p:spPr>
          <a:xfrm flipH="1" flipV="1">
            <a:off x="8382000" y="4305300"/>
            <a:ext cx="361950" cy="116014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>
            <p:custDataLst>
              <p:tags r:id="rId14"/>
            </p:custDataLst>
          </p:nvPr>
        </p:nvCxnSpPr>
        <p:spPr>
          <a:xfrm flipV="1">
            <a:off x="8755380" y="4667250"/>
            <a:ext cx="774065" cy="8210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>
            <p:custDataLst>
              <p:tags r:id="rId15"/>
            </p:custDataLst>
          </p:nvPr>
        </p:nvCxnSpPr>
        <p:spPr>
          <a:xfrm flipV="1">
            <a:off x="8743950" y="3613150"/>
            <a:ext cx="1426210" cy="18675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0" name="文本框 29"/>
          <p:cNvSpPr txBox="1"/>
          <p:nvPr/>
        </p:nvSpPr>
        <p:spPr>
          <a:xfrm>
            <a:off x="979805" y="5261610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菱型销</a:t>
            </a:r>
            <a:endParaRPr lang="zh-CN">
              <a:solidFill>
                <a:srgbClr val="00B050"/>
              </a:solidFill>
            </a:endParaRPr>
          </a:p>
        </p:txBody>
      </p:sp>
      <p:cxnSp>
        <p:nvCxnSpPr>
          <p:cNvPr id="31" name="直接箭头连接符 30"/>
          <p:cNvCxnSpPr/>
          <p:nvPr/>
        </p:nvCxnSpPr>
        <p:spPr>
          <a:xfrm flipV="1">
            <a:off x="1640205" y="4308475"/>
            <a:ext cx="934720" cy="1064895"/>
          </a:xfrm>
          <a:prstGeom prst="straightConnector1">
            <a:avLst/>
          </a:prstGeom>
          <a:ln w="31750">
            <a:gradFill>
              <a:gsLst>
                <a:gs pos="0">
                  <a:schemeClr val="accent1">
                    <a:hueOff val="-4200000"/>
                  </a:schemeClr>
                </a:gs>
                <a:gs pos="100000">
                  <a:schemeClr val="accent1"/>
                </a:gs>
              </a:gsLst>
            </a:gradFill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5248275" y="4958715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园型销</a:t>
            </a:r>
            <a:endParaRPr lang="zh-CN">
              <a:solidFill>
                <a:srgbClr val="00B050"/>
              </a:solidFill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8159750" y="2048510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园型销</a:t>
            </a:r>
            <a:endParaRPr lang="zh-CN">
              <a:solidFill>
                <a:srgbClr val="00B050"/>
              </a:solidFill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10721975" y="5097145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园型销</a:t>
            </a:r>
            <a:endParaRPr lang="zh-CN">
              <a:solidFill>
                <a:srgbClr val="00B050"/>
              </a:solidFill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5937885" y="3917315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园型销</a:t>
            </a:r>
            <a:endParaRPr lang="zh-CN">
              <a:solidFill>
                <a:srgbClr val="00B050"/>
              </a:solidFill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6170930" y="2472055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菱型销</a:t>
            </a:r>
            <a:endParaRPr lang="zh-CN">
              <a:solidFill>
                <a:srgbClr val="00B050"/>
              </a:solidFill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5937885" y="4364355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菱型销</a:t>
            </a:r>
            <a:endParaRPr lang="zh-CN">
              <a:solidFill>
                <a:srgbClr val="00B050"/>
              </a:solidFill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10699115" y="3740785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菱型销</a:t>
            </a:r>
            <a:endParaRPr lang="zh-CN">
              <a:solidFill>
                <a:srgbClr val="00B050"/>
              </a:solidFill>
            </a:endParaRPr>
          </a:p>
        </p:txBody>
      </p:sp>
      <p:cxnSp>
        <p:nvCxnSpPr>
          <p:cNvPr id="43" name="直接箭头连接符 42"/>
          <p:cNvCxnSpPr>
            <a:stCxn id="33" idx="1"/>
          </p:cNvCxnSpPr>
          <p:nvPr/>
        </p:nvCxnSpPr>
        <p:spPr>
          <a:xfrm flipH="1" flipV="1">
            <a:off x="3433445" y="4504055"/>
            <a:ext cx="1814830" cy="638810"/>
          </a:xfrm>
          <a:prstGeom prst="straightConnector1">
            <a:avLst/>
          </a:prstGeom>
          <a:ln w="31750">
            <a:gradFill>
              <a:gsLst>
                <a:gs pos="0">
                  <a:schemeClr val="accent1">
                    <a:hueOff val="-4200000"/>
                  </a:schemeClr>
                </a:gs>
                <a:gs pos="100000">
                  <a:schemeClr val="accent1"/>
                </a:gs>
              </a:gsLst>
            </a:gradFill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 flipH="1">
            <a:off x="8135620" y="2390140"/>
            <a:ext cx="427355" cy="1036320"/>
          </a:xfrm>
          <a:prstGeom prst="straightConnector1">
            <a:avLst/>
          </a:prstGeom>
          <a:ln w="31750">
            <a:gradFill>
              <a:gsLst>
                <a:gs pos="0">
                  <a:schemeClr val="accent1">
                    <a:hueOff val="-4200000"/>
                  </a:schemeClr>
                </a:gs>
                <a:gs pos="100000">
                  <a:schemeClr val="accent1"/>
                </a:gs>
              </a:gsLst>
            </a:gradFill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>
            <a:off x="6910705" y="2722245"/>
            <a:ext cx="981075" cy="1123315"/>
          </a:xfrm>
          <a:prstGeom prst="straightConnector1">
            <a:avLst/>
          </a:prstGeom>
          <a:ln w="31750">
            <a:gradFill>
              <a:gsLst>
                <a:gs pos="0">
                  <a:schemeClr val="accent1">
                    <a:hueOff val="-4200000"/>
                  </a:schemeClr>
                </a:gs>
                <a:gs pos="100000">
                  <a:schemeClr val="accent1"/>
                </a:gs>
              </a:gsLst>
            </a:gradFill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6" name="直接箭头连接符 45"/>
          <p:cNvCxnSpPr/>
          <p:nvPr/>
        </p:nvCxnSpPr>
        <p:spPr>
          <a:xfrm>
            <a:off x="6866890" y="4167505"/>
            <a:ext cx="1352550" cy="132715"/>
          </a:xfrm>
          <a:prstGeom prst="straightConnector1">
            <a:avLst/>
          </a:prstGeom>
          <a:ln w="31750">
            <a:gradFill>
              <a:gsLst>
                <a:gs pos="0">
                  <a:schemeClr val="accent1">
                    <a:hueOff val="-4200000"/>
                  </a:schemeClr>
                </a:gs>
                <a:gs pos="100000">
                  <a:schemeClr val="accent1"/>
                </a:gs>
              </a:gsLst>
            </a:gradFill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7" name="直接箭头连接符 46"/>
          <p:cNvCxnSpPr/>
          <p:nvPr/>
        </p:nvCxnSpPr>
        <p:spPr>
          <a:xfrm flipV="1">
            <a:off x="6790690" y="4338320"/>
            <a:ext cx="1581150" cy="187960"/>
          </a:xfrm>
          <a:prstGeom prst="straightConnector1">
            <a:avLst/>
          </a:prstGeom>
          <a:ln w="31750">
            <a:gradFill>
              <a:gsLst>
                <a:gs pos="0">
                  <a:schemeClr val="accent1">
                    <a:hueOff val="-4200000"/>
                  </a:schemeClr>
                </a:gs>
                <a:gs pos="100000">
                  <a:schemeClr val="accent1"/>
                </a:gs>
              </a:gsLst>
            </a:gradFill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8" name="直接箭头连接符 47"/>
          <p:cNvCxnSpPr/>
          <p:nvPr/>
        </p:nvCxnSpPr>
        <p:spPr>
          <a:xfrm flipH="1" flipV="1">
            <a:off x="9528810" y="4653280"/>
            <a:ext cx="1169670" cy="610235"/>
          </a:xfrm>
          <a:prstGeom prst="straightConnector1">
            <a:avLst/>
          </a:prstGeom>
          <a:ln w="31750">
            <a:gradFill>
              <a:gsLst>
                <a:gs pos="0">
                  <a:schemeClr val="accent1">
                    <a:hueOff val="-4200000"/>
                  </a:schemeClr>
                </a:gs>
                <a:gs pos="100000">
                  <a:schemeClr val="accent1"/>
                </a:gs>
              </a:gsLst>
            </a:gradFill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9" name="直接箭头连接符 48"/>
          <p:cNvCxnSpPr/>
          <p:nvPr/>
        </p:nvCxnSpPr>
        <p:spPr>
          <a:xfrm flipH="1" flipV="1">
            <a:off x="10165080" y="3632835"/>
            <a:ext cx="609600" cy="320040"/>
          </a:xfrm>
          <a:prstGeom prst="straightConnector1">
            <a:avLst/>
          </a:prstGeom>
          <a:ln w="31750">
            <a:gradFill>
              <a:gsLst>
                <a:gs pos="0">
                  <a:schemeClr val="accent1">
                    <a:hueOff val="-4200000"/>
                  </a:schemeClr>
                </a:gs>
                <a:gs pos="100000">
                  <a:schemeClr val="accent1"/>
                </a:gs>
              </a:gsLst>
            </a:gradFill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3987800" y="2151380"/>
            <a:ext cx="12814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顶出脱料</a:t>
            </a:r>
            <a:endParaRPr lang="zh-CN" altLang="en-US"/>
          </a:p>
        </p:txBody>
      </p:sp>
      <p:cxnSp>
        <p:nvCxnSpPr>
          <p:cNvPr id="50" name="直接箭头连接符 49"/>
          <p:cNvCxnSpPr/>
          <p:nvPr/>
        </p:nvCxnSpPr>
        <p:spPr>
          <a:xfrm flipH="1">
            <a:off x="3433445" y="2519680"/>
            <a:ext cx="991870" cy="1463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5" name="上下箭头 54"/>
          <p:cNvSpPr/>
          <p:nvPr>
            <p:custDataLst>
              <p:tags r:id="rId16"/>
            </p:custDataLst>
          </p:nvPr>
        </p:nvSpPr>
        <p:spPr>
          <a:xfrm rot="21240000">
            <a:off x="3196590" y="3613150"/>
            <a:ext cx="450215" cy="629920"/>
          </a:xfrm>
          <a:prstGeom prst="up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9" name="文本框 58"/>
          <p:cNvSpPr txBox="1"/>
          <p:nvPr>
            <p:custDataLst>
              <p:tags r:id="rId17"/>
            </p:custDataLst>
          </p:nvPr>
        </p:nvSpPr>
        <p:spPr>
          <a:xfrm>
            <a:off x="147955" y="4243705"/>
            <a:ext cx="163639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卡板</a:t>
            </a:r>
            <a:r>
              <a:rPr lang="zh-CN"/>
              <a:t>定位两个槽</a:t>
            </a:r>
            <a:r>
              <a:rPr lang="en-US" altLang="zh-CN"/>
              <a:t>+</a:t>
            </a:r>
            <a:r>
              <a:rPr lang="zh-CN" altLang="en-US"/>
              <a:t>压紧</a:t>
            </a:r>
            <a:endParaRPr lang="zh-CN" altLang="en-US"/>
          </a:p>
        </p:txBody>
      </p:sp>
      <p:cxnSp>
        <p:nvCxnSpPr>
          <p:cNvPr id="60" name="直接箭头连接符 59"/>
          <p:cNvCxnSpPr/>
          <p:nvPr>
            <p:custDataLst>
              <p:tags r:id="rId18"/>
            </p:custDataLst>
          </p:nvPr>
        </p:nvCxnSpPr>
        <p:spPr>
          <a:xfrm flipV="1">
            <a:off x="1661795" y="3982720"/>
            <a:ext cx="630555" cy="6083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61" name="文本框 60"/>
          <p:cNvSpPr txBox="1"/>
          <p:nvPr/>
        </p:nvSpPr>
        <p:spPr>
          <a:xfrm>
            <a:off x="231140" y="2390140"/>
            <a:ext cx="128143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卡板做仿型槽定位与侧板一起移动夹紧定位</a:t>
            </a:r>
            <a:endParaRPr lang="zh-CN" altLang="en-US"/>
          </a:p>
        </p:txBody>
      </p:sp>
      <p:cxnSp>
        <p:nvCxnSpPr>
          <p:cNvPr id="62" name="直接箭头连接符 61"/>
          <p:cNvCxnSpPr/>
          <p:nvPr>
            <p:custDataLst>
              <p:tags r:id="rId19"/>
            </p:custDataLst>
          </p:nvPr>
        </p:nvCxnSpPr>
        <p:spPr>
          <a:xfrm>
            <a:off x="1292860" y="2689860"/>
            <a:ext cx="1053465" cy="11626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64" name="直接箭头连接符 63"/>
          <p:cNvCxnSpPr/>
          <p:nvPr>
            <p:custDataLst>
              <p:tags r:id="rId20"/>
            </p:custDataLst>
          </p:nvPr>
        </p:nvCxnSpPr>
        <p:spPr>
          <a:xfrm flipV="1">
            <a:off x="8751570" y="3223260"/>
            <a:ext cx="114300" cy="22688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65" name="直接箭头连接符 64"/>
          <p:cNvCxnSpPr/>
          <p:nvPr>
            <p:custDataLst>
              <p:tags r:id="rId21"/>
            </p:custDataLst>
          </p:nvPr>
        </p:nvCxnSpPr>
        <p:spPr>
          <a:xfrm flipV="1">
            <a:off x="8747760" y="3268980"/>
            <a:ext cx="281940" cy="22155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66" name="文本框 65"/>
          <p:cNvSpPr txBox="1"/>
          <p:nvPr/>
        </p:nvSpPr>
        <p:spPr>
          <a:xfrm>
            <a:off x="9324975" y="1680210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园型销</a:t>
            </a:r>
            <a:endParaRPr lang="zh-CN">
              <a:solidFill>
                <a:srgbClr val="00B050"/>
              </a:solidFill>
            </a:endParaRPr>
          </a:p>
        </p:txBody>
      </p:sp>
      <p:sp>
        <p:nvSpPr>
          <p:cNvPr id="67" name="文本框 66"/>
          <p:cNvSpPr txBox="1"/>
          <p:nvPr/>
        </p:nvSpPr>
        <p:spPr>
          <a:xfrm>
            <a:off x="10170160" y="1962785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菱型销</a:t>
            </a:r>
            <a:endParaRPr lang="zh-CN">
              <a:solidFill>
                <a:srgbClr val="00B050"/>
              </a:solidFill>
            </a:endParaRPr>
          </a:p>
        </p:txBody>
      </p:sp>
      <p:cxnSp>
        <p:nvCxnSpPr>
          <p:cNvPr id="68" name="直接箭头连接符 67"/>
          <p:cNvCxnSpPr>
            <a:stCxn id="66" idx="2"/>
          </p:cNvCxnSpPr>
          <p:nvPr/>
        </p:nvCxnSpPr>
        <p:spPr>
          <a:xfrm flipH="1">
            <a:off x="8859520" y="2048510"/>
            <a:ext cx="965835" cy="1215390"/>
          </a:xfrm>
          <a:prstGeom prst="straightConnector1">
            <a:avLst/>
          </a:prstGeom>
          <a:ln w="31750">
            <a:gradFill>
              <a:gsLst>
                <a:gs pos="0">
                  <a:schemeClr val="accent1">
                    <a:hueOff val="-4200000"/>
                  </a:schemeClr>
                </a:gs>
                <a:gs pos="100000">
                  <a:schemeClr val="accent1"/>
                </a:gs>
              </a:gsLst>
            </a:gradFill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69" name="直接箭头连接符 68"/>
          <p:cNvCxnSpPr/>
          <p:nvPr/>
        </p:nvCxnSpPr>
        <p:spPr>
          <a:xfrm flipH="1">
            <a:off x="9034780" y="2311400"/>
            <a:ext cx="1310640" cy="960120"/>
          </a:xfrm>
          <a:prstGeom prst="straightConnector1">
            <a:avLst/>
          </a:prstGeom>
          <a:ln w="31750">
            <a:gradFill>
              <a:gsLst>
                <a:gs pos="0">
                  <a:schemeClr val="accent1">
                    <a:hueOff val="-4200000"/>
                  </a:schemeClr>
                </a:gs>
                <a:gs pos="100000">
                  <a:schemeClr val="accent1"/>
                </a:gs>
              </a:gsLst>
            </a:gradFill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2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无标题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21205" y="2078990"/>
            <a:ext cx="5943600" cy="3329940"/>
          </a:xfrm>
          <a:prstGeom prst="rect">
            <a:avLst/>
          </a:prstGeom>
        </p:spPr>
      </p:pic>
      <p:sp>
        <p:nvSpPr>
          <p:cNvPr id="13" name="TextBox 17"/>
          <p:cNvSpPr txBox="1"/>
          <p:nvPr/>
        </p:nvSpPr>
        <p:spPr>
          <a:xfrm>
            <a:off x="840740" y="544830"/>
            <a:ext cx="489077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ctr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ko-KR" altLang="en-US" sz="2400" dirty="0">
                <a:solidFill>
                  <a:srgbClr val="000000"/>
                </a:solidFill>
                <a:latin typeface="微软雅黑" panose="020B0503020204020204" charset="-122"/>
                <a:ea typeface="현대하모니 M" pitchFamily="18" charset="-127"/>
              </a:rPr>
              <a:t>▣ 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3.1C</a:t>
            </a:r>
            <a:r>
              <a:rPr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焊接总成</a:t>
            </a:r>
            <a:r>
              <a:rPr lang="zh-CN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二</a:t>
            </a:r>
            <a:r>
              <a:rPr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序</a:t>
            </a:r>
            <a:r>
              <a:rPr lang="zh-CN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（包括分总成）</a:t>
            </a:r>
            <a:endParaRPr lang="zh-CN" sz="24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29" name="直接箭头连接符 28"/>
          <p:cNvCxnSpPr/>
          <p:nvPr/>
        </p:nvCxnSpPr>
        <p:spPr>
          <a:xfrm>
            <a:off x="3145790" y="1701165"/>
            <a:ext cx="749300" cy="12604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>
            <p:custDataLst>
              <p:tags r:id="rId2"/>
            </p:custDataLst>
          </p:nvPr>
        </p:nvSpPr>
        <p:spPr>
          <a:xfrm>
            <a:off x="2458720" y="1316990"/>
            <a:ext cx="22606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总成焊接二序</a:t>
            </a:r>
            <a:endParaRPr lang="zh-CN" altLang="en-US"/>
          </a:p>
        </p:txBody>
      </p:sp>
      <p:sp>
        <p:nvSpPr>
          <p:cNvPr id="19" name="TextBox 17"/>
          <p:cNvSpPr txBox="1"/>
          <p:nvPr/>
        </p:nvSpPr>
        <p:spPr>
          <a:xfrm>
            <a:off x="5742940" y="1005205"/>
            <a:ext cx="271653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ctr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前梁与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个小片</a:t>
            </a:r>
            <a:r>
              <a:rPr 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分总成</a:t>
            </a:r>
            <a:endParaRPr lang="zh-CN" altLang="en-US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箭头连接符 2"/>
          <p:cNvCxnSpPr/>
          <p:nvPr/>
        </p:nvCxnSpPr>
        <p:spPr>
          <a:xfrm flipH="1">
            <a:off x="5916295" y="1342390"/>
            <a:ext cx="521970" cy="187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2" name="TextBox 17"/>
          <p:cNvSpPr txBox="1"/>
          <p:nvPr/>
        </p:nvSpPr>
        <p:spPr>
          <a:xfrm>
            <a:off x="4827270" y="5909310"/>
            <a:ext cx="27000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ctr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后梁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个件</a:t>
            </a:r>
            <a:r>
              <a:rPr 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分总成</a:t>
            </a:r>
            <a:endParaRPr lang="zh-CN" altLang="en-US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4" name="直接箭头连接符 3"/>
          <p:cNvCxnSpPr/>
          <p:nvPr/>
        </p:nvCxnSpPr>
        <p:spPr>
          <a:xfrm flipV="1">
            <a:off x="5481955" y="3613150"/>
            <a:ext cx="108585" cy="23691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" name="TextBox 17"/>
          <p:cNvSpPr txBox="1"/>
          <p:nvPr/>
        </p:nvSpPr>
        <p:spPr>
          <a:xfrm>
            <a:off x="8601075" y="1342390"/>
            <a:ext cx="271653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ctr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解锁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--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扳手</a:t>
            </a:r>
            <a:r>
              <a:rPr 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分总成</a:t>
            </a:r>
            <a:endParaRPr lang="zh-CN" altLang="en-US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7" name="直接箭头连接符 6"/>
          <p:cNvCxnSpPr/>
          <p:nvPr/>
        </p:nvCxnSpPr>
        <p:spPr>
          <a:xfrm flipH="1">
            <a:off x="6623050" y="1591945"/>
            <a:ext cx="2064385" cy="15106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H="1">
            <a:off x="6467475" y="2385695"/>
            <a:ext cx="1945005" cy="10433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9" name="TextBox 17"/>
          <p:cNvSpPr txBox="1"/>
          <p:nvPr/>
        </p:nvSpPr>
        <p:spPr>
          <a:xfrm>
            <a:off x="8601075" y="2163445"/>
            <a:ext cx="271653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ctr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解锁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--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外壳</a:t>
            </a:r>
            <a:r>
              <a:rPr 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分总成（对称）</a:t>
            </a:r>
            <a:endParaRPr lang="zh-CN" altLang="en-US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TextBox 17"/>
          <p:cNvSpPr txBox="1"/>
          <p:nvPr/>
        </p:nvSpPr>
        <p:spPr>
          <a:xfrm>
            <a:off x="8459470" y="3613150"/>
            <a:ext cx="271653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ctr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解锁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-</a:t>
            </a:r>
            <a:r>
              <a:rPr 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分总成（对称）</a:t>
            </a:r>
            <a:endParaRPr lang="zh-CN" altLang="en-US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11" name="直接箭头连接符 10"/>
          <p:cNvCxnSpPr>
            <a:stCxn id="10" idx="1"/>
          </p:cNvCxnSpPr>
          <p:nvPr/>
        </p:nvCxnSpPr>
        <p:spPr>
          <a:xfrm flipH="1" flipV="1">
            <a:off x="6861810" y="3536950"/>
            <a:ext cx="1597660" cy="2603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TextBox 17"/>
          <p:cNvSpPr txBox="1"/>
          <p:nvPr/>
        </p:nvSpPr>
        <p:spPr>
          <a:xfrm>
            <a:off x="840740" y="544830"/>
            <a:ext cx="363283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ctr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ko-KR" altLang="en-US" sz="2400" dirty="0">
                <a:solidFill>
                  <a:srgbClr val="000000"/>
                </a:solidFill>
                <a:latin typeface="微软雅黑" panose="020B0503020204020204" charset="-122"/>
                <a:ea typeface="현대하모니 M" pitchFamily="18" charset="-127"/>
              </a:rPr>
              <a:t>▣ 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3.1C</a:t>
            </a:r>
            <a:r>
              <a:rPr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焊接总成</a:t>
            </a:r>
            <a:r>
              <a:rPr lang="zh-CN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二</a:t>
            </a:r>
            <a:r>
              <a:rPr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序</a:t>
            </a:r>
            <a:endParaRPr lang="zh-CN" altLang="en-US" sz="24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" name="图片 3" descr="无标题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85110" y="1907540"/>
            <a:ext cx="4926965" cy="3668395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755650" y="2036445"/>
            <a:ext cx="1924050" cy="59118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/>
              <a:t>利用这四个孔做粗定位</a:t>
            </a:r>
            <a:endParaRPr lang="zh-CN"/>
          </a:p>
        </p:txBody>
      </p:sp>
      <p:cxnSp>
        <p:nvCxnSpPr>
          <p:cNvPr id="8" name="直接箭头连接符 7"/>
          <p:cNvCxnSpPr/>
          <p:nvPr/>
        </p:nvCxnSpPr>
        <p:spPr>
          <a:xfrm>
            <a:off x="2676525" y="2352675"/>
            <a:ext cx="1514475" cy="857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>
            <a:stCxn id="9" idx="3"/>
          </p:cNvCxnSpPr>
          <p:nvPr/>
        </p:nvCxnSpPr>
        <p:spPr>
          <a:xfrm>
            <a:off x="2679700" y="2332355"/>
            <a:ext cx="415925" cy="178244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2686050" y="2343150"/>
            <a:ext cx="3371850" cy="5810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>
            <a:stCxn id="9" idx="3"/>
          </p:cNvCxnSpPr>
          <p:nvPr/>
        </p:nvCxnSpPr>
        <p:spPr>
          <a:xfrm>
            <a:off x="2679700" y="2332355"/>
            <a:ext cx="2254250" cy="23063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5775960" y="1285875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菱型销</a:t>
            </a:r>
            <a:endParaRPr lang="zh-CN">
              <a:solidFill>
                <a:srgbClr val="00B050"/>
              </a:solidFill>
            </a:endParaRPr>
          </a:p>
        </p:txBody>
      </p:sp>
      <p:cxnSp>
        <p:nvCxnSpPr>
          <p:cNvPr id="24" name="直接箭头连接符 23"/>
          <p:cNvCxnSpPr/>
          <p:nvPr/>
        </p:nvCxnSpPr>
        <p:spPr>
          <a:xfrm>
            <a:off x="6000750" y="1752600"/>
            <a:ext cx="76200" cy="1190625"/>
          </a:xfrm>
          <a:prstGeom prst="straightConnector1">
            <a:avLst/>
          </a:prstGeom>
          <a:ln w="31750">
            <a:gradFill>
              <a:gsLst>
                <a:gs pos="0">
                  <a:schemeClr val="accent1">
                    <a:hueOff val="-4200000"/>
                  </a:schemeClr>
                </a:gs>
                <a:gs pos="100000">
                  <a:schemeClr val="accent1"/>
                </a:gs>
              </a:gsLst>
            </a:gradFill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>
            <a:off x="2114550" y="1590675"/>
            <a:ext cx="2066925" cy="809625"/>
          </a:xfrm>
          <a:prstGeom prst="straightConnector1">
            <a:avLst/>
          </a:prstGeom>
          <a:ln w="31750">
            <a:gradFill>
              <a:gsLst>
                <a:gs pos="0">
                  <a:schemeClr val="accent1">
                    <a:hueOff val="-4200000"/>
                  </a:schemeClr>
                </a:gs>
                <a:gs pos="100000">
                  <a:schemeClr val="accent1"/>
                </a:gs>
              </a:gsLst>
            </a:gradFill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 flipH="1">
            <a:off x="4943475" y="1790700"/>
            <a:ext cx="1076325" cy="2838450"/>
          </a:xfrm>
          <a:prstGeom prst="straightConnector1">
            <a:avLst/>
          </a:prstGeom>
          <a:ln w="31750">
            <a:gradFill>
              <a:gsLst>
                <a:gs pos="0">
                  <a:schemeClr val="accent1">
                    <a:hueOff val="-4200000"/>
                  </a:schemeClr>
                </a:gs>
                <a:gs pos="100000">
                  <a:schemeClr val="accent1"/>
                </a:gs>
              </a:gsLst>
            </a:gradFill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 flipH="1">
            <a:off x="3086100" y="1743075"/>
            <a:ext cx="2943225" cy="2352675"/>
          </a:xfrm>
          <a:prstGeom prst="straightConnector1">
            <a:avLst/>
          </a:prstGeom>
          <a:ln w="31750">
            <a:gradFill>
              <a:gsLst>
                <a:gs pos="0">
                  <a:schemeClr val="accent1">
                    <a:hueOff val="-4200000"/>
                  </a:schemeClr>
                </a:gs>
                <a:gs pos="100000">
                  <a:schemeClr val="accent1"/>
                </a:gs>
              </a:gsLst>
            </a:gradFill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1311910" y="1374775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圆型销</a:t>
            </a:r>
            <a:endParaRPr lang="zh-CN">
              <a:solidFill>
                <a:srgbClr val="00B050"/>
              </a:solidFill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9" name="图片 18" descr="无标题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09620" y="2021840"/>
            <a:ext cx="3883025" cy="3515995"/>
          </a:xfrm>
          <a:prstGeom prst="rect">
            <a:avLst/>
          </a:prstGeom>
        </p:spPr>
      </p:pic>
      <p:sp>
        <p:nvSpPr>
          <p:cNvPr id="13" name="TextBox 17"/>
          <p:cNvSpPr txBox="1"/>
          <p:nvPr/>
        </p:nvSpPr>
        <p:spPr>
          <a:xfrm>
            <a:off x="840740" y="544830"/>
            <a:ext cx="363283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ctr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ko-KR" altLang="en-US" sz="2400" dirty="0">
                <a:solidFill>
                  <a:srgbClr val="000000"/>
                </a:solidFill>
                <a:latin typeface="微软雅黑" panose="020B0503020204020204" charset="-122"/>
                <a:ea typeface="현대하모니 M" pitchFamily="18" charset="-127"/>
              </a:rPr>
              <a:t>▣ 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3.1C</a:t>
            </a:r>
            <a:r>
              <a:rPr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焊接总成</a:t>
            </a:r>
            <a:r>
              <a:rPr lang="zh-CN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二</a:t>
            </a:r>
            <a:r>
              <a:rPr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序</a:t>
            </a:r>
            <a:endParaRPr lang="zh-CN" altLang="en-US" sz="24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730250" y="2050415"/>
            <a:ext cx="2181225" cy="59118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/>
              <a:t>利用解锁机构的轴和外形定位</a:t>
            </a:r>
            <a:r>
              <a:rPr lang="en-US" altLang="zh-CN"/>
              <a:t>+</a:t>
            </a:r>
            <a:r>
              <a:rPr lang="zh-CN" altLang="en-US"/>
              <a:t>压紧</a:t>
            </a:r>
            <a:endParaRPr lang="zh-CN" altLang="en-US"/>
          </a:p>
        </p:txBody>
      </p:sp>
      <p:cxnSp>
        <p:nvCxnSpPr>
          <p:cNvPr id="15" name="直接箭头连接符 14"/>
          <p:cNvCxnSpPr/>
          <p:nvPr/>
        </p:nvCxnSpPr>
        <p:spPr>
          <a:xfrm>
            <a:off x="2607310" y="2265680"/>
            <a:ext cx="2162175" cy="1308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419735" y="2641600"/>
            <a:ext cx="32004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增加对称结构</a:t>
            </a:r>
            <a:endParaRPr lang="zh-CN" altLang="en-US" sz="2800"/>
          </a:p>
        </p:txBody>
      </p:sp>
      <p:sp>
        <p:nvSpPr>
          <p:cNvPr id="21" name="文本框 20"/>
          <p:cNvSpPr txBox="1"/>
          <p:nvPr/>
        </p:nvSpPr>
        <p:spPr>
          <a:xfrm>
            <a:off x="7402830" y="5770245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园型销</a:t>
            </a:r>
            <a:endParaRPr lang="zh-CN">
              <a:solidFill>
                <a:srgbClr val="00B050"/>
              </a:solidFill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7080885" y="6197600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菱型销</a:t>
            </a:r>
            <a:endParaRPr lang="zh-CN">
              <a:solidFill>
                <a:srgbClr val="00B050"/>
              </a:solidFill>
            </a:endParaRPr>
          </a:p>
        </p:txBody>
      </p:sp>
      <p:cxnSp>
        <p:nvCxnSpPr>
          <p:cNvPr id="24" name="直接箭头连接符 23"/>
          <p:cNvCxnSpPr>
            <a:stCxn id="22" idx="1"/>
          </p:cNvCxnSpPr>
          <p:nvPr/>
        </p:nvCxnSpPr>
        <p:spPr>
          <a:xfrm flipH="1" flipV="1">
            <a:off x="5648325" y="5172075"/>
            <a:ext cx="1432560" cy="1209675"/>
          </a:xfrm>
          <a:prstGeom prst="straightConnector1">
            <a:avLst/>
          </a:prstGeom>
          <a:ln w="31750">
            <a:gradFill>
              <a:gsLst>
                <a:gs pos="0">
                  <a:schemeClr val="accent1">
                    <a:hueOff val="-4200000"/>
                  </a:schemeClr>
                </a:gs>
                <a:gs pos="100000">
                  <a:schemeClr val="accent1"/>
                </a:gs>
              </a:gsLst>
            </a:gradFill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 flipH="1" flipV="1">
            <a:off x="6029325" y="5334000"/>
            <a:ext cx="1314450" cy="561975"/>
          </a:xfrm>
          <a:prstGeom prst="straightConnector1">
            <a:avLst/>
          </a:prstGeom>
          <a:ln w="31750">
            <a:gradFill>
              <a:gsLst>
                <a:gs pos="0">
                  <a:schemeClr val="accent1">
                    <a:hueOff val="-4200000"/>
                  </a:schemeClr>
                </a:gs>
                <a:gs pos="100000">
                  <a:schemeClr val="accent1"/>
                </a:gs>
              </a:gsLst>
            </a:gradFill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>
            <p:custDataLst>
              <p:tags r:id="rId2"/>
            </p:custDataLst>
          </p:nvPr>
        </p:nvSpPr>
        <p:spPr>
          <a:xfrm>
            <a:off x="1474470" y="5804535"/>
            <a:ext cx="163639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侧板定位这</a:t>
            </a:r>
            <a:r>
              <a:rPr lang="en-US" altLang="zh-CN"/>
              <a:t>2</a:t>
            </a:r>
            <a:r>
              <a:rPr lang="zh-CN" altLang="en-US"/>
              <a:t>个孔</a:t>
            </a:r>
            <a:r>
              <a:rPr lang="en-US" altLang="zh-CN"/>
              <a:t>+</a:t>
            </a:r>
            <a:r>
              <a:rPr lang="zh-CN" altLang="en-US"/>
              <a:t>压紧</a:t>
            </a:r>
            <a:endParaRPr lang="zh-CN" altLang="en-US"/>
          </a:p>
        </p:txBody>
      </p:sp>
      <p:cxnSp>
        <p:nvCxnSpPr>
          <p:cNvPr id="29" name="直接箭头连接符 28"/>
          <p:cNvCxnSpPr/>
          <p:nvPr/>
        </p:nvCxnSpPr>
        <p:spPr>
          <a:xfrm flipV="1">
            <a:off x="2715260" y="4343400"/>
            <a:ext cx="1418590" cy="15525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/>
          <p:nvPr/>
        </p:nvCxnSpPr>
        <p:spPr>
          <a:xfrm flipV="1">
            <a:off x="2724150" y="4581525"/>
            <a:ext cx="2647950" cy="13049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>
            <p:custDataLst>
              <p:tags r:id="rId3"/>
            </p:custDataLst>
          </p:nvPr>
        </p:nvSpPr>
        <p:spPr>
          <a:xfrm>
            <a:off x="3794125" y="6059170"/>
            <a:ext cx="22606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侧板定位做成可移动定位机构</a:t>
            </a:r>
            <a:endParaRPr lang="zh-CN" altLang="en-US"/>
          </a:p>
        </p:txBody>
      </p:sp>
      <p:sp>
        <p:nvSpPr>
          <p:cNvPr id="32" name="上下箭头 31"/>
          <p:cNvSpPr/>
          <p:nvPr>
            <p:custDataLst>
              <p:tags r:id="rId4"/>
            </p:custDataLst>
          </p:nvPr>
        </p:nvSpPr>
        <p:spPr>
          <a:xfrm rot="1440000">
            <a:off x="4156710" y="4763770"/>
            <a:ext cx="662305" cy="946785"/>
          </a:xfrm>
          <a:prstGeom prst="up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33" name="直接箭头连接符 32"/>
          <p:cNvCxnSpPr>
            <a:endCxn id="32" idx="0"/>
          </p:cNvCxnSpPr>
          <p:nvPr/>
        </p:nvCxnSpPr>
        <p:spPr>
          <a:xfrm flipH="1">
            <a:off x="4680585" y="4521835"/>
            <a:ext cx="530860" cy="2832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41" name="文本框 40"/>
          <p:cNvSpPr txBox="1"/>
          <p:nvPr/>
        </p:nvSpPr>
        <p:spPr>
          <a:xfrm>
            <a:off x="7751445" y="1402080"/>
            <a:ext cx="32004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两侧结构对称</a:t>
            </a:r>
            <a:endParaRPr lang="zh-CN" altLang="en-US" sz="2800"/>
          </a:p>
        </p:txBody>
      </p:sp>
      <p:sp>
        <p:nvSpPr>
          <p:cNvPr id="3" name="文本框 2"/>
          <p:cNvSpPr txBox="1"/>
          <p:nvPr>
            <p:custDataLst>
              <p:tags r:id="rId5"/>
            </p:custDataLst>
          </p:nvPr>
        </p:nvSpPr>
        <p:spPr>
          <a:xfrm>
            <a:off x="7489825" y="3876675"/>
            <a:ext cx="27520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/>
              <a:t>安装板与侧板同时移动</a:t>
            </a:r>
            <a:endParaRPr lang="zh-CN"/>
          </a:p>
        </p:txBody>
      </p:sp>
      <p:cxnSp>
        <p:nvCxnSpPr>
          <p:cNvPr id="4" name="直接箭头连接符 3"/>
          <p:cNvCxnSpPr>
            <a:stCxn id="31" idx="0"/>
          </p:cNvCxnSpPr>
          <p:nvPr/>
        </p:nvCxnSpPr>
        <p:spPr>
          <a:xfrm flipH="1" flipV="1">
            <a:off x="4629150" y="5076825"/>
            <a:ext cx="295275" cy="98234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7" name="上下箭头 6"/>
          <p:cNvSpPr/>
          <p:nvPr>
            <p:custDataLst>
              <p:tags r:id="rId6"/>
            </p:custDataLst>
          </p:nvPr>
        </p:nvSpPr>
        <p:spPr>
          <a:xfrm rot="540000">
            <a:off x="4855210" y="3409315"/>
            <a:ext cx="450215" cy="629920"/>
          </a:xfrm>
          <a:prstGeom prst="up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785495" y="4581525"/>
            <a:ext cx="12814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顶出脱料</a:t>
            </a:r>
            <a:endParaRPr lang="zh-CN" altLang="en-US"/>
          </a:p>
        </p:txBody>
      </p:sp>
      <p:cxnSp>
        <p:nvCxnSpPr>
          <p:cNvPr id="18" name="直接箭头连接符 17"/>
          <p:cNvCxnSpPr/>
          <p:nvPr/>
        </p:nvCxnSpPr>
        <p:spPr>
          <a:xfrm flipV="1">
            <a:off x="1912620" y="3735705"/>
            <a:ext cx="3011805" cy="9747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>
            <a:stCxn id="3" idx="1"/>
          </p:cNvCxnSpPr>
          <p:nvPr/>
        </p:nvCxnSpPr>
        <p:spPr>
          <a:xfrm flipH="1">
            <a:off x="5772150" y="4060825"/>
            <a:ext cx="1717675" cy="8064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 flipH="1">
            <a:off x="6076950" y="1918335"/>
            <a:ext cx="1800860" cy="10248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>
            <p:custDataLst>
              <p:tags r:id="rId7"/>
            </p:custDataLst>
          </p:nvPr>
        </p:nvSpPr>
        <p:spPr>
          <a:xfrm>
            <a:off x="7590790" y="4708525"/>
            <a:ext cx="27520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/>
              <a:t>下面有安装孔压紧</a:t>
            </a:r>
            <a:endParaRPr lang="zh-CN"/>
          </a:p>
        </p:txBody>
      </p:sp>
      <p:cxnSp>
        <p:nvCxnSpPr>
          <p:cNvPr id="27" name="直接箭头连接符 26"/>
          <p:cNvCxnSpPr/>
          <p:nvPr/>
        </p:nvCxnSpPr>
        <p:spPr>
          <a:xfrm flipH="1">
            <a:off x="5899150" y="4857750"/>
            <a:ext cx="1778000" cy="1365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6" name="文本框 35"/>
          <p:cNvSpPr txBox="1"/>
          <p:nvPr>
            <p:custDataLst>
              <p:tags r:id="rId8"/>
            </p:custDataLst>
          </p:nvPr>
        </p:nvSpPr>
        <p:spPr>
          <a:xfrm>
            <a:off x="3134360" y="1035050"/>
            <a:ext cx="21463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二序工件这样摆放，</a:t>
            </a:r>
            <a:endParaRPr lang="zh-CN" altLang="en-US"/>
          </a:p>
        </p:txBody>
      </p:sp>
      <p:sp>
        <p:nvSpPr>
          <p:cNvPr id="37" name="流程图: 联系 36"/>
          <p:cNvSpPr/>
          <p:nvPr>
            <p:custDataLst>
              <p:tags r:id="rId9"/>
            </p:custDataLst>
          </p:nvPr>
        </p:nvSpPr>
        <p:spPr>
          <a:xfrm>
            <a:off x="2470785" y="1035050"/>
            <a:ext cx="541655" cy="365125"/>
          </a:xfrm>
          <a:prstGeom prst="flowChartConnector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1325880" y="3491230"/>
            <a:ext cx="12814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压紧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8244205" y="2795270"/>
            <a:ext cx="12814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压紧</a:t>
            </a:r>
            <a:endParaRPr lang="zh-CN" altLang="en-US"/>
          </a:p>
        </p:txBody>
      </p:sp>
      <p:cxnSp>
        <p:nvCxnSpPr>
          <p:cNvPr id="6" name="直接箭头连接符 5"/>
          <p:cNvCxnSpPr/>
          <p:nvPr/>
        </p:nvCxnSpPr>
        <p:spPr>
          <a:xfrm flipV="1">
            <a:off x="1835785" y="2841625"/>
            <a:ext cx="2520950" cy="9023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>
            <a:off x="1868805" y="3733165"/>
            <a:ext cx="2053590" cy="755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H="1">
            <a:off x="5671820" y="3026410"/>
            <a:ext cx="2684145" cy="16624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H="1">
            <a:off x="6410325" y="2983230"/>
            <a:ext cx="2043430" cy="3695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1" name="上下箭头 10"/>
          <p:cNvSpPr/>
          <p:nvPr>
            <p:custDataLst>
              <p:tags r:id="rId10"/>
            </p:custDataLst>
          </p:nvPr>
        </p:nvSpPr>
        <p:spPr>
          <a:xfrm rot="1440000">
            <a:off x="4792980" y="1331595"/>
            <a:ext cx="662305" cy="946785"/>
          </a:xfrm>
          <a:prstGeom prst="up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>
            <p:custDataLst>
              <p:tags r:id="rId11"/>
            </p:custDataLst>
          </p:nvPr>
        </p:nvSpPr>
        <p:spPr>
          <a:xfrm>
            <a:off x="5490845" y="728345"/>
            <a:ext cx="22606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解锁定位做成单独可移动定位机构</a:t>
            </a:r>
            <a:endParaRPr lang="zh-CN" altLang="en-US"/>
          </a:p>
        </p:txBody>
      </p:sp>
    </p:spTree>
    <p:custDataLst>
      <p:tags r:id="rId12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无标题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69175" y="3726180"/>
            <a:ext cx="3479800" cy="117856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>
            <a:off x="8284845" y="2776855"/>
            <a:ext cx="895350" cy="16687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7486650" y="2449830"/>
            <a:ext cx="22186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/>
              <a:t>小片外形</a:t>
            </a:r>
            <a:r>
              <a:rPr lang="zh-CN" altLang="en-US"/>
              <a:t>定位</a:t>
            </a:r>
            <a:r>
              <a:rPr lang="en-US" altLang="zh-CN"/>
              <a:t>+</a:t>
            </a:r>
            <a:r>
              <a:rPr lang="zh-CN" altLang="en-US"/>
              <a:t>压紧</a:t>
            </a:r>
            <a:endParaRPr lang="zh-CN" altLang="en-US"/>
          </a:p>
        </p:txBody>
      </p:sp>
      <p:sp>
        <p:nvSpPr>
          <p:cNvPr id="18" name="文本框 17"/>
          <p:cNvSpPr txBox="1"/>
          <p:nvPr/>
        </p:nvSpPr>
        <p:spPr>
          <a:xfrm>
            <a:off x="7828280" y="5656580"/>
            <a:ext cx="4064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前梁和</a:t>
            </a:r>
            <a:r>
              <a:rPr lang="en-US" altLang="zh-CN"/>
              <a:t>2</a:t>
            </a:r>
            <a:r>
              <a:rPr lang="zh-CN" altLang="en-US"/>
              <a:t>个小片分别利用</a:t>
            </a:r>
            <a:r>
              <a:rPr lang="en-US" altLang="zh-CN"/>
              <a:t>2</a:t>
            </a:r>
            <a:r>
              <a:rPr lang="zh-CN" altLang="en-US"/>
              <a:t>个孔定位</a:t>
            </a:r>
            <a:r>
              <a:rPr lang="en-US" altLang="zh-CN"/>
              <a:t>+</a:t>
            </a:r>
            <a:r>
              <a:rPr lang="zh-CN" altLang="en-US"/>
              <a:t>压紧</a:t>
            </a:r>
            <a:endParaRPr lang="zh-CN" altLang="en-US"/>
          </a:p>
        </p:txBody>
      </p:sp>
      <p:sp>
        <p:nvSpPr>
          <p:cNvPr id="19" name="TextBox 17"/>
          <p:cNvSpPr txBox="1"/>
          <p:nvPr/>
        </p:nvSpPr>
        <p:spPr>
          <a:xfrm>
            <a:off x="7828280" y="1724660"/>
            <a:ext cx="271653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ctr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前梁与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个小片</a:t>
            </a:r>
            <a:r>
              <a:rPr 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分总成</a:t>
            </a:r>
            <a:endParaRPr lang="zh-CN" altLang="en-US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3" name="流程图: 联系 22"/>
          <p:cNvSpPr/>
          <p:nvPr/>
        </p:nvSpPr>
        <p:spPr>
          <a:xfrm>
            <a:off x="7235190" y="1727835"/>
            <a:ext cx="541655" cy="365125"/>
          </a:xfrm>
          <a:prstGeom prst="flowChartConnector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24" name="直接箭头连接符 23"/>
          <p:cNvCxnSpPr/>
          <p:nvPr/>
        </p:nvCxnSpPr>
        <p:spPr>
          <a:xfrm flipH="1" flipV="1">
            <a:off x="7949565" y="4477385"/>
            <a:ext cx="824230" cy="11137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 flipV="1">
            <a:off x="8784590" y="4263390"/>
            <a:ext cx="1626870" cy="13385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0" name="文本框 29"/>
          <p:cNvSpPr txBox="1"/>
          <p:nvPr/>
        </p:nvSpPr>
        <p:spPr>
          <a:xfrm>
            <a:off x="6096000" y="4672965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园型销</a:t>
            </a:r>
            <a:endParaRPr lang="zh-CN">
              <a:solidFill>
                <a:srgbClr val="00B050"/>
              </a:solidFill>
            </a:endParaRPr>
          </a:p>
        </p:txBody>
      </p:sp>
      <p:cxnSp>
        <p:nvCxnSpPr>
          <p:cNvPr id="33" name="直接箭头连接符 32"/>
          <p:cNvCxnSpPr/>
          <p:nvPr/>
        </p:nvCxnSpPr>
        <p:spPr>
          <a:xfrm flipH="1">
            <a:off x="10572115" y="3602355"/>
            <a:ext cx="574675" cy="532765"/>
          </a:xfrm>
          <a:prstGeom prst="straightConnector1">
            <a:avLst/>
          </a:prstGeom>
          <a:ln w="31750">
            <a:gradFill>
              <a:gsLst>
                <a:gs pos="0">
                  <a:schemeClr val="accent1">
                    <a:hueOff val="-4200000"/>
                  </a:schemeClr>
                </a:gs>
                <a:gs pos="100000">
                  <a:schemeClr val="accent1"/>
                </a:gs>
              </a:gsLst>
            </a:gradFill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/>
          <p:nvPr/>
        </p:nvCxnSpPr>
        <p:spPr>
          <a:xfrm flipV="1">
            <a:off x="7062470" y="4359910"/>
            <a:ext cx="779780" cy="437515"/>
          </a:xfrm>
          <a:prstGeom prst="straightConnector1">
            <a:avLst/>
          </a:prstGeom>
          <a:ln w="31750">
            <a:gradFill>
              <a:gsLst>
                <a:gs pos="0">
                  <a:schemeClr val="accent1">
                    <a:hueOff val="-4200000"/>
                  </a:schemeClr>
                </a:gs>
                <a:gs pos="100000">
                  <a:schemeClr val="accent1"/>
                </a:gs>
              </a:gsLst>
            </a:gradFill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6" name="文本框 35"/>
          <p:cNvSpPr txBox="1"/>
          <p:nvPr/>
        </p:nvSpPr>
        <p:spPr>
          <a:xfrm>
            <a:off x="11163935" y="5026025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菱型销</a:t>
            </a:r>
            <a:endParaRPr lang="zh-CN">
              <a:solidFill>
                <a:srgbClr val="00B050"/>
              </a:solidFill>
            </a:endParaRPr>
          </a:p>
        </p:txBody>
      </p:sp>
      <p:sp>
        <p:nvSpPr>
          <p:cNvPr id="37" name="文本框 36"/>
          <p:cNvSpPr txBox="1"/>
          <p:nvPr/>
        </p:nvSpPr>
        <p:spPr>
          <a:xfrm>
            <a:off x="6369050" y="5300980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菱型销</a:t>
            </a:r>
            <a:endParaRPr lang="zh-CN">
              <a:solidFill>
                <a:srgbClr val="00B050"/>
              </a:solidFill>
            </a:endParaRPr>
          </a:p>
        </p:txBody>
      </p:sp>
      <p:cxnSp>
        <p:nvCxnSpPr>
          <p:cNvPr id="40" name="直接箭头连接符 39"/>
          <p:cNvCxnSpPr/>
          <p:nvPr/>
        </p:nvCxnSpPr>
        <p:spPr>
          <a:xfrm flipV="1">
            <a:off x="7355840" y="4370705"/>
            <a:ext cx="753745" cy="1035685"/>
          </a:xfrm>
          <a:prstGeom prst="straightConnector1">
            <a:avLst/>
          </a:prstGeom>
          <a:ln w="31750">
            <a:gradFill>
              <a:gsLst>
                <a:gs pos="0">
                  <a:schemeClr val="accent1">
                    <a:hueOff val="-4200000"/>
                  </a:schemeClr>
                </a:gs>
                <a:gs pos="100000">
                  <a:schemeClr val="accent1"/>
                </a:gs>
              </a:gsLst>
            </a:gradFill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1" name="直接箭头连接符 40"/>
          <p:cNvCxnSpPr/>
          <p:nvPr/>
        </p:nvCxnSpPr>
        <p:spPr>
          <a:xfrm flipH="1" flipV="1">
            <a:off x="10293350" y="4145915"/>
            <a:ext cx="842010" cy="869315"/>
          </a:xfrm>
          <a:prstGeom prst="straightConnector1">
            <a:avLst/>
          </a:prstGeom>
          <a:ln w="31750">
            <a:gradFill>
              <a:gsLst>
                <a:gs pos="0">
                  <a:schemeClr val="accent1">
                    <a:hueOff val="-4200000"/>
                  </a:schemeClr>
                </a:gs>
                <a:gs pos="100000">
                  <a:schemeClr val="accent1"/>
                </a:gs>
              </a:gsLst>
            </a:gradFill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pic>
        <p:nvPicPr>
          <p:cNvPr id="7" name="图片 6" descr="无标题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0310" y="3268345"/>
            <a:ext cx="3938905" cy="1395095"/>
          </a:xfrm>
          <a:prstGeom prst="rect">
            <a:avLst/>
          </a:prstGeom>
        </p:spPr>
      </p:pic>
      <p:sp>
        <p:nvSpPr>
          <p:cNvPr id="69634" name="TextBox 17"/>
          <p:cNvSpPr txBox="1"/>
          <p:nvPr/>
        </p:nvSpPr>
        <p:spPr>
          <a:xfrm>
            <a:off x="700405" y="544830"/>
            <a:ext cx="797877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ctr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ko-KR" altLang="en-US" sz="2400" dirty="0">
                <a:solidFill>
                  <a:srgbClr val="000000"/>
                </a:solidFill>
                <a:latin typeface="微软雅黑" panose="020B0503020204020204" charset="-122"/>
                <a:ea typeface="현대하모니 M" pitchFamily="18" charset="-127"/>
              </a:rPr>
              <a:t>▣ 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3.1C</a:t>
            </a:r>
            <a:r>
              <a:rPr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焊接总成一序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（包括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分总成）</a:t>
            </a:r>
            <a:endParaRPr lang="zh-CN" altLang="en-US" sz="24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919605" y="5591175"/>
            <a:ext cx="25273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2</a:t>
            </a:r>
            <a:r>
              <a:rPr lang="zh-CN" altLang="en-US"/>
              <a:t>个</a:t>
            </a:r>
            <a:r>
              <a:rPr lang="zh-CN"/>
              <a:t>板利用这</a:t>
            </a:r>
            <a:r>
              <a:rPr lang="en-US" altLang="zh-CN"/>
              <a:t>2</a:t>
            </a:r>
            <a:r>
              <a:rPr lang="zh-CN" altLang="en-US"/>
              <a:t>个台阶孔定位</a:t>
            </a:r>
            <a:r>
              <a:rPr lang="en-US" altLang="zh-CN"/>
              <a:t>+</a:t>
            </a:r>
            <a:r>
              <a:rPr lang="zh-CN" altLang="en-US"/>
              <a:t>上部压紧</a:t>
            </a:r>
            <a:endParaRPr lang="zh-CN" altLang="en-US"/>
          </a:p>
        </p:txBody>
      </p:sp>
      <p:cxnSp>
        <p:nvCxnSpPr>
          <p:cNvPr id="12" name="直接箭头连接符 11"/>
          <p:cNvCxnSpPr/>
          <p:nvPr/>
        </p:nvCxnSpPr>
        <p:spPr>
          <a:xfrm flipV="1">
            <a:off x="2898775" y="3759835"/>
            <a:ext cx="909955" cy="18307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1" name="流程图: 联系 20"/>
          <p:cNvSpPr/>
          <p:nvPr/>
        </p:nvSpPr>
        <p:spPr>
          <a:xfrm>
            <a:off x="913130" y="1597660"/>
            <a:ext cx="541655" cy="365125"/>
          </a:xfrm>
          <a:prstGeom prst="flowChartConnector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2" name="TextBox 17"/>
          <p:cNvSpPr txBox="1"/>
          <p:nvPr/>
        </p:nvSpPr>
        <p:spPr>
          <a:xfrm>
            <a:off x="1603375" y="1584960"/>
            <a:ext cx="270002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ctr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后梁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个件</a:t>
            </a:r>
            <a:r>
              <a:rPr 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分总成</a:t>
            </a:r>
            <a:endParaRPr lang="zh-CN" altLang="en-US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429885" y="4177665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园型销</a:t>
            </a:r>
            <a:endParaRPr lang="zh-CN">
              <a:solidFill>
                <a:srgbClr val="00B050"/>
              </a:solidFill>
            </a:endParaRPr>
          </a:p>
        </p:txBody>
      </p:sp>
      <p:cxnSp>
        <p:nvCxnSpPr>
          <p:cNvPr id="14" name="直接箭头连接符 13"/>
          <p:cNvCxnSpPr/>
          <p:nvPr/>
        </p:nvCxnSpPr>
        <p:spPr>
          <a:xfrm flipH="1" flipV="1">
            <a:off x="3824605" y="3721735"/>
            <a:ext cx="1564640" cy="467360"/>
          </a:xfrm>
          <a:prstGeom prst="straightConnector1">
            <a:avLst/>
          </a:prstGeom>
          <a:ln w="31750">
            <a:gradFill>
              <a:gsLst>
                <a:gs pos="0">
                  <a:schemeClr val="accent1">
                    <a:hueOff val="-4200000"/>
                  </a:schemeClr>
                </a:gs>
                <a:gs pos="100000">
                  <a:schemeClr val="accent1"/>
                </a:gs>
              </a:gsLst>
            </a:gradFill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 flipV="1">
            <a:off x="1774825" y="3920490"/>
            <a:ext cx="814070" cy="1081405"/>
          </a:xfrm>
          <a:prstGeom prst="straightConnector1">
            <a:avLst/>
          </a:prstGeom>
          <a:ln w="31750">
            <a:gradFill>
              <a:gsLst>
                <a:gs pos="0">
                  <a:schemeClr val="accent1">
                    <a:hueOff val="-4200000"/>
                  </a:schemeClr>
                </a:gs>
                <a:gs pos="100000">
                  <a:schemeClr val="accent1"/>
                </a:gs>
              </a:gsLst>
            </a:gradFill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774700" y="5072380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菱型销</a:t>
            </a:r>
            <a:endParaRPr lang="zh-CN">
              <a:solidFill>
                <a:srgbClr val="00B050"/>
              </a:solidFill>
            </a:endParaRPr>
          </a:p>
        </p:txBody>
      </p:sp>
      <p:cxnSp>
        <p:nvCxnSpPr>
          <p:cNvPr id="13" name="直接箭头连接符 12"/>
          <p:cNvCxnSpPr/>
          <p:nvPr/>
        </p:nvCxnSpPr>
        <p:spPr>
          <a:xfrm flipH="1" flipV="1">
            <a:off x="2578100" y="3963670"/>
            <a:ext cx="320675" cy="15944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0" name="上下箭头 19"/>
          <p:cNvSpPr/>
          <p:nvPr>
            <p:custDataLst>
              <p:tags r:id="rId3"/>
            </p:custDataLst>
          </p:nvPr>
        </p:nvSpPr>
        <p:spPr>
          <a:xfrm rot="3420000">
            <a:off x="5561330" y="2545715"/>
            <a:ext cx="662305" cy="946785"/>
          </a:xfrm>
          <a:prstGeom prst="up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27" name="直接箭头连接符 26"/>
          <p:cNvCxnSpPr/>
          <p:nvPr/>
        </p:nvCxnSpPr>
        <p:spPr>
          <a:xfrm flipH="1">
            <a:off x="4987290" y="3221990"/>
            <a:ext cx="467360" cy="3041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/>
        </p:nvSpPr>
        <p:spPr>
          <a:xfrm>
            <a:off x="4742815" y="1568450"/>
            <a:ext cx="208153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/>
              <a:t>两边抽插压紧，并利用压紧块做上部支撑（左、右对称）</a:t>
            </a:r>
            <a:endParaRPr lang="zh-CN"/>
          </a:p>
        </p:txBody>
      </p:sp>
      <p:sp>
        <p:nvSpPr>
          <p:cNvPr id="29" name="文本框 28"/>
          <p:cNvSpPr txBox="1"/>
          <p:nvPr/>
        </p:nvSpPr>
        <p:spPr>
          <a:xfrm>
            <a:off x="10995025" y="3241675"/>
            <a:ext cx="10001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>
                <a:solidFill>
                  <a:srgbClr val="00B050"/>
                </a:solidFill>
              </a:rPr>
              <a:t>园型销</a:t>
            </a:r>
            <a:endParaRPr lang="zh-CN">
              <a:solidFill>
                <a:srgbClr val="00B05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474970" y="3743960"/>
            <a:ext cx="12477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/>
              <a:t>高度支撑</a:t>
            </a:r>
            <a:endParaRPr lang="zh-CN"/>
          </a:p>
        </p:txBody>
      </p:sp>
      <p:cxnSp>
        <p:nvCxnSpPr>
          <p:cNvPr id="3" name="直接箭头连接符 2"/>
          <p:cNvCxnSpPr>
            <a:stCxn id="2" idx="1"/>
          </p:cNvCxnSpPr>
          <p:nvPr/>
        </p:nvCxnSpPr>
        <p:spPr>
          <a:xfrm flipH="1" flipV="1">
            <a:off x="4878705" y="3765550"/>
            <a:ext cx="596265" cy="1625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>
            <a:stCxn id="32" idx="2"/>
          </p:cNvCxnSpPr>
          <p:nvPr/>
        </p:nvCxnSpPr>
        <p:spPr>
          <a:xfrm>
            <a:off x="765810" y="3499485"/>
            <a:ext cx="653415" cy="8058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2" name="文本框 31"/>
          <p:cNvSpPr txBox="1"/>
          <p:nvPr/>
        </p:nvSpPr>
        <p:spPr>
          <a:xfrm>
            <a:off x="141605" y="2854325"/>
            <a:ext cx="12477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/>
              <a:t>高度支撑（两边）</a:t>
            </a:r>
            <a:endParaRPr lang="zh-CN"/>
          </a:p>
        </p:txBody>
      </p:sp>
      <p:sp>
        <p:nvSpPr>
          <p:cNvPr id="43" name="文本框 42"/>
          <p:cNvSpPr txBox="1"/>
          <p:nvPr/>
        </p:nvSpPr>
        <p:spPr>
          <a:xfrm>
            <a:off x="9331960" y="2961640"/>
            <a:ext cx="12814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顶出脱料</a:t>
            </a:r>
            <a:endParaRPr lang="zh-CN" altLang="en-US"/>
          </a:p>
        </p:txBody>
      </p:sp>
      <p:sp>
        <p:nvSpPr>
          <p:cNvPr id="45" name="上下箭头 44"/>
          <p:cNvSpPr/>
          <p:nvPr>
            <p:custDataLst>
              <p:tags r:id="rId4"/>
            </p:custDataLst>
          </p:nvPr>
        </p:nvSpPr>
        <p:spPr>
          <a:xfrm rot="21240000">
            <a:off x="9614535" y="4567555"/>
            <a:ext cx="450215" cy="629920"/>
          </a:xfrm>
          <a:prstGeom prst="up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46" name="直接箭头连接符 45"/>
          <p:cNvCxnSpPr>
            <a:endCxn id="45" idx="0"/>
          </p:cNvCxnSpPr>
          <p:nvPr/>
        </p:nvCxnSpPr>
        <p:spPr>
          <a:xfrm>
            <a:off x="9692005" y="3341370"/>
            <a:ext cx="114935" cy="12280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5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无标题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53820" y="3429635"/>
            <a:ext cx="1662430" cy="2191385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755650" y="2478405"/>
            <a:ext cx="2966085" cy="59118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/>
              <a:t>扳手利用外形定位</a:t>
            </a:r>
            <a:r>
              <a:rPr lang="en-US" altLang="zh-CN"/>
              <a:t>+</a:t>
            </a:r>
            <a:r>
              <a:rPr lang="zh-CN" altLang="en-US"/>
              <a:t>压紧</a:t>
            </a:r>
            <a:endParaRPr lang="zh-CN" altLang="en-US"/>
          </a:p>
        </p:txBody>
      </p:sp>
      <p:cxnSp>
        <p:nvCxnSpPr>
          <p:cNvPr id="11" name="直接箭头连接符 10"/>
          <p:cNvCxnSpPr/>
          <p:nvPr/>
        </p:nvCxnSpPr>
        <p:spPr>
          <a:xfrm>
            <a:off x="2237740" y="2863850"/>
            <a:ext cx="282575" cy="83629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3" name="TextBox 17"/>
          <p:cNvSpPr txBox="1"/>
          <p:nvPr/>
        </p:nvSpPr>
        <p:spPr>
          <a:xfrm>
            <a:off x="840740" y="544830"/>
            <a:ext cx="363283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ctr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ko-KR" altLang="en-US" sz="2400" dirty="0">
                <a:solidFill>
                  <a:srgbClr val="000000"/>
                </a:solidFill>
                <a:latin typeface="微软雅黑" panose="020B0503020204020204" charset="-122"/>
                <a:ea typeface="현대하모니 M" pitchFamily="18" charset="-127"/>
              </a:rPr>
              <a:t>▣ </a:t>
            </a:r>
            <a:r>
              <a:rPr lang="en-US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3.1C</a:t>
            </a:r>
            <a:r>
              <a:rPr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焊接总成</a:t>
            </a:r>
            <a:r>
              <a:rPr lang="zh-CN"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二</a:t>
            </a:r>
            <a:r>
              <a:rPr sz="24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序</a:t>
            </a:r>
            <a:endParaRPr lang="zh-CN" altLang="en-US" sz="24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15" name="直接箭头连接符 14"/>
          <p:cNvCxnSpPr/>
          <p:nvPr/>
        </p:nvCxnSpPr>
        <p:spPr>
          <a:xfrm flipV="1">
            <a:off x="1792605" y="4775835"/>
            <a:ext cx="130175" cy="129349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46" name="文本框 45"/>
          <p:cNvSpPr txBox="1"/>
          <p:nvPr>
            <p:custDataLst>
              <p:tags r:id="rId2"/>
            </p:custDataLst>
          </p:nvPr>
        </p:nvSpPr>
        <p:spPr>
          <a:xfrm>
            <a:off x="755650" y="5965825"/>
            <a:ext cx="31819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转轴利用外形定位</a:t>
            </a:r>
            <a:r>
              <a:rPr lang="en-US" altLang="zh-CN"/>
              <a:t>+</a:t>
            </a:r>
            <a:r>
              <a:rPr lang="zh-CN" altLang="en-US"/>
              <a:t>压紧</a:t>
            </a:r>
            <a:endParaRPr lang="zh-CN" altLang="en-US"/>
          </a:p>
        </p:txBody>
      </p:sp>
      <p:sp>
        <p:nvSpPr>
          <p:cNvPr id="6" name="TextBox 17"/>
          <p:cNvSpPr txBox="1"/>
          <p:nvPr/>
        </p:nvSpPr>
        <p:spPr>
          <a:xfrm>
            <a:off x="1622425" y="1858645"/>
            <a:ext cx="271653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ctr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解锁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--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扳手</a:t>
            </a:r>
            <a:r>
              <a:rPr 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分总成</a:t>
            </a:r>
            <a:endParaRPr lang="zh-CN" altLang="en-US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1" name="流程图: 联系 20"/>
          <p:cNvSpPr/>
          <p:nvPr/>
        </p:nvSpPr>
        <p:spPr>
          <a:xfrm>
            <a:off x="930910" y="1861185"/>
            <a:ext cx="541655" cy="365125"/>
          </a:xfrm>
          <a:prstGeom prst="flowChartConnector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7" name="图片 6" descr="无标题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7590" y="3569335"/>
            <a:ext cx="2497455" cy="1706245"/>
          </a:xfrm>
          <a:prstGeom prst="rect">
            <a:avLst/>
          </a:prstGeom>
        </p:spPr>
      </p:pic>
      <p:sp>
        <p:nvSpPr>
          <p:cNvPr id="10" name="流程图: 联系 9"/>
          <p:cNvSpPr/>
          <p:nvPr/>
        </p:nvSpPr>
        <p:spPr>
          <a:xfrm>
            <a:off x="4166870" y="1880235"/>
            <a:ext cx="541655" cy="365125"/>
          </a:xfrm>
          <a:prstGeom prst="flowChartConnector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TextBox 17"/>
          <p:cNvSpPr txBox="1"/>
          <p:nvPr/>
        </p:nvSpPr>
        <p:spPr>
          <a:xfrm>
            <a:off x="4939030" y="1858645"/>
            <a:ext cx="271653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ctr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解锁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--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外壳</a:t>
            </a:r>
            <a:r>
              <a:rPr 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分总成（对称）</a:t>
            </a:r>
            <a:endParaRPr lang="zh-CN" altLang="en-US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939030" y="2478405"/>
            <a:ext cx="2966085" cy="59118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/>
              <a:t>套做销定位</a:t>
            </a:r>
            <a:r>
              <a:rPr lang="en-US" altLang="zh-CN"/>
              <a:t>+</a:t>
            </a:r>
            <a:r>
              <a:rPr lang="zh-CN" altLang="en-US"/>
              <a:t>压紧</a:t>
            </a:r>
            <a:endParaRPr lang="zh-CN" altLang="en-US"/>
          </a:p>
        </p:txBody>
      </p:sp>
      <p:cxnSp>
        <p:nvCxnSpPr>
          <p:cNvPr id="19" name="直接箭头连接符 18"/>
          <p:cNvCxnSpPr/>
          <p:nvPr/>
        </p:nvCxnSpPr>
        <p:spPr>
          <a:xfrm>
            <a:off x="5743575" y="2990850"/>
            <a:ext cx="134620" cy="10026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 flipH="1" flipV="1">
            <a:off x="5428615" y="4902835"/>
            <a:ext cx="514985" cy="11010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>
            <p:custDataLst>
              <p:tags r:id="rId4"/>
            </p:custDataLst>
          </p:nvPr>
        </p:nvSpPr>
        <p:spPr>
          <a:xfrm>
            <a:off x="4847590" y="5965825"/>
            <a:ext cx="31819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外壳利用外形定位</a:t>
            </a:r>
            <a:r>
              <a:rPr lang="en-US" altLang="zh-CN"/>
              <a:t>+</a:t>
            </a:r>
            <a:r>
              <a:rPr lang="zh-CN" altLang="en-US"/>
              <a:t>压紧</a:t>
            </a:r>
            <a:endParaRPr lang="zh-CN" altLang="en-US"/>
          </a:p>
        </p:txBody>
      </p:sp>
      <p:pic>
        <p:nvPicPr>
          <p:cNvPr id="23" name="图片 22" descr="无标题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81415" y="3512185"/>
            <a:ext cx="2070100" cy="1872615"/>
          </a:xfrm>
          <a:prstGeom prst="rect">
            <a:avLst/>
          </a:prstGeom>
        </p:spPr>
      </p:pic>
      <p:sp>
        <p:nvSpPr>
          <p:cNvPr id="24" name="TextBox 17"/>
          <p:cNvSpPr txBox="1"/>
          <p:nvPr/>
        </p:nvSpPr>
        <p:spPr>
          <a:xfrm>
            <a:off x="9189720" y="1877060"/>
            <a:ext cx="271653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ctr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解锁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-</a:t>
            </a:r>
            <a:r>
              <a:rPr lang="zh-CN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分总成（对称）</a:t>
            </a:r>
            <a:endParaRPr lang="zh-CN" altLang="en-US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5" name="流程图: 联系 24"/>
          <p:cNvSpPr/>
          <p:nvPr/>
        </p:nvSpPr>
        <p:spPr>
          <a:xfrm>
            <a:off x="8458200" y="1880235"/>
            <a:ext cx="541655" cy="365125"/>
          </a:xfrm>
          <a:prstGeom prst="flowChartConnector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6" name="文本框 25"/>
          <p:cNvSpPr txBox="1"/>
          <p:nvPr>
            <p:custDataLst>
              <p:tags r:id="rId6"/>
            </p:custDataLst>
          </p:nvPr>
        </p:nvSpPr>
        <p:spPr>
          <a:xfrm>
            <a:off x="9528175" y="2440305"/>
            <a:ext cx="31819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外壳利用外形定位</a:t>
            </a:r>
            <a:r>
              <a:rPr lang="en-US" altLang="zh-CN"/>
              <a:t>+</a:t>
            </a:r>
            <a:r>
              <a:rPr lang="zh-CN" altLang="en-US"/>
              <a:t>压紧</a:t>
            </a:r>
            <a:endParaRPr lang="zh-CN" altLang="en-US"/>
          </a:p>
        </p:txBody>
      </p:sp>
      <p:cxnSp>
        <p:nvCxnSpPr>
          <p:cNvPr id="27" name="直接箭头连接符 26"/>
          <p:cNvCxnSpPr/>
          <p:nvPr/>
        </p:nvCxnSpPr>
        <p:spPr>
          <a:xfrm flipH="1">
            <a:off x="10453370" y="2765425"/>
            <a:ext cx="944880" cy="12306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>
            <p:custDataLst>
              <p:tags r:id="rId7"/>
            </p:custDataLst>
          </p:nvPr>
        </p:nvSpPr>
        <p:spPr>
          <a:xfrm>
            <a:off x="8562340" y="5852795"/>
            <a:ext cx="31819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扳手利用轴和外形定位</a:t>
            </a:r>
            <a:r>
              <a:rPr lang="en-US" altLang="zh-CN"/>
              <a:t>+</a:t>
            </a:r>
            <a:r>
              <a:rPr lang="zh-CN" altLang="en-US"/>
              <a:t>压紧</a:t>
            </a:r>
            <a:endParaRPr lang="zh-CN" altLang="en-US"/>
          </a:p>
        </p:txBody>
      </p:sp>
      <p:sp>
        <p:nvSpPr>
          <p:cNvPr id="29" name="文本框 28"/>
          <p:cNvSpPr txBox="1"/>
          <p:nvPr>
            <p:custDataLst>
              <p:tags r:id="rId8"/>
            </p:custDataLst>
          </p:nvPr>
        </p:nvSpPr>
        <p:spPr>
          <a:xfrm>
            <a:off x="7486650" y="3004185"/>
            <a:ext cx="36328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锁头利用异型孔和外形定位</a:t>
            </a:r>
            <a:r>
              <a:rPr lang="en-US" altLang="zh-CN"/>
              <a:t>+</a:t>
            </a:r>
            <a:r>
              <a:rPr lang="zh-CN" altLang="en-US"/>
              <a:t>压紧</a:t>
            </a:r>
            <a:endParaRPr lang="zh-CN" altLang="en-US"/>
          </a:p>
        </p:txBody>
      </p:sp>
      <p:cxnSp>
        <p:nvCxnSpPr>
          <p:cNvPr id="30" name="直接箭头连接符 29"/>
          <p:cNvCxnSpPr/>
          <p:nvPr/>
        </p:nvCxnSpPr>
        <p:spPr>
          <a:xfrm>
            <a:off x="8562340" y="3232785"/>
            <a:ext cx="814705" cy="106489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>
            <a:stCxn id="28" idx="0"/>
          </p:cNvCxnSpPr>
          <p:nvPr/>
        </p:nvCxnSpPr>
        <p:spPr>
          <a:xfrm flipH="1" flipV="1">
            <a:off x="9812020" y="4960620"/>
            <a:ext cx="341630" cy="8921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9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101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10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3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104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105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106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107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10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9.xml><?xml version="1.0" encoding="utf-8"?>
<p:tagLst xmlns:p="http://schemas.openxmlformats.org/presentationml/2006/main">
  <p:tag name="commondata" val="eyJoZGlkIjoiOGQ2OWVkNWM1MTZlN2EzNzc5YWYxZTM2ZTZhY2QwYzMifQ==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67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68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69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71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72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73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74.xml><?xml version="1.0" encoding="utf-8"?>
<p:tagLst xmlns:p="http://schemas.openxmlformats.org/presentationml/2006/main">
  <p:tag name="KSO_WM_DIAGRAM_VIRTUALLY_FRAME" val="{&quot;height&quot;:366.8,&quot;left&quot;:11.65,&quot;top&quot;:125.55,&quot;width&quot;:660.8}"/>
</p:tagLst>
</file>

<file path=ppt/tags/tag75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76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77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78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79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81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82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83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84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8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6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8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9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91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92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93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94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95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96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97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98.xml><?xml version="1.0" encoding="utf-8"?>
<p:tagLst xmlns:p="http://schemas.openxmlformats.org/presentationml/2006/main">
  <p:tag name="KSO_WM_DIAGRAM_VIRTUALLY_FRAME" val="{&quot;height&quot;:377.7,&quot;left&quot;:11.65,&quot;top&quot;:125.55,&quot;width&quot;:660.8}"/>
</p:tagLst>
</file>

<file path=ppt/tags/tag9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785</Words>
  <Application>WPS 演示</Application>
  <PresentationFormat>宽屏</PresentationFormat>
  <Paragraphs>171</Paragraphs>
  <Slides>9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1" baseType="lpstr">
      <vt:lpstr>Arial</vt:lpstr>
      <vt:lpstr>宋体</vt:lpstr>
      <vt:lpstr>Wingdings</vt:lpstr>
      <vt:lpstr>Wingdings</vt:lpstr>
      <vt:lpstr>微软雅黑</vt:lpstr>
      <vt:lpstr>Malgun Gothic</vt:lpstr>
      <vt:lpstr>Gulim</vt:lpstr>
      <vt:lpstr>Adobe Myungjo Std M</vt:lpstr>
      <vt:lpstr>현대하모니 M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86175</dc:creator>
  <cp:lastModifiedBy>a</cp:lastModifiedBy>
  <cp:revision>241</cp:revision>
  <dcterms:created xsi:type="dcterms:W3CDTF">2019-06-19T02:08:00Z</dcterms:created>
  <dcterms:modified xsi:type="dcterms:W3CDTF">2024-08-06T01:56:32Z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2052-12.1.0.17147</vt:lpwstr>
  </property>
  <property fmtid="{D5CDD505-2E9C-101B-9397-08002B2CF9AE}" pid="3" name="ICV">
    <vt:lpwstr>31AB927A8060498C83B357D396B22E8E_13</vt:lpwstr>
  </property>
</Properties>
</file>