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9"/>
  </p:handoutMasterIdLst>
  <p:sldIdLst>
    <p:sldId id="257" r:id="rId4"/>
    <p:sldId id="377" r:id="rId6"/>
    <p:sldId id="397" r:id="rId7"/>
    <p:sldId id="295" r:id="rId8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 userDrawn="1">
          <p15:clr>
            <a:srgbClr val="A4A3A4"/>
          </p15:clr>
        </p15:guide>
        <p15:guide id="2" pos="3306" userDrawn="1">
          <p15:clr>
            <a:srgbClr val="A4A3A4"/>
          </p15:clr>
        </p15:guide>
        <p15:guide id="3" orient="horz" pos="2227" userDrawn="1">
          <p15:clr>
            <a:srgbClr val="A4A3A4"/>
          </p15:clr>
        </p15:guide>
        <p15:guide id="4" pos="28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FF99FF"/>
    <a:srgbClr val="9966FF"/>
    <a:srgbClr val="9933FF"/>
    <a:srgbClr val="37FF37"/>
    <a:srgbClr val="00B000"/>
    <a:srgbClr val="CCFF99"/>
    <a:srgbClr val="66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87990" autoAdjust="0"/>
  </p:normalViewPr>
  <p:slideViewPr>
    <p:cSldViewPr snapToGrid="0" showGuides="1">
      <p:cViewPr varScale="1">
        <p:scale>
          <a:sx n="90" d="100"/>
          <a:sy n="90" d="100"/>
        </p:scale>
        <p:origin x="1434" y="84"/>
      </p:cViewPr>
      <p:guideLst>
        <p:guide orient="horz" pos="2148"/>
        <p:guide pos="3306"/>
        <p:guide orient="horz" pos="2227"/>
        <p:guide pos="282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6030"/>
    </p:cViewPr>
  </p:sorterViewPr>
  <p:notesViewPr>
    <p:cSldViewPr snapToGrid="0">
      <p:cViewPr varScale="1">
        <p:scale>
          <a:sx n="55" d="100"/>
          <a:sy n="55" d="100"/>
        </p:scale>
        <p:origin x="-2562" y="-84"/>
      </p:cViewPr>
      <p:guideLst>
        <p:guide orient="horz" pos="279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gs" Target="tags/tag19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4249D-A175-4FDA-A3AB-76294016A9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47FCC-E44F-48C6-B703-E584E31CAE9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853B57B-CDF3-4B26-8819-391993BF8E6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2F47826-0640-4C84-A2B9-E2CFE93DE947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F47826-0640-4C84-A2B9-E2CFE93DE94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79367-281C-4368-84B8-4712B45894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113F8-1C62-4B20-8126-8355FAF192C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8D9E8-2066-4162-971A-7EF8AFD0082A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2131-024F-40CB-AC51-9A07CDB565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0A170-938A-49EE-8DA5-55224CF9349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9B57D-183F-45D8-A0BC-B341B1E3AAF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FA72F-436D-4138-AD87-9CCB24FB395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3E004-6BC5-462B-A2D1-688ACCD20C6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E8D51-B817-43E6-944F-878A1ACF54F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586E5-AF33-42C8-8E87-9FE43BFA2B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54B2-4EE3-49B4-A10B-0A4766B394A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C6DFE-768A-4259-AC56-988E2780639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B73A-3946-471A-A86C-D0E4C60493E9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EA517-F228-47C5-8A60-AAC7AD467CC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0A002-1DF4-42B3-89CC-D4F793DCB7BB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3FC39-8EA8-4E51-97BF-0A415A7FC6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B469-A2EC-475E-9C56-37CA72A91A60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7A1C-8EB0-4BEC-8898-FD22A33E7A2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20D30-2588-45C6-9CB6-516759429BD6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13377-6A30-4242-A027-4FBF0E8EEE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E9577-B656-423B-AFE6-BE3C4B774AD2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61F2E-1376-482B-8D45-B12C5789658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CCFEC-957D-49AC-BEDF-7965EFF1FD8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B7B8F-F90D-4E32-BEB9-0DF049D7D20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42D28-AA9F-4FB1-9ACC-C2F70CB23FA8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8FB7-E05A-44EC-84E9-56C3FAFE087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8626D-3BEB-4555-9F88-46461A18DB1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4F46-CCC8-471A-A71D-F8FC1AC3448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50414-E89A-458A-9E43-3B7134969B8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33111-BB02-4D01-A23C-1FEAE5D5A3B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D9244-3340-4FF4-9288-1BEDBE624BF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FB1D4-2EC5-495D-BF97-47352D1186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5137-DBCD-45FE-966D-C0577AFDD96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B9DE8-BCD4-44C8-A24E-0E1919806D0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91A82-9A1C-49AC-97E7-3D524522345E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C282D-71BA-440F-AD6E-92707CC78B8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933E0-78AF-4717-9C6D-7F9BD17A1CFB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AB10F-BD2B-4716-8B6E-F5F70566D8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6119E-000C-4378-8B0A-29DB15545595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D675-9AE9-402C-ABFE-D62E8BAFFBD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8F3EB-1828-4914-82E4-385824D894B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FF0C-94C2-40D4-8222-4DC80CE1605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D6377-B81C-4689-BA4C-48A699AC805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8EF2C-2B1A-4BA9-A56A-5BE194C02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C90532-DD55-4876-9568-E72EFB8A4137}" type="datetimeFigureOut">
              <a:rPr lang="zh-CN" altLang="en-US"/>
            </a:fld>
            <a:endParaRPr lang="zh-CN" altLang="en-US"/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F67D0E-F126-425B-BDCE-590FE1CB9EAF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4099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5124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29F91BE-3E3A-4F9D-BED4-639C067B74BA}" type="datetimeFigureOut">
              <a:rPr lang="zh-CN" altLang="en-US"/>
            </a:fld>
            <a:endParaRPr lang="zh-CN" altLang="en-US"/>
          </a:p>
        </p:txBody>
      </p:sp>
      <p:sp>
        <p:nvSpPr>
          <p:cNvPr id="5125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6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B485242-16FF-4959-8002-7ACC6256EBA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image" Target="../media/image3.png"/><Relationship Id="rId13" Type="http://schemas.openxmlformats.org/officeDocument/2006/relationships/slideLayout" Target="../slideLayouts/slideLayout7.xml"/><Relationship Id="rId12" Type="http://schemas.openxmlformats.org/officeDocument/2006/relationships/image" Target="../media/image5.png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6.xml"/><Relationship Id="rId8" Type="http://schemas.openxmlformats.org/officeDocument/2006/relationships/tags" Target="../tags/tag15.xml"/><Relationship Id="rId7" Type="http://schemas.openxmlformats.org/officeDocument/2006/relationships/tags" Target="../tags/tag14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image" Target="../media/image7.png"/><Relationship Id="rId3" Type="http://schemas.openxmlformats.org/officeDocument/2006/relationships/tags" Target="../tags/tag11.xml"/><Relationship Id="rId2" Type="http://schemas.openxmlformats.org/officeDocument/2006/relationships/image" Target="../media/image6.png"/><Relationship Id="rId12" Type="http://schemas.openxmlformats.org/officeDocument/2006/relationships/slideLayout" Target="../slideLayouts/slideLayout7.xml"/><Relationship Id="rId11" Type="http://schemas.openxmlformats.org/officeDocument/2006/relationships/tags" Target="../tags/tag18.xml"/><Relationship Id="rId10" Type="http://schemas.openxmlformats.org/officeDocument/2006/relationships/tags" Target="../tags/tag17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10.png"/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5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987788" y="279298"/>
            <a:ext cx="4963121" cy="2821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图片 10" descr="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3110" y="716613"/>
            <a:ext cx="750722" cy="650409"/>
          </a:xfrm>
          <a:prstGeom prst="rect">
            <a:avLst/>
          </a:prstGeom>
        </p:spPr>
      </p:pic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0" y="2727959"/>
            <a:ext cx="9144000" cy="1474348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6" name="Title 1"/>
          <p:cNvSpPr txBox="1"/>
          <p:nvPr/>
        </p:nvSpPr>
        <p:spPr>
          <a:xfrm>
            <a:off x="0" y="4129266"/>
            <a:ext cx="3538154" cy="2216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551406" y="2809826"/>
            <a:ext cx="6237539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M4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欧马可检测点要求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69010" y="1339850"/>
            <a:ext cx="4712335" cy="4412615"/>
          </a:xfrm>
          <a:prstGeom prst="rect">
            <a:avLst/>
          </a:prstGeom>
        </p:spPr>
      </p:pic>
      <p:grpSp>
        <p:nvGrpSpPr>
          <p:cNvPr id="2" name="组合 5"/>
          <p:cNvGrpSpPr/>
          <p:nvPr/>
        </p:nvGrpSpPr>
        <p:grpSpPr>
          <a:xfrm>
            <a:off x="6402516" y="5363428"/>
            <a:ext cx="2560642" cy="1363639"/>
            <a:chOff x="4078023" y="2973498"/>
            <a:chExt cx="8113977" cy="3884502"/>
          </a:xfrm>
          <a:solidFill>
            <a:srgbClr val="005DA2"/>
          </a:solidFill>
        </p:grpSpPr>
        <p:sp>
          <p:nvSpPr>
            <p:cNvPr id="7" name="Freeform 5"/>
            <p:cNvSpPr/>
            <p:nvPr/>
          </p:nvSpPr>
          <p:spPr bwMode="auto">
            <a:xfrm>
              <a:off x="4078023" y="5589157"/>
              <a:ext cx="4758750" cy="1268843"/>
            </a:xfrm>
            <a:custGeom>
              <a:avLst/>
              <a:gdLst>
                <a:gd name="T0" fmla="*/ 0 w 251"/>
                <a:gd name="T1" fmla="*/ 67 h 67"/>
                <a:gd name="T2" fmla="*/ 0 w 251"/>
                <a:gd name="T3" fmla="*/ 67 h 67"/>
                <a:gd name="T4" fmla="*/ 251 w 251"/>
                <a:gd name="T5" fmla="*/ 67 h 67"/>
                <a:gd name="T6" fmla="*/ 251 w 251"/>
                <a:gd name="T7" fmla="*/ 0 h 67"/>
                <a:gd name="T8" fmla="*/ 0 w 251"/>
                <a:gd name="T9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67">
                  <a:moveTo>
                    <a:pt x="0" y="67"/>
                  </a:moveTo>
                  <a:cubicBezTo>
                    <a:pt x="0" y="67"/>
                    <a:pt x="0" y="67"/>
                    <a:pt x="0" y="67"/>
                  </a:cubicBezTo>
                  <a:cubicBezTo>
                    <a:pt x="251" y="67"/>
                    <a:pt x="251" y="67"/>
                    <a:pt x="251" y="67"/>
                  </a:cubicBezTo>
                  <a:cubicBezTo>
                    <a:pt x="251" y="0"/>
                    <a:pt x="251" y="0"/>
                    <a:pt x="251" y="0"/>
                  </a:cubicBezTo>
                  <a:cubicBezTo>
                    <a:pt x="178" y="38"/>
                    <a:pt x="92" y="62"/>
                    <a:pt x="0" y="67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/>
            <a:lstStyle/>
            <a:p>
              <a:endParaRPr lang="zh-CN" altLang="en-US" sz="231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Freeform 6"/>
            <p:cNvSpPr/>
            <p:nvPr/>
          </p:nvSpPr>
          <p:spPr bwMode="auto">
            <a:xfrm>
              <a:off x="8912383" y="4906297"/>
              <a:ext cx="1117622" cy="1951702"/>
            </a:xfrm>
            <a:custGeom>
              <a:avLst/>
              <a:gdLst>
                <a:gd name="T0" fmla="*/ 0 w 59"/>
                <a:gd name="T1" fmla="*/ 36 h 103"/>
                <a:gd name="T2" fmla="*/ 0 w 59"/>
                <a:gd name="T3" fmla="*/ 103 h 103"/>
                <a:gd name="T4" fmla="*/ 59 w 59"/>
                <a:gd name="T5" fmla="*/ 103 h 103"/>
                <a:gd name="T6" fmla="*/ 59 w 59"/>
                <a:gd name="T7" fmla="*/ 0 h 103"/>
                <a:gd name="T8" fmla="*/ 0 w 59"/>
                <a:gd name="T9" fmla="*/ 3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103">
                  <a:moveTo>
                    <a:pt x="0" y="36"/>
                  </a:moveTo>
                  <a:cubicBezTo>
                    <a:pt x="0" y="103"/>
                    <a:pt x="0" y="103"/>
                    <a:pt x="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41" y="13"/>
                    <a:pt x="21" y="25"/>
                    <a:pt x="0" y="36"/>
                  </a:cubicBezTo>
                  <a:close/>
                </a:path>
              </a:pathLst>
            </a:custGeom>
            <a:solidFill>
              <a:srgbClr val="FFC400"/>
            </a:solidFill>
            <a:ln>
              <a:noFill/>
            </a:ln>
          </p:spPr>
          <p:txBody>
            <a:bodyPr vert="horz" wrap="square" lIns="75413" tIns="37706" rIns="75413" bIns="37706" numCol="1" anchor="t" anchorCtr="0" compatLnSpc="1"/>
            <a:lstStyle/>
            <a:p>
              <a:endParaRPr lang="zh-CN" altLang="en-US" sz="264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1603653" y="2973498"/>
              <a:ext cx="588347" cy="3884501"/>
            </a:xfrm>
            <a:custGeom>
              <a:avLst/>
              <a:gdLst>
                <a:gd name="T0" fmla="*/ 31 w 31"/>
                <a:gd name="T1" fmla="*/ 0 h 205"/>
                <a:gd name="T2" fmla="*/ 28 w 31"/>
                <a:gd name="T3" fmla="*/ 0 h 205"/>
                <a:gd name="T4" fmla="*/ 0 w 31"/>
                <a:gd name="T5" fmla="*/ 36 h 205"/>
                <a:gd name="T6" fmla="*/ 0 w 31"/>
                <a:gd name="T7" fmla="*/ 205 h 205"/>
                <a:gd name="T8" fmla="*/ 31 w 31"/>
                <a:gd name="T9" fmla="*/ 205 h 205"/>
                <a:gd name="T10" fmla="*/ 31 w 31"/>
                <a:gd name="T11" fmla="*/ 0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" h="205">
                  <a:moveTo>
                    <a:pt x="31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20" y="13"/>
                    <a:pt x="11" y="25"/>
                    <a:pt x="0" y="36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31" y="205"/>
                    <a:pt x="31" y="205"/>
                    <a:pt x="31" y="205"/>
                  </a:cubicBezTo>
                  <a:lnTo>
                    <a:pt x="31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vert="horz" wrap="square" lIns="75413" tIns="37706" rIns="75413" bIns="37706" numCol="1" anchor="t" anchorCtr="0" compatLnSpc="1"/>
            <a:lstStyle/>
            <a:p>
              <a:endParaRPr lang="zh-CN" altLang="en-US" sz="264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10126881" y="3656358"/>
              <a:ext cx="1401162" cy="3201642"/>
            </a:xfrm>
            <a:custGeom>
              <a:avLst/>
              <a:gdLst>
                <a:gd name="T0" fmla="*/ 0 w 74"/>
                <a:gd name="T1" fmla="*/ 66 h 169"/>
                <a:gd name="T2" fmla="*/ 0 w 74"/>
                <a:gd name="T3" fmla="*/ 169 h 169"/>
                <a:gd name="T4" fmla="*/ 74 w 74"/>
                <a:gd name="T5" fmla="*/ 169 h 169"/>
                <a:gd name="T6" fmla="*/ 74 w 74"/>
                <a:gd name="T7" fmla="*/ 0 h 169"/>
                <a:gd name="T8" fmla="*/ 0 w 74"/>
                <a:gd name="T9" fmla="*/ 66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169">
                  <a:moveTo>
                    <a:pt x="0" y="66"/>
                  </a:moveTo>
                  <a:cubicBezTo>
                    <a:pt x="0" y="169"/>
                    <a:pt x="0" y="169"/>
                    <a:pt x="0" y="169"/>
                  </a:cubicBezTo>
                  <a:cubicBezTo>
                    <a:pt x="74" y="169"/>
                    <a:pt x="74" y="169"/>
                    <a:pt x="74" y="169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52" y="24"/>
                    <a:pt x="28" y="47"/>
                    <a:pt x="0" y="66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/>
            <a:lstStyle/>
            <a:p>
              <a:endParaRPr lang="zh-CN" altLang="en-US" sz="231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5" name="文本框 14"/>
          <p:cNvSpPr txBox="1"/>
          <p:nvPr/>
        </p:nvSpPr>
        <p:spPr>
          <a:xfrm>
            <a:off x="0" y="0"/>
            <a:ext cx="9144635" cy="732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一、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M4</a:t>
            </a: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欧马可气阀固定支架和驱动支架详</a:t>
            </a:r>
            <a:r>
              <a:rPr lang="zh-CN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细示意图及要求</a:t>
            </a:r>
            <a:endParaRPr lang="zh-CN" sz="24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21005" y="732155"/>
            <a:ext cx="4225423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气阀固定支架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SLT0012257</a:t>
            </a:r>
            <a:endParaRPr lang="en-US" altLang="zh-CN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53" name="直接箭头连接符 52"/>
          <p:cNvCxnSpPr/>
          <p:nvPr/>
        </p:nvCxnSpPr>
        <p:spPr>
          <a:xfrm flipH="1">
            <a:off x="5658721" y="3728543"/>
            <a:ext cx="540385" cy="254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文本框 53"/>
          <p:cNvSpPr txBox="1"/>
          <p:nvPr/>
        </p:nvSpPr>
        <p:spPr>
          <a:xfrm>
            <a:off x="6033135" y="3525520"/>
            <a:ext cx="93980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2. B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2626822" y="6041853"/>
            <a:ext cx="2271043" cy="336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3.M8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螺母检测孔，位置度</a:t>
            </a: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0.2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7137917" y="2903044"/>
            <a:ext cx="1173507" cy="336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1.  A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74" name="直接箭头连接符 73"/>
          <p:cNvCxnSpPr/>
          <p:nvPr/>
        </p:nvCxnSpPr>
        <p:spPr>
          <a:xfrm flipH="1">
            <a:off x="3482802" y="4805424"/>
            <a:ext cx="1491615" cy="889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8" name="文本框 77"/>
          <p:cNvSpPr txBox="1"/>
          <p:nvPr/>
        </p:nvSpPr>
        <p:spPr>
          <a:xfrm>
            <a:off x="17780" y="2566670"/>
            <a:ext cx="875665" cy="75755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4.  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检测面</a:t>
            </a: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处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4999355" y="4625975"/>
            <a:ext cx="93980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3. C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5248910" y="959485"/>
            <a:ext cx="3477895" cy="185547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>
            <p:custDataLst>
              <p:tags r:id="rId6"/>
            </p:custDataLst>
          </p:nvPr>
        </p:nvCxnSpPr>
        <p:spPr>
          <a:xfrm>
            <a:off x="751441" y="2821763"/>
            <a:ext cx="601980" cy="8382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>
            <p:custDataLst>
              <p:tags r:id="rId7"/>
            </p:custDataLst>
          </p:nvPr>
        </p:nvCxnSpPr>
        <p:spPr>
          <a:xfrm flipV="1">
            <a:off x="728581" y="2569033"/>
            <a:ext cx="548005" cy="2413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>
            <p:custDataLst>
              <p:tags r:id="rId8"/>
            </p:custDataLst>
          </p:nvPr>
        </p:nvCxnSpPr>
        <p:spPr>
          <a:xfrm>
            <a:off x="683496" y="2776043"/>
            <a:ext cx="669925" cy="63182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>
            <p:custDataLst>
              <p:tags r:id="rId9"/>
            </p:custDataLst>
          </p:nvPr>
        </p:nvSpPr>
        <p:spPr>
          <a:xfrm>
            <a:off x="7726045" y="3328670"/>
            <a:ext cx="1236980" cy="44005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5. 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检测平面度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14" name="直接箭头连接符 13"/>
          <p:cNvCxnSpPr>
            <a:stCxn id="13" idx="0"/>
          </p:cNvCxnSpPr>
          <p:nvPr>
            <p:custDataLst>
              <p:tags r:id="rId10"/>
            </p:custDataLst>
          </p:nvPr>
        </p:nvCxnSpPr>
        <p:spPr>
          <a:xfrm flipH="1" flipV="1">
            <a:off x="8330166" y="2776043"/>
            <a:ext cx="14605" cy="55245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7" name="图片 16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6573520" y="3898265"/>
            <a:ext cx="1844675" cy="225361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32765" y="2955925"/>
            <a:ext cx="7959090" cy="262826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619125" y="1295400"/>
            <a:ext cx="3829050" cy="1076325"/>
          </a:xfrm>
          <a:prstGeom prst="rect">
            <a:avLst/>
          </a:prstGeom>
        </p:spPr>
      </p:pic>
      <p:grpSp>
        <p:nvGrpSpPr>
          <p:cNvPr id="2" name="组合 5"/>
          <p:cNvGrpSpPr/>
          <p:nvPr/>
        </p:nvGrpSpPr>
        <p:grpSpPr>
          <a:xfrm>
            <a:off x="6402516" y="5363428"/>
            <a:ext cx="2560642" cy="1363639"/>
            <a:chOff x="4078023" y="2973498"/>
            <a:chExt cx="8113977" cy="3884502"/>
          </a:xfrm>
          <a:solidFill>
            <a:srgbClr val="005DA2"/>
          </a:solidFill>
        </p:grpSpPr>
        <p:sp>
          <p:nvSpPr>
            <p:cNvPr id="7" name="Freeform 5"/>
            <p:cNvSpPr/>
            <p:nvPr/>
          </p:nvSpPr>
          <p:spPr bwMode="auto">
            <a:xfrm>
              <a:off x="4078023" y="5589157"/>
              <a:ext cx="4758750" cy="1268843"/>
            </a:xfrm>
            <a:custGeom>
              <a:avLst/>
              <a:gdLst>
                <a:gd name="T0" fmla="*/ 0 w 251"/>
                <a:gd name="T1" fmla="*/ 67 h 67"/>
                <a:gd name="T2" fmla="*/ 0 w 251"/>
                <a:gd name="T3" fmla="*/ 67 h 67"/>
                <a:gd name="T4" fmla="*/ 251 w 251"/>
                <a:gd name="T5" fmla="*/ 67 h 67"/>
                <a:gd name="T6" fmla="*/ 251 w 251"/>
                <a:gd name="T7" fmla="*/ 0 h 67"/>
                <a:gd name="T8" fmla="*/ 0 w 251"/>
                <a:gd name="T9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67">
                  <a:moveTo>
                    <a:pt x="0" y="67"/>
                  </a:moveTo>
                  <a:cubicBezTo>
                    <a:pt x="0" y="67"/>
                    <a:pt x="0" y="67"/>
                    <a:pt x="0" y="67"/>
                  </a:cubicBezTo>
                  <a:cubicBezTo>
                    <a:pt x="251" y="67"/>
                    <a:pt x="251" y="67"/>
                    <a:pt x="251" y="67"/>
                  </a:cubicBezTo>
                  <a:cubicBezTo>
                    <a:pt x="251" y="0"/>
                    <a:pt x="251" y="0"/>
                    <a:pt x="251" y="0"/>
                  </a:cubicBezTo>
                  <a:cubicBezTo>
                    <a:pt x="178" y="38"/>
                    <a:pt x="92" y="62"/>
                    <a:pt x="0" y="67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/>
            <a:lstStyle/>
            <a:p>
              <a:endParaRPr lang="zh-CN" altLang="en-US" sz="231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Freeform 6"/>
            <p:cNvSpPr/>
            <p:nvPr/>
          </p:nvSpPr>
          <p:spPr bwMode="auto">
            <a:xfrm>
              <a:off x="8912383" y="4906297"/>
              <a:ext cx="1117622" cy="1951702"/>
            </a:xfrm>
            <a:custGeom>
              <a:avLst/>
              <a:gdLst>
                <a:gd name="T0" fmla="*/ 0 w 59"/>
                <a:gd name="T1" fmla="*/ 36 h 103"/>
                <a:gd name="T2" fmla="*/ 0 w 59"/>
                <a:gd name="T3" fmla="*/ 103 h 103"/>
                <a:gd name="T4" fmla="*/ 59 w 59"/>
                <a:gd name="T5" fmla="*/ 103 h 103"/>
                <a:gd name="T6" fmla="*/ 59 w 59"/>
                <a:gd name="T7" fmla="*/ 0 h 103"/>
                <a:gd name="T8" fmla="*/ 0 w 59"/>
                <a:gd name="T9" fmla="*/ 3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103">
                  <a:moveTo>
                    <a:pt x="0" y="36"/>
                  </a:moveTo>
                  <a:cubicBezTo>
                    <a:pt x="0" y="103"/>
                    <a:pt x="0" y="103"/>
                    <a:pt x="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41" y="13"/>
                    <a:pt x="21" y="25"/>
                    <a:pt x="0" y="36"/>
                  </a:cubicBezTo>
                  <a:close/>
                </a:path>
              </a:pathLst>
            </a:custGeom>
            <a:solidFill>
              <a:srgbClr val="FFC400"/>
            </a:solidFill>
            <a:ln>
              <a:noFill/>
            </a:ln>
          </p:spPr>
          <p:txBody>
            <a:bodyPr vert="horz" wrap="square" lIns="75413" tIns="37706" rIns="75413" bIns="37706" numCol="1" anchor="t" anchorCtr="0" compatLnSpc="1"/>
            <a:lstStyle/>
            <a:p>
              <a:endParaRPr lang="zh-CN" altLang="en-US" sz="264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1603653" y="2973498"/>
              <a:ext cx="588347" cy="3884501"/>
            </a:xfrm>
            <a:custGeom>
              <a:avLst/>
              <a:gdLst>
                <a:gd name="T0" fmla="*/ 31 w 31"/>
                <a:gd name="T1" fmla="*/ 0 h 205"/>
                <a:gd name="T2" fmla="*/ 28 w 31"/>
                <a:gd name="T3" fmla="*/ 0 h 205"/>
                <a:gd name="T4" fmla="*/ 0 w 31"/>
                <a:gd name="T5" fmla="*/ 36 h 205"/>
                <a:gd name="T6" fmla="*/ 0 w 31"/>
                <a:gd name="T7" fmla="*/ 205 h 205"/>
                <a:gd name="T8" fmla="*/ 31 w 31"/>
                <a:gd name="T9" fmla="*/ 205 h 205"/>
                <a:gd name="T10" fmla="*/ 31 w 31"/>
                <a:gd name="T11" fmla="*/ 0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" h="205">
                  <a:moveTo>
                    <a:pt x="31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20" y="13"/>
                    <a:pt x="11" y="25"/>
                    <a:pt x="0" y="36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31" y="205"/>
                    <a:pt x="31" y="205"/>
                    <a:pt x="31" y="205"/>
                  </a:cubicBezTo>
                  <a:lnTo>
                    <a:pt x="31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vert="horz" wrap="square" lIns="75413" tIns="37706" rIns="75413" bIns="37706" numCol="1" anchor="t" anchorCtr="0" compatLnSpc="1"/>
            <a:lstStyle/>
            <a:p>
              <a:endParaRPr lang="zh-CN" altLang="en-US" sz="264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10126881" y="3656358"/>
              <a:ext cx="1401162" cy="3201642"/>
            </a:xfrm>
            <a:custGeom>
              <a:avLst/>
              <a:gdLst>
                <a:gd name="T0" fmla="*/ 0 w 74"/>
                <a:gd name="T1" fmla="*/ 66 h 169"/>
                <a:gd name="T2" fmla="*/ 0 w 74"/>
                <a:gd name="T3" fmla="*/ 169 h 169"/>
                <a:gd name="T4" fmla="*/ 74 w 74"/>
                <a:gd name="T5" fmla="*/ 169 h 169"/>
                <a:gd name="T6" fmla="*/ 74 w 74"/>
                <a:gd name="T7" fmla="*/ 0 h 169"/>
                <a:gd name="T8" fmla="*/ 0 w 74"/>
                <a:gd name="T9" fmla="*/ 66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169">
                  <a:moveTo>
                    <a:pt x="0" y="66"/>
                  </a:moveTo>
                  <a:cubicBezTo>
                    <a:pt x="0" y="169"/>
                    <a:pt x="0" y="169"/>
                    <a:pt x="0" y="169"/>
                  </a:cubicBezTo>
                  <a:cubicBezTo>
                    <a:pt x="74" y="169"/>
                    <a:pt x="74" y="169"/>
                    <a:pt x="74" y="169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52" y="24"/>
                    <a:pt x="28" y="47"/>
                    <a:pt x="0" y="66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/>
            <a:lstStyle/>
            <a:p>
              <a:endParaRPr lang="zh-CN" altLang="en-US" sz="231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5" name="文本框 14"/>
          <p:cNvSpPr txBox="1"/>
          <p:nvPr/>
        </p:nvSpPr>
        <p:spPr>
          <a:xfrm>
            <a:off x="0" y="0"/>
            <a:ext cx="9144635" cy="732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一、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M4</a:t>
            </a: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欧马可气阀固定支架和驱动支架详</a:t>
            </a:r>
            <a:r>
              <a:rPr lang="zh-CN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细示意图及要求</a:t>
            </a:r>
            <a:endParaRPr lang="zh-CN" sz="24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21005" y="732155"/>
            <a:ext cx="4225423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气阀驱动支架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SLT0012258</a:t>
            </a:r>
            <a:endParaRPr lang="en-US" altLang="zh-CN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53" name="直接箭头连接符 52"/>
          <p:cNvCxnSpPr/>
          <p:nvPr/>
        </p:nvCxnSpPr>
        <p:spPr>
          <a:xfrm>
            <a:off x="7892651" y="3273883"/>
            <a:ext cx="12065" cy="45466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文本框 53"/>
          <p:cNvSpPr txBox="1"/>
          <p:nvPr/>
        </p:nvSpPr>
        <p:spPr>
          <a:xfrm>
            <a:off x="7552055" y="2983230"/>
            <a:ext cx="93980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2. B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2626822" y="6041853"/>
            <a:ext cx="2271043" cy="336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3.M8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螺母检测孔，位置度</a:t>
            </a: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0.2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1055370" y="1184910"/>
            <a:ext cx="95821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1.  A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74" name="直接箭头连接符 73"/>
          <p:cNvCxnSpPr/>
          <p:nvPr/>
        </p:nvCxnSpPr>
        <p:spPr>
          <a:xfrm flipV="1">
            <a:off x="5878022" y="5341364"/>
            <a:ext cx="6350" cy="47371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8" name="文本框 77"/>
          <p:cNvSpPr txBox="1"/>
          <p:nvPr/>
        </p:nvSpPr>
        <p:spPr>
          <a:xfrm>
            <a:off x="2199640" y="2974340"/>
            <a:ext cx="1464310" cy="34988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5.  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检测孔位置度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5"/>
            </p:custDataLst>
          </p:nvPr>
        </p:nvSpPr>
        <p:spPr>
          <a:xfrm>
            <a:off x="7983855" y="4708525"/>
            <a:ext cx="93980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3. C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" name="直接箭头连接符 5"/>
          <p:cNvCxnSpPr/>
          <p:nvPr>
            <p:custDataLst>
              <p:tags r:id="rId6"/>
            </p:custDataLst>
          </p:nvPr>
        </p:nvCxnSpPr>
        <p:spPr>
          <a:xfrm flipH="1">
            <a:off x="2735816" y="3273883"/>
            <a:ext cx="10795" cy="27305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>
            <p:custDataLst>
              <p:tags r:id="rId7"/>
            </p:custDataLst>
          </p:nvPr>
        </p:nvCxnSpPr>
        <p:spPr>
          <a:xfrm flipH="1">
            <a:off x="3123166" y="1100278"/>
            <a:ext cx="3175" cy="31940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>
            <p:custDataLst>
              <p:tags r:id="rId8"/>
            </p:custDataLst>
          </p:nvPr>
        </p:nvSpPr>
        <p:spPr>
          <a:xfrm>
            <a:off x="5262880" y="5815330"/>
            <a:ext cx="1406525" cy="44005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4. 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检测面轮廓度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14" name="直接箭头连接符 13"/>
          <p:cNvCxnSpPr/>
          <p:nvPr>
            <p:custDataLst>
              <p:tags r:id="rId9"/>
            </p:custDataLst>
          </p:nvPr>
        </p:nvCxnSpPr>
        <p:spPr>
          <a:xfrm flipH="1">
            <a:off x="5938756" y="4884878"/>
            <a:ext cx="2045335" cy="1524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>
            <p:custDataLst>
              <p:tags r:id="rId10"/>
            </p:custDataLst>
          </p:nvPr>
        </p:nvCxnSpPr>
        <p:spPr>
          <a:xfrm>
            <a:off x="2038586" y="1372693"/>
            <a:ext cx="308610" cy="11557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>
            <p:custDataLst>
              <p:tags r:id="rId11"/>
            </p:custDataLst>
          </p:nvPr>
        </p:nvSpPr>
        <p:spPr>
          <a:xfrm>
            <a:off x="2626995" y="732155"/>
            <a:ext cx="1464310" cy="34988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6.  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平面度检测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/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5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光华荣昌集团</a:t>
            </a:r>
            <a:endParaRPr lang="en-US" altLang="zh-CN" sz="16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  <a:p>
            <a:pPr marL="0" indent="0">
              <a:lnSpc>
                <a:spcPts val="1485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GOLDRARE GROUP</a:t>
            </a:r>
            <a:endParaRPr lang="en-US" altLang="zh-CN" sz="10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</p:txBody>
      </p:sp>
      <p:sp>
        <p:nvSpPr>
          <p:cNvPr id="13" name="Title 1"/>
          <p:cNvSpPr txBox="1"/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PP_MARK_KEY" val="1c7b6965-9df5-41a4-9da0-a6c58c2d989b"/>
  <p:tag name="COMMONDATA" val="eyJoZGlkIjoiNjE4N2Q2ODM3Zjg3MTUyOTMwMTJiODBkOGUzM2UxYjkifQ=="/>
  <p:tag name="commondata" val="eyJoZGlkIjoiMTQ2NDFkZGY4YzQ2OThhY2UyZDFlMGRmMmZkZDE4NDk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清风素材 https://12sc.taobao.com">
  <a:themeElements>
    <a:clrScheme name="1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1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</a:spPr>
      <a:bodyPr/>
      <a:lstStyle/>
    </a:lnDef>
  </a:objectDefaults>
  <a:extraClrSchemeLst>
    <a:extraClrScheme>
      <a:clrScheme name="1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清风素材3 https://12sc.taobao.com">
  <a:themeElements>
    <a:clrScheme name="5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5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5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WPS 演示</Application>
  <PresentationFormat>全屏显示(4:3)</PresentationFormat>
  <Paragraphs>45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Calibri Light</vt:lpstr>
      <vt:lpstr>Roboto Regular</vt:lpstr>
      <vt:lpstr>Segoe Print</vt:lpstr>
      <vt:lpstr>微软雅黑</vt:lpstr>
      <vt:lpstr>Roboto Black</vt:lpstr>
      <vt:lpstr>Arial Unicode MS</vt:lpstr>
      <vt:lpstr>清风素材 https://12sc.taobao.com</vt:lpstr>
      <vt:lpstr>清风素材3 https://12sc.taobao.com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MING</dc:creator>
  <cp:lastModifiedBy>Administrator</cp:lastModifiedBy>
  <cp:revision>244</cp:revision>
  <dcterms:created xsi:type="dcterms:W3CDTF">2015-08-12T02:06:00Z</dcterms:created>
  <dcterms:modified xsi:type="dcterms:W3CDTF">2024-08-07T12:41:30Z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C51A115CD7BB469A915F99D557188DB0</vt:lpwstr>
  </property>
  <property fmtid="{D5CDD505-2E9C-101B-9397-08002B2CF9AE}" pid="3" name="KSOProductBuildVer">
    <vt:lpwstr>2052-12.1.0.15712</vt:lpwstr>
  </property>
</Properties>
</file>