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0"/>
  </p:handoutMasterIdLst>
  <p:sldIdLst>
    <p:sldId id="1148" r:id="rId3"/>
    <p:sldId id="1431" r:id="rId4"/>
    <p:sldId id="1477" r:id="rId5"/>
    <p:sldId id="1509" r:id="rId7"/>
    <p:sldId id="1514" r:id="rId8"/>
    <p:sldId id="1470" r:id="rId9"/>
  </p:sldIdLst>
  <p:sldSz cx="9144000" cy="6858000" type="screen4x3"/>
  <p:notesSz cx="6797675" cy="992632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734"/>
    <a:srgbClr val="48546A"/>
    <a:srgbClr val="24447D"/>
    <a:srgbClr val="D9D5D6"/>
    <a:srgbClr val="FFFFFF"/>
    <a:srgbClr val="0E2B63"/>
    <a:srgbClr val="06375E"/>
    <a:srgbClr val="515054"/>
    <a:srgbClr val="6D6B71"/>
    <a:srgbClr val="747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434" autoAdjust="0"/>
  </p:normalViewPr>
  <p:slideViewPr>
    <p:cSldViewPr snapToGrid="0" showGuides="1">
      <p:cViewPr>
        <p:scale>
          <a:sx n="100" d="100"/>
          <a:sy n="100" d="100"/>
        </p:scale>
        <p:origin x="-750" y="216"/>
      </p:cViewPr>
      <p:guideLst>
        <p:guide orient="horz" pos="2861"/>
        <p:guide pos="3840"/>
        <p:guide pos="570"/>
        <p:guide pos="7152"/>
        <p:guide orient="horz" pos="2160"/>
        <p:guide pos="2876"/>
        <p:guide pos="411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65" d="100"/>
          <a:sy n="65" d="100"/>
        </p:scale>
        <p:origin x="203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3E7B8E3-69EE-4991-85E5-C6BCC82AC163}" type="slidenum">
              <a:rPr lang="en-US" altLang="zh-CN" sz="1200" smtClean="0"/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3" name="矩形 2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4" name="矩形 3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5" name="矩形 4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</p:grpSp>
      <p:cxnSp>
        <p:nvCxnSpPr>
          <p:cNvPr id="6" name="直线连接符 13"/>
          <p:cNvCxnSpPr/>
          <p:nvPr userDrawn="1"/>
        </p:nvCxnSpPr>
        <p:spPr>
          <a:xfrm>
            <a:off x="2987538" y="6490640"/>
            <a:ext cx="4015146" cy="0"/>
          </a:xfrm>
          <a:prstGeom prst="line">
            <a:avLst/>
          </a:prstGeom>
          <a:ln w="9525">
            <a:solidFill>
              <a:srgbClr val="48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104486" y="320814"/>
            <a:ext cx="1678127" cy="42980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197774" y="6318470"/>
            <a:ext cx="3086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坚韧   执着   专注   极致</a:t>
            </a:r>
            <a:endParaRPr kumimoji="1" lang="zh-CN" altLang="en-US" sz="1500" b="1" dirty="0">
              <a:solidFill>
                <a:srgbClr val="C000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grpSp>
        <p:nvGrpSpPr>
          <p:cNvPr id="3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4" name="矩形 3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5" name="矩形 4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6" name="矩形 5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" y="0"/>
            <a:ext cx="91434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4857-8D2E-4094-B935-74136E06B58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971-A1AF-4D6A-BDBF-4C3C0E605A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4857-8D2E-4094-B935-74136E06B58D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971-A1AF-4D6A-BDBF-4C3C0E605A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19"/>
          <p:cNvGrpSpPr/>
          <p:nvPr userDrawn="1"/>
        </p:nvGrpSpPr>
        <p:grpSpPr>
          <a:xfrm flipH="1">
            <a:off x="-1" y="260779"/>
            <a:ext cx="5185659" cy="573793"/>
            <a:chOff x="3790498" y="0"/>
            <a:chExt cx="3889244" cy="5143500"/>
          </a:xfrm>
        </p:grpSpPr>
        <p:sp>
          <p:nvSpPr>
            <p:cNvPr id="6" name="矩形 5"/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7" name="矩形 6"/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/>
            </a:p>
          </p:txBody>
        </p:sp>
        <p:sp>
          <p:nvSpPr>
            <p:cNvPr id="8" name="矩形 7"/>
            <p:cNvSpPr/>
            <p:nvPr/>
          </p:nvSpPr>
          <p:spPr>
            <a:xfrm>
              <a:off x="4366684" y="0"/>
              <a:ext cx="3313057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/>
            </a:p>
          </p:txBody>
        </p:sp>
      </p:grpSp>
      <p:cxnSp>
        <p:nvCxnSpPr>
          <p:cNvPr id="9" name="直线连接符 13"/>
          <p:cNvCxnSpPr/>
          <p:nvPr userDrawn="1"/>
        </p:nvCxnSpPr>
        <p:spPr>
          <a:xfrm>
            <a:off x="2987538" y="6490640"/>
            <a:ext cx="4015146" cy="0"/>
          </a:xfrm>
          <a:prstGeom prst="line">
            <a:avLst/>
          </a:prstGeom>
          <a:ln w="9525">
            <a:solidFill>
              <a:srgbClr val="48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104486" y="320814"/>
            <a:ext cx="1678127" cy="429808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97774" y="6318470"/>
            <a:ext cx="3086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srgbClr val="C00000"/>
                </a:solidFill>
                <a:latin typeface="Lantinghei SC Demibold" charset="-122"/>
                <a:ea typeface="Lantinghei SC Demibold" charset="-122"/>
                <a:cs typeface="Lantinghei SC Demibold" charset="-122"/>
              </a:rPr>
              <a:t>坚韧   执着   专注   极致</a:t>
            </a:r>
            <a:endParaRPr kumimoji="1" lang="zh-CN" altLang="en-US" sz="1500" b="1" dirty="0">
              <a:solidFill>
                <a:srgbClr val="C00000"/>
              </a:solidFill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52901"/>
            <a:ext cx="9144000" cy="2338509"/>
          </a:xfrm>
          <a:prstGeom prst="rect">
            <a:avLst/>
          </a:prstGeom>
          <a:solidFill>
            <a:srgbClr val="D9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4" t="43097" r="63118" b="32179"/>
          <a:stretch>
            <a:fillRect/>
          </a:stretch>
        </p:blipFill>
        <p:spPr>
          <a:xfrm>
            <a:off x="3553459" y="978473"/>
            <a:ext cx="5590541" cy="2312938"/>
          </a:xfrm>
          <a:prstGeom prst="rect">
            <a:avLst/>
          </a:prstGeom>
        </p:spPr>
      </p:pic>
      <p:grpSp>
        <p:nvGrpSpPr>
          <p:cNvPr id="24" name="组 23"/>
          <p:cNvGrpSpPr/>
          <p:nvPr/>
        </p:nvGrpSpPr>
        <p:grpSpPr>
          <a:xfrm flipH="1">
            <a:off x="-4" y="984069"/>
            <a:ext cx="6192305" cy="2295436"/>
            <a:chOff x="3794435" y="0"/>
            <a:chExt cx="5353501" cy="5143500"/>
          </a:xfrm>
        </p:grpSpPr>
        <p:sp>
          <p:nvSpPr>
            <p:cNvPr id="25" name="矩形 24"/>
            <p:cNvSpPr/>
            <p:nvPr/>
          </p:nvSpPr>
          <p:spPr>
            <a:xfrm>
              <a:off x="3794435" y="0"/>
              <a:ext cx="5353501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111090" y="0"/>
              <a:ext cx="5032910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438028" y="0"/>
              <a:ext cx="4705971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副标题 2"/>
          <p:cNvSpPr txBox="1"/>
          <p:nvPr/>
        </p:nvSpPr>
        <p:spPr bwMode="auto">
          <a:xfrm>
            <a:off x="54506" y="1624237"/>
            <a:ext cx="5963623" cy="10721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35" tIns="45718" rIns="91435" bIns="45718" numCol="1" anchor="ctr" anchorCtr="0" compatLnSpc="1"/>
          <a:lstStyle/>
          <a:p>
            <a:pPr algn="ctr" eaLnBrk="0" hangingPunct="0"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平台底座模块化上框、下框、底框电泳工装车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534284" y="3723396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零件名：3.1平台底座模块化上框、下框、底框电泳工装车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20000"/>
              </a:lnSpc>
              <a:buFontTx/>
              <a:buNone/>
            </a:pP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2534484" y="4627083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供应商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：北京光华荣昌汽车部件有限公司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534373" y="5065823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   本：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A0 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508630" y="5952028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   期：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2024.8.12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厂标.bmp"/>
          <p:cNvPicPr/>
          <p:nvPr/>
        </p:nvPicPr>
        <p:blipFill>
          <a:blip r:embed="rId2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34030" y="5531023"/>
            <a:ext cx="5553075" cy="6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Tx/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   制：李玉旺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0"/>
          <p:cNvSpPr txBox="1"/>
          <p:nvPr/>
        </p:nvSpPr>
        <p:spPr>
          <a:xfrm>
            <a:off x="3107410" y="1075754"/>
            <a:ext cx="2617115" cy="92333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  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幻灯片编号占位符 2"/>
          <p:cNvSpPr txBox="1"/>
          <p:nvPr/>
        </p:nvSpPr>
        <p:spPr>
          <a:xfrm>
            <a:off x="1362074" y="1946447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、为什么改善工装车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幻灯片编号占位符 2"/>
          <p:cNvSpPr txBox="1"/>
          <p:nvPr/>
        </p:nvSpPr>
        <p:spPr>
          <a:xfrm>
            <a:off x="1332392" y="258883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、工装车改善前和改善后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幻灯片编号占位符 2"/>
          <p:cNvSpPr txBox="1"/>
          <p:nvPr/>
        </p:nvSpPr>
        <p:spPr>
          <a:xfrm>
            <a:off x="1425102" y="3294316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、价格对比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占位符 2"/>
          <p:cNvSpPr txBox="1"/>
          <p:nvPr/>
        </p:nvSpPr>
        <p:spPr>
          <a:xfrm>
            <a:off x="7000875" y="6242222"/>
            <a:ext cx="17401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页／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共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235323" y="281548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019175" y="279402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42900" y="982980"/>
            <a:ext cx="3221355" cy="377190"/>
          </a:xfrm>
          <a:prstGeom prst="rect">
            <a:avLst/>
          </a:prstGeom>
          <a:noFill/>
          <a:ln>
            <a:solidFill>
              <a:srgbClr val="071734"/>
            </a:solidFill>
          </a:ln>
        </p:spPr>
        <p:txBody>
          <a:bodyPr wrap="square" rtlCol="0">
            <a:spAutoFit/>
          </a:bodyPr>
          <a:p>
            <a:r>
              <a:rPr lang="en-US" altLang="zh-CN" sz="186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86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、为什么改善工装车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35935" y="3172460"/>
            <a:ext cx="3221355" cy="1527175"/>
          </a:xfrm>
          <a:prstGeom prst="rect">
            <a:avLst/>
          </a:prstGeom>
          <a:noFill/>
          <a:ln>
            <a:solidFill>
              <a:srgbClr val="071734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  3.1平台底座模块化，上框、下框、底框电泳后现有的包装方案已出现磕碰划伤，重新制作包装方案，需要制作3个工装车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幻灯片编号占位符 2"/>
          <p:cNvSpPr txBox="1"/>
          <p:nvPr/>
        </p:nvSpPr>
        <p:spPr>
          <a:xfrm>
            <a:off x="343062" y="107626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、工装车改善前和改善后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52145" y="2630170"/>
          <a:ext cx="7734300" cy="177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30"/>
                <a:gridCol w="773430"/>
                <a:gridCol w="773430"/>
                <a:gridCol w="773430"/>
                <a:gridCol w="773430"/>
                <a:gridCol w="773430"/>
                <a:gridCol w="773430"/>
                <a:gridCol w="773430"/>
                <a:gridCol w="773430"/>
                <a:gridCol w="773430"/>
              </a:tblGrid>
              <a:tr h="461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QAD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零件名称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图号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零件尺寸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存放器具尺寸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工装车图片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工装车收容数量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存放器具尺寸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改善后工装车图片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改善工装车收容数量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1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SHT0017156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SHT0017156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470*265*53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1360*700*1300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1360*700*1150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06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SHT0016620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下框焊接总成电泳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SHT0016620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435*360*58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1360*700*1300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1360*700*1150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1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SHT0017095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座框焊接总成电泳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SHT0017095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514*420*100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1360*700*1300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1360*700*1150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03" y="3169920"/>
            <a:ext cx="367598" cy="326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03" y="3589020"/>
            <a:ext cx="367598" cy="326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03" y="4008120"/>
            <a:ext cx="367598" cy="326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154680"/>
            <a:ext cx="337498" cy="341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103" y="3589020"/>
            <a:ext cx="270506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625" y="4005580"/>
            <a:ext cx="292889" cy="34528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厂标.bmp"/>
          <p:cNvPicPr/>
          <p:nvPr/>
        </p:nvPicPr>
        <p:blipFill>
          <a:blip r:embed="rId1" cstate="print"/>
          <a:srcRect r="38303" b="44286"/>
          <a:stretch>
            <a:fillRect/>
          </a:stretch>
        </p:blipFill>
        <p:spPr bwMode="auto">
          <a:xfrm>
            <a:off x="121023" y="29107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904875" y="288927"/>
            <a:ext cx="3562350" cy="492123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北京光华荣昌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2900" y="876300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幻灯片编号占位符 2"/>
          <p:cNvSpPr txBox="1"/>
          <p:nvPr/>
        </p:nvSpPr>
        <p:spPr>
          <a:xfrm>
            <a:off x="6886574" y="6299372"/>
            <a:ext cx="18068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页／共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  <a:p>
            <a:pPr algn="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22" name="幻灯片编号占位符 2"/>
          <p:cNvSpPr txBox="1"/>
          <p:nvPr/>
        </p:nvSpPr>
        <p:spPr>
          <a:xfrm>
            <a:off x="247649" y="6270797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172200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幻灯片编号占位符 2"/>
          <p:cNvSpPr txBox="1"/>
          <p:nvPr/>
        </p:nvSpPr>
        <p:spPr>
          <a:xfrm>
            <a:off x="343062" y="1016571"/>
            <a:ext cx="67341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、价格对比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371600" y="2667000"/>
          <a:ext cx="640016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/>
                <a:gridCol w="1599565"/>
                <a:gridCol w="1599565"/>
                <a:gridCol w="1599565"/>
              </a:tblGrid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QAD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零件名称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图号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报价</a:t>
                      </a:r>
                      <a:endParaRPr lang="zh-CN" sz="11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SHT0017156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SHT0017156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3100</a:t>
                      </a:r>
                      <a:endParaRPr lang="en-US" alt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SHT0016620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下框焊接总成电泳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SHT0016620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3100</a:t>
                      </a:r>
                      <a:endParaRPr lang="en-US" alt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SHT0017095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座框焊接总成电泳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SHT0017095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3100</a:t>
                      </a:r>
                      <a:endParaRPr lang="en-US" alt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5209" y="208725"/>
            <a:ext cx="6728791" cy="12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screen"/>
          <a:srcRect r="7216"/>
          <a:stretch>
            <a:fillRect/>
          </a:stretch>
        </p:blipFill>
        <p:spPr>
          <a:xfrm flipH="1">
            <a:off x="-1" y="672940"/>
            <a:ext cx="8646696" cy="620110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9144000" cy="6867561"/>
            <a:chOff x="0" y="-23636"/>
            <a:chExt cx="12193588" cy="6858000"/>
          </a:xfrm>
        </p:grpSpPr>
        <p:sp>
          <p:nvSpPr>
            <p:cNvPr id="15" name="矩形 14"/>
            <p:cNvSpPr/>
            <p:nvPr/>
          </p:nvSpPr>
          <p:spPr>
            <a:xfrm flipH="1">
              <a:off x="1588" y="-23636"/>
              <a:ext cx="12192000" cy="685800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0" y="9939"/>
              <a:ext cx="5864087" cy="1063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 18"/>
          <p:cNvGrpSpPr/>
          <p:nvPr/>
        </p:nvGrpSpPr>
        <p:grpSpPr>
          <a:xfrm>
            <a:off x="3655951" y="2210769"/>
            <a:ext cx="5488050" cy="2192497"/>
            <a:chOff x="3790498" y="0"/>
            <a:chExt cx="5379260" cy="5143500"/>
          </a:xfrm>
        </p:grpSpPr>
        <p:sp>
          <p:nvSpPr>
            <p:cNvPr id="20" name="矩形 19"/>
            <p:cNvSpPr/>
            <p:nvPr/>
          </p:nvSpPr>
          <p:spPr>
            <a:xfrm>
              <a:off x="3790498" y="0"/>
              <a:ext cx="5353501" cy="5143500"/>
            </a:xfrm>
            <a:prstGeom prst="rect">
              <a:avLst/>
            </a:prstGeom>
            <a:solidFill>
              <a:srgbClr val="071734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069724" y="0"/>
              <a:ext cx="5100034" cy="5143500"/>
            </a:xfrm>
            <a:prstGeom prst="rect">
              <a:avLst/>
            </a:prstGeom>
            <a:solidFill>
              <a:srgbClr val="071734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366684" y="0"/>
              <a:ext cx="4777315" cy="5143500"/>
            </a:xfrm>
            <a:prstGeom prst="rect">
              <a:avLst/>
            </a:prstGeom>
            <a:solidFill>
              <a:srgbClr val="071734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9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24516" y="2799182"/>
            <a:ext cx="2793205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谢谢！</a:t>
            </a:r>
            <a:endParaRPr kumimoji="1"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pic>
        <p:nvPicPr>
          <p:cNvPr id="16" name="图片 15" descr="厂标.bmp"/>
          <p:cNvPicPr/>
          <p:nvPr/>
        </p:nvPicPr>
        <p:blipFill>
          <a:blip r:embed="rId2" cstate="print"/>
          <a:srcRect r="38303" b="44286"/>
          <a:stretch>
            <a:fillRect/>
          </a:stretch>
        </p:blipFill>
        <p:spPr bwMode="auto">
          <a:xfrm>
            <a:off x="235323" y="195823"/>
            <a:ext cx="793377" cy="4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15"/>
          <p:cNvSpPr txBox="1"/>
          <p:nvPr/>
        </p:nvSpPr>
        <p:spPr>
          <a:xfrm>
            <a:off x="1019175" y="193677"/>
            <a:ext cx="3562350" cy="4921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北京光华荣昌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42900" y="790575"/>
            <a:ext cx="835342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幻灯片编号占位符 2"/>
          <p:cNvSpPr txBox="1"/>
          <p:nvPr/>
        </p:nvSpPr>
        <p:spPr>
          <a:xfrm>
            <a:off x="247649" y="6185072"/>
            <a:ext cx="30384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Lantinghei SC Demibold" charset="-122"/>
              </a:rPr>
              <a:t>永远为客户创造超价值服务</a:t>
            </a:r>
            <a:endParaRPr lang="zh-CN" altLang="en-US" sz="18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Lantinghei SC Demibold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1475" y="6086475"/>
            <a:ext cx="8353425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58de99a6-c91c-4f9d-b649-30a74fdd6273}"/>
  <p:tag name="TABLE_ENDDRAG_ORIGIN_RECT" val="608*145"/>
  <p:tag name="TABLE_ENDDRAG_RECT" val="108*210*608*145"/>
</p:tagLst>
</file>

<file path=ppt/tags/tag2.xml><?xml version="1.0" encoding="utf-8"?>
<p:tagLst xmlns:p="http://schemas.openxmlformats.org/presentationml/2006/main">
  <p:tag name="KSO_WM_UNIT_TABLE_BEAUTIFY" val="smartTable{70e2013f-c9da-46c9-ba96-1a2d2943f6d5}"/>
</p:tagLst>
</file>

<file path=ppt/tags/tag3.xml><?xml version="1.0" encoding="utf-8"?>
<p:tagLst xmlns:p="http://schemas.openxmlformats.org/presentationml/2006/main">
  <p:tag name="commondata" val="eyJoZGlkIjoiODE4ZTdlNjAwNDM1MmM4ZWQ1NDQ4MTVlZjEzNDYyY2IifQ==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740</Words>
  <Application>WPS 演示</Application>
  <PresentationFormat>全屏显示(4:3)</PresentationFormat>
  <Paragraphs>168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Lantinghei SC Demibold</vt:lpstr>
      <vt:lpstr>微软雅黑</vt:lpstr>
      <vt:lpstr>华文行楷</vt:lpstr>
      <vt:lpstr>Calibri Light</vt:lpstr>
      <vt:lpstr>Arial Unicode MS</vt:lpstr>
      <vt:lpstr>Calibri</vt:lpstr>
      <vt:lpstr>等线</vt:lpstr>
      <vt:lpstr>Office Theme</vt:lpstr>
      <vt:lpstr>北京光华荣昌</vt:lpstr>
      <vt:lpstr>北京光华荣昌</vt:lpstr>
      <vt:lpstr>北京光华荣昌</vt:lpstr>
      <vt:lpstr>北京光华荣昌</vt:lpstr>
      <vt:lpstr>北京光华荣昌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Administrator</cp:lastModifiedBy>
  <cp:revision>2804</cp:revision>
  <cp:lastPrinted>2017-07-04T07:39:00Z</cp:lastPrinted>
  <dcterms:created xsi:type="dcterms:W3CDTF">2014-11-26T08:06:00Z</dcterms:created>
  <dcterms:modified xsi:type="dcterms:W3CDTF">2024-08-13T05:44:23Z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EB57B51F330A446D835700A13F406726_12</vt:lpwstr>
  </property>
  <property fmtid="{D5CDD505-2E9C-101B-9397-08002B2CF9AE}" pid="3" name="KSOProductBuildVer">
    <vt:lpwstr>2052-11.1.0.11115</vt:lpwstr>
  </property>
</Properties>
</file>