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77" r:id="rId2"/>
    <p:sldId id="279" r:id="rId3"/>
    <p:sldId id="359" r:id="rId4"/>
    <p:sldId id="375" r:id="rId5"/>
    <p:sldId id="373" r:id="rId6"/>
    <p:sldId id="354" r:id="rId7"/>
  </p:sldIdLst>
  <p:sldSz cx="9144000" cy="6858000" type="screen4x3"/>
  <p:notesSz cx="9866313" cy="6735763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9">
          <p15:clr>
            <a:srgbClr val="A4A3A4"/>
          </p15:clr>
        </p15:guide>
        <p15:guide id="2" pos="31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284" y="108"/>
      </p:cViewPr>
      <p:guideLst>
        <p:guide orient="horz" pos="218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3" d="100"/>
          <a:sy n="93" d="100"/>
        </p:scale>
        <p:origin x="-1440" y="-90"/>
      </p:cViewPr>
      <p:guideLst>
        <p:guide orient="horz" pos="2149"/>
        <p:guide pos="31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5588627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416537-AB4F-4068-B728-D8DC9FBDCB50}" type="datetimeFigureOut">
              <a:rPr lang="zh-CN" altLang="en-US" smtClean="0"/>
              <a:t>2024/7/15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1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5588627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408D40-7BC8-4744-A42E-68B5548F88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967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5588627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33E0BB9-4548-40C8-BA3B-A624A0D082BB}" type="datetimeFigureOut">
              <a:rPr lang="zh-CN" altLang="en-US"/>
              <a:t>2024/7/15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248025" y="504825"/>
            <a:ext cx="3370263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986632" y="3199488"/>
            <a:ext cx="7893050" cy="30310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1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5588627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82DD672-220D-474D-9C43-C27A5F691E81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064696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ADBFEC-9F3A-463A-8538-6B29353ECC26}" type="datetimeFigureOut">
              <a:rPr lang="zh-CN" altLang="en-US"/>
              <a:t>2024/7/15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A5645C-B281-4748-8AFA-5D8E0E4A3914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4DCE9A-AA6A-4FAC-9EE5-B5184E49DD40}" type="datetimeFigureOut">
              <a:rPr lang="zh-CN" altLang="en-US"/>
              <a:t>2024/7/15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EC67F2-74A2-4683-92E1-B1E661457413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23BF29-913D-413B-91B0-133848C30AE9}" type="datetimeFigureOut">
              <a:rPr lang="zh-CN" altLang="en-US"/>
              <a:t>2024/7/15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806397-3A2A-44B6-962B-40FC7A3C363F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1"/>
          <p:cNvCxnSpPr/>
          <p:nvPr userDrawn="1"/>
        </p:nvCxnSpPr>
        <p:spPr>
          <a:xfrm>
            <a:off x="0" y="642938"/>
            <a:ext cx="9144000" cy="1587"/>
          </a:xfrm>
          <a:prstGeom prst="line">
            <a:avLst/>
          </a:prstGeom>
          <a:ln cmpd="sng">
            <a:solidFill>
              <a:schemeClr val="bg1">
                <a:lumMod val="50000"/>
              </a:schemeClr>
            </a:solidFill>
            <a:prstDash val="soli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" name="直接连接符 2"/>
          <p:cNvCxnSpPr/>
          <p:nvPr userDrawn="1"/>
        </p:nvCxnSpPr>
        <p:spPr>
          <a:xfrm>
            <a:off x="0" y="6356350"/>
            <a:ext cx="9144000" cy="1588"/>
          </a:xfrm>
          <a:prstGeom prst="line">
            <a:avLst/>
          </a:prstGeom>
          <a:ln cmpd="sng">
            <a:solidFill>
              <a:schemeClr val="bg1">
                <a:lumMod val="50000"/>
              </a:schemeClr>
            </a:solidFill>
            <a:prstDash val="soli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Text Box 17"/>
          <p:cNvSpPr txBox="1">
            <a:spLocks noChangeArrowheads="1"/>
          </p:cNvSpPr>
          <p:nvPr userDrawn="1"/>
        </p:nvSpPr>
        <p:spPr bwMode="auto">
          <a:xfrm>
            <a:off x="228600" y="6419850"/>
            <a:ext cx="4843463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zh-CN" b="1" dirty="0">
                <a:latin typeface="+mj-ea"/>
                <a:ea typeface="+mj-ea"/>
              </a:rPr>
              <a:t>—— </a:t>
            </a:r>
            <a:r>
              <a:rPr lang="zh-CN" altLang="en-US" b="1" dirty="0">
                <a:latin typeface="+mj-ea"/>
                <a:ea typeface="+mj-ea"/>
              </a:rPr>
              <a:t>诚信赢得天下  科技成就未来 </a:t>
            </a:r>
            <a:r>
              <a:rPr lang="en-US" altLang="zh-CN" b="1" dirty="0">
                <a:latin typeface="+mj-ea"/>
                <a:ea typeface="+mj-ea"/>
              </a:rPr>
              <a:t>——</a:t>
            </a:r>
            <a:endParaRPr lang="ko-KR" altLang="en-US" b="1" dirty="0">
              <a:latin typeface="+mj-ea"/>
              <a:ea typeface="+mj-ea"/>
            </a:endParaRPr>
          </a:p>
        </p:txBody>
      </p:sp>
      <p:sp>
        <p:nvSpPr>
          <p:cNvPr id="6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8E6B1-CD91-4303-850B-B62819B57EF1}" type="datetimeFigureOut">
              <a:rPr lang="zh-CN" altLang="en-US"/>
              <a:t>2024/7/15</a:t>
            </a:fld>
            <a:endParaRPr lang="zh-CN" altLang="en-US" dirty="0"/>
          </a:p>
        </p:txBody>
      </p:sp>
      <p:sp>
        <p:nvSpPr>
          <p:cNvPr id="7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 dirty="0"/>
          </a:p>
        </p:txBody>
      </p:sp>
      <p:sp>
        <p:nvSpPr>
          <p:cNvPr id="8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66E8C8-FBC5-4243-9CA0-4C0FBD7D4715}" type="slidenum">
              <a:rPr lang="zh-CN" altLang="en-US"/>
              <a:t>‹#›</a:t>
            </a:fld>
            <a:endParaRPr lang="zh-CN" altLang="en-US"/>
          </a:p>
        </p:txBody>
      </p:sp>
      <p:pic>
        <p:nvPicPr>
          <p:cNvPr id="9" name="Picture 7" descr="公司全称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5357818" y="76180"/>
            <a:ext cx="364807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51833B-5CDE-44F7-8CD5-952F8F0C7DE1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AXA封面页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标题 11"/>
          <p:cNvSpPr>
            <a:spLocks noGrp="1"/>
          </p:cNvSpPr>
          <p:nvPr>
            <p:ph type="title"/>
          </p:nvPr>
        </p:nvSpPr>
        <p:spPr>
          <a:xfrm>
            <a:off x="457200" y="2420007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14" name="内容占位符 13"/>
          <p:cNvSpPr>
            <a:spLocks noGrp="1"/>
          </p:cNvSpPr>
          <p:nvPr>
            <p:ph sz="quarter" idx="10"/>
          </p:nvPr>
        </p:nvSpPr>
        <p:spPr>
          <a:xfrm>
            <a:off x="914400" y="3762703"/>
            <a:ext cx="7315200" cy="1139114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2000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2010-06-10</a:t>
            </a:r>
            <a:endParaRPr lang="en-US" altLang="zh-CN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516B37-B743-4B41-91DD-02EBED5006E3}" type="slidenum">
              <a:rPr lang="zh-CN" altLang="en-US"/>
              <a:t>‹#›</a:t>
            </a:fld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北京北汽模塑科技有限公司 </a:t>
            </a:r>
            <a:r>
              <a:rPr lang="en-US" altLang="zh-CN"/>
              <a:t>Beijing Beiqi Mould&amp;Plastic Technology Co,Ltd</a:t>
            </a:r>
            <a:endParaRPr lang="zh-CN" altLang="en-US" dirty="0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7C3B4A-0125-4CC8-83B2-D88E706B3D55}" type="datetimeFigureOut">
              <a:rPr lang="zh-CN" altLang="en-US"/>
              <a:t>2024/7/15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0CB9AF-88C4-47BF-8910-4532C3CC7110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A5CD90-00E9-445E-8243-DD19E7ED826E}" type="datetimeFigureOut">
              <a:rPr lang="zh-CN" altLang="en-US"/>
              <a:t>2024/7/15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D5122-104C-4C14-96CC-C41C601E5832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3218E-EE4A-4928-988A-899E0D2C9A80}" type="datetimeFigureOut">
              <a:rPr lang="zh-CN" altLang="en-US"/>
              <a:t>2024/7/15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B12483-DE99-41FA-A501-2D3759712C77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5B7951-6377-47FE-B482-9E8A78911F9C}" type="datetimeFigureOut">
              <a:rPr lang="zh-CN" altLang="en-US"/>
              <a:t>2024/7/15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55894-7AD1-4C3A-BE27-B19BF83B6207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8436F4-41DF-4610-9301-C6366A85E8B7}" type="datetimeFigureOut">
              <a:rPr lang="zh-CN" altLang="en-US"/>
              <a:t>2024/7/15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8580BF-C96D-4C09-8EA0-7AB91A2D0CD6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3C517C-34BB-40E7-9168-EC64ECFF93CE}" type="datetimeFigureOut">
              <a:rPr lang="zh-CN" altLang="en-US"/>
              <a:t>2024/7/15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A797D-A7D6-47D3-9286-EAD73C1E9125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91CC0-575E-4745-AF69-5DBED961D0AD}" type="datetimeFigureOut">
              <a:rPr lang="zh-CN" altLang="en-US"/>
              <a:t>2024/7/15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C42D14-8B71-4D33-95D0-319000D0ACCD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88D2C6-B700-4537-96AE-4B15DBF65FC5}" type="datetimeFigureOut">
              <a:rPr lang="zh-CN" altLang="en-US"/>
              <a:t>2024/7/15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5DEC7-DBDB-462E-900D-A4A79C65BA9D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075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84E7755C-E641-44F1-A9E9-0F681158FD38}" type="datetimeFigureOut">
              <a:rPr lang="zh-CN" altLang="en-US"/>
              <a:t>2024/7/15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1653D0D-2066-4047-83A4-4AAF2A13820B}" type="slidenum">
              <a:rPr lang="zh-CN" altLang="en-US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1689100"/>
            <a:ext cx="9144000" cy="369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endParaRPr lang="zh-CN" altLang="en-US">
              <a:latin typeface="Calibri" panose="020F0502020204030204" pitchFamily="34" charset="0"/>
              <a:ea typeface="楷体_GB2312" pitchFamily="49" charset="-122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0" y="1654175"/>
            <a:ext cx="9144000" cy="369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endParaRPr lang="zh-CN" altLang="en-US">
              <a:latin typeface="Calibri" panose="020F0502020204030204" pitchFamily="34" charset="0"/>
              <a:ea typeface="楷体_GB2312" pitchFamily="49" charset="-122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2711450"/>
            <a:ext cx="9144000" cy="369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endParaRPr lang="zh-CN" altLang="en-US">
              <a:latin typeface="Calibri" panose="020F0502020204030204" pitchFamily="34" charset="0"/>
              <a:ea typeface="楷体_GB2312" pitchFamily="49" charset="-122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-211138" y="2065338"/>
            <a:ext cx="9144001" cy="369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endParaRPr lang="zh-CN" altLang="en-US">
              <a:latin typeface="Calibri" panose="020F0502020204030204" pitchFamily="34" charset="0"/>
              <a:ea typeface="楷体_GB2312" pitchFamily="49" charset="-122"/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-306388" y="2100263"/>
            <a:ext cx="9144001" cy="369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endParaRPr lang="zh-CN" altLang="en-US">
              <a:latin typeface="Calibri" panose="020F0502020204030204" pitchFamily="34" charset="0"/>
              <a:ea typeface="楷体_GB2312" pitchFamily="49" charset="-122"/>
            </a:endParaRPr>
          </a:p>
        </p:txBody>
      </p:sp>
      <p:pic>
        <p:nvPicPr>
          <p:cNvPr id="8199" name="Picture 14" descr="main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7625"/>
            <a:ext cx="9144000" cy="273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0" name="Rectangle 15"/>
          <p:cNvSpPr>
            <a:spLocks noChangeArrowheads="1"/>
          </p:cNvSpPr>
          <p:nvPr/>
        </p:nvSpPr>
        <p:spPr bwMode="auto">
          <a:xfrm>
            <a:off x="0" y="2357430"/>
            <a:ext cx="9144000" cy="1214446"/>
          </a:xfrm>
          <a:prstGeom prst="rect">
            <a:avLst/>
          </a:prstGeom>
          <a:solidFill>
            <a:srgbClr val="99CCFF">
              <a:alpha val="50980"/>
            </a:srgbClr>
          </a:solidFill>
          <a:ln w="19050">
            <a:solidFill>
              <a:srgbClr val="6699FF"/>
            </a:solidFill>
            <a:miter lim="800000"/>
          </a:ln>
        </p:spPr>
        <p:txBody>
          <a:bodyPr wrap="none" lIns="91429" tIns="45715" rIns="91429" bIns="45715" anchor="ctr"/>
          <a:lstStyle/>
          <a:p>
            <a:pPr algn="ctr">
              <a:lnSpc>
                <a:spcPct val="90000"/>
              </a:lnSpc>
            </a:pPr>
            <a:r>
              <a:rPr lang="zh-CN" altLang="en-US" sz="4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一汽座椅设计方案</a:t>
            </a:r>
          </a:p>
        </p:txBody>
      </p:sp>
      <p:sp>
        <p:nvSpPr>
          <p:cNvPr id="8201" name="Rectangle 16"/>
          <p:cNvSpPr>
            <a:spLocks noChangeArrowheads="1"/>
          </p:cNvSpPr>
          <p:nvPr/>
        </p:nvSpPr>
        <p:spPr bwMode="auto">
          <a:xfrm>
            <a:off x="1928794" y="4143380"/>
            <a:ext cx="5643562" cy="15049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91429" tIns="45715" rIns="91429" bIns="45715" anchor="ctr"/>
          <a:lstStyle/>
          <a:p>
            <a:pPr algn="ctr" latinLnBrk="1">
              <a:lnSpc>
                <a:spcPct val="70000"/>
              </a:lnSpc>
              <a:spcBef>
                <a:spcPct val="50000"/>
              </a:spcBef>
            </a:pPr>
            <a:r>
              <a:rPr lang="en-US" altLang="ko-KR" sz="2800" dirty="0">
                <a:solidFill>
                  <a:srgbClr val="00669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Y헤드라인M"/>
              </a:rPr>
              <a:t>2024.07.15</a:t>
            </a:r>
          </a:p>
          <a:p>
            <a:pPr algn="ctr" latinLnBrk="1">
              <a:lnSpc>
                <a:spcPct val="70000"/>
              </a:lnSpc>
              <a:spcBef>
                <a:spcPct val="50000"/>
              </a:spcBef>
            </a:pPr>
            <a:r>
              <a:rPr lang="zh-CN" altLang="en-US" sz="2800" dirty="0">
                <a:solidFill>
                  <a:srgbClr val="00669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Y헤드라인M"/>
              </a:rPr>
              <a:t>北京光华荣昌汽车部件有限公司</a:t>
            </a:r>
            <a:endParaRPr lang="en-US" altLang="zh-CN" sz="2800" dirty="0">
              <a:solidFill>
                <a:srgbClr val="00669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Y헤드라인M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5"/>
          <p:cNvSpPr txBox="1">
            <a:spLocks noChangeArrowheads="1"/>
          </p:cNvSpPr>
          <p:nvPr/>
        </p:nvSpPr>
        <p:spPr bwMode="auto">
          <a:xfrm>
            <a:off x="214282" y="142852"/>
            <a:ext cx="5761038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设计方案目录</a:t>
            </a:r>
            <a:endParaRPr lang="en-US" altLang="zh-CN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7544" y="1940684"/>
            <a:ext cx="48577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一、驾驶员座椅方案介绍</a:t>
            </a:r>
          </a:p>
        </p:txBody>
      </p:sp>
      <p:sp>
        <p:nvSpPr>
          <p:cNvPr id="7" name="TextBox 10"/>
          <p:cNvSpPr txBox="1"/>
          <p:nvPr/>
        </p:nvSpPr>
        <p:spPr>
          <a:xfrm>
            <a:off x="467544" y="3158815"/>
            <a:ext cx="48577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二、前座总成座椅方案介绍</a:t>
            </a:r>
          </a:p>
        </p:txBody>
      </p:sp>
      <p:sp>
        <p:nvSpPr>
          <p:cNvPr id="2" name="TextBox 5">
            <a:extLst>
              <a:ext uri="{FF2B5EF4-FFF2-40B4-BE49-F238E27FC236}">
                <a16:creationId xmlns:a16="http://schemas.microsoft.com/office/drawing/2014/main" id="{7B5E04B6-12A7-FB35-6636-DFF420C2DE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544" y="4516653"/>
            <a:ext cx="5761038" cy="40011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三、新开件清单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51735586-DD03-0E88-3F6A-91DECECD6C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4976" y="1089251"/>
            <a:ext cx="3108014" cy="4725144"/>
          </a:xfrm>
          <a:prstGeom prst="rect">
            <a:avLst/>
          </a:prstGeom>
        </p:spPr>
      </p:pic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214282" y="142852"/>
            <a:ext cx="5761038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一、驾驶员座椅</a:t>
            </a:r>
          </a:p>
        </p:txBody>
      </p:sp>
      <p:cxnSp>
        <p:nvCxnSpPr>
          <p:cNvPr id="16" name="肘形连接符 15"/>
          <p:cNvCxnSpPr>
            <a:cxnSpLocks/>
            <a:stCxn id="17" idx="2"/>
          </p:cNvCxnSpPr>
          <p:nvPr/>
        </p:nvCxnSpPr>
        <p:spPr>
          <a:xfrm rot="5400000">
            <a:off x="5176095" y="1428200"/>
            <a:ext cx="1889551" cy="2046148"/>
          </a:xfrm>
          <a:prstGeom prst="bentConnector2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文本框 16"/>
          <p:cNvSpPr txBox="1"/>
          <p:nvPr/>
        </p:nvSpPr>
        <p:spPr>
          <a:xfrm>
            <a:off x="6082080" y="860168"/>
            <a:ext cx="2123728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dirty="0"/>
              <a:t>X3000</a:t>
            </a:r>
            <a:r>
              <a:rPr lang="zh-CN" altLang="en-US" dirty="0"/>
              <a:t>分体式造型（两项头枕）</a:t>
            </a:r>
          </a:p>
        </p:txBody>
      </p:sp>
      <p:cxnSp>
        <p:nvCxnSpPr>
          <p:cNvPr id="26" name="肘形连接符 25"/>
          <p:cNvCxnSpPr>
            <a:cxnSpLocks/>
            <a:stCxn id="27" idx="1"/>
          </p:cNvCxnSpPr>
          <p:nvPr/>
        </p:nvCxnSpPr>
        <p:spPr>
          <a:xfrm rot="10800000" flipV="1">
            <a:off x="4368057" y="4492842"/>
            <a:ext cx="2519868" cy="347810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文本框 26"/>
          <p:cNvSpPr txBox="1"/>
          <p:nvPr/>
        </p:nvSpPr>
        <p:spPr>
          <a:xfrm>
            <a:off x="6887925" y="4169676"/>
            <a:ext cx="1614915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dirty="0"/>
              <a:t>2.1D</a:t>
            </a:r>
            <a:r>
              <a:rPr lang="zh-CN" altLang="en-US" dirty="0"/>
              <a:t>底座模块</a:t>
            </a:r>
            <a:r>
              <a:rPr lang="en-US" altLang="zh-CN" dirty="0"/>
              <a:t>+</a:t>
            </a:r>
            <a:r>
              <a:rPr lang="zh-CN" altLang="en-US" dirty="0"/>
              <a:t>减震锁止钩</a:t>
            </a:r>
          </a:p>
        </p:txBody>
      </p:sp>
      <p:cxnSp>
        <p:nvCxnSpPr>
          <p:cNvPr id="29" name="肘形连接符 28"/>
          <p:cNvCxnSpPr>
            <a:cxnSpLocks/>
            <a:stCxn id="30" idx="0"/>
          </p:cNvCxnSpPr>
          <p:nvPr/>
        </p:nvCxnSpPr>
        <p:spPr>
          <a:xfrm rot="5400000" flipH="1" flipV="1">
            <a:off x="2009436" y="4726200"/>
            <a:ext cx="272234" cy="1534825"/>
          </a:xfrm>
          <a:prstGeom prst="bentConnector2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文本框 29"/>
          <p:cNvSpPr txBox="1"/>
          <p:nvPr/>
        </p:nvSpPr>
        <p:spPr>
          <a:xfrm>
            <a:off x="357153" y="5629729"/>
            <a:ext cx="2041976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dirty="0"/>
              <a:t>装车支架新开</a:t>
            </a:r>
          </a:p>
        </p:txBody>
      </p:sp>
      <p:sp>
        <p:nvSpPr>
          <p:cNvPr id="75" name="文本框 74"/>
          <p:cNvSpPr txBox="1"/>
          <p:nvPr/>
        </p:nvSpPr>
        <p:spPr>
          <a:xfrm>
            <a:off x="428422" y="4098782"/>
            <a:ext cx="1136837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dirty="0"/>
              <a:t>J6L</a:t>
            </a:r>
            <a:r>
              <a:rPr lang="zh-CN" altLang="en-US" dirty="0"/>
              <a:t>滑轨</a:t>
            </a:r>
          </a:p>
        </p:txBody>
      </p:sp>
      <p:cxnSp>
        <p:nvCxnSpPr>
          <p:cNvPr id="76" name="肘形连接符 75"/>
          <p:cNvCxnSpPr>
            <a:cxnSpLocks/>
            <a:stCxn id="75" idx="3"/>
          </p:cNvCxnSpPr>
          <p:nvPr/>
        </p:nvCxnSpPr>
        <p:spPr>
          <a:xfrm>
            <a:off x="1565259" y="4283448"/>
            <a:ext cx="1347707" cy="873744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12">
            <a:extLst>
              <a:ext uri="{FF2B5EF4-FFF2-40B4-BE49-F238E27FC236}">
                <a16:creationId xmlns:a16="http://schemas.microsoft.com/office/drawing/2014/main" id="{85B89443-9274-1888-3970-50E379563580}"/>
              </a:ext>
            </a:extLst>
          </p:cNvPr>
          <p:cNvSpPr txBox="1"/>
          <p:nvPr/>
        </p:nvSpPr>
        <p:spPr>
          <a:xfrm>
            <a:off x="588438" y="1956496"/>
            <a:ext cx="1136837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dirty="0"/>
              <a:t>J6P</a:t>
            </a:r>
            <a:r>
              <a:rPr lang="zh-CN" altLang="en-US" dirty="0"/>
              <a:t>经典版调角器</a:t>
            </a:r>
          </a:p>
        </p:txBody>
      </p:sp>
      <p:cxnSp>
        <p:nvCxnSpPr>
          <p:cNvPr id="14" name="肘形连接符 75">
            <a:extLst>
              <a:ext uri="{FF2B5EF4-FFF2-40B4-BE49-F238E27FC236}">
                <a16:creationId xmlns:a16="http://schemas.microsoft.com/office/drawing/2014/main" id="{22C1B6D7-F72C-BCD6-6037-0B875426F770}"/>
              </a:ext>
            </a:extLst>
          </p:cNvPr>
          <p:cNvCxnSpPr>
            <a:cxnSpLocks/>
            <a:stCxn id="13" idx="3"/>
          </p:cNvCxnSpPr>
          <p:nvPr/>
        </p:nvCxnSpPr>
        <p:spPr>
          <a:xfrm>
            <a:off x="1725275" y="2279662"/>
            <a:ext cx="1766605" cy="1751580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1571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CFA4C868-8C14-89C7-D212-F6DB046355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4217" y="1001210"/>
            <a:ext cx="3069382" cy="4921482"/>
          </a:xfrm>
          <a:prstGeom prst="rect">
            <a:avLst/>
          </a:prstGeom>
        </p:spPr>
      </p:pic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214282" y="142852"/>
            <a:ext cx="5761038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二、前座座椅</a:t>
            </a:r>
          </a:p>
        </p:txBody>
      </p:sp>
      <p:cxnSp>
        <p:nvCxnSpPr>
          <p:cNvPr id="16" name="肘形连接符 15"/>
          <p:cNvCxnSpPr>
            <a:cxnSpLocks/>
            <a:stCxn id="17" idx="2"/>
          </p:cNvCxnSpPr>
          <p:nvPr/>
        </p:nvCxnSpPr>
        <p:spPr>
          <a:xfrm rot="5400000">
            <a:off x="5176095" y="1428200"/>
            <a:ext cx="1889551" cy="2046148"/>
          </a:xfrm>
          <a:prstGeom prst="bentConnector2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文本框 16"/>
          <p:cNvSpPr txBox="1"/>
          <p:nvPr/>
        </p:nvSpPr>
        <p:spPr>
          <a:xfrm>
            <a:off x="6082080" y="860168"/>
            <a:ext cx="2123728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dirty="0"/>
              <a:t>X3000</a:t>
            </a:r>
            <a:r>
              <a:rPr lang="zh-CN" altLang="en-US" dirty="0"/>
              <a:t>分体式造型（两项头枕）</a:t>
            </a:r>
          </a:p>
        </p:txBody>
      </p:sp>
      <p:cxnSp>
        <p:nvCxnSpPr>
          <p:cNvPr id="26" name="肘形连接符 25"/>
          <p:cNvCxnSpPr>
            <a:cxnSpLocks/>
            <a:stCxn id="27" idx="1"/>
          </p:cNvCxnSpPr>
          <p:nvPr/>
        </p:nvCxnSpPr>
        <p:spPr>
          <a:xfrm rot="10800000" flipV="1">
            <a:off x="5508105" y="4631340"/>
            <a:ext cx="1379821" cy="381835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文本框 26"/>
          <p:cNvSpPr txBox="1"/>
          <p:nvPr/>
        </p:nvSpPr>
        <p:spPr>
          <a:xfrm>
            <a:off x="6887925" y="4169676"/>
            <a:ext cx="1614915" cy="92333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dirty="0"/>
              <a:t>2.1C</a:t>
            </a:r>
            <a:r>
              <a:rPr lang="zh-CN" altLang="en-US" dirty="0"/>
              <a:t>前置升降底座模块</a:t>
            </a:r>
            <a:r>
              <a:rPr lang="en-US" altLang="zh-CN" dirty="0"/>
              <a:t>+</a:t>
            </a:r>
            <a:r>
              <a:rPr lang="zh-CN" altLang="en-US" dirty="0"/>
              <a:t>减震锁止钩</a:t>
            </a:r>
          </a:p>
        </p:txBody>
      </p:sp>
      <p:cxnSp>
        <p:nvCxnSpPr>
          <p:cNvPr id="29" name="肘形连接符 28"/>
          <p:cNvCxnSpPr>
            <a:cxnSpLocks/>
            <a:stCxn id="30" idx="3"/>
          </p:cNvCxnSpPr>
          <p:nvPr/>
        </p:nvCxnSpPr>
        <p:spPr>
          <a:xfrm flipV="1">
            <a:off x="2399129" y="5527197"/>
            <a:ext cx="1668817" cy="425698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文本框 29"/>
          <p:cNvSpPr txBox="1"/>
          <p:nvPr/>
        </p:nvSpPr>
        <p:spPr>
          <a:xfrm>
            <a:off x="357153" y="5629729"/>
            <a:ext cx="2041976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dirty="0"/>
              <a:t>装车支架新开（与主驾共用）</a:t>
            </a:r>
          </a:p>
        </p:txBody>
      </p:sp>
      <p:sp>
        <p:nvSpPr>
          <p:cNvPr id="75" name="文本框 74"/>
          <p:cNvSpPr txBox="1"/>
          <p:nvPr/>
        </p:nvSpPr>
        <p:spPr>
          <a:xfrm>
            <a:off x="428422" y="4098782"/>
            <a:ext cx="1136837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dirty="0"/>
              <a:t>J6L</a:t>
            </a:r>
            <a:r>
              <a:rPr lang="zh-CN" altLang="en-US" dirty="0"/>
              <a:t>滑轨</a:t>
            </a:r>
          </a:p>
        </p:txBody>
      </p:sp>
      <p:cxnSp>
        <p:nvCxnSpPr>
          <p:cNvPr id="76" name="肘形连接符 75"/>
          <p:cNvCxnSpPr>
            <a:cxnSpLocks/>
            <a:stCxn id="75" idx="3"/>
          </p:cNvCxnSpPr>
          <p:nvPr/>
        </p:nvCxnSpPr>
        <p:spPr>
          <a:xfrm>
            <a:off x="1565259" y="4283448"/>
            <a:ext cx="3366781" cy="1026246"/>
          </a:xfrm>
          <a:prstGeom prst="bentConnector3">
            <a:avLst>
              <a:gd name="adj1" fmla="val 40860"/>
            </a:avLst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12">
            <a:extLst>
              <a:ext uri="{FF2B5EF4-FFF2-40B4-BE49-F238E27FC236}">
                <a16:creationId xmlns:a16="http://schemas.microsoft.com/office/drawing/2014/main" id="{85B89443-9274-1888-3970-50E379563580}"/>
              </a:ext>
            </a:extLst>
          </p:cNvPr>
          <p:cNvSpPr txBox="1"/>
          <p:nvPr/>
        </p:nvSpPr>
        <p:spPr>
          <a:xfrm>
            <a:off x="588438" y="1956496"/>
            <a:ext cx="1136837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dirty="0"/>
              <a:t>J6P</a:t>
            </a:r>
            <a:r>
              <a:rPr lang="zh-CN" altLang="en-US" dirty="0"/>
              <a:t>经典版调角器</a:t>
            </a:r>
          </a:p>
        </p:txBody>
      </p:sp>
      <p:cxnSp>
        <p:nvCxnSpPr>
          <p:cNvPr id="14" name="肘形连接符 75">
            <a:extLst>
              <a:ext uri="{FF2B5EF4-FFF2-40B4-BE49-F238E27FC236}">
                <a16:creationId xmlns:a16="http://schemas.microsoft.com/office/drawing/2014/main" id="{22C1B6D7-F72C-BCD6-6037-0B875426F770}"/>
              </a:ext>
            </a:extLst>
          </p:cNvPr>
          <p:cNvCxnSpPr>
            <a:cxnSpLocks/>
            <a:stCxn id="13" idx="3"/>
          </p:cNvCxnSpPr>
          <p:nvPr/>
        </p:nvCxnSpPr>
        <p:spPr>
          <a:xfrm>
            <a:off x="1725275" y="2279662"/>
            <a:ext cx="1766605" cy="1751580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00617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214282" y="142852"/>
            <a:ext cx="5761038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三、新开件清单</a:t>
            </a: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（不含底座模块、气路等）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9" name="表格 8"/>
          <p:cNvGraphicFramePr/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294104330"/>
              </p:ext>
            </p:extLst>
          </p:nvPr>
        </p:nvGraphicFramePr>
        <p:xfrm>
          <a:off x="611560" y="865292"/>
          <a:ext cx="7632848" cy="51274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53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96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15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739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800" dirty="0"/>
                        <a:t>序号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800" dirty="0"/>
                        <a:t>零部件名称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800" dirty="0"/>
                        <a:t>材质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800" dirty="0"/>
                        <a:t>图示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800" dirty="0"/>
                        <a:t>备注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235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800" dirty="0"/>
                        <a:t>1</a:t>
                      </a:r>
                      <a:endParaRPr lang="zh-CN" alt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800" dirty="0"/>
                        <a:t>装车支架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800" dirty="0"/>
                        <a:t>ASSY</a:t>
                      </a:r>
                      <a:endParaRPr lang="zh-CN" alt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800" dirty="0"/>
                        <a:t>对称（除装车孔）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800" dirty="0"/>
                        <a:t>2</a:t>
                      </a:r>
                      <a:endParaRPr lang="zh-CN" alt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底座前板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800" dirty="0"/>
                        <a:t>B590</a:t>
                      </a:r>
                      <a:endParaRPr lang="zh-CN" alt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28667054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800" dirty="0"/>
                        <a:t>3</a:t>
                      </a:r>
                      <a:endParaRPr lang="zh-CN" alt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底座后上板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dirty="0"/>
                        <a:t>B590</a:t>
                      </a:r>
                      <a:endParaRPr lang="zh-CN" alt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3981078"/>
                  </a:ext>
                </a:extLst>
              </a:tr>
              <a:tr h="96505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800" dirty="0"/>
                        <a:t>4</a:t>
                      </a:r>
                      <a:endParaRPr lang="zh-CN" alt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底座后下板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dirty="0"/>
                        <a:t>B590</a:t>
                      </a:r>
                      <a:endParaRPr lang="zh-CN" alt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25137590"/>
                  </a:ext>
                </a:extLst>
              </a:tr>
              <a:tr h="96505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800" dirty="0"/>
                        <a:t>5</a:t>
                      </a:r>
                      <a:endParaRPr lang="zh-CN" alt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底座左板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dirty="0"/>
                        <a:t>B590</a:t>
                      </a:r>
                      <a:endParaRPr lang="zh-CN" alt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8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800" dirty="0"/>
                        <a:t>对称（除装车孔）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59898038"/>
                  </a:ext>
                </a:extLst>
              </a:tr>
              <a:tr h="96505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800" dirty="0"/>
                        <a:t>6</a:t>
                      </a:r>
                      <a:endParaRPr lang="zh-CN" alt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底座右板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dirty="0"/>
                        <a:t>B590</a:t>
                      </a:r>
                      <a:endParaRPr lang="zh-CN" alt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8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84758376"/>
                  </a:ext>
                </a:extLst>
              </a:tr>
            </a:tbl>
          </a:graphicData>
        </a:graphic>
      </p:graphicFrame>
      <p:pic>
        <p:nvPicPr>
          <p:cNvPr id="3" name="图片 2">
            <a:extLst>
              <a:ext uri="{FF2B5EF4-FFF2-40B4-BE49-F238E27FC236}">
                <a16:creationId xmlns:a16="http://schemas.microsoft.com/office/drawing/2014/main" id="{5B107A8D-7234-D012-0E54-3DB66C13FF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7622" y="1353182"/>
            <a:ext cx="576064" cy="443126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FEB9B653-0725-4C71-907D-8182E89B97F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30359" y="2077136"/>
            <a:ext cx="499162" cy="394608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F3CC2CB8-9C8D-411D-8E62-0106803C00D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32723" y="2732519"/>
            <a:ext cx="689821" cy="272142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4610157D-2EB7-447C-BF79-A37D6741AA3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813" y="3505479"/>
            <a:ext cx="557892" cy="227711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8166FF81-B3BB-4DDD-8BE2-F098322056B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11193" y="5373262"/>
            <a:ext cx="418328" cy="289051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4EEA5F5D-3892-4872-BA7E-711521483BC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67622" y="4453960"/>
            <a:ext cx="355591" cy="312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26537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6"/>
          <p:cNvSpPr>
            <a:spLocks noChangeArrowheads="1"/>
          </p:cNvSpPr>
          <p:nvPr/>
        </p:nvSpPr>
        <p:spPr bwMode="auto">
          <a:xfrm>
            <a:off x="-1412" y="3699896"/>
            <a:ext cx="9144000" cy="1470594"/>
          </a:xfrm>
          <a:prstGeom prst="rect">
            <a:avLst/>
          </a:prstGeom>
          <a:solidFill>
            <a:srgbClr val="1C488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en-US">
              <a:solidFill>
                <a:srgbClr val="FFFFFF"/>
              </a:solidFill>
            </a:endParaRPr>
          </a:p>
        </p:txBody>
      </p:sp>
      <p:grpSp>
        <p:nvGrpSpPr>
          <p:cNvPr id="8" name="组合 13"/>
          <p:cNvGrpSpPr>
            <a:grpSpLocks noChangeAspect="1"/>
          </p:cNvGrpSpPr>
          <p:nvPr/>
        </p:nvGrpSpPr>
        <p:grpSpPr bwMode="auto">
          <a:xfrm>
            <a:off x="4528014" y="2118615"/>
            <a:ext cx="4774970" cy="3162561"/>
            <a:chOff x="-3403537" y="-1351028"/>
            <a:chExt cx="5318129" cy="3304841"/>
          </a:xfrm>
        </p:grpSpPr>
        <p:pic>
          <p:nvPicPr>
            <p:cNvPr id="9" name="图片 11"/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403537" y="-1351028"/>
              <a:ext cx="5318129" cy="16424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图片 12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356122" y="263265"/>
              <a:ext cx="5178427" cy="16905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1" name="图片 5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15509" y="544361"/>
            <a:ext cx="5276763" cy="2814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Subtitle 2"/>
          <p:cNvSpPr txBox="1">
            <a:spLocks/>
          </p:cNvSpPr>
          <p:nvPr/>
        </p:nvSpPr>
        <p:spPr>
          <a:xfrm>
            <a:off x="1155538" y="4233804"/>
            <a:ext cx="1898352" cy="39493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1484"/>
              </a:lnSpc>
              <a:buNone/>
            </a:pPr>
            <a:r>
              <a:rPr lang="zh-CN" altLang="en-US" sz="1600" b="1" dirty="0">
                <a:solidFill>
                  <a:schemeClr val="accent3"/>
                </a:solidFill>
                <a:latin typeface="微软雅黑" pitchFamily="34" charset="-122"/>
                <a:ea typeface="微软雅黑" pitchFamily="34" charset="-122"/>
                <a:cs typeface="Roboto Black"/>
              </a:rPr>
              <a:t>光华荣昌集团</a:t>
            </a:r>
            <a:endParaRPr lang="en-US" altLang="zh-CN" sz="1600" b="1" dirty="0">
              <a:solidFill>
                <a:schemeClr val="accent3"/>
              </a:solidFill>
              <a:latin typeface="微软雅黑" pitchFamily="34" charset="-122"/>
              <a:ea typeface="微软雅黑" pitchFamily="34" charset="-122"/>
              <a:cs typeface="Roboto Black"/>
            </a:endParaRPr>
          </a:p>
          <a:p>
            <a:pPr marL="0" indent="0">
              <a:lnSpc>
                <a:spcPts val="1484"/>
              </a:lnSpc>
              <a:buNone/>
            </a:pPr>
            <a:r>
              <a:rPr lang="en-US" altLang="zh-CN" sz="1000" b="1" dirty="0">
                <a:solidFill>
                  <a:schemeClr val="accent3"/>
                </a:solidFill>
                <a:latin typeface="微软雅黑" pitchFamily="34" charset="-122"/>
                <a:ea typeface="微软雅黑" pitchFamily="34" charset="-122"/>
                <a:cs typeface="Roboto Black"/>
              </a:rPr>
              <a:t>GOLDRARE GROUP</a:t>
            </a: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5382255" y="4796634"/>
            <a:ext cx="3761746" cy="22106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3400" kern="1200">
                <a:solidFill>
                  <a:schemeClr val="tx1">
                    <a:lumMod val="85000"/>
                    <a:lumOff val="15000"/>
                  </a:schemeClr>
                </a:solidFill>
                <a:latin typeface="Roboto Regular"/>
                <a:ea typeface="Roboto Regular"/>
                <a:cs typeface="Roboto Regular"/>
              </a:defRPr>
            </a:lvl1pPr>
          </a:lstStyle>
          <a:p>
            <a:r>
              <a:rPr lang="en-US" altLang="zh-CN" sz="1000" b="1" dirty="0">
                <a:solidFill>
                  <a:schemeClr val="bg1"/>
                </a:solidFill>
                <a:latin typeface="Arial" pitchFamily="34" charset="0"/>
                <a:ea typeface="微软雅黑" pitchFamily="34" charset="-122"/>
                <a:cs typeface="Arial" pitchFamily="34" charset="0"/>
              </a:rPr>
              <a:t>BEIJING GOLDRARE AUTOMOBILE PARTS CO.,LTD.</a:t>
            </a: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929F3AA2-2EFA-4EE6-955A-FB80F0C3D0D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4492" y="4087614"/>
            <a:ext cx="671333" cy="709019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052631" y="2601761"/>
            <a:ext cx="210416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400" b="1" dirty="0">
                <a:solidFill>
                  <a:schemeClr val="accent1">
                    <a:lumMod val="50000"/>
                  </a:schemeClr>
                </a:solidFill>
              </a:rPr>
              <a:t>THANKS</a:t>
            </a:r>
            <a:endParaRPr lang="zh-CN" altLang="en-US" sz="44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97143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fa0afcb9-55c7-418d-b430-5f8d1766db76}"/>
  <p:tag name="TABLE_ENDDRAG_ORIGIN_RECT" val="668*163"/>
  <p:tag name="TABLE_ENDDRAG_RECT" val="25*118*668*163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5400"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1405</TotalTime>
  <Words>181</Words>
  <Application>Microsoft Office PowerPoint</Application>
  <PresentationFormat>全屏显示(4:3)</PresentationFormat>
  <Paragraphs>49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2" baseType="lpstr">
      <vt:lpstr>맑은 고딕</vt:lpstr>
      <vt:lpstr>宋体</vt:lpstr>
      <vt:lpstr>微软雅黑</vt:lpstr>
      <vt:lpstr>Arial</vt:lpstr>
      <vt:lpstr>Calibri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微软用户</dc:creator>
  <cp:lastModifiedBy>Administrator</cp:lastModifiedBy>
  <cp:revision>2044</cp:revision>
  <dcterms:created xsi:type="dcterms:W3CDTF">2013-01-09T01:05:00Z</dcterms:created>
  <dcterms:modified xsi:type="dcterms:W3CDTF">2024-07-15T05:23:52Z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910D8B941A10468880712920238DC060</vt:lpwstr>
  </property>
  <property fmtid="{D5CDD505-2E9C-101B-9397-08002B2CF9AE}" pid="3" name="KSOProductBuildVer">
    <vt:lpwstr>2052-11.1.0.11115</vt:lpwstr>
  </property>
</Properties>
</file>