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handoutMasterIdLst>
    <p:handoutMasterId r:id="rId17"/>
  </p:handoutMasterIdLst>
  <p:sldIdLst>
    <p:sldId id="264" r:id="rId5"/>
    <p:sldId id="256" r:id="rId7"/>
    <p:sldId id="257" r:id="rId8"/>
    <p:sldId id="258" r:id="rId9"/>
    <p:sldId id="261" r:id="rId10"/>
    <p:sldId id="277" r:id="rId11"/>
    <p:sldId id="260" r:id="rId12"/>
    <p:sldId id="273" r:id="rId13"/>
    <p:sldId id="262" r:id="rId14"/>
    <p:sldId id="263" r:id="rId15"/>
    <p:sldId id="2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9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308"/>
    <a:srgbClr val="FB9E13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2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各位领导，企业，同事大家好，我叫赵云龙也是主要负责给咱们企业提供咨询服务的人员，下面我给大家讲解一下昌平园企业直报系统的</a:t>
            </a:r>
            <a:r>
              <a:rPr lang="zh-CN" altLang="en-US"/>
              <a:t>操作，为了减轻企业填报负担，</a:t>
            </a:r>
            <a:r>
              <a:rPr lang="zh-CN" altLang="en-US"/>
              <a:t>咱们系统操作简便、指标</a:t>
            </a:r>
            <a:r>
              <a:rPr lang="zh-CN" altLang="en-US"/>
              <a:t>也不多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在系统的左下角点击我的可以修改企业基本信息和密码，可修改基础信息，企业高新，详细信息和</a:t>
            </a:r>
            <a:r>
              <a:rPr lang="zh-CN" altLang="en-US"/>
              <a:t>修改密码。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没进群企业扫描二维码进群，大家在填报中遇到各种问题都可以电话或者在群里咨询。填报时间是每月</a:t>
            </a:r>
            <a:r>
              <a:rPr lang="en-US" altLang="zh-CN"/>
              <a:t>1</a:t>
            </a:r>
            <a:r>
              <a:rPr lang="zh-CN" altLang="en-US"/>
              <a:t>日开始到</a:t>
            </a:r>
            <a:r>
              <a:rPr lang="en-US" altLang="zh-CN"/>
              <a:t>18</a:t>
            </a:r>
            <a:r>
              <a:rPr lang="zh-CN" altLang="en-US"/>
              <a:t>日截至，近两月为系统测试阶段，暂时不关网。谢谢</a:t>
            </a:r>
            <a:r>
              <a:rPr lang="zh-CN" altLang="en-US"/>
              <a:t>大家。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输入网址进入到系统</a:t>
            </a:r>
            <a:r>
              <a:rPr lang="zh-CN" altLang="en-US"/>
              <a:t>的登陆页面，企业登陆的用户名为企业</a:t>
            </a:r>
            <a:r>
              <a:rPr lang="en-US" altLang="zh-CN"/>
              <a:t>18</a:t>
            </a:r>
            <a:r>
              <a:rPr lang="zh-CN" altLang="en-US"/>
              <a:t>位统一社会信用代码，企业首次登录的初始密码为</a:t>
            </a:r>
            <a:r>
              <a:rPr lang="en-US" altLang="zh-CN"/>
              <a:t>Cpy_888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企业首次登陆成功后，系统会提示修改密码。旧密码就是初始的</a:t>
            </a:r>
            <a:r>
              <a:rPr lang="en-US" altLang="zh-CN"/>
              <a:t>Cpy_888,</a:t>
            </a:r>
            <a:r>
              <a:rPr lang="zh-CN" altLang="en-US"/>
              <a:t>新密码可以</a:t>
            </a:r>
            <a:r>
              <a:rPr lang="zh-CN" altLang="en-US"/>
              <a:t>修改成自己容易记住的</a:t>
            </a:r>
            <a:r>
              <a:rPr lang="zh-CN" altLang="en-US"/>
              <a:t>密码。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登录进入首页会展示需要填报的报表和通知公告，点击开始填报进入</a:t>
            </a:r>
            <a:r>
              <a:rPr lang="zh-CN" altLang="en-US"/>
              <a:t>报表页面。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报表页面左上角是统计日期，填报数据为</a:t>
            </a:r>
            <a:r>
              <a:rPr lang="en-US" altLang="zh-CN"/>
              <a:t>1-</a:t>
            </a:r>
            <a:r>
              <a:rPr lang="zh-CN" altLang="en-US"/>
              <a:t>本月的累计数据，右下角的小耳麦的图标可以查看主要指标解释，下面的图标可将报表内不涉及的指标填充为</a:t>
            </a:r>
            <a:r>
              <a:rPr lang="en-US" altLang="zh-CN"/>
              <a:t>0,</a:t>
            </a:r>
            <a:r>
              <a:rPr lang="zh-CN" altLang="en-US"/>
              <a:t>需要注意的是财务数据是累计数据，单位为千元且要求为</a:t>
            </a:r>
            <a:r>
              <a:rPr lang="zh-CN" altLang="en-US"/>
              <a:t>整数。从业人员大于</a:t>
            </a:r>
            <a:r>
              <a:rPr lang="en-US" altLang="zh-CN"/>
              <a:t>0</a:t>
            </a:r>
            <a:r>
              <a:rPr lang="zh-CN" altLang="en-US"/>
              <a:t>，总收入不能为负数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还有这个导入功能的操作，左上角点击导出</a:t>
            </a:r>
            <a:r>
              <a:rPr lang="en-US" altLang="zh-CN"/>
              <a:t>EXCEL</a:t>
            </a:r>
            <a:r>
              <a:rPr lang="zh-CN" altLang="en-US"/>
              <a:t>，下载模板文件。然后在表格中填报好后可以点击导入已处理的文件，导入成功后系统将自动填充报表，可以线上</a:t>
            </a:r>
            <a:r>
              <a:rPr lang="zh-CN" altLang="en-US"/>
              <a:t>进行修改。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填报完成且无错误则可点击提交报表，提交成功后首页显示为已提交</a:t>
            </a:r>
            <a:r>
              <a:rPr lang="zh-CN" altLang="en-US"/>
              <a:t>状态。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如企业提交完成后，有需要的修改的情况，可以点击右上角撤销提交进行修改。左下角有打印导出</a:t>
            </a:r>
            <a:r>
              <a:rPr lang="en-US" altLang="zh-CN"/>
              <a:t>PDF</a:t>
            </a:r>
            <a:r>
              <a:rPr lang="zh-CN" altLang="en-US"/>
              <a:t>文件等</a:t>
            </a:r>
            <a:r>
              <a:rPr lang="zh-CN" altLang="en-US"/>
              <a:t>功能。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如果企业想查看往期报表，可在首页左侧菜单栏点查询按钮，选择要查看的报表点击详情，可以查看往期报表的数据，可打印，</a:t>
            </a:r>
            <a:r>
              <a:rPr lang="zh-CN" altLang="en-US"/>
              <a:t>可导出。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56" y="914400"/>
            <a:ext cx="979965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56" y="3560400"/>
            <a:ext cx="9799655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28" y="774000"/>
            <a:ext cx="10973309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56" y="2484000"/>
            <a:ext cx="9799655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56" y="3560400"/>
            <a:ext cx="9799655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56" y="914400"/>
            <a:ext cx="979965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56" y="3560400"/>
            <a:ext cx="9799655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28" y="1490400"/>
            <a:ext cx="10969709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92" y="3848400"/>
            <a:ext cx="776916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92" y="4615200"/>
            <a:ext cx="776916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28" y="1501200"/>
            <a:ext cx="517704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897" y="1501200"/>
            <a:ext cx="517704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28" y="1429200"/>
            <a:ext cx="534264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28" y="1854000"/>
            <a:ext cx="53426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6039" y="1421729"/>
            <a:ext cx="534264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6039" y="1854000"/>
            <a:ext cx="53426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28" y="1555200"/>
            <a:ext cx="523332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695" y="1555200"/>
            <a:ext cx="5227442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28" y="1490400"/>
            <a:ext cx="10969709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275" y="914400"/>
            <a:ext cx="1044048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42" y="914400"/>
            <a:ext cx="9169625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28" y="774000"/>
            <a:ext cx="10973309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56" y="2484000"/>
            <a:ext cx="9799655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56" y="3560400"/>
            <a:ext cx="9799655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77_#color-2109&amp;708"/>
          <p:cNvSpPr/>
          <p:nvPr>
            <p:custDataLst>
              <p:tags r:id="rId2"/>
            </p:custDataLst>
          </p:nvPr>
        </p:nvSpPr>
        <p:spPr>
          <a:xfrm>
            <a:off x="1335024" y="0"/>
            <a:ext cx="9518904" cy="6858000"/>
          </a:xfrm>
          <a:custGeom>
            <a:avLst/>
            <a:gdLst/>
            <a:ahLst/>
            <a:cxnLst/>
            <a:rect l="l" t="t" r="r" b="b"/>
            <a:pathLst>
              <a:path w="9518904" h="6858000">
                <a:moveTo>
                  <a:pt x="3337560" y="0"/>
                </a:moveTo>
                <a:lnTo>
                  <a:pt x="3319272" y="0"/>
                </a:lnTo>
                <a:lnTo>
                  <a:pt x="73152" y="3246120"/>
                </a:lnTo>
                <a:cubicBezTo>
                  <a:pt x="-27432" y="3346704"/>
                  <a:pt x="-27432" y="3511296"/>
                  <a:pt x="73152" y="3611880"/>
                </a:cubicBezTo>
                <a:lnTo>
                  <a:pt x="3319272" y="6858000"/>
                </a:lnTo>
                <a:lnTo>
                  <a:pt x="3337560" y="6858000"/>
                </a:lnTo>
                <a:lnTo>
                  <a:pt x="82296" y="3602736"/>
                </a:lnTo>
                <a:cubicBezTo>
                  <a:pt x="-9144" y="3502152"/>
                  <a:pt x="-9144" y="3355848"/>
                  <a:pt x="82296" y="3255264"/>
                </a:cubicBezTo>
                <a:lnTo>
                  <a:pt x="3337560" y="0"/>
                </a:lnTo>
                <a:moveTo>
                  <a:pt x="6181344" y="6858000"/>
                </a:moveTo>
                <a:lnTo>
                  <a:pt x="9436608" y="3602736"/>
                </a:lnTo>
                <a:cubicBezTo>
                  <a:pt x="9537192" y="3502152"/>
                  <a:pt x="9537192" y="3355848"/>
                  <a:pt x="9436608" y="3255264"/>
                </a:cubicBezTo>
                <a:lnTo>
                  <a:pt x="6181344" y="0"/>
                </a:lnTo>
                <a:lnTo>
                  <a:pt x="6199632" y="0"/>
                </a:lnTo>
                <a:lnTo>
                  <a:pt x="9445752" y="3246120"/>
                </a:lnTo>
                <a:cubicBezTo>
                  <a:pt x="9546336" y="3346704"/>
                  <a:pt x="9546336" y="3511296"/>
                  <a:pt x="9445752" y="3611880"/>
                </a:cubicBezTo>
                <a:lnTo>
                  <a:pt x="6199632" y="6858000"/>
                </a:lnTo>
                <a:lnTo>
                  <a:pt x="6181344" y="6858000"/>
                </a:lnTo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ectangle 41676_#color-2109&amp;711"/>
          <p:cNvSpPr/>
          <p:nvPr>
            <p:custDataLst>
              <p:tags r:id="rId3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2743200" y="0"/>
                </a:moveTo>
                <a:lnTo>
                  <a:pt x="2724912" y="0"/>
                </a:lnTo>
                <a:lnTo>
                  <a:pt x="0" y="2724912"/>
                </a:lnTo>
                <a:lnTo>
                  <a:pt x="0" y="2743200"/>
                </a:lnTo>
                <a:lnTo>
                  <a:pt x="2743200" y="0"/>
                </a:lnTo>
                <a:moveTo>
                  <a:pt x="0" y="4114800"/>
                </a:moveTo>
                <a:lnTo>
                  <a:pt x="0" y="4133088"/>
                </a:lnTo>
                <a:lnTo>
                  <a:pt x="2724912" y="6858000"/>
                </a:lnTo>
                <a:lnTo>
                  <a:pt x="2743200" y="6858000"/>
                </a:lnTo>
                <a:lnTo>
                  <a:pt x="0" y="4114800"/>
                </a:lnTo>
                <a:moveTo>
                  <a:pt x="9445752" y="6858000"/>
                </a:moveTo>
                <a:lnTo>
                  <a:pt x="9464040" y="6858000"/>
                </a:lnTo>
                <a:lnTo>
                  <a:pt x="12188952" y="4123944"/>
                </a:lnTo>
                <a:lnTo>
                  <a:pt x="12188952" y="4105656"/>
                </a:lnTo>
                <a:lnTo>
                  <a:pt x="9445752" y="6858000"/>
                </a:lnTo>
                <a:moveTo>
                  <a:pt x="12188952" y="2752344"/>
                </a:moveTo>
                <a:lnTo>
                  <a:pt x="9445752" y="0"/>
                </a:lnTo>
                <a:lnTo>
                  <a:pt x="9464040" y="0"/>
                </a:lnTo>
                <a:lnTo>
                  <a:pt x="12188952" y="2734056"/>
                </a:lnTo>
                <a:lnTo>
                  <a:pt x="12188952" y="2752344"/>
                </a:lnTo>
              </a:path>
            </a:pathLst>
          </a:cu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1_#color-2109&amp;714"/>
          <p:cNvSpPr/>
          <p:nvPr>
            <p:custDataLst>
              <p:tags r:id="rId4"/>
            </p:custDataLst>
          </p:nvPr>
        </p:nvSpPr>
        <p:spPr>
          <a:xfrm>
            <a:off x="3593592" y="6144768"/>
            <a:ext cx="5266944" cy="713232"/>
          </a:xfrm>
          <a:custGeom>
            <a:avLst/>
            <a:gdLst/>
            <a:ahLst/>
            <a:cxnLst/>
            <a:rect l="l" t="t" r="r" b="b"/>
            <a:pathLst>
              <a:path w="5266944" h="713232">
                <a:moveTo>
                  <a:pt x="5266944" y="713232"/>
                </a:moveTo>
                <a:lnTo>
                  <a:pt x="0" y="713232"/>
                </a:lnTo>
                <a:lnTo>
                  <a:pt x="2423160" y="18288"/>
                </a:lnTo>
                <a:cubicBezTo>
                  <a:pt x="2496312" y="0"/>
                  <a:pt x="2560320" y="-9144"/>
                  <a:pt x="2633472" y="9144"/>
                </a:cubicBezTo>
                <a:lnTo>
                  <a:pt x="5266944" y="713232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1672_#color-2109&amp;717"/>
          <p:cNvSpPr/>
          <p:nvPr>
            <p:custDataLst>
              <p:tags r:id="rId5"/>
            </p:custDataLst>
          </p:nvPr>
        </p:nvSpPr>
        <p:spPr>
          <a:xfrm>
            <a:off x="5129784" y="0"/>
            <a:ext cx="1993392" cy="521208"/>
          </a:xfrm>
          <a:custGeom>
            <a:avLst/>
            <a:gdLst/>
            <a:ahLst/>
            <a:cxnLst/>
            <a:rect l="l" t="t" r="r" b="b"/>
            <a:pathLst>
              <a:path w="1993392" h="521208">
                <a:moveTo>
                  <a:pt x="1993392" y="0"/>
                </a:moveTo>
                <a:lnTo>
                  <a:pt x="1060704" y="512064"/>
                </a:lnTo>
                <a:cubicBezTo>
                  <a:pt x="1024128" y="530352"/>
                  <a:pt x="978408" y="530352"/>
                  <a:pt x="941832" y="512064"/>
                </a:cubicBezTo>
                <a:lnTo>
                  <a:pt x="0" y="0"/>
                </a:lnTo>
                <a:lnTo>
                  <a:pt x="1993392" y="0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1674_#color-2109&amp;720"/>
          <p:cNvSpPr/>
          <p:nvPr>
            <p:custDataLst>
              <p:tags r:id="rId6"/>
            </p:custDataLst>
          </p:nvPr>
        </p:nvSpPr>
        <p:spPr>
          <a:xfrm>
            <a:off x="9326880" y="4882896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18288" y="329184"/>
                </a:moveTo>
                <a:cubicBezTo>
                  <a:pt x="-9144" y="310896"/>
                  <a:pt x="-9144" y="283464"/>
                  <a:pt x="18288" y="256032"/>
                </a:cubicBezTo>
                <a:lnTo>
                  <a:pt x="256032" y="18288"/>
                </a:lnTo>
                <a:cubicBezTo>
                  <a:pt x="283464" y="-9144"/>
                  <a:pt x="310896" y="-9144"/>
                  <a:pt x="329184" y="18288"/>
                </a:cubicBezTo>
                <a:lnTo>
                  <a:pt x="576072" y="256032"/>
                </a:lnTo>
                <a:cubicBezTo>
                  <a:pt x="594360" y="283464"/>
                  <a:pt x="594360" y="310896"/>
                  <a:pt x="576072" y="329184"/>
                </a:cubicBezTo>
                <a:lnTo>
                  <a:pt x="329184" y="576072"/>
                </a:lnTo>
                <a:cubicBezTo>
                  <a:pt x="310896" y="594360"/>
                  <a:pt x="283464" y="594360"/>
                  <a:pt x="256032" y="576072"/>
                </a:cubicBezTo>
                <a:lnTo>
                  <a:pt x="18288" y="329184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1673_#color-2109&amp;723"/>
          <p:cNvSpPr/>
          <p:nvPr>
            <p:custDataLst>
              <p:tags r:id="rId7"/>
            </p:custDataLst>
          </p:nvPr>
        </p:nvSpPr>
        <p:spPr>
          <a:xfrm>
            <a:off x="2176272" y="1545336"/>
            <a:ext cx="868680" cy="868680"/>
          </a:xfrm>
          <a:custGeom>
            <a:avLst/>
            <a:gdLst/>
            <a:ahLst/>
            <a:cxnLst/>
            <a:rect l="l" t="t" r="r" b="b"/>
            <a:pathLst>
              <a:path w="868680" h="868680">
                <a:moveTo>
                  <a:pt x="18288" y="475488"/>
                </a:moveTo>
                <a:cubicBezTo>
                  <a:pt x="-9144" y="448056"/>
                  <a:pt x="-9144" y="420624"/>
                  <a:pt x="18288" y="402336"/>
                </a:cubicBezTo>
                <a:lnTo>
                  <a:pt x="402336" y="18288"/>
                </a:lnTo>
                <a:cubicBezTo>
                  <a:pt x="420624" y="-9144"/>
                  <a:pt x="448056" y="-9144"/>
                  <a:pt x="475488" y="18288"/>
                </a:cubicBezTo>
                <a:lnTo>
                  <a:pt x="859536" y="402336"/>
                </a:lnTo>
                <a:cubicBezTo>
                  <a:pt x="877824" y="420624"/>
                  <a:pt x="877824" y="448056"/>
                  <a:pt x="859536" y="475488"/>
                </a:cubicBezTo>
                <a:lnTo>
                  <a:pt x="475488" y="859536"/>
                </a:lnTo>
                <a:cubicBezTo>
                  <a:pt x="448056" y="877824"/>
                  <a:pt x="420624" y="877824"/>
                  <a:pt x="402336" y="859536"/>
                </a:cubicBezTo>
                <a:lnTo>
                  <a:pt x="18288" y="475488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838200" y="2197848"/>
            <a:ext cx="10515600" cy="1847625"/>
          </a:xfrm>
        </p:spPr>
        <p:txBody>
          <a:bodyPr wrap="square" anchor="b" anchorCtr="0">
            <a:normAutofit/>
          </a:bodyPr>
          <a:lstStyle>
            <a:lvl1pPr algn="ctr">
              <a:lnSpc>
                <a:spcPct val="100000"/>
              </a:lnSpc>
              <a:defRPr sz="7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835152" y="4302506"/>
            <a:ext cx="10515600" cy="53098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675_#color-2109&amp;726"/>
          <p:cNvSpPr/>
          <p:nvPr>
            <p:custDataLst>
              <p:tags r:id="rId2"/>
            </p:custDataLst>
          </p:nvPr>
        </p:nvSpPr>
        <p:spPr>
          <a:xfrm>
            <a:off x="1335024" y="0"/>
            <a:ext cx="9518904" cy="6858000"/>
          </a:xfrm>
          <a:custGeom>
            <a:avLst/>
            <a:gdLst/>
            <a:ahLst/>
            <a:cxnLst/>
            <a:rect l="l" t="t" r="r" b="b"/>
            <a:pathLst>
              <a:path w="9518904" h="6858000">
                <a:moveTo>
                  <a:pt x="3337560" y="0"/>
                </a:moveTo>
                <a:lnTo>
                  <a:pt x="3319272" y="0"/>
                </a:lnTo>
                <a:lnTo>
                  <a:pt x="73152" y="3246120"/>
                </a:lnTo>
                <a:cubicBezTo>
                  <a:pt x="-27432" y="3346704"/>
                  <a:pt x="-27432" y="3511296"/>
                  <a:pt x="73152" y="3611880"/>
                </a:cubicBezTo>
                <a:lnTo>
                  <a:pt x="3319272" y="6858000"/>
                </a:lnTo>
                <a:lnTo>
                  <a:pt x="3337560" y="6858000"/>
                </a:lnTo>
                <a:lnTo>
                  <a:pt x="82296" y="3602736"/>
                </a:lnTo>
                <a:cubicBezTo>
                  <a:pt x="-9144" y="3502152"/>
                  <a:pt x="-9144" y="3355848"/>
                  <a:pt x="82296" y="3255264"/>
                </a:cubicBezTo>
                <a:lnTo>
                  <a:pt x="3337560" y="0"/>
                </a:lnTo>
                <a:moveTo>
                  <a:pt x="6181344" y="6858000"/>
                </a:moveTo>
                <a:lnTo>
                  <a:pt x="9436608" y="3602736"/>
                </a:lnTo>
                <a:cubicBezTo>
                  <a:pt x="9537192" y="3502152"/>
                  <a:pt x="9537192" y="3355848"/>
                  <a:pt x="9436608" y="3255264"/>
                </a:cubicBezTo>
                <a:lnTo>
                  <a:pt x="6181344" y="0"/>
                </a:lnTo>
                <a:lnTo>
                  <a:pt x="6199632" y="0"/>
                </a:lnTo>
                <a:lnTo>
                  <a:pt x="9445752" y="3246120"/>
                </a:lnTo>
                <a:cubicBezTo>
                  <a:pt x="9546336" y="3346704"/>
                  <a:pt x="9546336" y="3511296"/>
                  <a:pt x="9445752" y="3611880"/>
                </a:cubicBezTo>
                <a:lnTo>
                  <a:pt x="6199632" y="6858000"/>
                </a:lnTo>
                <a:lnTo>
                  <a:pt x="6181344" y="6858000"/>
                </a:lnTo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#项图片_#color-2109&amp;741"/>
          <p:cNvSpPr/>
          <p:nvPr>
            <p:custDataLst>
              <p:tags r:id="rId3"/>
            </p:custDataLst>
          </p:nvPr>
        </p:nvSpPr>
        <p:spPr>
          <a:xfrm>
            <a:off x="2980944" y="1188720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1325880" h="1325880">
                <a:moveTo>
                  <a:pt x="36576" y="749808"/>
                </a:moveTo>
                <a:cubicBezTo>
                  <a:pt x="-9144" y="704088"/>
                  <a:pt x="-9144" y="621792"/>
                  <a:pt x="36576" y="576072"/>
                </a:cubicBezTo>
                <a:lnTo>
                  <a:pt x="576072" y="36576"/>
                </a:lnTo>
                <a:cubicBezTo>
                  <a:pt x="621792" y="-9144"/>
                  <a:pt x="704088" y="-9144"/>
                  <a:pt x="749808" y="36576"/>
                </a:cubicBezTo>
                <a:lnTo>
                  <a:pt x="1289304" y="576072"/>
                </a:lnTo>
                <a:cubicBezTo>
                  <a:pt x="1335024" y="621792"/>
                  <a:pt x="1335024" y="704088"/>
                  <a:pt x="1289304" y="749808"/>
                </a:cubicBezTo>
                <a:lnTo>
                  <a:pt x="749808" y="1289304"/>
                </a:lnTo>
                <a:cubicBezTo>
                  <a:pt x="704088" y="1335024"/>
                  <a:pt x="621792" y="1335024"/>
                  <a:pt x="576072" y="1289304"/>
                </a:cubicBezTo>
                <a:lnTo>
                  <a:pt x="36576" y="749808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#项图片_#color-2109&amp;744"/>
          <p:cNvSpPr/>
          <p:nvPr>
            <p:custDataLst>
              <p:tags r:id="rId4"/>
            </p:custDataLst>
          </p:nvPr>
        </p:nvSpPr>
        <p:spPr>
          <a:xfrm>
            <a:off x="1563624" y="3227832"/>
            <a:ext cx="2569464" cy="2569464"/>
          </a:xfrm>
          <a:custGeom>
            <a:avLst/>
            <a:gdLst/>
            <a:ahLst/>
            <a:cxnLst/>
            <a:rect l="l" t="t" r="r" b="b"/>
            <a:pathLst>
              <a:path w="2569464" h="2569464">
                <a:moveTo>
                  <a:pt x="36576" y="1371600"/>
                </a:moveTo>
                <a:cubicBezTo>
                  <a:pt x="-9144" y="1325880"/>
                  <a:pt x="-9144" y="1243584"/>
                  <a:pt x="36576" y="1197864"/>
                </a:cubicBezTo>
                <a:lnTo>
                  <a:pt x="1197864" y="36576"/>
                </a:lnTo>
                <a:cubicBezTo>
                  <a:pt x="1243584" y="-9144"/>
                  <a:pt x="1325880" y="-9144"/>
                  <a:pt x="1371600" y="36576"/>
                </a:cubicBezTo>
                <a:lnTo>
                  <a:pt x="2532888" y="1197864"/>
                </a:lnTo>
                <a:cubicBezTo>
                  <a:pt x="2578608" y="1243584"/>
                  <a:pt x="2578608" y="1325880"/>
                  <a:pt x="2532888" y="1371600"/>
                </a:cubicBezTo>
                <a:lnTo>
                  <a:pt x="1371600" y="2532888"/>
                </a:lnTo>
                <a:cubicBezTo>
                  <a:pt x="1325880" y="2578608"/>
                  <a:pt x="1243584" y="2578608"/>
                  <a:pt x="1197864" y="2532888"/>
                </a:cubicBezTo>
                <a:lnTo>
                  <a:pt x="36576" y="137160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#项图片_#color-2109&amp;747"/>
          <p:cNvSpPr/>
          <p:nvPr>
            <p:custDataLst>
              <p:tags r:id="rId5"/>
            </p:custDataLst>
          </p:nvPr>
        </p:nvSpPr>
        <p:spPr>
          <a:xfrm>
            <a:off x="1051560" y="2862072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8288" y="603504"/>
                </a:moveTo>
                <a:cubicBezTo>
                  <a:pt x="-9144" y="585216"/>
                  <a:pt x="-9144" y="557784"/>
                  <a:pt x="18288" y="530352"/>
                </a:cubicBezTo>
                <a:lnTo>
                  <a:pt x="530352" y="18288"/>
                </a:lnTo>
                <a:cubicBezTo>
                  <a:pt x="557784" y="-9144"/>
                  <a:pt x="585216" y="-9144"/>
                  <a:pt x="603504" y="18288"/>
                </a:cubicBezTo>
                <a:lnTo>
                  <a:pt x="1124712" y="530352"/>
                </a:lnTo>
                <a:cubicBezTo>
                  <a:pt x="1143000" y="557784"/>
                  <a:pt x="1143000" y="585216"/>
                  <a:pt x="1124712" y="603504"/>
                </a:cubicBezTo>
                <a:lnTo>
                  <a:pt x="603504" y="1124712"/>
                </a:lnTo>
                <a:cubicBezTo>
                  <a:pt x="585216" y="1143000"/>
                  <a:pt x="557784" y="1143000"/>
                  <a:pt x="530352" y="1124712"/>
                </a:cubicBezTo>
                <a:lnTo>
                  <a:pt x="18288" y="603504"/>
                </a:lnTo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#项图片_#color-2109&amp;750"/>
          <p:cNvSpPr/>
          <p:nvPr>
            <p:custDataLst>
              <p:tags r:id="rId6"/>
            </p:custDataLst>
          </p:nvPr>
        </p:nvSpPr>
        <p:spPr>
          <a:xfrm>
            <a:off x="1618488" y="2194560"/>
            <a:ext cx="2459736" cy="2459736"/>
          </a:xfrm>
          <a:custGeom>
            <a:avLst/>
            <a:gdLst/>
            <a:ahLst/>
            <a:cxnLst/>
            <a:rect l="l" t="t" r="r" b="b"/>
            <a:pathLst>
              <a:path w="2459736" h="2459736">
                <a:moveTo>
                  <a:pt x="36576" y="1316736"/>
                </a:moveTo>
                <a:cubicBezTo>
                  <a:pt x="-9144" y="1271016"/>
                  <a:pt x="-9144" y="1188720"/>
                  <a:pt x="36576" y="1143000"/>
                </a:cubicBezTo>
                <a:lnTo>
                  <a:pt x="1143000" y="36576"/>
                </a:lnTo>
                <a:cubicBezTo>
                  <a:pt x="1188720" y="-9144"/>
                  <a:pt x="1271016" y="-9144"/>
                  <a:pt x="1316736" y="36576"/>
                </a:cubicBezTo>
                <a:lnTo>
                  <a:pt x="2423160" y="1143000"/>
                </a:lnTo>
                <a:cubicBezTo>
                  <a:pt x="2468880" y="1188720"/>
                  <a:pt x="2468880" y="1271016"/>
                  <a:pt x="2423160" y="1316736"/>
                </a:cubicBezTo>
                <a:lnTo>
                  <a:pt x="1316736" y="2423160"/>
                </a:lnTo>
                <a:cubicBezTo>
                  <a:pt x="1271016" y="2468880"/>
                  <a:pt x="1188720" y="2468880"/>
                  <a:pt x="1143000" y="2423160"/>
                </a:cubicBezTo>
                <a:lnTo>
                  <a:pt x="36576" y="1316736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618488" y="2167128"/>
            <a:ext cx="2459736" cy="2505456"/>
          </a:xfrm>
        </p:spPr>
        <p:txBody>
          <a:bodyPr wrap="square" anchor="ctr">
            <a:normAutofit/>
          </a:bodyPr>
          <a:lstStyle>
            <a:lvl1pPr algn="ctr">
              <a:defRPr sz="36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75_#color-2109&amp;753"/>
          <p:cNvSpPr/>
          <p:nvPr>
            <p:custDataLst>
              <p:tags r:id="rId2"/>
            </p:custDataLst>
          </p:nvPr>
        </p:nvSpPr>
        <p:spPr>
          <a:xfrm>
            <a:off x="1335024" y="0"/>
            <a:ext cx="9518904" cy="6858000"/>
          </a:xfrm>
          <a:custGeom>
            <a:avLst/>
            <a:gdLst/>
            <a:ahLst/>
            <a:cxnLst/>
            <a:rect l="l" t="t" r="r" b="b"/>
            <a:pathLst>
              <a:path w="9518904" h="6858000">
                <a:moveTo>
                  <a:pt x="3337560" y="0"/>
                </a:moveTo>
                <a:lnTo>
                  <a:pt x="3319272" y="0"/>
                </a:lnTo>
                <a:lnTo>
                  <a:pt x="73152" y="3246120"/>
                </a:lnTo>
                <a:cubicBezTo>
                  <a:pt x="-27432" y="3346704"/>
                  <a:pt x="-27432" y="3511296"/>
                  <a:pt x="73152" y="3611880"/>
                </a:cubicBezTo>
                <a:lnTo>
                  <a:pt x="3319272" y="6858000"/>
                </a:lnTo>
                <a:lnTo>
                  <a:pt x="3337560" y="6858000"/>
                </a:lnTo>
                <a:lnTo>
                  <a:pt x="82296" y="3602736"/>
                </a:lnTo>
                <a:cubicBezTo>
                  <a:pt x="-9144" y="3502152"/>
                  <a:pt x="-9144" y="3355848"/>
                  <a:pt x="82296" y="3255264"/>
                </a:cubicBezTo>
                <a:lnTo>
                  <a:pt x="3337560" y="0"/>
                </a:lnTo>
                <a:moveTo>
                  <a:pt x="6181344" y="6858000"/>
                </a:moveTo>
                <a:lnTo>
                  <a:pt x="9436608" y="3602736"/>
                </a:lnTo>
                <a:cubicBezTo>
                  <a:pt x="9537192" y="3502152"/>
                  <a:pt x="9537192" y="3355848"/>
                  <a:pt x="9436608" y="3255264"/>
                </a:cubicBezTo>
                <a:lnTo>
                  <a:pt x="6181344" y="0"/>
                </a:lnTo>
                <a:lnTo>
                  <a:pt x="6199632" y="0"/>
                </a:lnTo>
                <a:lnTo>
                  <a:pt x="9445752" y="3246120"/>
                </a:lnTo>
                <a:cubicBezTo>
                  <a:pt x="9546336" y="3346704"/>
                  <a:pt x="9546336" y="3511296"/>
                  <a:pt x="9445752" y="3611880"/>
                </a:cubicBezTo>
                <a:lnTo>
                  <a:pt x="6199632" y="6858000"/>
                </a:lnTo>
                <a:lnTo>
                  <a:pt x="6181344" y="6858000"/>
                </a:lnTo>
              </a:path>
            </a:pathLst>
          </a:cu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41676_#color-2109&amp;756"/>
          <p:cNvSpPr/>
          <p:nvPr>
            <p:custDataLst>
              <p:tags r:id="rId3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2743200" y="0"/>
                </a:moveTo>
                <a:lnTo>
                  <a:pt x="2724912" y="0"/>
                </a:lnTo>
                <a:lnTo>
                  <a:pt x="0" y="2724912"/>
                </a:lnTo>
                <a:lnTo>
                  <a:pt x="0" y="2743200"/>
                </a:lnTo>
                <a:lnTo>
                  <a:pt x="2743200" y="0"/>
                </a:lnTo>
                <a:moveTo>
                  <a:pt x="0" y="4114800"/>
                </a:moveTo>
                <a:lnTo>
                  <a:pt x="0" y="4133088"/>
                </a:lnTo>
                <a:lnTo>
                  <a:pt x="2724912" y="6858000"/>
                </a:lnTo>
                <a:lnTo>
                  <a:pt x="2743200" y="6858000"/>
                </a:lnTo>
                <a:lnTo>
                  <a:pt x="0" y="4114800"/>
                </a:lnTo>
                <a:moveTo>
                  <a:pt x="9445752" y="6858000"/>
                </a:moveTo>
                <a:lnTo>
                  <a:pt x="9464040" y="6858000"/>
                </a:lnTo>
                <a:lnTo>
                  <a:pt x="12188952" y="4123944"/>
                </a:lnTo>
                <a:lnTo>
                  <a:pt x="12188952" y="4105656"/>
                </a:lnTo>
                <a:lnTo>
                  <a:pt x="9445752" y="6858000"/>
                </a:lnTo>
                <a:moveTo>
                  <a:pt x="12188952" y="2752344"/>
                </a:moveTo>
                <a:lnTo>
                  <a:pt x="9445752" y="0"/>
                </a:lnTo>
                <a:lnTo>
                  <a:pt x="9464040" y="0"/>
                </a:lnTo>
                <a:lnTo>
                  <a:pt x="12188952" y="2734056"/>
                </a:lnTo>
                <a:lnTo>
                  <a:pt x="12188952" y="2752344"/>
                </a:lnTo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图片_#color-2109&amp;759"/>
          <p:cNvSpPr/>
          <p:nvPr>
            <p:custDataLst>
              <p:tags r:id="rId4"/>
            </p:custDataLst>
          </p:nvPr>
        </p:nvSpPr>
        <p:spPr>
          <a:xfrm>
            <a:off x="5294376" y="161848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36576" y="886968"/>
                </a:moveTo>
                <a:cubicBezTo>
                  <a:pt x="-9144" y="841248"/>
                  <a:pt x="-9144" y="758952"/>
                  <a:pt x="36576" y="704088"/>
                </a:cubicBezTo>
                <a:lnTo>
                  <a:pt x="704088" y="36576"/>
                </a:lnTo>
                <a:cubicBezTo>
                  <a:pt x="758952" y="-9144"/>
                  <a:pt x="841248" y="-9144"/>
                  <a:pt x="886968" y="36576"/>
                </a:cubicBezTo>
                <a:lnTo>
                  <a:pt x="1563624" y="704088"/>
                </a:lnTo>
                <a:cubicBezTo>
                  <a:pt x="1609344" y="758952"/>
                  <a:pt x="1609344" y="841248"/>
                  <a:pt x="1563624" y="886968"/>
                </a:cubicBezTo>
                <a:lnTo>
                  <a:pt x="886968" y="1563624"/>
                </a:lnTo>
                <a:cubicBezTo>
                  <a:pt x="841248" y="1609344"/>
                  <a:pt x="758952" y="1609344"/>
                  <a:pt x="704088" y="1563624"/>
                </a:cubicBezTo>
                <a:lnTo>
                  <a:pt x="36576" y="886968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Rectangle 41678_#color-2109&amp;762"/>
          <p:cNvSpPr/>
          <p:nvPr>
            <p:custDataLst>
              <p:tags r:id="rId5"/>
            </p:custDataLst>
          </p:nvPr>
        </p:nvSpPr>
        <p:spPr>
          <a:xfrm>
            <a:off x="4855464" y="176479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8288" y="265176"/>
                </a:moveTo>
                <a:cubicBezTo>
                  <a:pt x="-9144" y="246888"/>
                  <a:pt x="-9144" y="210312"/>
                  <a:pt x="18288" y="192024"/>
                </a:cubicBezTo>
                <a:lnTo>
                  <a:pt x="192024" y="18288"/>
                </a:lnTo>
                <a:cubicBezTo>
                  <a:pt x="210312" y="-9144"/>
                  <a:pt x="246888" y="-9144"/>
                  <a:pt x="265176" y="18288"/>
                </a:cubicBezTo>
                <a:lnTo>
                  <a:pt x="448056" y="192024"/>
                </a:lnTo>
                <a:cubicBezTo>
                  <a:pt x="466344" y="210312"/>
                  <a:pt x="466344" y="246888"/>
                  <a:pt x="448056" y="265176"/>
                </a:cubicBezTo>
                <a:lnTo>
                  <a:pt x="265176" y="448056"/>
                </a:lnTo>
                <a:cubicBezTo>
                  <a:pt x="246888" y="466344"/>
                  <a:pt x="210312" y="466344"/>
                  <a:pt x="192024" y="448056"/>
                </a:cubicBezTo>
                <a:lnTo>
                  <a:pt x="18288" y="265176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12" name="Rectangle 41679_#color-2109&amp;765"/>
          <p:cNvSpPr/>
          <p:nvPr>
            <p:custDataLst>
              <p:tags r:id="rId6"/>
            </p:custDataLst>
          </p:nvPr>
        </p:nvSpPr>
        <p:spPr>
          <a:xfrm>
            <a:off x="6922008" y="271576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9144" y="137160"/>
                </a:moveTo>
                <a:cubicBezTo>
                  <a:pt x="0" y="118872"/>
                  <a:pt x="0" y="109728"/>
                  <a:pt x="9144" y="100584"/>
                </a:cubicBezTo>
                <a:lnTo>
                  <a:pt x="100584" y="9144"/>
                </a:lnTo>
                <a:cubicBezTo>
                  <a:pt x="109728" y="0"/>
                  <a:pt x="118872" y="0"/>
                  <a:pt x="137160" y="9144"/>
                </a:cubicBezTo>
                <a:lnTo>
                  <a:pt x="219456" y="100584"/>
                </a:lnTo>
                <a:cubicBezTo>
                  <a:pt x="228600" y="109728"/>
                  <a:pt x="228600" y="118872"/>
                  <a:pt x="219456" y="137160"/>
                </a:cubicBezTo>
                <a:lnTo>
                  <a:pt x="137160" y="219456"/>
                </a:lnTo>
                <a:cubicBezTo>
                  <a:pt x="118872" y="228600"/>
                  <a:pt x="109728" y="228600"/>
                  <a:pt x="100584" y="219456"/>
                </a:cubicBezTo>
                <a:lnTo>
                  <a:pt x="9144" y="13716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400" y="3702812"/>
            <a:ext cx="9144000" cy="2442717"/>
          </a:xfrm>
        </p:spPr>
        <p:txBody>
          <a:bodyPr wrap="square" anchor="t">
            <a:normAutofit/>
          </a:bodyPr>
          <a:lstStyle>
            <a:lvl1pPr algn="ctr">
              <a:defRPr sz="46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5269993" y="1554988"/>
            <a:ext cx="1652016" cy="16002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5300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92" y="3848400"/>
            <a:ext cx="776916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92" y="4615200"/>
            <a:ext cx="776916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anchor="b">
            <a:normAutofit/>
          </a:bodyPr>
          <a:lstStyle>
            <a:lvl1pPr algn="l"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75_#color-2109&amp;777"/>
          <p:cNvSpPr/>
          <p:nvPr>
            <p:custDataLst>
              <p:tags r:id="rId2"/>
            </p:custDataLst>
          </p:nvPr>
        </p:nvSpPr>
        <p:spPr>
          <a:xfrm>
            <a:off x="1335024" y="0"/>
            <a:ext cx="9518904" cy="6858000"/>
          </a:xfrm>
          <a:custGeom>
            <a:avLst/>
            <a:gdLst/>
            <a:ahLst/>
            <a:cxnLst/>
            <a:rect l="l" t="t" r="r" b="b"/>
            <a:pathLst>
              <a:path w="9518904" h="6858000">
                <a:moveTo>
                  <a:pt x="3337560" y="0"/>
                </a:moveTo>
                <a:lnTo>
                  <a:pt x="3319272" y="0"/>
                </a:lnTo>
                <a:lnTo>
                  <a:pt x="73152" y="3246120"/>
                </a:lnTo>
                <a:cubicBezTo>
                  <a:pt x="-27432" y="3346704"/>
                  <a:pt x="-27432" y="3511296"/>
                  <a:pt x="73152" y="3611880"/>
                </a:cubicBezTo>
                <a:lnTo>
                  <a:pt x="3319272" y="6858000"/>
                </a:lnTo>
                <a:lnTo>
                  <a:pt x="3337560" y="6858000"/>
                </a:lnTo>
                <a:lnTo>
                  <a:pt x="82296" y="3602736"/>
                </a:lnTo>
                <a:cubicBezTo>
                  <a:pt x="-9144" y="3502152"/>
                  <a:pt x="-9144" y="3355848"/>
                  <a:pt x="82296" y="3255264"/>
                </a:cubicBezTo>
                <a:lnTo>
                  <a:pt x="3337560" y="0"/>
                </a:lnTo>
                <a:moveTo>
                  <a:pt x="6181344" y="6858000"/>
                </a:moveTo>
                <a:lnTo>
                  <a:pt x="9436608" y="3602736"/>
                </a:lnTo>
                <a:cubicBezTo>
                  <a:pt x="9537192" y="3502152"/>
                  <a:pt x="9537192" y="3355848"/>
                  <a:pt x="9436608" y="3255264"/>
                </a:cubicBezTo>
                <a:lnTo>
                  <a:pt x="6181344" y="0"/>
                </a:lnTo>
                <a:lnTo>
                  <a:pt x="6199632" y="0"/>
                </a:lnTo>
                <a:lnTo>
                  <a:pt x="9445752" y="3246120"/>
                </a:lnTo>
                <a:cubicBezTo>
                  <a:pt x="9546336" y="3346704"/>
                  <a:pt x="9546336" y="3511296"/>
                  <a:pt x="9445752" y="3611880"/>
                </a:cubicBezTo>
                <a:lnTo>
                  <a:pt x="6199632" y="6858000"/>
                </a:lnTo>
                <a:lnTo>
                  <a:pt x="6181344" y="6858000"/>
                </a:lnTo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ectangle 41676_#color-2109&amp;780"/>
          <p:cNvSpPr/>
          <p:nvPr>
            <p:custDataLst>
              <p:tags r:id="rId3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2743200" y="0"/>
                </a:moveTo>
                <a:lnTo>
                  <a:pt x="2724912" y="0"/>
                </a:lnTo>
                <a:lnTo>
                  <a:pt x="0" y="2724912"/>
                </a:lnTo>
                <a:lnTo>
                  <a:pt x="0" y="2743200"/>
                </a:lnTo>
                <a:lnTo>
                  <a:pt x="2743200" y="0"/>
                </a:lnTo>
                <a:moveTo>
                  <a:pt x="0" y="4114800"/>
                </a:moveTo>
                <a:lnTo>
                  <a:pt x="0" y="4133088"/>
                </a:lnTo>
                <a:lnTo>
                  <a:pt x="2724912" y="6858000"/>
                </a:lnTo>
                <a:lnTo>
                  <a:pt x="2743200" y="6858000"/>
                </a:lnTo>
                <a:lnTo>
                  <a:pt x="0" y="4114800"/>
                </a:lnTo>
                <a:moveTo>
                  <a:pt x="9445752" y="6858000"/>
                </a:moveTo>
                <a:lnTo>
                  <a:pt x="9464040" y="6858000"/>
                </a:lnTo>
                <a:lnTo>
                  <a:pt x="12188952" y="4123944"/>
                </a:lnTo>
                <a:lnTo>
                  <a:pt x="12188952" y="4105656"/>
                </a:lnTo>
                <a:lnTo>
                  <a:pt x="9445752" y="6858000"/>
                </a:lnTo>
                <a:moveTo>
                  <a:pt x="12188952" y="2752344"/>
                </a:moveTo>
                <a:lnTo>
                  <a:pt x="9445752" y="0"/>
                </a:lnTo>
                <a:lnTo>
                  <a:pt x="9464040" y="0"/>
                </a:lnTo>
                <a:lnTo>
                  <a:pt x="12188952" y="2734056"/>
                </a:lnTo>
                <a:lnTo>
                  <a:pt x="12188952" y="2752344"/>
                </a:lnTo>
              </a:path>
            </a:pathLst>
          </a:cu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1_#color-2109&amp;783"/>
          <p:cNvSpPr/>
          <p:nvPr>
            <p:custDataLst>
              <p:tags r:id="rId4"/>
            </p:custDataLst>
          </p:nvPr>
        </p:nvSpPr>
        <p:spPr>
          <a:xfrm>
            <a:off x="3593592" y="6144768"/>
            <a:ext cx="5266944" cy="713232"/>
          </a:xfrm>
          <a:custGeom>
            <a:avLst/>
            <a:gdLst/>
            <a:ahLst/>
            <a:cxnLst/>
            <a:rect l="l" t="t" r="r" b="b"/>
            <a:pathLst>
              <a:path w="5266944" h="713232">
                <a:moveTo>
                  <a:pt x="5266944" y="713232"/>
                </a:moveTo>
                <a:lnTo>
                  <a:pt x="0" y="713232"/>
                </a:lnTo>
                <a:lnTo>
                  <a:pt x="2459736" y="9144"/>
                </a:lnTo>
                <a:cubicBezTo>
                  <a:pt x="2505456" y="0"/>
                  <a:pt x="2551176" y="0"/>
                  <a:pt x="2596896" y="9144"/>
                </a:cubicBezTo>
                <a:lnTo>
                  <a:pt x="5266944" y="713232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Rectangle 41672_#color-2109&amp;786"/>
          <p:cNvSpPr/>
          <p:nvPr>
            <p:custDataLst>
              <p:tags r:id="rId5"/>
            </p:custDataLst>
          </p:nvPr>
        </p:nvSpPr>
        <p:spPr>
          <a:xfrm>
            <a:off x="5129784" y="0"/>
            <a:ext cx="1993392" cy="521208"/>
          </a:xfrm>
          <a:custGeom>
            <a:avLst/>
            <a:gdLst/>
            <a:ahLst/>
            <a:cxnLst/>
            <a:rect l="l" t="t" r="r" b="b"/>
            <a:pathLst>
              <a:path w="1993392" h="521208">
                <a:moveTo>
                  <a:pt x="1993392" y="0"/>
                </a:moveTo>
                <a:lnTo>
                  <a:pt x="1060704" y="512064"/>
                </a:lnTo>
                <a:cubicBezTo>
                  <a:pt x="1024128" y="530352"/>
                  <a:pt x="978408" y="530352"/>
                  <a:pt x="941832" y="512064"/>
                </a:cubicBezTo>
                <a:lnTo>
                  <a:pt x="0" y="0"/>
                </a:lnTo>
                <a:lnTo>
                  <a:pt x="1993392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2" name="Rectangle 41673_#color-2109&amp;789"/>
          <p:cNvSpPr/>
          <p:nvPr>
            <p:custDataLst>
              <p:tags r:id="rId6"/>
            </p:custDataLst>
          </p:nvPr>
        </p:nvSpPr>
        <p:spPr>
          <a:xfrm>
            <a:off x="2176272" y="1545336"/>
            <a:ext cx="868680" cy="868680"/>
          </a:xfrm>
          <a:custGeom>
            <a:avLst/>
            <a:gdLst/>
            <a:ahLst/>
            <a:cxnLst/>
            <a:rect l="l" t="t" r="r" b="b"/>
            <a:pathLst>
              <a:path w="868680" h="868680">
                <a:moveTo>
                  <a:pt x="18288" y="475488"/>
                </a:moveTo>
                <a:cubicBezTo>
                  <a:pt x="-9144" y="448056"/>
                  <a:pt x="-9144" y="420624"/>
                  <a:pt x="18288" y="402336"/>
                </a:cubicBezTo>
                <a:lnTo>
                  <a:pt x="402336" y="18288"/>
                </a:lnTo>
                <a:cubicBezTo>
                  <a:pt x="420624" y="-9144"/>
                  <a:pt x="448056" y="-9144"/>
                  <a:pt x="475488" y="18288"/>
                </a:cubicBezTo>
                <a:lnTo>
                  <a:pt x="859536" y="402336"/>
                </a:lnTo>
                <a:cubicBezTo>
                  <a:pt x="877824" y="420624"/>
                  <a:pt x="877824" y="448056"/>
                  <a:pt x="859536" y="475488"/>
                </a:cubicBezTo>
                <a:lnTo>
                  <a:pt x="475488" y="859536"/>
                </a:lnTo>
                <a:cubicBezTo>
                  <a:pt x="448056" y="877824"/>
                  <a:pt x="420624" y="877824"/>
                  <a:pt x="402336" y="859536"/>
                </a:cubicBezTo>
                <a:lnTo>
                  <a:pt x="18288" y="475488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3" name="Rectangle 41674_#color-2109&amp;792"/>
          <p:cNvSpPr/>
          <p:nvPr>
            <p:custDataLst>
              <p:tags r:id="rId7"/>
            </p:custDataLst>
          </p:nvPr>
        </p:nvSpPr>
        <p:spPr>
          <a:xfrm>
            <a:off x="9326880" y="4882896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18288" y="329184"/>
                </a:moveTo>
                <a:cubicBezTo>
                  <a:pt x="-9144" y="310896"/>
                  <a:pt x="-9144" y="283464"/>
                  <a:pt x="18288" y="256032"/>
                </a:cubicBezTo>
                <a:lnTo>
                  <a:pt x="256032" y="18288"/>
                </a:lnTo>
                <a:cubicBezTo>
                  <a:pt x="283464" y="-9144"/>
                  <a:pt x="310896" y="-9144"/>
                  <a:pt x="329184" y="18288"/>
                </a:cubicBezTo>
                <a:lnTo>
                  <a:pt x="576072" y="256032"/>
                </a:lnTo>
                <a:cubicBezTo>
                  <a:pt x="594360" y="283464"/>
                  <a:pt x="594360" y="310896"/>
                  <a:pt x="576072" y="329184"/>
                </a:cubicBezTo>
                <a:lnTo>
                  <a:pt x="329184" y="576072"/>
                </a:lnTo>
                <a:cubicBezTo>
                  <a:pt x="310896" y="594360"/>
                  <a:pt x="283464" y="594360"/>
                  <a:pt x="256032" y="576072"/>
                </a:cubicBezTo>
                <a:lnTo>
                  <a:pt x="18288" y="329184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838200" y="2245473"/>
            <a:ext cx="10515000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7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835152" y="4302506"/>
            <a:ext cx="10515600" cy="53098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28" y="1501200"/>
            <a:ext cx="517704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897" y="1501200"/>
            <a:ext cx="517704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28" y="1429200"/>
            <a:ext cx="534264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28" y="1854000"/>
            <a:ext cx="53426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6039" y="1421729"/>
            <a:ext cx="534264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6039" y="1854000"/>
            <a:ext cx="53426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28" y="608400"/>
            <a:ext cx="1096970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28" y="1555200"/>
            <a:ext cx="523332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695" y="1555200"/>
            <a:ext cx="5227442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275" y="914400"/>
            <a:ext cx="1044048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42" y="914400"/>
            <a:ext cx="9169625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20" Type="http://schemas.openxmlformats.org/officeDocument/2006/relationships/tags" Target="../tags/tag209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28" y="608400"/>
            <a:ext cx="10969709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28" y="1490400"/>
            <a:ext cx="10969709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28" y="6314400"/>
            <a:ext cx="270012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191" y="6314400"/>
            <a:ext cx="396018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8012" y="6314400"/>
            <a:ext cx="270012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28" y="608400"/>
            <a:ext cx="10969709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28" y="1490400"/>
            <a:ext cx="10969709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28" y="6314400"/>
            <a:ext cx="270012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191" y="6314400"/>
            <a:ext cx="396018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8012" y="6314400"/>
            <a:ext cx="270012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_#color-2109&amp;768"/>
          <p:cNvSpPr/>
          <p:nvPr>
            <p:custDataLst>
              <p:tags r:id="rId12"/>
            </p:custDataLst>
          </p:nvPr>
        </p:nvSpPr>
        <p:spPr>
          <a:xfrm>
            <a:off x="192024" y="0"/>
            <a:ext cx="1389888" cy="694944"/>
          </a:xfrm>
          <a:custGeom>
            <a:avLst/>
            <a:gdLst/>
            <a:ahLst/>
            <a:cxnLst/>
            <a:rect l="l" t="t" r="r" b="b"/>
            <a:pathLst>
              <a:path w="1389888" h="694944">
                <a:moveTo>
                  <a:pt x="0" y="0"/>
                </a:moveTo>
                <a:cubicBezTo>
                  <a:pt x="0" y="36576"/>
                  <a:pt x="9144" y="64008"/>
                  <a:pt x="36576" y="91440"/>
                </a:cubicBezTo>
                <a:lnTo>
                  <a:pt x="603504" y="658368"/>
                </a:lnTo>
                <a:cubicBezTo>
                  <a:pt x="658368" y="713232"/>
                  <a:pt x="740664" y="713232"/>
                  <a:pt x="786384" y="658368"/>
                </a:cubicBezTo>
                <a:lnTo>
                  <a:pt x="1353312" y="91440"/>
                </a:lnTo>
                <a:cubicBezTo>
                  <a:pt x="1380744" y="64008"/>
                  <a:pt x="1389888" y="36576"/>
                  <a:pt x="1389888" y="0"/>
                </a:cubicBezTo>
                <a:lnTo>
                  <a:pt x="0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</p:sp>
      <p:sp>
        <p:nvSpPr>
          <p:cNvPr id="10" name="图片_#color-2109&amp;771"/>
          <p:cNvSpPr/>
          <p:nvPr>
            <p:custDataLst>
              <p:tags r:id="rId13"/>
            </p:custDataLst>
          </p:nvPr>
        </p:nvSpPr>
        <p:spPr>
          <a:xfrm>
            <a:off x="9674352" y="5788152"/>
            <a:ext cx="2249424" cy="1069848"/>
          </a:xfrm>
          <a:custGeom>
            <a:avLst/>
            <a:gdLst/>
            <a:ahLst/>
            <a:cxnLst/>
            <a:rect l="l" t="t" r="r" b="b"/>
            <a:pathLst>
              <a:path w="2249424" h="1069848">
                <a:moveTo>
                  <a:pt x="2249424" y="1069848"/>
                </a:moveTo>
                <a:lnTo>
                  <a:pt x="0" y="1069848"/>
                </a:lnTo>
                <a:lnTo>
                  <a:pt x="1033272" y="36576"/>
                </a:lnTo>
                <a:cubicBezTo>
                  <a:pt x="1088136" y="-9144"/>
                  <a:pt x="1161288" y="-9144"/>
                  <a:pt x="1216152" y="36576"/>
                </a:cubicBezTo>
                <a:lnTo>
                  <a:pt x="2249424" y="1069848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11" name="图片_#color-2109&amp;774"/>
          <p:cNvSpPr/>
          <p:nvPr>
            <p:custDataLst>
              <p:tags r:id="rId14"/>
            </p:custDataLst>
          </p:nvPr>
        </p:nvSpPr>
        <p:spPr>
          <a:xfrm>
            <a:off x="1115568" y="320040"/>
            <a:ext cx="1033272" cy="1033272"/>
          </a:xfrm>
          <a:custGeom>
            <a:avLst/>
            <a:gdLst/>
            <a:ahLst/>
            <a:cxnLst/>
            <a:rect l="l" t="t" r="r" b="b"/>
            <a:pathLst>
              <a:path w="1033272" h="1033272">
                <a:moveTo>
                  <a:pt x="36576" y="612648"/>
                </a:moveTo>
                <a:cubicBezTo>
                  <a:pt x="-9144" y="557784"/>
                  <a:pt x="-9144" y="475488"/>
                  <a:pt x="36576" y="429768"/>
                </a:cubicBezTo>
                <a:lnTo>
                  <a:pt x="429768" y="36576"/>
                </a:lnTo>
                <a:cubicBezTo>
                  <a:pt x="475488" y="-9144"/>
                  <a:pt x="557784" y="-9144"/>
                  <a:pt x="612648" y="36576"/>
                </a:cubicBezTo>
                <a:lnTo>
                  <a:pt x="996696" y="429768"/>
                </a:lnTo>
                <a:cubicBezTo>
                  <a:pt x="1051560" y="475488"/>
                  <a:pt x="1051560" y="557784"/>
                  <a:pt x="996696" y="612648"/>
                </a:cubicBezTo>
                <a:lnTo>
                  <a:pt x="612648" y="996696"/>
                </a:lnTo>
                <a:cubicBezTo>
                  <a:pt x="557784" y="1051560"/>
                  <a:pt x="475488" y="1051560"/>
                  <a:pt x="429768" y="996696"/>
                </a:cubicBezTo>
                <a:lnTo>
                  <a:pt x="36576" y="612648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ea"/>
          <a:ea typeface="+mj-ea"/>
          <a:cs typeface="+mj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24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5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4.xml"/><Relationship Id="rId3" Type="http://schemas.openxmlformats.org/officeDocument/2006/relationships/image" Target="../media/image1.pn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7.xm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8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9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3.xml"/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37235" y="2377440"/>
            <a:ext cx="10515600" cy="2103755"/>
          </a:xfrm>
        </p:spPr>
        <p:txBody>
          <a:bodyPr wrap="square" anchor="b" anchorCtr="0">
            <a:normAutofit/>
          </a:bodyPr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/>
              <a:t>中关村昌平园企业直报系统</a:t>
            </a:r>
            <a:endParaRPr lang="zh-CN" altLang="en-US" sz="5400"/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/>
              <a:t>操作说明</a:t>
            </a:r>
            <a:endParaRPr lang="zh-CN" altLang="en-US" sz="54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92522B-0F24-4480-B9DD-A9474A6880D6}" type="datetime1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861185" y="1249680"/>
            <a:ext cx="712724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点击左下角</a:t>
            </a:r>
            <a:r>
              <a:rPr lang="en-US" altLang="zh-CN" sz="206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6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我的，</a:t>
            </a:r>
            <a:r>
              <a:rPr 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可修改企业基本信息与密码</a:t>
            </a:r>
            <a:endParaRPr lang="zh-CN"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lang="zh-CN"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815" y="554990"/>
            <a:ext cx="4109085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查看和修改基本信息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燕尾形箭头 2"/>
          <p:cNvSpPr/>
          <p:nvPr/>
        </p:nvSpPr>
        <p:spPr>
          <a:xfrm rot="2100000">
            <a:off x="696595" y="4929505"/>
            <a:ext cx="734060" cy="392430"/>
          </a:xfrm>
          <a:prstGeom prst="notchedRightArrow">
            <a:avLst>
              <a:gd name="adj1" fmla="val 50000"/>
              <a:gd name="adj2" fmla="val 686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8" name="图片 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185" y="1762760"/>
            <a:ext cx="7774305" cy="3935095"/>
          </a:xfrm>
          <a:prstGeom prst="rect">
            <a:avLst/>
          </a:prstGeom>
        </p:spPr>
      </p:pic>
      <p:pic>
        <p:nvPicPr>
          <p:cNvPr id="220" name="图片 2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r="14603" b="1284"/>
          <a:stretch>
            <a:fillRect/>
          </a:stretch>
        </p:blipFill>
        <p:spPr>
          <a:xfrm>
            <a:off x="3578860" y="1786890"/>
            <a:ext cx="6880225" cy="40754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80185" y="5333365"/>
            <a:ext cx="380365" cy="3644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94505" y="2168525"/>
            <a:ext cx="1879600" cy="5568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57290" y="2113915"/>
            <a:ext cx="5614035" cy="202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基础信息：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公司名称、统一社会信用代码等</a:t>
            </a: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企业高新：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村高新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国高新证书编号、日期</a:t>
            </a:r>
            <a:endParaRPr 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详细信息：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注册资本、成立时间、地址、规模等</a:t>
            </a:r>
            <a:endParaRPr 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密码配置：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修改密码</a:t>
            </a:r>
            <a:endParaRPr 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8" grpId="1" animBg="1"/>
      <p:bldP spid="3" grpId="1" animBg="1"/>
      <p:bldP spid="17" grpId="0" animBg="1"/>
      <p:bldP spid="17" grpId="1" animBg="1"/>
      <p:bldP spid="2" grpId="0" animBg="1"/>
      <p:bldP spid="2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9815" y="554990"/>
            <a:ext cx="22098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注意事项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9815" y="1617345"/>
            <a:ext cx="4189730" cy="2868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60" b="1" dirty="0">
                <a:latin typeface="微软雅黑" panose="020B0503020204020204" charset="-122"/>
                <a:ea typeface="微软雅黑" panose="020B0503020204020204" charset="-122"/>
              </a:rPr>
              <a:t>网址：</a:t>
            </a:r>
            <a:r>
              <a:rPr lang="zh-CN" altLang="en-US" sz="1800"/>
              <a:t>h</a:t>
            </a:r>
            <a:r>
              <a:rPr lang="zh-CN" altLang="en-US"/>
              <a:t>ttps://cpydata.bjchp.gov.cn/</a:t>
            </a:r>
            <a:endParaRPr lang="zh-CN" altLang="en-US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60" b="1" dirty="0">
                <a:latin typeface="微软雅黑" panose="020B0503020204020204" charset="-122"/>
                <a:ea typeface="微软雅黑" panose="020B0503020204020204" charset="-122"/>
              </a:rPr>
              <a:t>开始填报时间：</a:t>
            </a:r>
            <a:r>
              <a:rPr lang="zh-CN" altLang="en-US"/>
              <a:t>每月</a:t>
            </a:r>
            <a:r>
              <a:rPr lang="en-US" altLang="zh-CN"/>
              <a:t>1</a:t>
            </a:r>
            <a:r>
              <a:rPr lang="zh-CN" altLang="en-US"/>
              <a:t>日。填报数据为截至上月累计数</a:t>
            </a:r>
            <a:endParaRPr lang="zh-CN" altLang="en-US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关网时间：</a:t>
            </a:r>
            <a:r>
              <a:rPr lang="zh-CN" altLang="en-US">
                <a:sym typeface="+mn-ea"/>
              </a:rPr>
              <a:t>每月</a:t>
            </a:r>
            <a:r>
              <a:rPr lang="en-US" altLang="zh-CN">
                <a:sym typeface="+mn-ea"/>
              </a:rPr>
              <a:t>18</a:t>
            </a:r>
            <a:r>
              <a:rPr lang="zh-CN" altLang="en-US">
                <a:sym typeface="+mn-ea"/>
              </a:rPr>
              <a:t>日。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请于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日前完成填报</a:t>
            </a:r>
            <a:endParaRPr lang="zh-CN" altLang="en-US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咨询电话：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80113623</a:t>
            </a:r>
            <a:endParaRPr lang="en-US" altLang="zh-CN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031" t="20539" r="5618" b="5503"/>
          <a:stretch>
            <a:fillRect/>
          </a:stretch>
        </p:blipFill>
        <p:spPr>
          <a:xfrm>
            <a:off x="6359525" y="454025"/>
            <a:ext cx="5079365" cy="5860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97275" y="743585"/>
            <a:ext cx="528066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zh-CN" altLang="en-US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填报网址：</a:t>
            </a:r>
            <a:r>
              <a:rPr lang="en-US" alt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https://cpydata.bjchp.gov.cn/</a:t>
            </a:r>
            <a:endParaRPr lang="zh-CN" altLang="en-US"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367" y="554990"/>
            <a:ext cx="204851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登录系统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87195" y="5370195"/>
            <a:ext cx="49053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登录账户名为企业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18</a:t>
            </a:r>
            <a:r>
              <a:rPr lang="zh-CN" altLang="en-US" b="1" dirty="0">
                <a:solidFill>
                  <a:srgbClr val="FF0000"/>
                </a:solidFill>
              </a:rPr>
              <a:t>位的统一社会信用代码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1165" y="5738495"/>
            <a:ext cx="42646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企业首次登录的初始密码为</a:t>
            </a:r>
            <a:r>
              <a:rPr lang="zh-CN" altLang="en-US" sz="1600" dirty="0">
                <a:solidFill>
                  <a:schemeClr val="accent1"/>
                </a:solidFill>
              </a:rPr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Cpy_888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178560"/>
            <a:ext cx="8430260" cy="38544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33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33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3" grpId="0"/>
      <p:bldP spid="24" grpId="0"/>
      <p:bldP spid="23" grpId="1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094607" y="1237615"/>
            <a:ext cx="533146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首次登录系统成功后需修改密码</a:t>
            </a:r>
            <a:endParaRPr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625" y="554990"/>
            <a:ext cx="2842895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修改初始密码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65" y="1738630"/>
            <a:ext cx="6950075" cy="442404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514600" y="1249680"/>
            <a:ext cx="530987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首页展示需填报的报表与通知公告</a:t>
            </a:r>
            <a:endParaRPr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815" y="554990"/>
            <a:ext cx="24892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进入首页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659255"/>
            <a:ext cx="7110730" cy="38601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83560" y="4468495"/>
            <a:ext cx="1019175" cy="3937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03475" y="57994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开始填报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进入报表页面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箭头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035" y="4953000"/>
            <a:ext cx="784860" cy="7848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0985" y="2002790"/>
            <a:ext cx="578485" cy="3727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64410" y="2002155"/>
            <a:ext cx="6358890" cy="9486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0035" y="2292350"/>
            <a:ext cx="113030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通知公告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09470" y="3091815"/>
            <a:ext cx="3793490" cy="1844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8" grpId="0" animBg="1"/>
      <p:bldP spid="10" grpId="0" animBg="1"/>
      <p:bldP spid="17" grpId="1" animBg="1"/>
      <p:bldP spid="9" grpId="1" animBg="1"/>
      <p:bldP spid="8" grpId="1" animBg="1"/>
      <p:bldP spid="10" grpId="1" animBg="1"/>
      <p:bldP spid="4" grpId="0" animBg="1"/>
      <p:bldP spid="6" grpId="0"/>
      <p:bldP spid="4" grpId="1" animBg="1"/>
      <p:bldP spid="6" grpId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873760" y="1567815"/>
            <a:ext cx="7776000" cy="406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4970" y="499110"/>
            <a:ext cx="24892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填报页面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4615" y="4259580"/>
            <a:ext cx="292735" cy="12801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06955" y="1170940"/>
            <a:ext cx="1902460" cy="590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just"/>
            <a:r>
              <a:rPr lang="zh-CN" altLang="en-US" sz="1600">
                <a:solidFill>
                  <a:srgbClr val="FF0000"/>
                </a:solidFill>
              </a:rPr>
              <a:t>本表需填报截至统计日期月份的数据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229485" y="1096010"/>
            <a:ext cx="2056765" cy="962025"/>
          </a:xfrm>
          <a:prstGeom prst="wedgeRoundRectCallout">
            <a:avLst>
              <a:gd name="adj1" fmla="val -44133"/>
              <a:gd name="adj2" fmla="val 69038"/>
              <a:gd name="adj3" fmla="val 1666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85" y="4530090"/>
            <a:ext cx="663575" cy="1957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185670" y="4699635"/>
            <a:ext cx="4451985" cy="4000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96540" y="4699635"/>
            <a:ext cx="3444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点击图标查看主要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指标解释说明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6940" y="5329555"/>
            <a:ext cx="4451985" cy="4000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97810" y="5329555"/>
            <a:ext cx="3761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点击图标可将报表内所有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空格填充0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56530" y="1170940"/>
            <a:ext cx="5572125" cy="37274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p>
            <a:pPr>
              <a:defRPr/>
            </a:pPr>
            <a:r>
              <a:rPr lang="zh-CN" altLang="en-US" sz="154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注意：财务数据需填报</a:t>
            </a:r>
            <a:r>
              <a:rPr lang="zh-CN" altLang="en-US" sz="154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累计数据</a:t>
            </a:r>
            <a:r>
              <a:rPr lang="zh-CN" altLang="en-US" sz="154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，单位为</a:t>
            </a:r>
            <a:r>
              <a:rPr lang="zh-CN" altLang="en-US" sz="154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千元</a:t>
            </a:r>
            <a:r>
              <a:rPr lang="zh-CN" altLang="en-US" sz="154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，且要求</a:t>
            </a:r>
            <a:r>
              <a:rPr lang="zh-CN" altLang="en-US" sz="154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整数</a:t>
            </a:r>
            <a:endParaRPr lang="zh-CN" altLang="en-US" sz="154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rcRect l="14460" t="221" r="9554"/>
          <a:stretch>
            <a:fillRect/>
          </a:stretch>
        </p:blipFill>
        <p:spPr>
          <a:xfrm>
            <a:off x="6737985" y="2468245"/>
            <a:ext cx="4661535" cy="286131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/>
      <p:bldP spid="2" grpId="1" animBg="1"/>
      <p:bldP spid="10" grpId="1"/>
      <p:bldP spid="8" grpId="0" bldLvl="0" animBg="1"/>
      <p:bldP spid="9" grpId="0" animBg="1"/>
      <p:bldP spid="6" grpId="0"/>
      <p:bldP spid="8" grpId="1" animBg="1"/>
      <p:bldP spid="9" grpId="1" animBg="1"/>
      <p:bldP spid="6" grpId="1"/>
      <p:bldP spid="11" grpId="0" animBg="1"/>
      <p:bldP spid="12" grpId="0"/>
      <p:bldP spid="11" grpId="1" animBg="1"/>
      <p:bldP spid="12" grpId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/>
          <a:srcRect l="6118" b="43829"/>
          <a:stretch>
            <a:fillRect/>
          </a:stretch>
        </p:blipFill>
        <p:spPr>
          <a:xfrm>
            <a:off x="1107440" y="1567815"/>
            <a:ext cx="7843520" cy="23698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73290" y="1822450"/>
            <a:ext cx="589280" cy="3295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7590" y="1122045"/>
            <a:ext cx="616839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下载表格模板，本地填写完成后导入系统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70824195" name="图片 1"/>
          <p:cNvPicPr>
            <a:picLocks noChangeAspect="1"/>
          </p:cNvPicPr>
          <p:nvPr/>
        </p:nvPicPr>
        <p:blipFill>
          <a:blip r:embed="rId2"/>
          <a:srcRect b="8139"/>
          <a:stretch>
            <a:fillRect/>
          </a:stretch>
        </p:blipFill>
        <p:spPr>
          <a:xfrm>
            <a:off x="662305" y="2426970"/>
            <a:ext cx="5274310" cy="3425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92395" y="3439160"/>
            <a:ext cx="14522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下载模板文件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8420158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2868930"/>
            <a:ext cx="5274310" cy="2729230"/>
          </a:xfrm>
          <a:prstGeom prst="rect">
            <a:avLst/>
          </a:prstGeom>
        </p:spPr>
      </p:pic>
      <p:sp>
        <p:nvSpPr>
          <p:cNvPr id="16" name="左箭头 15"/>
          <p:cNvSpPr/>
          <p:nvPr/>
        </p:nvSpPr>
        <p:spPr>
          <a:xfrm rot="20460000">
            <a:off x="5920105" y="2127250"/>
            <a:ext cx="1155065" cy="4857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76350" y="5669280"/>
            <a:ext cx="380746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导入填写好的文件，系统将自动填充报表。可线上进行修改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左箭头 16"/>
          <p:cNvSpPr/>
          <p:nvPr/>
        </p:nvSpPr>
        <p:spPr>
          <a:xfrm rot="10800000">
            <a:off x="5575935" y="3937635"/>
            <a:ext cx="1112520" cy="4857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标注 17"/>
          <p:cNvSpPr/>
          <p:nvPr/>
        </p:nvSpPr>
        <p:spPr>
          <a:xfrm>
            <a:off x="5242560" y="3335020"/>
            <a:ext cx="1402080" cy="553720"/>
          </a:xfrm>
          <a:prstGeom prst="wedgeRectCallout">
            <a:avLst>
              <a:gd name="adj1" fmla="val -68342"/>
              <a:gd name="adj2" fmla="val 2437"/>
            </a:avLst>
          </a:prstGeom>
          <a:noFill/>
          <a:ln>
            <a:solidFill>
              <a:srgbClr val="F433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39240" y="4466590"/>
            <a:ext cx="3281045" cy="3879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 rot="1200000">
            <a:off x="5104765" y="4846320"/>
            <a:ext cx="1626870" cy="54800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466965" y="5321300"/>
            <a:ext cx="387032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导出模板，填写表格，保存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4970" y="499110"/>
            <a:ext cx="24892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填报页面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2" grpId="0" bldLvl="0" animBg="1"/>
      <p:bldP spid="22" grpId="1" animBg="1"/>
      <p:bldP spid="16" grpId="0" animBg="1"/>
      <p:bldP spid="16" grpId="1" animBg="1"/>
      <p:bldP spid="18" grpId="0" animBg="1"/>
      <p:bldP spid="17" grpId="0" animBg="1"/>
      <p:bldP spid="18" grpId="1" animBg="1"/>
      <p:bldP spid="17" grpId="1" animBg="1"/>
      <p:bldP spid="21" grpId="0" animBg="1"/>
      <p:bldP spid="11" grpId="0" animBg="1"/>
      <p:bldP spid="21" grpId="1" animBg="1"/>
      <p:bldP spid="11" grpId="1" animBg="1"/>
      <p:bldP spid="12" grpId="0" animBg="1"/>
      <p:bldP spid="12" grpId="1" animBg="1"/>
      <p:bldP spid="15" grpId="0"/>
      <p:bldP spid="15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1518920"/>
            <a:ext cx="7392670" cy="4728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4970" y="499110"/>
            <a:ext cx="24892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保存提交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6990" y="1620520"/>
            <a:ext cx="1585595" cy="3568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4720" y="1090295"/>
            <a:ext cx="4350385" cy="4000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71265" y="1122045"/>
            <a:ext cx="3971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填报完成且无错误则可点击提交报表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56405" y="2539365"/>
            <a:ext cx="7110730" cy="3859530"/>
            <a:chOff x="1485" y="2611"/>
            <a:chExt cx="11198" cy="607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" y="2611"/>
              <a:ext cx="11198" cy="607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" y="4847"/>
              <a:ext cx="6179" cy="2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6018530" y="4944110"/>
            <a:ext cx="1344930" cy="431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19395" y="6031230"/>
            <a:ext cx="358902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提交成功首页显示为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已提交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状态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1690370"/>
            <a:ext cx="457576" cy="18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9" grpId="1" animBg="1"/>
      <p:bldP spid="8" grpId="1" animBg="1"/>
      <p:bldP spid="6" grpId="0"/>
      <p:bldP spid="6" grpId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0">
            <a:off x="564515" y="1246505"/>
            <a:ext cx="7110730" cy="3859530"/>
            <a:chOff x="6703" y="3999"/>
            <a:chExt cx="11198" cy="6078"/>
          </a:xfrm>
        </p:grpSpPr>
        <p:grpSp>
          <p:nvGrpSpPr>
            <p:cNvPr id="14" name="组合 13"/>
            <p:cNvGrpSpPr/>
            <p:nvPr/>
          </p:nvGrpSpPr>
          <p:grpSpPr>
            <a:xfrm>
              <a:off x="6703" y="3999"/>
              <a:ext cx="11198" cy="6078"/>
              <a:chOff x="1485" y="2611"/>
              <a:chExt cx="11198" cy="607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85" y="2611"/>
                <a:ext cx="11198" cy="607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0" y="4847"/>
                <a:ext cx="6179" cy="29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1" name="矩形 10"/>
            <p:cNvSpPr/>
            <p:nvPr/>
          </p:nvSpPr>
          <p:spPr>
            <a:xfrm>
              <a:off x="9336" y="8457"/>
              <a:ext cx="1148" cy="5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右箭头 19"/>
          <p:cNvSpPr/>
          <p:nvPr/>
        </p:nvSpPr>
        <p:spPr>
          <a:xfrm>
            <a:off x="1206500" y="4015740"/>
            <a:ext cx="799465" cy="4038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4970" y="499110"/>
            <a:ext cx="2489200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撤销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提交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90" y="1156970"/>
            <a:ext cx="8783955" cy="4959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895" y="4337685"/>
            <a:ext cx="571500" cy="23018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245725" y="1374140"/>
            <a:ext cx="1290320" cy="301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38880" y="4164965"/>
            <a:ext cx="2561590" cy="368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r"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拖动菜单栏位置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27655" y="4337685"/>
            <a:ext cx="344805" cy="16973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398635" y="845185"/>
            <a:ext cx="2051050" cy="407670"/>
            <a:chOff x="7098" y="460"/>
            <a:chExt cx="3230" cy="642"/>
          </a:xfrm>
        </p:grpSpPr>
        <p:sp>
          <p:nvSpPr>
            <p:cNvPr id="9" name="矩形 8"/>
            <p:cNvSpPr/>
            <p:nvPr/>
          </p:nvSpPr>
          <p:spPr>
            <a:xfrm>
              <a:off x="7098" y="460"/>
              <a:ext cx="2874" cy="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98" y="470"/>
              <a:ext cx="3230" cy="63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撤销提交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 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导出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defRPr/>
              </a:pPr>
              <a:endPara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738880" y="5357495"/>
            <a:ext cx="2561590" cy="3829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939665" y="5356860"/>
            <a:ext cx="75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打印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738245" y="5892800"/>
            <a:ext cx="2562225" cy="393700"/>
            <a:chOff x="9533" y="9738"/>
            <a:chExt cx="4035" cy="620"/>
          </a:xfrm>
        </p:grpSpPr>
        <p:sp>
          <p:nvSpPr>
            <p:cNvPr id="16" name="矩形 15"/>
            <p:cNvSpPr/>
            <p:nvPr/>
          </p:nvSpPr>
          <p:spPr>
            <a:xfrm>
              <a:off x="9533" y="9738"/>
              <a:ext cx="4034" cy="6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900" y="9777"/>
              <a:ext cx="26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导出PDF文件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  <p:bldP spid="4" grpId="1" animBg="1"/>
      <p:bldP spid="12" grpId="0" bldLvl="0" animBg="1"/>
      <p:bldP spid="12" grpId="1" animBg="1"/>
      <p:bldP spid="17" grpId="0"/>
      <p:bldP spid="15" grpId="0" animBg="1"/>
      <p:bldP spid="17" grpId="1"/>
      <p:bldP spid="15" grpId="1" animBg="1"/>
      <p:bldP spid="20" grpId="0" animBg="1"/>
      <p:bldP spid="20" grpId="1" animBg="1"/>
      <p:bldP spid="2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047875" y="1249680"/>
            <a:ext cx="530987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点击首页</a:t>
            </a:r>
            <a:r>
              <a:rPr lang="zh-CN" sz="206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查看往期</a:t>
            </a:r>
            <a:r>
              <a:rPr 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或左侧菜单栏</a:t>
            </a:r>
            <a:r>
              <a:rPr lang="zh-CN" sz="206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查询</a:t>
            </a:r>
            <a:r>
              <a:rPr lang="zh-CN" sz="206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endParaRPr lang="zh-CN" sz="20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815" y="554990"/>
            <a:ext cx="2907665" cy="59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7. 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查看报表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74800" y="1762760"/>
            <a:ext cx="7110730" cy="3859530"/>
            <a:chOff x="1485" y="2611"/>
            <a:chExt cx="11198" cy="607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5" y="2611"/>
              <a:ext cx="11198" cy="607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" y="4847"/>
              <a:ext cx="6179" cy="2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矩形 3"/>
          <p:cNvSpPr/>
          <p:nvPr/>
        </p:nvSpPr>
        <p:spPr>
          <a:xfrm>
            <a:off x="3966845" y="4572000"/>
            <a:ext cx="894080" cy="3784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22095" y="2495550"/>
            <a:ext cx="473075" cy="31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燕尾形箭头 2"/>
          <p:cNvSpPr/>
          <p:nvPr/>
        </p:nvSpPr>
        <p:spPr>
          <a:xfrm rot="17880000">
            <a:off x="967740" y="3150870"/>
            <a:ext cx="734060" cy="392430"/>
          </a:xfrm>
          <a:prstGeom prst="notchedRightArrow">
            <a:avLst>
              <a:gd name="adj1" fmla="val 50000"/>
              <a:gd name="adj2" fmla="val 686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 rot="8160000">
            <a:off x="4974590" y="4112260"/>
            <a:ext cx="734060" cy="392430"/>
          </a:xfrm>
          <a:prstGeom prst="notchedRightArrow">
            <a:avLst>
              <a:gd name="adj1" fmla="val 50000"/>
              <a:gd name="adj2" fmla="val 686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3" name="图片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630" y="1762760"/>
            <a:ext cx="7942580" cy="4062095"/>
          </a:xfrm>
          <a:prstGeom prst="rect">
            <a:avLst/>
          </a:prstGeom>
        </p:spPr>
      </p:pic>
      <p:sp>
        <p:nvSpPr>
          <p:cNvPr id="12" name="思想气泡: 云 213"/>
          <p:cNvSpPr/>
          <p:nvPr/>
        </p:nvSpPr>
        <p:spPr>
          <a:xfrm>
            <a:off x="6631940" y="3182620"/>
            <a:ext cx="2744470" cy="1578610"/>
          </a:xfrm>
          <a:prstGeom prst="cloudCallou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45" dirty="0">
                <a:solidFill>
                  <a:schemeClr val="tx1"/>
                </a:solidFill>
              </a:rPr>
              <a:t>查找选择要查看的报表，打开报表内有打印按钮。</a:t>
            </a:r>
            <a:endParaRPr lang="zh-CN" altLang="en-US" sz="1545" dirty="0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" grpId="0" animBg="1"/>
      <p:bldP spid="11" grpId="0" animBg="1"/>
      <p:bldP spid="4" grpId="1" animBg="1"/>
      <p:bldP spid="11" grpId="1" animBg="1"/>
      <p:bldP spid="3" grpId="0" animBg="1"/>
      <p:bldP spid="8" grpId="0" animBg="1"/>
      <p:bldP spid="3" grpId="1" animBg="1"/>
      <p:bldP spid="8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6"/>
  <p:tag name="KSO_WM_TEMPLATE_CATEGORY" val="custom"/>
  <p:tag name="KSO_WM_TEMPLATE_INDEX" val="2023329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329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0"/>
  <p:tag name="KSO_WM_TEMPLATE_THUMBS_INDEX" val="1、9"/>
  <p:tag name="KSO_WM_SPECIAL_SOURCE" val="bdnul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290_1*a*1"/>
  <p:tag name="KSO_WM_TEMPLATE_CATEGORY" val="custom"/>
  <p:tag name="KSO_WM_TEMPLATE_INDEX" val="20233290"/>
  <p:tag name="KSO_WM_UNIT_LAYERLEVEL" val="1"/>
  <p:tag name="KSO_WM_TAG_VERSION" val="3.0"/>
  <p:tag name="KSO_WM_BEAUTIFY_FLAG" val="#wm#"/>
  <p:tag name="KSO_WM_UNIT_PRESET_TEXT" val="单击添加文档标题"/>
</p:tagLst>
</file>

<file path=ppt/tags/tag211.xml><?xml version="1.0" encoding="utf-8"?>
<p:tagLst xmlns:p="http://schemas.openxmlformats.org/presentationml/2006/main">
  <p:tag name="RESOURCE_RECORD_KEY" val="{&quot;65&quot;:[20205081],&quot;71&quot;:[76235679566]}"/>
  <p:tag name="KSO_WM_SLIDE_ID" val="custom2023329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290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PECIAL_SOURCE" val="bdnull"/>
  <p:tag name="KSO_WM_SLIDE_THEME_ID" val="3321166"/>
  <p:tag name="KSO_WM_SLIDE_THEME_NAME" val="黄色棱形简约风主题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66]}"/>
</p:tagLst>
</file>

<file path=ppt/tags/tag226.xml><?xml version="1.0" encoding="utf-8"?>
<p:tagLst xmlns:p="http://schemas.openxmlformats.org/presentationml/2006/main">
  <p:tag name="resource_record_key" val="{&quot;65&quot;:[20205081],&quot;71&quot;:[76235679566]}"/>
  <p:tag name="commondata" val="eyJoZGlkIjoiYjJjOTQxYzhjODMyMDAzZmE0MDJkMWFkNmJlNDkwYTU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">
      <a:dk1>
        <a:srgbClr val="000000"/>
      </a:dk1>
      <a:lt1>
        <a:srgbClr val="FFFFFF"/>
      </a:lt1>
      <a:dk2>
        <a:srgbClr val="3B3127"/>
      </a:dk2>
      <a:lt2>
        <a:srgbClr val="F7F5F3"/>
      </a:lt2>
      <a:accent1>
        <a:srgbClr val="77624E"/>
      </a:accent1>
      <a:accent2>
        <a:srgbClr val="776C4E"/>
      </a:accent2>
      <a:accent3>
        <a:srgbClr val="717752"/>
      </a:accent3>
      <a:accent4>
        <a:srgbClr val="50664A"/>
      </a:accent4>
      <a:accent5>
        <a:srgbClr val="548D70"/>
      </a:accent5>
      <a:accent6>
        <a:srgbClr val="378D81"/>
      </a:accent6>
      <a:hlink>
        <a:srgbClr val="0563C1"/>
      </a:hlink>
      <a:folHlink>
        <a:srgbClr val="954F72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3B3127"/>
      </a:dk2>
      <a:lt2>
        <a:srgbClr val="F7F5F3"/>
      </a:lt2>
      <a:accent1>
        <a:srgbClr val="77624E"/>
      </a:accent1>
      <a:accent2>
        <a:srgbClr val="776C4E"/>
      </a:accent2>
      <a:accent3>
        <a:srgbClr val="717752"/>
      </a:accent3>
      <a:accent4>
        <a:srgbClr val="50664A"/>
      </a:accent4>
      <a:accent5>
        <a:srgbClr val="548D70"/>
      </a:accent5>
      <a:accent6>
        <a:srgbClr val="378D81"/>
      </a:accent6>
      <a:hlink>
        <a:srgbClr val="0563C1"/>
      </a:hlink>
      <a:folHlink>
        <a:srgbClr val="954F72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98">
      <a:dk1>
        <a:srgbClr val="000000"/>
      </a:dk1>
      <a:lt1>
        <a:srgbClr val="FFFFFF"/>
      </a:lt1>
      <a:dk2>
        <a:srgbClr val="3C2400"/>
      </a:dk2>
      <a:lt2>
        <a:srgbClr val="FFFFFF"/>
      </a:lt2>
      <a:accent1>
        <a:srgbClr val="FEBA32"/>
      </a:accent1>
      <a:accent2>
        <a:srgbClr val="EE822F"/>
      </a:accent2>
      <a:accent3>
        <a:srgbClr val="E9CA25"/>
      </a:accent3>
      <a:accent4>
        <a:srgbClr val="FE5732"/>
      </a:accent4>
      <a:accent5>
        <a:srgbClr val="FFA114"/>
      </a:accent5>
      <a:accent6>
        <a:srgbClr val="ED4E4E"/>
      </a:accent6>
      <a:hlink>
        <a:srgbClr val="658BD5"/>
      </a:hlink>
      <a:folHlink>
        <a:srgbClr val="A16AA5"/>
      </a:folHlink>
    </a:clrScheme>
    <a:fontScheme name="自定义 40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109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MiSans Demibold</vt:lpstr>
      <vt:lpstr>Segoe Print</vt:lpstr>
      <vt:lpstr>Arial Unicode MS</vt:lpstr>
      <vt:lpstr>Calibri</vt:lpstr>
      <vt:lpstr>WPS</vt:lpstr>
      <vt:lpstr>1_WPS</vt:lpstr>
      <vt:lpstr>Office 主题​​</vt:lpstr>
      <vt:lpstr>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静影</cp:lastModifiedBy>
  <cp:revision>188</cp:revision>
  <dcterms:created xsi:type="dcterms:W3CDTF">2019-06-19T02:08:00Z</dcterms:created>
  <dcterms:modified xsi:type="dcterms:W3CDTF">2024-09-03T08:20:50Z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2052-12.1.0.18196</vt:lpwstr>
  </property>
  <property fmtid="{D5CDD505-2E9C-101B-9397-08002B2CF9AE}" pid="3" name="ICV">
    <vt:lpwstr>5CC6203F8E184D29B6B2BAD08A37E5E5_13</vt:lpwstr>
  </property>
</Properties>
</file>