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63" r:id="rId3"/>
    <p:sldMasterId id="2147483677" r:id="rId4"/>
  </p:sldMasterIdLst>
  <p:notesMasterIdLst>
    <p:notesMasterId r:id="rId6"/>
  </p:notesMasterIdLst>
  <p:handoutMasterIdLst>
    <p:handoutMasterId r:id="rId17"/>
  </p:handoutMasterIdLst>
  <p:sldIdLst>
    <p:sldId id="1052" r:id="rId5"/>
    <p:sldId id="1053" r:id="rId7"/>
    <p:sldId id="1004" r:id="rId8"/>
    <p:sldId id="1063" r:id="rId9"/>
    <p:sldId id="1067" r:id="rId10"/>
    <p:sldId id="1065" r:id="rId11"/>
    <p:sldId id="1071" r:id="rId12"/>
    <p:sldId id="1072" r:id="rId13"/>
    <p:sldId id="1075" r:id="rId14"/>
    <p:sldId id="1040" r:id="rId15"/>
    <p:sldId id="1073" r:id="rId16"/>
  </p:sldIdLst>
  <p:sldSz cx="9144000" cy="6858000" type="screen4x3"/>
  <p:notesSz cx="9865995" cy="6735445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obc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DC2A"/>
    <a:srgbClr val="00A8A8"/>
    <a:srgbClr val="954B4B"/>
    <a:srgbClr val="F69494"/>
    <a:srgbClr val="DC7685"/>
    <a:srgbClr val="99FF99"/>
    <a:srgbClr val="0000CC"/>
    <a:srgbClr val="80C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4591" autoAdjust="0"/>
  </p:normalViewPr>
  <p:slideViewPr>
    <p:cSldViewPr showGuides="1">
      <p:cViewPr varScale="1">
        <p:scale>
          <a:sx n="104" d="100"/>
          <a:sy n="104" d="100"/>
        </p:scale>
        <p:origin x="189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114" d="100"/>
          <a:sy n="114" d="100"/>
        </p:scale>
        <p:origin x="2154" y="84"/>
      </p:cViewPr>
      <p:guideLst>
        <p:guide orient="horz" pos="2129"/>
        <p:guide pos="3131"/>
        <p:guide orient="horz" pos="2121"/>
        <p:guide pos="310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277030" cy="3368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55" tIns="45429" rIns="90855" bIns="45429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87708" y="0"/>
            <a:ext cx="4277029" cy="3368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55" tIns="45429" rIns="90855" bIns="45429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397315"/>
            <a:ext cx="4277030" cy="3368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55" tIns="45429" rIns="90855" bIns="45429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87708" y="6397315"/>
            <a:ext cx="4277029" cy="3368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55" tIns="45429" rIns="90855" bIns="45429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DACD3D4-1F60-4F27-9160-D18EEB2C082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5455" cy="3368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82" tIns="45441" rIns="90882" bIns="45441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4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89283" y="0"/>
            <a:ext cx="4275455" cy="3368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82" tIns="45441" rIns="90882" bIns="45441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49613" y="504825"/>
            <a:ext cx="3367087" cy="2527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4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6159" y="3199449"/>
            <a:ext cx="7893996" cy="303180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82" tIns="45441" rIns="90882" bIns="45441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04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7315"/>
            <a:ext cx="4275455" cy="3368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82" tIns="45441" rIns="90882" bIns="45441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4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9283" y="6397315"/>
            <a:ext cx="4275455" cy="3368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882" tIns="45441" rIns="90882" bIns="45441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C221F5E-7E55-4654-8911-FEA48CFAEF7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C0FB204-B1E5-4649-A3A9-9A1CE3217B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986159" y="3199449"/>
            <a:ext cx="7893996" cy="30318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8505" indent="-28384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601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90675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44700" indent="-22733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9360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5338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0804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62705" indent="-2273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EB336B-8D23-42A8-97C1-4C3CA121FE97}" type="slidenum">
              <a:rPr lang="en-US" altLang="zh-CN" sz="1200" smtClean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/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E9F4598-3EF7-48AA-BD27-A81F496F0682}" type="datetime1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灯片编号占位符 5"/>
          <p:cNvSpPr txBox="1"/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A83F7D15-F3B5-44B0-8ED0-EF4EA53C3314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859868F-73B6-414A-9242-8C230BD4FC87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2C67ACFE-9B2A-461D-8754-88D05E098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EF3FB-16F0-4627-9AC7-E879CE2D93B6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BE09-8F1E-4907-B18A-3BFBC61721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A0F2-51CF-4E17-A8EC-C08BD675517A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A8950-2D0B-4D99-9758-6303DE17ED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C37B6-4878-45A9-9B99-FD9CD22A51A8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465D-3458-4360-B4BD-8F27404CEC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DBF7A-8251-4F01-8F1C-8384E35B7C8C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4AC55-09F2-4759-9B4F-E2383BB16B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31DA8-DAA2-4215-8BDE-918421DBF93C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7459E-D626-415E-802D-B888EA235C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EEFC2-D94C-47D0-BB23-8ECC83AD1E65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24921-2826-42F7-9839-BC8A608713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7A06-117B-41D6-B65A-2D35D857986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2F2D-4685-4643-97C8-B5EBADF1AC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E056-8C24-4003-B840-5E35FEC2C2CD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B15EF-B32E-4CA0-89E3-FDA453B146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A19D4-6E0E-4D2D-B957-47637795404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982D3-4B96-4A0F-B91B-068DBF87DF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A51E-CD5F-4E6C-B90C-252BE630F13F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49256-96B1-4E58-8193-4B38859EA9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55576-0DB5-4095-AA44-32CEAB87E35F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36F51-D707-4AE5-91A6-8CBBCD49CD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/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3BF122F-B755-434C-BB89-FC387BCFB1DE}" type="datetime1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灯片编号占位符 5"/>
          <p:cNvSpPr txBox="1"/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29794218-9C6D-49FD-ABAE-5B332968B595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FE4F9-94D1-45F6-A5FD-AF86ED9CA0A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3AA14-2675-4180-8950-E05CC7520B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/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B5EAA68-6B9C-4D98-8CC8-3D28C262D097}" type="datetime1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灯片编号占位符 5"/>
          <p:cNvSpPr txBox="1"/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CA9012D7-6D61-4EFA-8462-E5E24A20DF6D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0BDA-BFFB-42DA-8FF3-77CFF3A64481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B652-C4B5-445B-8D7D-2DEECD4277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12EA2-E3BD-4B43-9C18-EA7908078866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8B586-19D8-4776-84B9-2830DA49A8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98850-2A7B-4906-AE1F-FFCFF14536C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B12C-6BB4-46B8-92CE-A966E59B51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8C628-37BF-45D7-9586-9E5D60487FA9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BC47A-E780-49EF-B172-EFE51020EB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BFEB7-7A9D-4174-957D-CF73E114DD31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B97D0-94EF-4F2F-B30F-1FEB020901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4645A-5D1B-4034-B3A9-C882051BC9B0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50C4D-E8EE-49FB-960D-7CA15E47E0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34D86-6F76-4ED1-BEA8-7E12F2B724BA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246DE-A883-4761-B9FA-EED0A17407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6C4D8-A07A-43D1-953F-A170A9FEAF28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ED81D-802C-4FF1-8C0C-FD6125C2D2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0B87A-209D-400B-8926-0E763394A54D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354F2-D0BB-43D2-9BBC-42F164EFB9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B1373-C388-4EB8-92EB-080C2FF169AD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A6B6-D9A1-44CB-BA7F-081D9BEC8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9FAD3-ECDF-419B-8731-0EDF8BA0FCDB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E9FF-5F63-426F-A61F-A6EC362C71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455F3-AE33-4433-9E1B-7DB4B3CA3CF2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C3B6-0310-457C-96B8-3DBF339B25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4857-8D2E-4094-B935-74136E06B58D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2971-A1AF-4D6A-BDBF-4C3C0E605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3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3"/>
          <p:cNvSpPr>
            <a:spLocks noChangeShapeType="1"/>
          </p:cNvSpPr>
          <p:nvPr/>
        </p:nvSpPr>
        <p:spPr bwMode="auto">
          <a:xfrm rot="-143156">
            <a:off x="106363" y="504825"/>
            <a:ext cx="4032250" cy="185738"/>
          </a:xfrm>
          <a:prstGeom prst="line">
            <a:avLst/>
          </a:prstGeom>
          <a:noFill/>
          <a:ln w="63500">
            <a:solidFill>
              <a:srgbClr val="06509A"/>
            </a:solidFill>
            <a:prstDash val="sysDot"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Line 4"/>
          <p:cNvSpPr>
            <a:spLocks noChangeShapeType="1"/>
          </p:cNvSpPr>
          <p:nvPr/>
        </p:nvSpPr>
        <p:spPr bwMode="auto">
          <a:xfrm rot="-143156">
            <a:off x="4211638" y="484188"/>
            <a:ext cx="4811712" cy="201612"/>
          </a:xfrm>
          <a:prstGeom prst="line">
            <a:avLst/>
          </a:prstGeom>
          <a:noFill/>
          <a:ln w="47625">
            <a:solidFill>
              <a:srgbClr val="06509A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Line 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07950" y="6524625"/>
            <a:ext cx="9036050" cy="2460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                      </a:t>
            </a:r>
            <a:r>
              <a:rPr lang="zh-CN" altLang="en-US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质量规划                                                                                                                   第 </a:t>
            </a:r>
            <a:fld id="{543DC7D2-D9E4-41E4-8DDA-B72AD063A0C6}" type="slidenum">
              <a:rPr lang="zh-CN" altLang="en-US" sz="100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</a:fld>
            <a:r>
              <a:rPr lang="zh-CN" altLang="en-US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页</a:t>
            </a:r>
            <a:endParaRPr lang="zh-CN" altLang="en-US" sz="1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1030" name="图片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15888"/>
            <a:ext cx="6762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1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597650"/>
            <a:ext cx="6477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方正兰亭黑_GBK" pitchFamily="2" charset="-122"/>
              </a:defRPr>
            </a:lvl1pPr>
          </a:lstStyle>
          <a:p>
            <a:pPr>
              <a:defRPr/>
            </a:pPr>
            <a:fld id="{27346910-C2B4-4879-BF9C-AED9A94733B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方正兰亭黑_GBK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方正兰亭黑_GBK"/>
                <a:cs typeface="方正兰亭黑_GBK"/>
              </a:defRPr>
            </a:lvl1pPr>
          </a:lstStyle>
          <a:p>
            <a:pPr>
              <a:defRPr/>
            </a:pPr>
            <a:fld id="{25D8B6C0-DACE-4AD6-8513-724C5E4FBE0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405C02D-F58C-4B85-84FB-C903EAABBAE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0D9A64-71A6-454E-9E84-36BE5EE63A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4149725"/>
            <a:ext cx="9144000" cy="1095375"/>
          </a:xfrm>
          <a:prstGeom prst="rect">
            <a:avLst/>
          </a:prstGeom>
          <a:solidFill>
            <a:srgbClr val="003366"/>
          </a:solidFill>
          <a:ln w="31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bg1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219" name="Rectangle 19"/>
          <p:cNvSpPr>
            <a:spLocks noChangeArrowheads="1"/>
          </p:cNvSpPr>
          <p:nvPr/>
        </p:nvSpPr>
        <p:spPr bwMode="auto">
          <a:xfrm>
            <a:off x="1382241" y="4435802"/>
            <a:ext cx="6235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ea typeface="方正兰亭粗黑_GBK"/>
                <a:cs typeface="Arial" panose="020B0604020202020204" pitchFamily="34" charset="0"/>
              </a:rPr>
              <a:t>陕汽</a:t>
            </a:r>
            <a:r>
              <a:rPr lang="en-US" altLang="zh-CN" dirty="0">
                <a:solidFill>
                  <a:schemeClr val="bg1"/>
                </a:solidFill>
                <a:ea typeface="方正兰亭粗黑_GBK"/>
                <a:cs typeface="Arial" panose="020B0604020202020204" pitchFamily="34" charset="0"/>
              </a:rPr>
              <a:t>X5000</a:t>
            </a:r>
            <a:r>
              <a:rPr lang="zh-CN" altLang="en-US" dirty="0">
                <a:solidFill>
                  <a:schemeClr val="bg1"/>
                </a:solidFill>
                <a:ea typeface="方正兰亭粗黑_GBK"/>
                <a:cs typeface="Arial" panose="020B0604020202020204" pitchFamily="34" charset="0"/>
              </a:rPr>
              <a:t>（右舵）座椅</a:t>
            </a:r>
            <a:r>
              <a:rPr lang="zh-CN" altLang="en-US" dirty="0">
                <a:solidFill>
                  <a:schemeClr val="bg1"/>
                </a:solidFill>
                <a:latin typeface="方正兰亭粗黑_GBK"/>
                <a:ea typeface="方正兰亭粗黑_GBK"/>
                <a:cs typeface="Arial" panose="020B0604020202020204" pitchFamily="34" charset="0"/>
              </a:rPr>
              <a:t>产品开发方案</a:t>
            </a:r>
            <a:endParaRPr lang="zh-CN" altLang="en-US" dirty="0">
              <a:solidFill>
                <a:schemeClr val="bg1"/>
              </a:solidFill>
              <a:latin typeface="方正兰亭粗黑_GBK"/>
              <a:ea typeface="方正兰亭粗黑_GBK"/>
              <a:cs typeface="Arial" panose="020B0604020202020204" pitchFamily="34" charset="0"/>
            </a:endParaRPr>
          </a:p>
        </p:txBody>
      </p:sp>
      <p:graphicFrame>
        <p:nvGraphicFramePr>
          <p:cNvPr id="6" name="Group 18"/>
          <p:cNvGraphicFramePr>
            <a:graphicFrameLocks noGrp="1"/>
          </p:cNvGraphicFramePr>
          <p:nvPr/>
        </p:nvGraphicFramePr>
        <p:xfrm>
          <a:off x="2728913" y="5300663"/>
          <a:ext cx="4972050" cy="1204911"/>
        </p:xfrm>
        <a:graphic>
          <a:graphicData uri="http://schemas.openxmlformats.org/drawingml/2006/table">
            <a:tbl>
              <a:tblPr/>
              <a:tblGrid>
                <a:gridCol w="1881389"/>
                <a:gridCol w="3090661"/>
              </a:tblGrid>
              <a:tr h="417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公司  </a:t>
                      </a: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Company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</a:rPr>
                        <a:t>北京光华荣昌汽车部件有限公司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版本号 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Version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01</a:t>
                      </a:r>
                      <a:endParaRPr kumimoji="0" lang="en-US" altLang="zh-CN" sz="1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更新日期 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Date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20240903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4414" marR="84414" marT="60978" marB="6097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230" name="Object 2"/>
          <p:cNvGraphicFramePr>
            <a:graphicFrameLocks noChangeAspect="1"/>
          </p:cNvGraphicFramePr>
          <p:nvPr/>
        </p:nvGraphicFramePr>
        <p:xfrm>
          <a:off x="755650" y="739775"/>
          <a:ext cx="7488238" cy="340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Picture" r:id="rId1" imgW="5419725" imgH="2466975" progId="StaticDib">
                  <p:embed/>
                </p:oleObj>
              </mc:Choice>
              <mc:Fallback>
                <p:oleObj name="Picture" r:id="rId1" imgW="5419725" imgH="2466975" progId="StaticDib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grayscl/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739775"/>
                        <a:ext cx="7488238" cy="34099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12971-A1AF-4D6A-BDBF-4C3C0E605AA2}" type="slidenum">
              <a:rPr lang="zh-CN" altLang="en-US" smtClean="0"/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兰亭黑_GBK"/>
              </a:rPr>
              <a:t>四、产品开发计划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cxnSp>
        <p:nvCxnSpPr>
          <p:cNvPr id="4" name="Line 19264"/>
          <p:cNvCxnSpPr>
            <a:cxnSpLocks noChangeShapeType="1"/>
            <a:stCxn id="33" idx="0"/>
            <a:endCxn id="83" idx="0"/>
          </p:cNvCxnSpPr>
          <p:nvPr/>
        </p:nvCxnSpPr>
        <p:spPr bwMode="auto">
          <a:xfrm>
            <a:off x="872481" y="3697745"/>
            <a:ext cx="7344574" cy="32269"/>
          </a:xfrm>
          <a:prstGeom prst="line">
            <a:avLst/>
          </a:prstGeom>
          <a:noFill/>
          <a:ln w="38100">
            <a:solidFill>
              <a:schemeClr val="accent3">
                <a:lumMod val="75000"/>
                <a:lumOff val="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6804248" y="3717032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2025.3.15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流程图: 决策 10"/>
          <p:cNvSpPr/>
          <p:nvPr/>
        </p:nvSpPr>
        <p:spPr>
          <a:xfrm>
            <a:off x="747107" y="3556993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决策 11"/>
          <p:cNvSpPr/>
          <p:nvPr/>
        </p:nvSpPr>
        <p:spPr>
          <a:xfrm>
            <a:off x="1997075" y="3539451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决策 12"/>
          <p:cNvSpPr/>
          <p:nvPr/>
        </p:nvSpPr>
        <p:spPr>
          <a:xfrm>
            <a:off x="3066564" y="3543927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决策 13"/>
          <p:cNvSpPr/>
          <p:nvPr/>
        </p:nvSpPr>
        <p:spPr>
          <a:xfrm>
            <a:off x="4072788" y="3556993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决策 14"/>
          <p:cNvSpPr/>
          <p:nvPr/>
        </p:nvSpPr>
        <p:spPr>
          <a:xfrm>
            <a:off x="5106875" y="3549815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决策 15"/>
          <p:cNvSpPr/>
          <p:nvPr/>
        </p:nvSpPr>
        <p:spPr>
          <a:xfrm>
            <a:off x="6196370" y="3554543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289247" y="2889052"/>
            <a:ext cx="1123065" cy="64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G7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方案批准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1480074" y="2835565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G6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设计数据冻结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2597765" y="2835565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G5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手工件确认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4608916" y="2816551"/>
            <a:ext cx="1241288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G3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产品开发过程确认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5719256" y="2807904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G2</a:t>
            </a:r>
            <a:endParaRPr lang="en-US" altLang="zh-CN" sz="1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试生产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8127542" y="3544345"/>
            <a:ext cx="211918" cy="298537"/>
          </a:xfrm>
          <a:prstGeom prst="flowChartDecisi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AutoShape 19282"/>
          <p:cNvSpPr>
            <a:spLocks noChangeArrowheads="1"/>
          </p:cNvSpPr>
          <p:nvPr/>
        </p:nvSpPr>
        <p:spPr bwMode="auto">
          <a:xfrm>
            <a:off x="7155209" y="3576799"/>
            <a:ext cx="126426" cy="194714"/>
          </a:xfrm>
          <a:prstGeom prst="can">
            <a:avLst>
              <a:gd name="adj" fmla="val 59317"/>
            </a:avLst>
          </a:prstGeom>
          <a:solidFill>
            <a:srgbClr val="00B05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10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6736933" y="2844304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项目转产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5843857" y="3695912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2025.3.1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4812478" y="3702208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2025.2.15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3781099" y="3686366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2025.1. 1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2743315" y="3696493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2024.10.25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667590" y="3697745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2024.10.10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430767" y="3697745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2024.9.20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231448" y="3391687"/>
            <a:ext cx="216024" cy="289534"/>
            <a:chOff x="10239686" y="2755245"/>
            <a:chExt cx="585106" cy="1105803"/>
          </a:xfrm>
        </p:grpSpPr>
        <p:sp>
          <p:nvSpPr>
            <p:cNvPr id="36" name="波形 35"/>
            <p:cNvSpPr/>
            <p:nvPr/>
          </p:nvSpPr>
          <p:spPr>
            <a:xfrm>
              <a:off x="10239686" y="2755245"/>
              <a:ext cx="585106" cy="606131"/>
            </a:xfrm>
            <a:prstGeom prst="wav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239686" y="2820010"/>
              <a:ext cx="0" cy="10410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8" name="Text Box 27"/>
          <p:cNvSpPr txBox="1">
            <a:spLocks noChangeArrowheads="1"/>
          </p:cNvSpPr>
          <p:nvPr/>
        </p:nvSpPr>
        <p:spPr bwMode="auto">
          <a:xfrm>
            <a:off x="3585666" y="2807904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G4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工装件确认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9" name="Text Box 27"/>
          <p:cNvSpPr txBox="1">
            <a:spLocks noChangeArrowheads="1"/>
          </p:cNvSpPr>
          <p:nvPr/>
        </p:nvSpPr>
        <p:spPr bwMode="auto">
          <a:xfrm>
            <a:off x="7668779" y="2759176"/>
            <a:ext cx="1123065" cy="73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G1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SOP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启动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3" name="Text Box 27"/>
          <p:cNvSpPr txBox="1">
            <a:spLocks noChangeArrowheads="1"/>
          </p:cNvSpPr>
          <p:nvPr/>
        </p:nvSpPr>
        <p:spPr bwMode="auto">
          <a:xfrm>
            <a:off x="7775341" y="3730014"/>
            <a:ext cx="883428" cy="7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 eaLnBrk="0" fontAlgn="base" hangingPunct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2025.3.30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12971-A1AF-4D6A-BDBF-4C3C0E605AA2}" type="slidenum">
              <a:rPr lang="zh-CN" altLang="en-US" smtClean="0"/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兰亭黑_GBK"/>
              </a:rPr>
              <a:t>五、风险问题识别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60" y="2564904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主驾驶座椅在装车时可能会出现装车工具空间不足问题</a:t>
            </a:r>
            <a:br>
              <a:rPr lang="en-US" altLang="zh-CN" sz="2000" dirty="0"/>
            </a:br>
            <a:endParaRPr lang="en-US" altLang="zh-CN" sz="2000" dirty="0"/>
          </a:p>
          <a:p>
            <a:r>
              <a:rPr lang="zh-CN" altLang="en-US" sz="2000" dirty="0"/>
              <a:t>需要进行数据校核，并做出整改方案</a:t>
            </a:r>
            <a:endParaRPr lang="en-US" altLang="zh-CN" sz="2000" dirty="0"/>
          </a:p>
          <a:p>
            <a:endParaRPr lang="en-US" altLang="zh-CN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7C3B775-FA8E-431C-A527-814DC6C7B56A}" type="slidenum">
              <a:rPr lang="zh-CN" altLang="en-US"/>
            </a:fld>
            <a:endParaRPr lang="zh-CN" altLang="en-US"/>
          </a:p>
        </p:txBody>
      </p:sp>
      <p:sp>
        <p:nvSpPr>
          <p:cNvPr id="5" name="Freeform 13"/>
          <p:cNvSpPr/>
          <p:nvPr/>
        </p:nvSpPr>
        <p:spPr bwMode="auto">
          <a:xfrm>
            <a:off x="147638" y="2709863"/>
            <a:ext cx="1462087" cy="2093912"/>
          </a:xfrm>
          <a:custGeom>
            <a:avLst/>
            <a:gdLst>
              <a:gd name="T0" fmla="*/ 2147483646 w 2055"/>
              <a:gd name="T1" fmla="*/ 2147483646 h 3548"/>
              <a:gd name="T2" fmla="*/ 0 w 2055"/>
              <a:gd name="T3" fmla="*/ 2147483646 h 3548"/>
              <a:gd name="T4" fmla="*/ 0 w 2055"/>
              <a:gd name="T5" fmla="*/ 0 h 3548"/>
              <a:gd name="T6" fmla="*/ 2147483646 w 2055"/>
              <a:gd name="T7" fmla="*/ 0 h 3548"/>
              <a:gd name="T8" fmla="*/ 2147483646 w 2055"/>
              <a:gd name="T9" fmla="*/ 2147483646 h 3548"/>
              <a:gd name="T10" fmla="*/ 2147483646 w 2055"/>
              <a:gd name="T11" fmla="*/ 2147483646 h 35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55"/>
              <a:gd name="T19" fmla="*/ 0 h 3548"/>
              <a:gd name="T20" fmla="*/ 2055 w 2055"/>
              <a:gd name="T21" fmla="*/ 3548 h 354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</a:ln>
        </p:spPr>
        <p:txBody>
          <a:bodyPr lIns="81612" tIns="40806" rIns="81612" bIns="40806"/>
          <a:lstStyle/>
          <a:p>
            <a:endParaRPr lang="zh-CN" altLang="en-US"/>
          </a:p>
        </p:txBody>
      </p:sp>
      <p:sp>
        <p:nvSpPr>
          <p:cNvPr id="6" name="Freeform 19"/>
          <p:cNvSpPr/>
          <p:nvPr/>
        </p:nvSpPr>
        <p:spPr bwMode="auto">
          <a:xfrm>
            <a:off x="2547938" y="1495425"/>
            <a:ext cx="1758950" cy="5157788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81612" tIns="40806" rIns="81612" bIns="40806"/>
          <a:lstStyle/>
          <a:p>
            <a:pPr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41"/>
          <p:cNvGrpSpPr/>
          <p:nvPr/>
        </p:nvGrpSpPr>
        <p:grpSpPr bwMode="auto">
          <a:xfrm>
            <a:off x="2829418" y="1624012"/>
            <a:ext cx="574675" cy="549275"/>
            <a:chOff x="3977132" y="808412"/>
            <a:chExt cx="767867" cy="731371"/>
          </a:xfrm>
        </p:grpSpPr>
        <p:sp>
          <p:nvSpPr>
            <p:cNvPr id="11298" name="椭圆 6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99" name="TextBox 24"/>
            <p:cNvSpPr txBox="1">
              <a:spLocks noChangeArrowheads="1"/>
            </p:cNvSpPr>
            <p:nvPr/>
          </p:nvSpPr>
          <p:spPr bwMode="auto">
            <a:xfrm>
              <a:off x="4126043" y="839961"/>
              <a:ext cx="578107" cy="699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40"/>
          <p:cNvGrpSpPr/>
          <p:nvPr/>
        </p:nvGrpSpPr>
        <p:grpSpPr bwMode="auto">
          <a:xfrm>
            <a:off x="3677027" y="2703296"/>
            <a:ext cx="576262" cy="546100"/>
            <a:chOff x="4683558" y="1724102"/>
            <a:chExt cx="767867" cy="729541"/>
          </a:xfrm>
        </p:grpSpPr>
        <p:sp>
          <p:nvSpPr>
            <p:cNvPr id="11296" name="椭圆 7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97" name="TextBox 25"/>
            <p:cNvSpPr txBox="1">
              <a:spLocks noChangeArrowheads="1"/>
            </p:cNvSpPr>
            <p:nvPr/>
          </p:nvSpPr>
          <p:spPr bwMode="auto">
            <a:xfrm>
              <a:off x="4819492" y="1749343"/>
              <a:ext cx="576913" cy="701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r>
                <a:rPr lang="en-US" altLang="zh-CN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2795440" y="5976192"/>
            <a:ext cx="576263" cy="562720"/>
            <a:chOff x="4884971" y="2604546"/>
            <a:chExt cx="767867" cy="748363"/>
          </a:xfrm>
        </p:grpSpPr>
        <p:sp>
          <p:nvSpPr>
            <p:cNvPr id="11294" name="椭圆 8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95" name="TextBox 26"/>
            <p:cNvSpPr txBox="1">
              <a:spLocks noChangeArrowheads="1"/>
            </p:cNvSpPr>
            <p:nvPr/>
          </p:nvSpPr>
          <p:spPr bwMode="auto">
            <a:xfrm>
              <a:off x="5012066" y="2654209"/>
              <a:ext cx="576913" cy="698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993775" y="2851150"/>
            <a:ext cx="1852613" cy="181133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81612" tIns="40806" rIns="81612" bIns="40806"/>
          <a:lstStyle/>
          <a:p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8" name="组合 36"/>
          <p:cNvGrpSpPr/>
          <p:nvPr/>
        </p:nvGrpSpPr>
        <p:grpSpPr bwMode="auto">
          <a:xfrm>
            <a:off x="3618034" y="1619149"/>
            <a:ext cx="3763962" cy="497677"/>
            <a:chOff x="5856700" y="3636991"/>
            <a:chExt cx="4303190" cy="665147"/>
          </a:xfrm>
        </p:grpSpPr>
        <p:sp>
          <p:nvSpPr>
            <p:cNvPr id="11290" name="圆角矩形 15"/>
            <p:cNvSpPr>
              <a:spLocks noChangeArrowheads="1"/>
            </p:cNvSpPr>
            <p:nvPr/>
          </p:nvSpPr>
          <p:spPr bwMode="auto">
            <a:xfrm>
              <a:off x="5856700" y="3636998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TextBox 44"/>
            <p:cNvSpPr txBox="1"/>
            <p:nvPr/>
          </p:nvSpPr>
          <p:spPr>
            <a:xfrm>
              <a:off x="7107542" y="3636991"/>
              <a:ext cx="1900625" cy="66514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客户输入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36"/>
          <p:cNvGrpSpPr/>
          <p:nvPr/>
        </p:nvGrpSpPr>
        <p:grpSpPr bwMode="auto">
          <a:xfrm>
            <a:off x="4338007" y="2718006"/>
            <a:ext cx="3763962" cy="497677"/>
            <a:chOff x="5856700" y="3636991"/>
            <a:chExt cx="4303190" cy="665147"/>
          </a:xfrm>
        </p:grpSpPr>
        <p:sp>
          <p:nvSpPr>
            <p:cNvPr id="11288" name="圆角矩形 15"/>
            <p:cNvSpPr>
              <a:spLocks noChangeArrowheads="1"/>
            </p:cNvSpPr>
            <p:nvPr/>
          </p:nvSpPr>
          <p:spPr bwMode="auto">
            <a:xfrm>
              <a:off x="5856700" y="3636998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TextBox 44"/>
            <p:cNvSpPr txBox="1"/>
            <p:nvPr/>
          </p:nvSpPr>
          <p:spPr>
            <a:xfrm>
              <a:off x="6076676" y="3636991"/>
              <a:ext cx="3962358" cy="66514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开发方案及参数对比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36"/>
          <p:cNvGrpSpPr/>
          <p:nvPr/>
        </p:nvGrpSpPr>
        <p:grpSpPr bwMode="auto">
          <a:xfrm>
            <a:off x="3472198" y="6041996"/>
            <a:ext cx="3763963" cy="497677"/>
            <a:chOff x="5856700" y="3636991"/>
            <a:chExt cx="4303190" cy="665147"/>
          </a:xfrm>
        </p:grpSpPr>
        <p:sp>
          <p:nvSpPr>
            <p:cNvPr id="11286" name="圆角矩形 15"/>
            <p:cNvSpPr>
              <a:spLocks noChangeArrowheads="1"/>
            </p:cNvSpPr>
            <p:nvPr/>
          </p:nvSpPr>
          <p:spPr bwMode="auto">
            <a:xfrm>
              <a:off x="5856700" y="3636998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87" name="TextBox 44"/>
            <p:cNvSpPr txBox="1">
              <a:spLocks noChangeArrowheads="1"/>
            </p:cNvSpPr>
            <p:nvPr/>
          </p:nvSpPr>
          <p:spPr bwMode="auto">
            <a:xfrm>
              <a:off x="6700925" y="3636991"/>
              <a:ext cx="2725317" cy="6651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风险问题识别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37"/>
          <p:cNvGrpSpPr/>
          <p:nvPr/>
        </p:nvGrpSpPr>
        <p:grpSpPr bwMode="auto">
          <a:xfrm>
            <a:off x="3677027" y="4905228"/>
            <a:ext cx="576263" cy="562720"/>
            <a:chOff x="4884971" y="2604546"/>
            <a:chExt cx="767867" cy="748363"/>
          </a:xfrm>
        </p:grpSpPr>
        <p:sp>
          <p:nvSpPr>
            <p:cNvPr id="31" name="椭圆 8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TextBox 26"/>
            <p:cNvSpPr txBox="1">
              <a:spLocks noChangeArrowheads="1"/>
            </p:cNvSpPr>
            <p:nvPr/>
          </p:nvSpPr>
          <p:spPr bwMode="auto">
            <a:xfrm>
              <a:off x="5012066" y="2654209"/>
              <a:ext cx="576913" cy="698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6"/>
          <p:cNvGrpSpPr/>
          <p:nvPr/>
        </p:nvGrpSpPr>
        <p:grpSpPr bwMode="auto">
          <a:xfrm>
            <a:off x="4333943" y="4919964"/>
            <a:ext cx="3763963" cy="497677"/>
            <a:chOff x="5856700" y="3636991"/>
            <a:chExt cx="4303190" cy="665147"/>
          </a:xfrm>
        </p:grpSpPr>
        <p:sp>
          <p:nvSpPr>
            <p:cNvPr id="35" name="圆角矩形 15"/>
            <p:cNvSpPr>
              <a:spLocks noChangeArrowheads="1"/>
            </p:cNvSpPr>
            <p:nvPr/>
          </p:nvSpPr>
          <p:spPr bwMode="auto">
            <a:xfrm>
              <a:off x="5856700" y="3636998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TextBox 44"/>
            <p:cNvSpPr txBox="1">
              <a:spLocks noChangeArrowheads="1"/>
            </p:cNvSpPr>
            <p:nvPr/>
          </p:nvSpPr>
          <p:spPr bwMode="auto">
            <a:xfrm>
              <a:off x="6645635" y="3636991"/>
              <a:ext cx="2725317" cy="6651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产品开发计划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37"/>
          <p:cNvGrpSpPr/>
          <p:nvPr/>
        </p:nvGrpSpPr>
        <p:grpSpPr bwMode="auto">
          <a:xfrm>
            <a:off x="3941430" y="3867475"/>
            <a:ext cx="576263" cy="562720"/>
            <a:chOff x="4884971" y="2604546"/>
            <a:chExt cx="767867" cy="748363"/>
          </a:xfrm>
        </p:grpSpPr>
        <p:sp>
          <p:nvSpPr>
            <p:cNvPr id="11" name="椭圆 8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TextBox 26"/>
            <p:cNvSpPr txBox="1">
              <a:spLocks noChangeArrowheads="1"/>
            </p:cNvSpPr>
            <p:nvPr/>
          </p:nvSpPr>
          <p:spPr bwMode="auto">
            <a:xfrm>
              <a:off x="5012066" y="2654209"/>
              <a:ext cx="576913" cy="698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36"/>
          <p:cNvGrpSpPr/>
          <p:nvPr/>
        </p:nvGrpSpPr>
        <p:grpSpPr bwMode="auto">
          <a:xfrm>
            <a:off x="4572000" y="3916415"/>
            <a:ext cx="3763963" cy="497677"/>
            <a:chOff x="5856700" y="3636991"/>
            <a:chExt cx="4303190" cy="665147"/>
          </a:xfrm>
        </p:grpSpPr>
        <p:sp>
          <p:nvSpPr>
            <p:cNvPr id="14" name="圆角矩形 15"/>
            <p:cNvSpPr>
              <a:spLocks noChangeArrowheads="1"/>
            </p:cNvSpPr>
            <p:nvPr/>
          </p:nvSpPr>
          <p:spPr bwMode="auto">
            <a:xfrm>
              <a:off x="5856700" y="3636998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</a:ln>
          </p:spPr>
          <p:txBody>
            <a:bodyPr lIns="108816" tIns="54408" rIns="108816" bIns="54408"/>
            <a:lstStyle/>
            <a:p>
              <a:pPr defTabSz="814705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TextBox 44"/>
            <p:cNvSpPr txBox="1">
              <a:spLocks noChangeArrowheads="1"/>
            </p:cNvSpPr>
            <p:nvPr/>
          </p:nvSpPr>
          <p:spPr bwMode="auto">
            <a:xfrm>
              <a:off x="6851809" y="3636991"/>
              <a:ext cx="2312971" cy="6651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8816" tIns="54408" rIns="108816" bIns="54408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新开件清单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一、客户输入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719" y="836712"/>
            <a:ext cx="5402565" cy="2243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19" y="3212976"/>
            <a:ext cx="6488901" cy="150927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9719" y="5404668"/>
            <a:ext cx="35237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时间节点：</a:t>
            </a:r>
            <a:br>
              <a:rPr lang="en-US" altLang="zh-CN" sz="1600" dirty="0"/>
            </a:br>
            <a:r>
              <a:rPr lang="en-US" altLang="zh-CN" sz="1600" dirty="0"/>
              <a:t>1.</a:t>
            </a:r>
            <a:r>
              <a:rPr lang="zh-CN" altLang="en-US" sz="1600" dirty="0"/>
              <a:t>手工件样件验证时间节点</a:t>
            </a:r>
            <a:r>
              <a:rPr lang="en-US" altLang="zh-CN" sz="1600" dirty="0"/>
              <a:t>20240831</a:t>
            </a:r>
            <a:br>
              <a:rPr lang="en-US" altLang="zh-CN" sz="1600" dirty="0"/>
            </a:br>
            <a:r>
              <a:rPr lang="en-US" altLang="zh-CN" sz="1600" dirty="0"/>
              <a:t>2.</a:t>
            </a:r>
            <a:r>
              <a:rPr lang="zh-CN" altLang="en-US" sz="1600" dirty="0"/>
              <a:t>模具件样件验证时间节点</a:t>
            </a:r>
            <a:r>
              <a:rPr lang="en-US" altLang="zh-CN" sz="1600" dirty="0"/>
              <a:t>20250101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" t="3883" r="6649" b="3566"/>
          <a:stretch>
            <a:fillRect/>
          </a:stretch>
        </p:blipFill>
        <p:spPr>
          <a:xfrm>
            <a:off x="378011" y="1241565"/>
            <a:ext cx="1989765" cy="3230189"/>
          </a:xfrm>
          <a:prstGeom prst="rect">
            <a:avLst/>
          </a:prstGeom>
        </p:spPr>
      </p:pic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二、开发方案及参数对比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504" y="623134"/>
            <a:ext cx="1733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+mj-ea"/>
                <a:ea typeface="+mj-ea"/>
              </a:rPr>
              <a:t>方案产品展示</a:t>
            </a:r>
            <a:endParaRPr lang="zh-CN" altLang="en-US" sz="2000" b="1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647" y="2924489"/>
            <a:ext cx="2260945" cy="11426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86925"/>
            <a:ext cx="1872208" cy="327512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57200" y="4653988"/>
            <a:ext cx="1872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i="0" u="none" strike="noStrike" kern="1200" baseline="0" dirty="0">
                <a:solidFill>
                  <a:schemeClr val="dk1"/>
                </a:solidFill>
                <a:latin typeface="+mj-ea"/>
                <a:ea typeface="+mj-ea"/>
                <a:cs typeface="+mn-cs"/>
              </a:rPr>
              <a:t>DZ14251510198</a:t>
            </a:r>
            <a:br>
              <a:rPr lang="en-US" altLang="zh-CN" sz="2000" b="1" i="0" u="none" strike="noStrike" kern="1200" baseline="0" dirty="0">
                <a:solidFill>
                  <a:schemeClr val="dk1"/>
                </a:solidFill>
                <a:latin typeface="+mj-ea"/>
                <a:ea typeface="+mj-ea"/>
                <a:cs typeface="+mn-cs"/>
              </a:rPr>
            </a:br>
            <a:r>
              <a:rPr lang="zh-CN" altLang="en-US" sz="2000" b="1" dirty="0">
                <a:latin typeface="+mj-ea"/>
                <a:ea typeface="+mj-ea"/>
              </a:rPr>
              <a:t>主驾空气座椅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41527" y="4684578"/>
            <a:ext cx="1872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i="0" u="none" strike="noStrike" baseline="0" dirty="0">
                <a:latin typeface="+mj-ea"/>
                <a:ea typeface="+mj-ea"/>
              </a:rPr>
              <a:t>DZ14251510199</a:t>
            </a:r>
            <a:br>
              <a:rPr lang="en-US" altLang="zh-CN" sz="2000" b="1" i="0" u="none" strike="noStrike" baseline="0" dirty="0">
                <a:latin typeface="+mj-ea"/>
                <a:ea typeface="+mj-ea"/>
              </a:rPr>
            </a:br>
            <a:r>
              <a:rPr lang="zh-CN" altLang="en-US" sz="2000" b="1" i="0" u="none" strike="noStrike" baseline="0" dirty="0">
                <a:latin typeface="+mj-ea"/>
                <a:ea typeface="+mj-ea"/>
              </a:rPr>
              <a:t>副驾固定</a:t>
            </a:r>
            <a:r>
              <a:rPr lang="zh-CN" altLang="en-US" sz="2000" b="1" dirty="0">
                <a:latin typeface="+mj-ea"/>
                <a:ea typeface="+mj-ea"/>
              </a:rPr>
              <a:t>座椅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43602" y="4621870"/>
            <a:ext cx="2492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i="0" u="none" strike="noStrike" baseline="0" dirty="0">
                <a:latin typeface="+mj-ea"/>
                <a:ea typeface="+mj-ea"/>
              </a:rPr>
              <a:t>DZ14251510159</a:t>
            </a:r>
            <a:br>
              <a:rPr lang="en-US" altLang="zh-CN" sz="2000" b="1" i="0" u="none" strike="noStrike" baseline="0" dirty="0">
                <a:latin typeface="+mj-ea"/>
                <a:ea typeface="+mj-ea"/>
              </a:rPr>
            </a:br>
            <a:r>
              <a:rPr lang="zh-CN" altLang="en-US" sz="2000" b="1" i="0" u="none" strike="noStrike" baseline="0" dirty="0">
                <a:latin typeface="+mj-ea"/>
                <a:ea typeface="+mj-ea"/>
              </a:rPr>
              <a:t>右空气座椅底座总成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8011" y="5710019"/>
            <a:ext cx="6417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本次开发方案涉及到的新开件有副驾罩壳、主驾装车底座总成</a:t>
            </a:r>
            <a:br>
              <a:rPr lang="en-US" altLang="zh-CN" sz="1800" dirty="0"/>
            </a:br>
            <a:r>
              <a:rPr lang="zh-CN" altLang="en-US" sz="1800" dirty="0"/>
              <a:t>其余部件均为借用平台产品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二、开发方案及参数对比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9290" y="1225389"/>
          <a:ext cx="8462615" cy="513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9543"/>
                <a:gridCol w="1008112"/>
                <a:gridCol w="2160240"/>
                <a:gridCol w="2170584"/>
                <a:gridCol w="1224136"/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座椅功能配置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客户参数需求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我司产品参数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是否满足</a:t>
                      </a:r>
                      <a:endParaRPr lang="zh-CN" altLang="en-US" dirty="0"/>
                    </a:p>
                  </a:txBody>
                  <a:tcPr/>
                </a:tc>
              </a:tr>
              <a:tr h="29030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集成式安全带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8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一体式头枕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宽靠背造型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原</a:t>
                      </a:r>
                      <a:r>
                        <a:rPr lang="en-US" altLang="zh-CN" dirty="0"/>
                        <a:t>X5000</a:t>
                      </a:r>
                      <a:r>
                        <a:rPr lang="zh-CN" altLang="en-US" dirty="0"/>
                        <a:t>造型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满足</a:t>
                      </a:r>
                      <a:endParaRPr lang="zh-CN" altLang="en-US" dirty="0"/>
                    </a:p>
                  </a:txBody>
                  <a:tcPr/>
                </a:tc>
              </a:tr>
              <a:tr h="198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安全带报警提醒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满足</a:t>
                      </a:r>
                      <a:endParaRPr lang="zh-CN" altLang="en-US" dirty="0"/>
                    </a:p>
                  </a:txBody>
                  <a:tcPr/>
                </a:tc>
              </a:tr>
              <a:tr h="337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自动回位功能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减震行程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dirty="0"/>
                        <a:t>±40mm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减震行程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dirty="0"/>
                        <a:t>±40mm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4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前后调节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调节行程：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200mm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调节行程：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200mm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371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高度调节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调节行程：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100mm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调节行程：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100mm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561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坐垫倾角调节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dirty="0"/>
                        <a:t>-5°~5°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dirty="0"/>
                        <a:t>-5°~5°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靠背角度调节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dirty="0"/>
                        <a:t>90°~140°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altLang="zh-CN" dirty="0"/>
                        <a:t>°~140°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5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阻尼调节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阻尼可调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阻尼可调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9884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空气腰托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腰托可调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腰托可调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286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速降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172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扶手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左扶手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通风加热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选配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选配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8289" y="655925"/>
            <a:ext cx="4452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i="0" u="none" strike="noStrike" kern="1200" baseline="0" dirty="0">
                <a:solidFill>
                  <a:schemeClr val="dk1"/>
                </a:solidFill>
                <a:latin typeface="+mj-ea"/>
                <a:ea typeface="+mj-ea"/>
                <a:cs typeface="+mn-cs"/>
              </a:rPr>
              <a:t>DZ14251510198</a:t>
            </a:r>
            <a:r>
              <a:rPr lang="zh-CN" altLang="en-US" sz="2000" b="1" dirty="0">
                <a:latin typeface="+mj-ea"/>
                <a:ea typeface="+mj-ea"/>
              </a:rPr>
              <a:t>主驾空气座椅（右舵）</a:t>
            </a:r>
            <a:endParaRPr lang="zh-CN" altLang="en-US" sz="20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二、开发方案及参数对比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146" y="655925"/>
            <a:ext cx="4416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i="0" u="none" strike="noStrike" baseline="0" dirty="0">
                <a:latin typeface="+mj-ea"/>
                <a:ea typeface="+mj-ea"/>
              </a:rPr>
              <a:t>DZ14251510199</a:t>
            </a:r>
            <a:r>
              <a:rPr lang="zh-CN" altLang="en-US" sz="2000" b="1" i="0" u="none" strike="noStrike" baseline="0" dirty="0">
                <a:latin typeface="+mj-ea"/>
                <a:ea typeface="+mj-ea"/>
              </a:rPr>
              <a:t>副驾固定</a:t>
            </a:r>
            <a:r>
              <a:rPr lang="zh-CN" altLang="en-US" sz="2000" b="1" dirty="0">
                <a:latin typeface="+mj-ea"/>
                <a:ea typeface="+mj-ea"/>
              </a:rPr>
              <a:t>座椅（右舵）</a:t>
            </a:r>
            <a:endParaRPr lang="zh-CN" altLang="en-US" sz="2000" b="1" dirty="0">
              <a:latin typeface="+mj-ea"/>
              <a:ea typeface="+mj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9290" y="1225389"/>
          <a:ext cx="8462615" cy="513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9543"/>
                <a:gridCol w="1008112"/>
                <a:gridCol w="2160240"/>
                <a:gridCol w="2170584"/>
                <a:gridCol w="1224136"/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座椅功能配置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客户参数需求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我司产品参数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是否满足</a:t>
                      </a:r>
                      <a:endParaRPr lang="zh-CN" altLang="en-US" dirty="0"/>
                    </a:p>
                  </a:txBody>
                  <a:tcPr/>
                </a:tc>
              </a:tr>
              <a:tr h="29030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集成式安全带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8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一体式头枕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宽靠背造型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原</a:t>
                      </a:r>
                      <a:r>
                        <a:rPr lang="en-US" altLang="zh-CN" dirty="0"/>
                        <a:t>X5000</a:t>
                      </a:r>
                      <a:r>
                        <a:rPr lang="zh-CN" altLang="en-US" dirty="0"/>
                        <a:t>造型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满足</a:t>
                      </a:r>
                      <a:endParaRPr lang="zh-CN" altLang="en-US" dirty="0"/>
                    </a:p>
                  </a:txBody>
                  <a:tcPr/>
                </a:tc>
              </a:tr>
              <a:tr h="198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安全带报警提醒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选配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选配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满足</a:t>
                      </a:r>
                      <a:endParaRPr lang="zh-CN" altLang="en-US" dirty="0"/>
                    </a:p>
                  </a:txBody>
                  <a:tcPr/>
                </a:tc>
              </a:tr>
              <a:tr h="337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自动回位功能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4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前后调节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371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高度调节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561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坐垫倾角调节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靠背角度调节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dirty="0"/>
                        <a:t>90°~140°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行程：</a:t>
                      </a:r>
                      <a:r>
                        <a:rPr lang="en-US" altLang="zh-CN" dirty="0"/>
                        <a:t>90°~140°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满足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5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阻尼调节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9884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空气腰托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286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速降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172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扶手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通风加热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三、新开件清单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26883" y="1628800"/>
          <a:ext cx="8090233" cy="4176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5085"/>
                <a:gridCol w="1529171"/>
                <a:gridCol w="1825537"/>
                <a:gridCol w="936104"/>
                <a:gridCol w="3024336"/>
              </a:tblGrid>
              <a:tr h="936104"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新开件名称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图示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费用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说明</a:t>
                      </a:r>
                      <a:endParaRPr lang="zh-CN" altLang="en-US" sz="2000" dirty="0"/>
                    </a:p>
                  </a:txBody>
                  <a:tcPr/>
                </a:tc>
              </a:tr>
              <a:tr h="1442352"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左、右罩壳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25</a:t>
                      </a:r>
                      <a:r>
                        <a:rPr lang="zh-CN" altLang="en-US" dirty="0"/>
                        <a:t>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需对称开发一套</a:t>
                      </a:r>
                      <a:br>
                        <a:rPr lang="en-US" altLang="zh-CN" dirty="0"/>
                      </a:br>
                      <a:r>
                        <a:rPr lang="zh-CN" altLang="en-US" dirty="0"/>
                        <a:t>副驾左、右罩壳，</a:t>
                      </a:r>
                      <a:br>
                        <a:rPr lang="en-US" altLang="zh-CN" dirty="0"/>
                      </a:br>
                      <a:r>
                        <a:rPr lang="zh-CN" altLang="en-US" dirty="0"/>
                        <a:t>开发周期</a:t>
                      </a:r>
                      <a:r>
                        <a:rPr lang="en-US" altLang="zh-CN" dirty="0"/>
                        <a:t>3</a:t>
                      </a:r>
                      <a:r>
                        <a:rPr lang="zh-CN" altLang="en-US" dirty="0"/>
                        <a:t>个月</a:t>
                      </a:r>
                      <a:endParaRPr lang="en-US" altLang="zh-CN" dirty="0"/>
                    </a:p>
                  </a:txBody>
                  <a:tcPr/>
                </a:tc>
              </a:tr>
              <a:tr h="1608235"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br>
                        <a:rPr lang="en-US" altLang="zh-CN" dirty="0"/>
                      </a:br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底支架总成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15</a:t>
                      </a:r>
                      <a:r>
                        <a:rPr lang="zh-CN" altLang="en-US" dirty="0"/>
                        <a:t>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个边板落料、成型模具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预计</a:t>
                      </a: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万元</a:t>
                      </a:r>
                      <a:br>
                        <a:rPr lang="en-US" altLang="zh-CN" sz="1600" dirty="0">
                          <a:latin typeface="+mn-ea"/>
                          <a:ea typeface="+mn-ea"/>
                        </a:rPr>
                      </a:b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个底支架总成焊胎夹具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预计</a:t>
                      </a: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万元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/>
                        <a:t>合计费用为</a:t>
                      </a:r>
                      <a:r>
                        <a:rPr lang="en-US" altLang="zh-CN" sz="1600" dirty="0"/>
                        <a:t>15</a:t>
                      </a:r>
                      <a:r>
                        <a:rPr lang="zh-CN" altLang="en-US" sz="1600" dirty="0"/>
                        <a:t>万元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开发周期</a:t>
                      </a:r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个月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4237" y="4556974"/>
            <a:ext cx="1330150" cy="67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7846" b="1941"/>
          <a:stretch>
            <a:fillRect/>
          </a:stretch>
        </p:blipFill>
        <p:spPr>
          <a:xfrm flipH="1">
            <a:off x="2926626" y="2896363"/>
            <a:ext cx="1645373" cy="8718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FC8E5-8CD6-47C4-8849-D0304941B422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3960813" cy="404813"/>
          </a:xfrm>
          <a:prstGeom prst="rect">
            <a:avLst/>
          </a:prstGeom>
          <a:gradFill rotWithShape="1">
            <a:gsLst>
              <a:gs pos="0">
                <a:srgbClr val="104172"/>
              </a:gs>
              <a:gs pos="100000">
                <a:srgbClr val="228CF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三、新开件清单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兰亭黑_GB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504" y="692696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i="0" u="none" strike="noStrike" baseline="0" dirty="0">
                <a:latin typeface="+mj-ea"/>
                <a:ea typeface="+mj-ea"/>
              </a:rPr>
              <a:t>费用及周期总结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379" y="2420888"/>
            <a:ext cx="7586980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开发费用合计为：</a:t>
            </a:r>
            <a:r>
              <a:rPr lang="en-US" altLang="zh-CN" sz="1800" dirty="0"/>
              <a:t>67</a:t>
            </a:r>
            <a:r>
              <a:rPr lang="zh-CN" altLang="en-US" sz="1800" dirty="0"/>
              <a:t>万元</a:t>
            </a:r>
            <a:endParaRPr lang="en-US" altLang="zh-CN" sz="1800" dirty="0"/>
          </a:p>
          <a:p>
            <a:endParaRPr lang="en-US" altLang="zh-CN" sz="1800" dirty="0"/>
          </a:p>
          <a:p>
            <a:r>
              <a:rPr lang="en-US" altLang="zh-CN" sz="1800" dirty="0"/>
              <a:t>1.</a:t>
            </a:r>
            <a:r>
              <a:rPr lang="zh-CN" altLang="en-US" sz="1800" dirty="0"/>
              <a:t>新开左右罩壳</a:t>
            </a:r>
            <a:r>
              <a:rPr lang="en-US" altLang="zh-CN" sz="1800" dirty="0"/>
              <a:t>25</a:t>
            </a:r>
            <a:r>
              <a:rPr lang="zh-CN" altLang="en-US" sz="1800" dirty="0"/>
              <a:t>万元</a:t>
            </a:r>
            <a:r>
              <a:rPr lang="en-US" altLang="zh-CN" sz="1800" dirty="0"/>
              <a:t>,</a:t>
            </a:r>
            <a:r>
              <a:rPr lang="zh-CN" altLang="en-US" sz="1800" dirty="0"/>
              <a:t>周期预计</a:t>
            </a:r>
            <a:r>
              <a:rPr lang="en-US" altLang="zh-CN" sz="1800" dirty="0"/>
              <a:t>3</a:t>
            </a:r>
            <a:r>
              <a:rPr lang="zh-CN" altLang="en-US" sz="1800" dirty="0"/>
              <a:t>个月</a:t>
            </a:r>
            <a:endParaRPr lang="en-US" altLang="zh-CN" sz="1800" dirty="0"/>
          </a:p>
          <a:p>
            <a:endParaRPr lang="en-US" altLang="zh-CN" sz="1800" dirty="0"/>
          </a:p>
          <a:p>
            <a:r>
              <a:rPr lang="en-US" altLang="zh-CN" sz="1800" dirty="0"/>
              <a:t>2.</a:t>
            </a:r>
            <a:r>
              <a:rPr lang="zh-CN" altLang="en-US" sz="1800" dirty="0"/>
              <a:t>底支架总成落料、成型模具及焊胎费用预计</a:t>
            </a:r>
            <a:r>
              <a:rPr lang="en-US" altLang="zh-CN" sz="1800" dirty="0"/>
              <a:t>15</a:t>
            </a:r>
            <a:r>
              <a:rPr lang="zh-CN" altLang="en-US" sz="1800" dirty="0"/>
              <a:t>万元，周期预计</a:t>
            </a:r>
            <a:r>
              <a:rPr lang="en-US" altLang="zh-CN" sz="1800" dirty="0"/>
              <a:t>3</a:t>
            </a:r>
            <a:r>
              <a:rPr lang="zh-CN" altLang="en-US" sz="1800" dirty="0"/>
              <a:t>个月</a:t>
            </a:r>
            <a:br>
              <a:rPr lang="en-US" altLang="zh-CN" sz="1800" dirty="0"/>
            </a:br>
            <a:endParaRPr lang="en-US" altLang="zh-CN" sz="1800" dirty="0"/>
          </a:p>
          <a:p>
            <a:r>
              <a:rPr lang="en-US" altLang="zh-CN" sz="1800" dirty="0"/>
              <a:t>3..</a:t>
            </a:r>
            <a:r>
              <a:rPr lang="zh-CN" altLang="en-US" sz="1800" dirty="0"/>
              <a:t>产品国内认证预计</a:t>
            </a:r>
            <a:r>
              <a:rPr lang="en-US" altLang="zh-CN" sz="1800" dirty="0"/>
              <a:t>7</a:t>
            </a:r>
            <a:r>
              <a:rPr lang="zh-CN" altLang="en-US" sz="1800" dirty="0"/>
              <a:t>万元，国外认证预计</a:t>
            </a:r>
            <a:r>
              <a:rPr lang="en-US" altLang="zh-CN" sz="1800" dirty="0"/>
              <a:t>25</a:t>
            </a:r>
            <a:r>
              <a:rPr lang="zh-CN" altLang="en-US" sz="1800" dirty="0"/>
              <a:t>万元</a:t>
            </a:r>
            <a:r>
              <a:rPr lang="en-US" altLang="zh-CN" sz="1800" dirty="0"/>
              <a:t>(</a:t>
            </a:r>
            <a:r>
              <a:rPr lang="zh-CN" altLang="zh-CN" sz="1800" dirty="0"/>
              <a:t>如贵司整车进行认证</a:t>
            </a:r>
            <a:r>
              <a:rPr lang="en-US" altLang="zh-CN" sz="1800" dirty="0"/>
              <a:t> </a:t>
            </a:r>
            <a:r>
              <a:rPr lang="zh-CN" altLang="zh-CN" sz="1800" dirty="0"/>
              <a:t>，</a:t>
            </a:r>
            <a:endParaRPr lang="zh-CN" altLang="zh-CN" sz="1800" dirty="0"/>
          </a:p>
          <a:p>
            <a:endParaRPr lang="zh-CN" altLang="zh-CN" sz="1800" dirty="0"/>
          </a:p>
          <a:p>
            <a:r>
              <a:rPr lang="zh-CN" altLang="zh-CN" sz="1800" dirty="0"/>
              <a:t>无需我公司提供证书，国外认证的费用可去掉）</a:t>
            </a:r>
            <a:r>
              <a:rPr lang="zh-CN" altLang="en-US" sz="1800" dirty="0"/>
              <a:t>周期预计</a:t>
            </a:r>
            <a:r>
              <a:rPr lang="en-US" altLang="zh-CN" sz="1800" dirty="0"/>
              <a:t>1.5</a:t>
            </a:r>
            <a:r>
              <a:rPr lang="zh-CN" altLang="en-US" sz="1800" dirty="0"/>
              <a:t>个月</a:t>
            </a:r>
            <a:br>
              <a:rPr lang="en-US" altLang="zh-CN" sz="1800" dirty="0"/>
            </a:br>
            <a:endParaRPr lang="en-US" altLang="zh-CN" sz="1800" dirty="0"/>
          </a:p>
          <a:p>
            <a:r>
              <a:rPr lang="en-US" altLang="zh-CN" sz="1800" dirty="0"/>
              <a:t>4.</a:t>
            </a:r>
            <a:r>
              <a:rPr lang="zh-CN" altLang="en-US" sz="1800" dirty="0"/>
              <a:t>产品</a:t>
            </a:r>
            <a:r>
              <a:rPr lang="en-US" altLang="zh-CN" sz="1800" dirty="0"/>
              <a:t>DVP</a:t>
            </a:r>
            <a:r>
              <a:rPr lang="zh-CN" altLang="en-US" sz="1800" dirty="0"/>
              <a:t>试验费用预计</a:t>
            </a:r>
            <a:r>
              <a:rPr lang="en-US" altLang="zh-CN" sz="1800" dirty="0"/>
              <a:t>10</a:t>
            </a:r>
            <a:r>
              <a:rPr lang="zh-CN" altLang="en-US" sz="1800" dirty="0"/>
              <a:t>万元，预计</a:t>
            </a:r>
            <a:r>
              <a:rPr lang="en-US" altLang="zh-CN" sz="1800" dirty="0"/>
              <a:t>2</a:t>
            </a:r>
            <a:r>
              <a:rPr lang="zh-CN" altLang="en-US" sz="1800" dirty="0"/>
              <a:t>个月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预估成本：</a:t>
            </a:r>
            <a:endParaRPr lang="zh-CN" altLang="en-US" sz="2400"/>
          </a:p>
          <a:p>
            <a:r>
              <a:rPr lang="en-US" altLang="zh-CN" sz="2400" b="1" dirty="0">
                <a:solidFill>
                  <a:schemeClr val="dk1"/>
                </a:solidFill>
                <a:latin typeface="+mj-ea"/>
                <a:ea typeface="+mj-ea"/>
                <a:sym typeface="+mn-ea"/>
              </a:rPr>
              <a:t>DZ14251510198</a:t>
            </a:r>
            <a:r>
              <a:rPr lang="zh-CN" altLang="en-US" sz="2400" b="1" dirty="0">
                <a:solidFill>
                  <a:schemeClr val="dk1"/>
                </a:solidFill>
                <a:latin typeface="+mj-ea"/>
                <a:ea typeface="+mj-ea"/>
                <a:sym typeface="+mn-ea"/>
              </a:rPr>
              <a:t>主驾空气座椅</a:t>
            </a:r>
            <a:r>
              <a:rPr lang="en-US" altLang="zh-CN" sz="2400" b="1" dirty="0">
                <a:solidFill>
                  <a:schemeClr val="dk1"/>
                </a:solidFill>
                <a:latin typeface="+mj-ea"/>
                <a:ea typeface="+mj-ea"/>
                <a:sym typeface="+mn-ea"/>
              </a:rPr>
              <a:t>-2100</a:t>
            </a:r>
            <a:r>
              <a:rPr lang="zh-CN" altLang="en-US" sz="2400" b="1" dirty="0">
                <a:solidFill>
                  <a:schemeClr val="dk1"/>
                </a:solidFill>
                <a:latin typeface="+mj-ea"/>
                <a:ea typeface="+mj-ea"/>
                <a:sym typeface="+mn-ea"/>
              </a:rPr>
              <a:t>元（不含税）</a:t>
            </a:r>
            <a:endParaRPr lang="zh-CN" altLang="en-US" sz="2400" b="1" dirty="0">
              <a:solidFill>
                <a:schemeClr val="dk1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400" b="1" dirty="0">
                <a:latin typeface="+mj-ea"/>
                <a:ea typeface="+mj-ea"/>
                <a:sym typeface="+mn-ea"/>
              </a:rPr>
              <a:t>DZ14251510199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副驾固定座椅</a:t>
            </a:r>
            <a:r>
              <a:rPr lang="en-US" altLang="zh-CN" sz="2400" b="1" dirty="0">
                <a:latin typeface="+mj-ea"/>
                <a:ea typeface="+mj-ea"/>
                <a:sym typeface="+mn-ea"/>
              </a:rPr>
              <a:t>-650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元（不含税）</a:t>
            </a:r>
            <a:endParaRPr lang="zh-CN" altLang="en-US" sz="2400" b="1" dirty="0">
              <a:latin typeface="+mj-ea"/>
              <a:ea typeface="+mj-ea"/>
              <a:sym typeface="+mn-ea"/>
            </a:endParaRPr>
          </a:p>
          <a:p>
            <a:r>
              <a:rPr lang="en-US" altLang="zh-CN" sz="2400" b="1" dirty="0">
                <a:latin typeface="+mj-ea"/>
                <a:ea typeface="+mj-ea"/>
                <a:sym typeface="+mn-ea"/>
              </a:rPr>
              <a:t>DZ14251510159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右空气座椅底座总成</a:t>
            </a:r>
            <a:r>
              <a:rPr lang="en-US" altLang="zh-CN" sz="2400" b="1" dirty="0">
                <a:latin typeface="+mj-ea"/>
                <a:ea typeface="+mj-ea"/>
                <a:sym typeface="+mn-ea"/>
              </a:rPr>
              <a:t>-105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元（不含税）</a:t>
            </a:r>
            <a:endParaRPr lang="zh-CN" altLang="en-US" sz="2400" b="1" dirty="0">
              <a:latin typeface="+mj-ea"/>
              <a:ea typeface="+mj-ea"/>
              <a:sym typeface="+mn-ea"/>
            </a:endParaRPr>
          </a:p>
          <a:p>
            <a:r>
              <a:rPr lang="zh-CN" altLang="en-US" sz="2400" b="1" dirty="0">
                <a:latin typeface="+mj-ea"/>
                <a:ea typeface="+mj-ea"/>
                <a:sym typeface="+mn-ea"/>
              </a:rPr>
              <a:t>此产品价格不包含模具、相关试验费用</a:t>
            </a:r>
            <a:br>
              <a:rPr lang="en-US" altLang="zh-CN" b="1" dirty="0">
                <a:latin typeface="+mj-ea"/>
                <a:ea typeface="+mj-ea"/>
                <a:sym typeface="+mn-ea"/>
              </a:rPr>
            </a:br>
            <a:br>
              <a:rPr lang="en-US" altLang="zh-CN" b="1" dirty="0">
                <a:latin typeface="+mj-ea"/>
                <a:ea typeface="+mj-ea"/>
                <a:sym typeface="+mn-ea"/>
              </a:rPr>
            </a:br>
            <a:endParaRPr lang="zh-CN" altLang="en-US" b="1" dirty="0">
              <a:latin typeface="+mj-ea"/>
              <a:ea typeface="+mj-ea"/>
            </a:endParaRPr>
          </a:p>
          <a:p>
            <a:r>
              <a:rPr lang="en-US" altLang="zh-CN" b="1" dirty="0">
                <a:solidFill>
                  <a:schemeClr val="dk1"/>
                </a:solidFill>
                <a:latin typeface="+mj-ea"/>
                <a:ea typeface="+mj-ea"/>
                <a:sym typeface="+mn-ea"/>
              </a:rPr>
              <a:t>                </a:t>
            </a:r>
            <a:endParaRPr lang="zh-CN" altLang="en-US" b="1" dirty="0">
              <a:latin typeface="+mj-ea"/>
              <a:ea typeface="+mj-ea"/>
            </a:endParaRPr>
          </a:p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28B12971-A1AF-4D6A-BDBF-4C3C0E605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zNjNzc1Y2NjNDc2MWZlYTZhOTU1YTFhY2YxMjg2YmQifQ=="/>
  <p:tag name="commondata" val="eyJoZGlkIjoiYTY4NjJkNmY1YTEzYmFjZTM2YjAwMmNmNjdmNGFmM2QifQ=="/>
</p:tagLst>
</file>

<file path=ppt/theme/theme1.xml><?xml version="1.0" encoding="utf-8"?>
<a:theme xmlns:a="http://schemas.openxmlformats.org/drawingml/2006/main" name="CSAPT 2007 生产计划">
  <a:themeElements>
    <a:clrScheme name="CSAPT 2007 生产计划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SAPT 2007 生产计划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CSAPT 2007 生产计划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1466</Words>
  <Application>WPS 演示</Application>
  <PresentationFormat>全屏显示(4:3)</PresentationFormat>
  <Paragraphs>466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方正兰亭黑_GBK</vt:lpstr>
      <vt:lpstr>黑体</vt:lpstr>
      <vt:lpstr>方正兰亭黑_GBK</vt:lpstr>
      <vt:lpstr>Calibri</vt:lpstr>
      <vt:lpstr>方正兰亭粗黑_GBK</vt:lpstr>
      <vt:lpstr>Times New Roman</vt:lpstr>
      <vt:lpstr>Arial Unicode MS</vt:lpstr>
      <vt:lpstr>CSAPT 2007 生产计划</vt:lpstr>
      <vt:lpstr>自定义设计方案</vt:lpstr>
      <vt:lpstr>Office 主题</vt:lpstr>
      <vt:lpstr>StaticDib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赵学礼</dc:creator>
  <cp:lastModifiedBy>刘建</cp:lastModifiedBy>
  <cp:revision>382</cp:revision>
  <dcterms:created xsi:type="dcterms:W3CDTF">2008-04-25T03:00:00Z</dcterms:created>
  <dcterms:modified xsi:type="dcterms:W3CDTF">2024-09-04T07:36:05Z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2E0FF7E0EA8647C9AA9321A9CDEE7647_13</vt:lpwstr>
  </property>
  <property fmtid="{D5CDD505-2E9C-101B-9397-08002B2CF9AE}" pid="3" name="KSOProductBuildVer">
    <vt:lpwstr>2052-12.1.0.17857</vt:lpwstr>
  </property>
</Properties>
</file>