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329" r:id="rId3"/>
    <p:sldId id="466" r:id="rId5"/>
    <p:sldId id="561" r:id="rId6"/>
    <p:sldId id="565" r:id="rId7"/>
    <p:sldId id="562" r:id="rId8"/>
    <p:sldId id="563" r:id="rId9"/>
    <p:sldId id="351" r:id="rId10"/>
  </p:sldIdLst>
  <p:sldSz cx="12190095" cy="6858000"/>
  <p:notesSz cx="9865995" cy="6735445"/>
  <p:custDataLst>
    <p:tags r:id="rId1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0F82C"/>
    <a:srgbClr val="998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8" autoAdjust="0"/>
    <p:restoredTop sz="86417" autoAdjust="0"/>
  </p:normalViewPr>
  <p:slideViewPr>
    <p:cSldViewPr showGuides="1">
      <p:cViewPr varScale="1">
        <p:scale>
          <a:sx n="114" d="100"/>
          <a:sy n="114" d="100"/>
        </p:scale>
        <p:origin x="-696" y="-108"/>
      </p:cViewPr>
      <p:guideLst>
        <p:guide orient="horz" pos="2094"/>
        <p:guide pos="2904"/>
        <p:guide pos="38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056"/>
        <p:guide pos="30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6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61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59FCA956-FCF2-4C3B-8BB9-40BEACDB7C6C}" type="slidenum">
              <a:rPr lang="en-US" altLang="zh-CN" smtClean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5" y="547094"/>
            <a:ext cx="12190413" cy="1587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>
            <a:off x="5" y="6595764"/>
            <a:ext cx="12190413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E6B1-CD91-4303-850B-B62819B57EF1}" type="datetimeFigureOut">
              <a:rPr lang="zh-CN" altLang="en-US"/>
            </a:fld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pic>
        <p:nvPicPr>
          <p:cNvPr id="9" name="Picture 7" descr="公司全称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59508" y="44627"/>
            <a:ext cx="3312369" cy="46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灯片编号占位符 3"/>
          <p:cNvSpPr txBox="1"/>
          <p:nvPr userDrawn="1"/>
        </p:nvSpPr>
        <p:spPr>
          <a:xfrm>
            <a:off x="9047534" y="652534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79AD9D7-DD06-4573-98D3-F9AAF1DD7A61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C3B4A-0125-4CC8-83B2-D88E706B3D5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B9AF-88C4-47BF-8910-4532C3CC711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521" y="1600203"/>
            <a:ext cx="10971372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3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5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9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-5973" y="4083839"/>
            <a:ext cx="12190413" cy="10953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bg1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028" name="Rectangle 19"/>
          <p:cNvSpPr>
            <a:spLocks noChangeArrowheads="1"/>
          </p:cNvSpPr>
          <p:nvPr/>
        </p:nvSpPr>
        <p:spPr bwMode="auto">
          <a:xfrm>
            <a:off x="406400" y="4293235"/>
            <a:ext cx="112763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重汽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3.0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ZY2336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）问题整改汇报</a:t>
            </a:r>
            <a:endParaRPr lang="zh-CN" altLang="en-US" sz="2800" b="1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Group 18"/>
          <p:cNvGraphicFramePr>
            <a:graphicFrameLocks noGrp="1"/>
          </p:cNvGraphicFramePr>
          <p:nvPr/>
        </p:nvGraphicFramePr>
        <p:xfrm>
          <a:off x="3142878" y="5374680"/>
          <a:ext cx="6628537" cy="1075575"/>
        </p:xfrm>
        <a:graphic>
          <a:graphicData uri="http://schemas.openxmlformats.org/drawingml/2006/table">
            <a:tbl>
              <a:tblPr/>
              <a:tblGrid>
                <a:gridCol w="2508192"/>
                <a:gridCol w="4120345"/>
              </a:tblGrid>
              <a:tr h="370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公司  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Company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北京光华荣昌汽车部件有限公司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版本号 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Version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V1.0</a:t>
                      </a:r>
                      <a:endParaRPr kumimoji="0" lang="en-US" altLang="zh-CN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日期 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Date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2024.10.15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55980" y="332656"/>
          <a:ext cx="10874279" cy="3714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icture" r:id="rId1" imgW="5419725" imgH="2466975" progId="StaticDib">
                  <p:embed/>
                </p:oleObj>
              </mc:Choice>
              <mc:Fallback>
                <p:oleObj name="Picture" r:id="rId1" imgW="5419725" imgH="2466975" progId="StaticDib">
                  <p:embed/>
                  <p:pic>
                    <p:nvPicPr>
                      <p:cNvPr id="0" name="图片 1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grayscl/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980" y="332656"/>
                        <a:ext cx="10874279" cy="371438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一、项目物料清单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711835"/>
          <a:ext cx="11581765" cy="5602605"/>
        </p:xfrm>
        <a:graphic>
          <a:graphicData uri="http://schemas.openxmlformats.org/drawingml/2006/table">
            <a:tbl>
              <a:tblPr/>
              <a:tblGrid>
                <a:gridCol w="796925"/>
                <a:gridCol w="848995"/>
                <a:gridCol w="567055"/>
                <a:gridCol w="1623060"/>
                <a:gridCol w="1451610"/>
                <a:gridCol w="1529715"/>
                <a:gridCol w="4764405"/>
              </a:tblGrid>
              <a:tr h="433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所属项目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项目编码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产品名称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我司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4927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重汽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ZY2336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驾驶员座椅总成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AZ160051000058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AZ160051000058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安全带高调、前后调节、靠背调节、气动升降、速升速降、气囊减震、阻尼自适应、四气袋腰托、坐垫延伸、倾角调节、安全带报警、右扶手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050">
                <a:tc vMerge="1"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</a:rPr>
                        <a:t>驾驶员座椅总成</a:t>
                      </a:r>
                      <a:endParaRPr lang="zh-CN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</a:endParaRPr>
                    </a:p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</a:rPr>
                        <a:t>（通风加热）</a:t>
                      </a:r>
                      <a:endParaRPr lang="zh-CN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</a:rPr>
                        <a:t>AZ160051000069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</a:rPr>
                        <a:t>AZ160051000069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ea"/>
                        </a:rPr>
                        <a:t>在AZ160051000058基础上增加通风加热</a:t>
                      </a:r>
                      <a:endParaRPr lang="zh-CN" altLang="en-US" sz="1200" b="1" i="0" u="none" strike="noStrike">
                        <a:solidFill>
                          <a:srgbClr val="FF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395">
                <a:tc vMerge="1"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</a:rPr>
                        <a:t>副驾驶员座椅总成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</a:rPr>
                        <a:t>（减震）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</a:rPr>
                        <a:t>AZ160051000060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</a:rPr>
                        <a:t>AZ160051000060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气动升降、仰角调节、左扶手、集成三点式安全带、座盆延伸</a:t>
                      </a:r>
                      <a:endParaRPr lang="zh-CN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 vMerge="1"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cs"/>
                        </a:rPr>
                        <a:t>4</a:t>
                      </a:r>
                      <a:endParaRPr lang="en-US" altLang="zh-CN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cs"/>
                        </a:rPr>
                        <a:t>副驾驶员座椅总成</a:t>
                      </a:r>
                      <a:endParaRPr lang="zh-CN" alt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cs"/>
                        </a:rPr>
                        <a:t>（坐垫翻折）</a:t>
                      </a:r>
                      <a:endParaRPr lang="zh-CN" alt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cs"/>
                        </a:rPr>
                        <a:t>AZ160051000059</a:t>
                      </a:r>
                      <a:endParaRPr 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cs"/>
                        </a:rPr>
                        <a:t>AZ160051000059</a:t>
                      </a:r>
                      <a:endParaRPr 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坐垫翻转、滑轨、左扶手、三点式安全带</a:t>
                      </a:r>
                      <a:endParaRPr lang="zh-CN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3603" marR="3603" marT="360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二、试装评审结果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645" y="764540"/>
            <a:ext cx="10662285" cy="5119370"/>
          </a:xfrm>
          <a:prstGeom prst="rect">
            <a:avLst/>
          </a:prstGeom>
        </p:spPr>
        <p:txBody>
          <a:bodyPr>
            <a:noAutofit/>
          </a:bodyPr>
          <a:p>
            <a:pPr marL="0" indent="0"/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以下方案客户已认可。</a:t>
            </a:r>
            <a:endParaRPr lang="zh-CN" altLang="en-US" sz="28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       1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、线速外露。（方案：加长坐垫边缘发泡增加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8mm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，缩小间隙。、速降气管防护黑色套管延长，遮盖蓝白气管颜色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;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）</a:t>
            </a:r>
            <a:r>
              <a:rPr lang="zh-CN" altLang="en-US" sz="2800" b="1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要求间隙一致性！！！</a:t>
            </a:r>
            <a:endParaRPr lang="zh-CN" altLang="en-US" sz="2800" b="1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       2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、座椅后尾帘无固定。（方案：将尾帘背部增加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PT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板进行支撑，增加其尾帘整体性，使其更规整。如图所示的措施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尾帘增加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2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块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PT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板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;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）</a:t>
            </a:r>
            <a:r>
              <a:rPr lang="zh-CN" altLang="en-US" sz="2800" b="1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固定方式！！</a:t>
            </a:r>
            <a:endParaRPr lang="zh-CN" altLang="en-US" sz="2800" b="1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       3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、副驾驶座椅翻转角度不固定，且翻转回落不符合操作说明，会直接回落。（方案：翻折坐垫解锁力为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170N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（满足翻折解锁力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200±50N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需求），</a:t>
            </a:r>
            <a:endParaRPr lang="zh-CN" altLang="en-US" sz="28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坐垫暴力解锁强度为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350N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（满足锁止强度大于</a:t>
            </a:r>
            <a:r>
              <a:rPr lang="en-US" altLang="zh-CN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300N</a:t>
            </a:r>
            <a:r>
              <a:rPr lang="zh-CN" altLang="en-US" sz="28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需求）。使用说明请参考坐垫标签说明</a:t>
            </a:r>
            <a:endParaRPr lang="zh-CN" altLang="en-US" sz="28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二、试装问题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62255" y="692785"/>
          <a:ext cx="11588115" cy="52489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74725"/>
                <a:gridCol w="2277745"/>
                <a:gridCol w="7481570"/>
                <a:gridCol w="854075"/>
              </a:tblGrid>
              <a:tr h="387350"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</a:t>
                      </a:r>
                      <a:endParaRPr lang="zh-CN" sz="16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问题照片</a:t>
                      </a:r>
                      <a:endParaRPr lang="zh-CN" sz="16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问题整改</a:t>
                      </a:r>
                      <a:endParaRPr lang="zh-CN" sz="1600" b="1" spc="12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责任人</a:t>
                      </a:r>
                      <a:endParaRPr lang="zh-CN" sz="1600" b="1" spc="12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61560">
                <a:tc>
                  <a:txBody>
                    <a:bodyPr/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400" b="0" spc="1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座椅软垫下方线束</a:t>
                      </a:r>
                      <a:endParaRPr sz="1400" b="0" spc="12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李世新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梁红波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8284" t="14687" r="13406"/>
          <a:stretch>
            <a:fillRect/>
          </a:stretch>
        </p:blipFill>
        <p:spPr>
          <a:xfrm>
            <a:off x="3790950" y="1318260"/>
            <a:ext cx="2493645" cy="1690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90" y="1196975"/>
            <a:ext cx="2042795" cy="2737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90950" y="2997200"/>
            <a:ext cx="6036945" cy="2480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原因:</a:t>
            </a:r>
            <a:endParaRPr lang="zh-CN" altLang="en-US" sz="1400" b="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因坐垫总成与底座配合方式为滑动配合，在滑动的过程中不能存在挤压现象，否则会造成座盆延伸功能失效或滑动困难，故坐垫与底座之间需要预留间隙。</a:t>
            </a:r>
            <a:endParaRPr lang="zh-CN" altLang="en-US" sz="1400" spc="120" dirty="0">
              <a:solidFill>
                <a:srgbClr val="404040"/>
              </a:solidFill>
              <a:ea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方案:</a:t>
            </a:r>
            <a:endParaRPr lang="zh-CN" altLang="en-US" sz="1400" b="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1、</a:t>
            </a: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加长坐垫边缘发泡，增加</a:t>
            </a:r>
            <a:r>
              <a:rPr lang="en-US" altLang="zh-CN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8mm</a:t>
            </a: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（发泡模具极限修模尺寸</a:t>
            </a:r>
            <a:r>
              <a:rPr lang="en-US" altLang="zh-CN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8mm</a:t>
            </a: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）、放松边缘卡接位置面套（调整面套尺寸）</a:t>
            </a: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2、速降气管防护黑色套管延长，遮盖蓝白气管颜色；</a:t>
            </a:r>
            <a:endParaRPr lang="zh-CN" altLang="en-US" sz="1400" b="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二、试装问题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62255" y="692785"/>
          <a:ext cx="11510645" cy="526478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81380"/>
                <a:gridCol w="2372995"/>
                <a:gridCol w="7167880"/>
                <a:gridCol w="1088390"/>
              </a:tblGrid>
              <a:tr h="321310"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</a:t>
                      </a:r>
                      <a:endParaRPr lang="zh-CN" sz="16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问题照片</a:t>
                      </a:r>
                      <a:endParaRPr lang="zh-CN" sz="16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问题整改</a:t>
                      </a:r>
                      <a:endParaRPr lang="zh-CN" sz="1600" b="1" spc="12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责任人</a:t>
                      </a:r>
                      <a:endParaRPr lang="zh-CN" sz="1600" b="1" spc="12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77435"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主副驾座椅</a:t>
                      </a:r>
                      <a:r>
                        <a:rPr lang="en-US" altLang="zh-CN" sz="1400" b="0" spc="1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后尾帘无固定</a:t>
                      </a:r>
                      <a:endParaRPr lang="en-US" altLang="zh-CN" sz="1400" b="0" spc="12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梁红波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45" y="1196975"/>
            <a:ext cx="2211705" cy="2987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11864"/>
          <a:stretch>
            <a:fillRect/>
          </a:stretch>
        </p:blipFill>
        <p:spPr>
          <a:xfrm>
            <a:off x="3646805" y="1196340"/>
            <a:ext cx="1929130" cy="2531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b="11270"/>
          <a:stretch>
            <a:fillRect/>
          </a:stretch>
        </p:blipFill>
        <p:spPr>
          <a:xfrm>
            <a:off x="5624830" y="1196340"/>
            <a:ext cx="1910080" cy="2523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b="11177"/>
          <a:stretch>
            <a:fillRect/>
          </a:stretch>
        </p:blipFill>
        <p:spPr>
          <a:xfrm>
            <a:off x="7554595" y="1183640"/>
            <a:ext cx="1918335" cy="2536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46805" y="3789045"/>
            <a:ext cx="6243320" cy="209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分析:尾帘不能固定:</a:t>
            </a:r>
            <a:endParaRPr lang="zh-CN" altLang="en-US" sz="1400" b="0" spc="12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原因:</a:t>
            </a:r>
            <a:endParaRPr lang="zh-CN" altLang="en-US" sz="1400" b="0" spc="12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靠背角度前后调节过程中，尾帘会随着着座椅靠背仰角调节作动，如固定后会因为固定导致尾帘被拉扯破损</a:t>
            </a:r>
            <a:endParaRPr lang="zh-CN" altLang="en-US" sz="1400" b="0" spc="12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方案:</a:t>
            </a:r>
            <a:endParaRPr lang="zh-CN" altLang="en-US" sz="1400" b="0" spc="12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  <a:sym typeface="+mn-ea"/>
              </a:rPr>
              <a:t>将尾帘背部增加PT板进行支撑，增加其尾帘整体性，使其更规整。如图所示的措施:尾帘增加2块PT板;</a:t>
            </a:r>
            <a:endParaRPr lang="zh-CN" altLang="en-US" sz="1400" b="0" spc="12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1400" b="0" spc="12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二、试装问题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62255" y="692785"/>
          <a:ext cx="11606530" cy="541337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57300"/>
                <a:gridCol w="2215515"/>
                <a:gridCol w="7124065"/>
                <a:gridCol w="1009650"/>
              </a:tblGrid>
              <a:tr h="535940"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</a:t>
                      </a:r>
                      <a:endParaRPr lang="zh-CN" sz="16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问题照片</a:t>
                      </a:r>
                      <a:endParaRPr lang="zh-CN" sz="1600" b="1" spc="12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问题整改</a:t>
                      </a:r>
                      <a:endParaRPr lang="zh-CN" sz="1600" b="1" spc="12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spc="12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责任人</a:t>
                      </a:r>
                      <a:endParaRPr lang="zh-CN" sz="1600" b="1" spc="12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77435">
                <a:tc>
                  <a:txBody>
                    <a:bodyPr/>
                    <a:p>
                      <a:pPr indent="0"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副驾驶座椅翻转角度不固定，且翻转回落不符合操作说明，会直接回落</a:t>
                      </a:r>
                      <a:endParaRPr lang="en-US" altLang="zh-CN" sz="1400" b="0" spc="12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12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李世新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1341120"/>
            <a:ext cx="1992630" cy="2647315"/>
          </a:xfrm>
          <a:prstGeom prst="rect">
            <a:avLst/>
          </a:prstGeom>
        </p:spPr>
      </p:pic>
      <p:pic>
        <p:nvPicPr>
          <p:cNvPr id="7" name="1_20241018_09095457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17315" y="1349375"/>
            <a:ext cx="2900680" cy="21151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17315" y="3501390"/>
            <a:ext cx="6367145" cy="1383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</a:rPr>
              <a:t>产品运输过程中存在暴力运输行为，致坐垫锁止机构功能异常，现已规范运输要求。经我司对翻折副驾产品进行实验验证排查，情况如下：</a:t>
            </a:r>
            <a:endParaRPr lang="zh-CN" altLang="en-US" sz="140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</a:rPr>
              <a:t>翻折坐垫解锁力为170N（满足翻折解锁力200±50N需求），</a:t>
            </a:r>
            <a:endParaRPr lang="zh-CN" altLang="en-US" sz="140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</a:rPr>
              <a:t>坐垫暴力解锁强度为350N（满足锁止强度大于300N需求）。</a:t>
            </a:r>
            <a:endParaRPr lang="zh-CN" altLang="en-US" sz="140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400" spc="120" dirty="0">
                <a:solidFill>
                  <a:srgbClr val="404040"/>
                </a:solidFill>
                <a:ea typeface="微软雅黑" panose="020B0503020204020204" pitchFamily="34" charset="-122"/>
              </a:rPr>
              <a:t>暴力操作为不规范使用行为，使用说明请参考坐垫标签说明</a:t>
            </a:r>
            <a:endParaRPr lang="zh-CN" altLang="en-US" sz="1400" spc="120" dirty="0">
              <a:solidFill>
                <a:srgbClr val="40404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矩形 112"/>
          <p:cNvSpPr/>
          <p:nvPr/>
        </p:nvSpPr>
        <p:spPr>
          <a:xfrm>
            <a:off x="1583294" y="2060848"/>
            <a:ext cx="90238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汇报结束</a:t>
            </a:r>
            <a:endParaRPr lang="en-US" altLang="zh-CN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defRPr/>
            </a:pPr>
            <a:r>
              <a:rPr lang="zh-CN" alt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领导点评</a:t>
            </a:r>
            <a:endParaRPr lang="zh-CN" alt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>
    <p:wipe/>
  </p:transition>
</p:sld>
</file>

<file path=ppt/tags/tag1.xml><?xml version="1.0" encoding="utf-8"?>
<p:tagLst xmlns:p="http://schemas.openxmlformats.org/presentationml/2006/main">
  <p:tag name="TABLE_ENDDRAG_ORIGIN_RECT" val="911*441"/>
  <p:tag name="TABLE_ENDDRAG_RECT" val="20*56*911*441"/>
</p:tagLst>
</file>

<file path=ppt/tags/tag2.xml><?xml version="1.0" encoding="utf-8"?>
<p:tagLst xmlns:p="http://schemas.openxmlformats.org/presentationml/2006/main">
  <p:tag name="KSO_WM_UNIT_TABLE_BEAUTIFY" val="smartTable{5ef2e5ff-5aeb-40be-a183-a51fbedaab71}"/>
  <p:tag name="TABLE_SKINIDX" val="2"/>
  <p:tag name="TABLE_ENCOLOR" val="#FFFFFF"/>
  <p:tag name="KSO_WM_UNIT_VALUE" val="1348*2718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991_1*β*1"/>
  <p:tag name="KSO_WM_TEMPLATE_CATEGORY" val="mixed"/>
  <p:tag name="KSO_WM_TEMPLATE_INDEX" val="20203991"/>
  <p:tag name="KSO_WM_UNIT_LAYERLEVEL" val="1"/>
  <p:tag name="KSO_WM_TAG_VERSION" val="1.0"/>
  <p:tag name="KSO_WM_BEAUTIFY_FLAG" val="#wm#"/>
  <p:tag name="TABLE_ENDDRAG_ORIGIN_RECT" val="912*413"/>
  <p:tag name="TABLE_ENDDRAG_RECT" val="20*54*912*413"/>
</p:tagLst>
</file>

<file path=ppt/tags/tag3.xml><?xml version="1.0" encoding="utf-8"?>
<p:tagLst xmlns:p="http://schemas.openxmlformats.org/presentationml/2006/main">
  <p:tag name="KSO_WM_UNIT_TABLE_BEAUTIFY" val="smartTable{341b2fba-6566-4505-bd82-6c49b531469a}"/>
  <p:tag name="TABLE_SKINIDX" val="2"/>
  <p:tag name="TABLE_ENCOLOR" val="#FFFFFF"/>
  <p:tag name="KSO_WM_UNIT_VALUE" val="1348*2718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991_1*β*1"/>
  <p:tag name="KSO_WM_TEMPLATE_CATEGORY" val="mixed"/>
  <p:tag name="KSO_WM_TEMPLATE_INDEX" val="20203991"/>
  <p:tag name="KSO_WM_UNIT_LAYERLEVEL" val="1"/>
  <p:tag name="KSO_WM_TAG_VERSION" val="1.0"/>
  <p:tag name="KSO_WM_BEAUTIFY_FLAG" val="#wm#"/>
  <p:tag name="TABLE_ENDDRAG_ORIGIN_RECT" val="878*397"/>
  <p:tag name="TABLE_ENDDRAG_RECT" val="49*105*878*397"/>
</p:tagLst>
</file>

<file path=ppt/tags/tag4.xml><?xml version="1.0" encoding="utf-8"?>
<p:tagLst xmlns:p="http://schemas.openxmlformats.org/presentationml/2006/main">
  <p:tag name="KSO_WM_UNIT_TABLE_BEAUTIFY" val="smartTable{e69623db-7166-41ca-bee1-c8bd5323e146}"/>
  <p:tag name="TABLE_SKINIDX" val="2"/>
  <p:tag name="TABLE_ENCOLOR" val="#FFFFFF"/>
  <p:tag name="KSO_WM_UNIT_VALUE" val="1348*2718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991_1*β*1"/>
  <p:tag name="KSO_WM_TEMPLATE_CATEGORY" val="mixed"/>
  <p:tag name="KSO_WM_TEMPLATE_INDEX" val="20203991"/>
  <p:tag name="KSO_WM_UNIT_LAYERLEVEL" val="1"/>
  <p:tag name="KSO_WM_TAG_VERSION" val="1.0"/>
  <p:tag name="KSO_WM_BEAUTIFY_FLAG" val="#wm#"/>
  <p:tag name="TABLE_ENDDRAG_ORIGIN_RECT" val="878*397"/>
  <p:tag name="TABLE_ENDDRAG_RECT" val="49*105*878*397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COMMONDATA" val="eyJoZGlkIjoiYjU0ZDA2OGQ5MzBiYTk0YTllOWU2YzhhM2Q2YjY2ZW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WPS 演示</Application>
  <PresentationFormat>自定义</PresentationFormat>
  <Paragraphs>173</Paragraphs>
  <Slides>7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宋体</vt:lpstr>
      <vt:lpstr>Wingdings</vt:lpstr>
      <vt:lpstr>Calibri</vt:lpstr>
      <vt:lpstr>微软雅黑</vt:lpstr>
      <vt:lpstr>黑体</vt:lpstr>
      <vt:lpstr>Arial Unicode MS</vt:lpstr>
      <vt:lpstr>Arial</vt:lpstr>
      <vt:lpstr>Office 主题</vt:lpstr>
      <vt:lpstr>StaticDib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一09一</cp:lastModifiedBy>
  <cp:revision>3988</cp:revision>
  <cp:lastPrinted>2022-04-18T00:50:00Z</cp:lastPrinted>
  <dcterms:created xsi:type="dcterms:W3CDTF">2013-01-09T01:05:00Z</dcterms:created>
  <dcterms:modified xsi:type="dcterms:W3CDTF">2024-10-28T07:43:02Z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6B1B5199E32247C88C43515E050A7EDE_12</vt:lpwstr>
  </property>
  <property fmtid="{D5CDD505-2E9C-101B-9397-08002B2CF9AE}" pid="3" name="KSOProductBuildVer">
    <vt:lpwstr>2052-12.1.0.18608</vt:lpwstr>
  </property>
</Properties>
</file>