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8"/>
  </p:handoutMasterIdLst>
  <p:sldIdLst>
    <p:sldId id="296" r:id="rId3"/>
    <p:sldId id="1446" r:id="rId5"/>
    <p:sldId id="1476" r:id="rId6"/>
    <p:sldId id="1424" r:id="rId7"/>
    <p:sldId id="1463" r:id="rId8"/>
    <p:sldId id="1460" r:id="rId9"/>
    <p:sldId id="1478" r:id="rId10"/>
    <p:sldId id="1453" r:id="rId11"/>
    <p:sldId id="1471" r:id="rId12"/>
    <p:sldId id="1461" r:id="rId13"/>
    <p:sldId id="1477" r:id="rId14"/>
    <p:sldId id="1458" r:id="rId15"/>
    <p:sldId id="1487" r:id="rId16"/>
    <p:sldId id="1184" r:id="rId17"/>
  </p:sldIdLst>
  <p:sldSz cx="12192000" cy="6858000"/>
  <p:notesSz cx="9865995" cy="6735445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47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5B6"/>
    <a:srgbClr val="6EA7DA"/>
    <a:srgbClr val="3890C2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howGuides="1">
      <p:cViewPr>
        <p:scale>
          <a:sx n="72" d="100"/>
          <a:sy n="72" d="100"/>
        </p:scale>
        <p:origin x="-392" y="96"/>
      </p:cViewPr>
      <p:guideLst>
        <p:guide orient="horz" pos="2247"/>
        <p:guide pos="38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3" d="100"/>
          <a:sy n="93" d="100"/>
        </p:scale>
        <p:origin x="-1440" y="-90"/>
      </p:cViewPr>
      <p:guideLst>
        <p:guide orient="horz" pos="2206"/>
        <p:guide pos="309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25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16537-AB4F-4068-B728-D8DC9FBDCB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08D40-7BC8-4744-A42E-68B5548F88F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627" y="0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33E0BB9-4548-40C8-BA3B-A624A0D082BB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687638" y="504825"/>
            <a:ext cx="4491037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6632" y="3199488"/>
            <a:ext cx="7893050" cy="3031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627" y="6397806"/>
            <a:ext cx="4275403" cy="336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82DD672-220D-474D-9C43-C27A5F691E81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33674-1C36-4E21-881C-D5F9979798D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hemeOverride" Target="../theme/themeOverride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ADBFEC-9F3A-463A-8538-6B29353ECC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A5645C-B281-4748-8AFA-5D8E0E4A39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4DCE9A-AA6A-4FAC-9EE5-B5184E49DD4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EC67F2-74A2-4683-92E1-B1E6614574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0" y="-3176"/>
          <a:ext cx="12192000" cy="942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Image" r:id="rId2" imgW="20320000" imgH="2298700" progId="">
                  <p:embed/>
                </p:oleObj>
              </mc:Choice>
              <mc:Fallback>
                <p:oleObj name="Image" r:id="rId2" imgW="20320000" imgH="2298700" progId="">
                  <p:embed/>
                  <p:pic>
                    <p:nvPicPr>
                      <p:cNvPr id="0" name="Object 3"/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grayscl/>
                      </a:blip>
                      <a:stretch>
                        <a:fillRect/>
                      </a:stretch>
                    </p:blipFill>
                    <p:spPr>
                      <a:xfrm>
                        <a:off x="0" y="-3176"/>
                        <a:ext cx="12192000" cy="942973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569700" y="6453505"/>
            <a:ext cx="52133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E9B9D55-6E44-4CF6-837A-EFFBD63A6870}" type="slidenum">
              <a:rPr lang="zh-CN" altLang="en-US" smtClean="0"/>
            </a:fld>
            <a:endParaRPr lang="zh-CN" altLang="en-US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125" y="6417214"/>
            <a:ext cx="12206125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文本框 5"/>
          <p:cNvSpPr txBox="1"/>
          <p:nvPr userDrawn="1"/>
        </p:nvSpPr>
        <p:spPr>
          <a:xfrm>
            <a:off x="432144" y="6464550"/>
            <a:ext cx="2269579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" b="1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光华荣昌汽车部件有限公司</a:t>
            </a:r>
            <a:endParaRPr lang="zh-CN" altLang="en-US" sz="600" b="1" dirty="0">
              <a:solidFill>
                <a:schemeClr val="bg1">
                  <a:lumMod val="65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  <p:sp>
        <p:nvSpPr>
          <p:cNvPr id="13" name="文本框 7"/>
          <p:cNvSpPr txBox="1"/>
          <p:nvPr userDrawn="1"/>
        </p:nvSpPr>
        <p:spPr>
          <a:xfrm>
            <a:off x="432145" y="6620307"/>
            <a:ext cx="3083311" cy="183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GoldRare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（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hebei</a:t>
            </a:r>
            <a:r>
              <a:rPr lang="zh-CN" altLang="en-US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）</a:t>
            </a:r>
            <a:r>
              <a:rPr lang="en-US" altLang="zh-CN" sz="600" dirty="0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Automotive Parts </a:t>
            </a:r>
            <a:r>
              <a:rPr lang="en-US" altLang="zh-CN" sz="600" dirty="0" err="1">
                <a:solidFill>
                  <a:schemeClr val="bg1">
                    <a:lumMod val="5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  <a:cs typeface="Arial" panose="020B0604020202020204" pitchFamily="34" charset="0"/>
              </a:rPr>
              <a:t>Co.,LTD</a:t>
            </a:r>
            <a:endParaRPr lang="en-US" altLang="zh-CN" sz="600" dirty="0">
              <a:solidFill>
                <a:schemeClr val="bg1">
                  <a:lumMod val="50000"/>
                </a:schemeClr>
              </a:solidFill>
              <a:latin typeface="思源宋体 CN" panose="0202040000000000000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458142" y="316994"/>
            <a:ext cx="304799" cy="346316"/>
            <a:chOff x="554514" y="294008"/>
            <a:chExt cx="304799" cy="346316"/>
          </a:xfrm>
        </p:grpSpPr>
        <p:sp>
          <p:nvSpPr>
            <p:cNvPr id="15" name="矩形: 圆角 14"/>
            <p:cNvSpPr/>
            <p:nvPr/>
          </p:nvSpPr>
          <p:spPr>
            <a:xfrm>
              <a:off x="554514" y="299917"/>
              <a:ext cx="71021" cy="340407"/>
            </a:xfrm>
            <a:prstGeom prst="round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6" name="矩形: 圆角 15"/>
            <p:cNvSpPr/>
            <p:nvPr/>
          </p:nvSpPr>
          <p:spPr>
            <a:xfrm>
              <a:off x="671403" y="299917"/>
              <a:ext cx="71021" cy="34040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a typeface="思源宋体 CN" panose="02020400000000000000"/>
              </a:endParaRPr>
            </a:p>
          </p:txBody>
        </p:sp>
        <p:sp>
          <p:nvSpPr>
            <p:cNvPr id="17" name="矩形: 圆角 16"/>
            <p:cNvSpPr/>
            <p:nvPr/>
          </p:nvSpPr>
          <p:spPr>
            <a:xfrm>
              <a:off x="788292" y="294008"/>
              <a:ext cx="71021" cy="340407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思源宋体 CN" panose="0202040000000000000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85" y="158115"/>
            <a:ext cx="852805" cy="464820"/>
          </a:xfrm>
          <a:prstGeom prst="rect">
            <a:avLst/>
          </a:prstGeom>
        </p:spPr>
      </p:pic>
      <p:sp>
        <p:nvSpPr>
          <p:cNvPr id="3" name="文本框 5"/>
          <p:cNvSpPr txBox="1"/>
          <p:nvPr userDrawn="1"/>
        </p:nvSpPr>
        <p:spPr>
          <a:xfrm>
            <a:off x="9264650" y="6525895"/>
            <a:ext cx="218186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诚信赢得天下</a:t>
            </a:r>
            <a:r>
              <a:rPr lang="en-US" altLang="zh-CN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    </a:t>
            </a:r>
            <a:r>
              <a:rPr lang="zh-CN" altLang="en-US" sz="1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思源宋体 CN" panose="02020400000000000000"/>
                <a:ea typeface="微软雅黑" panose="020B0503020204020204" pitchFamily="34" charset="-122"/>
              </a:rPr>
              <a:t>科技成就未来</a:t>
            </a:r>
            <a:endParaRPr lang="zh-CN" altLang="en-US" sz="1000" b="1" i="1" dirty="0">
              <a:solidFill>
                <a:schemeClr val="accent1">
                  <a:lumMod val="60000"/>
                  <a:lumOff val="40000"/>
                </a:schemeClr>
              </a:solidFill>
              <a:latin typeface="思源宋体 CN" panose="0202040000000000000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1833B-5CDE-44F7-8CD5-952F8F0C7DE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XA封面页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609600" y="242000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14" name="内容占位符 13"/>
          <p:cNvSpPr>
            <a:spLocks noGrp="1"/>
          </p:cNvSpPr>
          <p:nvPr>
            <p:ph sz="quarter" idx="10"/>
          </p:nvPr>
        </p:nvSpPr>
        <p:spPr>
          <a:xfrm>
            <a:off x="1219200" y="3762703"/>
            <a:ext cx="9753600" cy="1139114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20000"/>
              </a:spcBef>
              <a:buFontTx/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2010-06-10</a:t>
            </a:r>
            <a:endParaRPr lang="en-US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16B37-B743-4B41-91DD-02EBED5006E3}" type="slidenum">
              <a:rPr lang="zh-CN" altLang="en-US"/>
            </a:fld>
            <a:endParaRPr lang="en-US" altLang="zh-CN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北京北汽模塑科技有限公司 </a:t>
            </a:r>
            <a:r>
              <a:rPr lang="en-US" altLang="zh-CN"/>
              <a:t>Beijing Beiqi Mould&amp;Plastic Technology Co,Ltd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占位符 13"/>
          <p:cNvSpPr>
            <a:spLocks noGrp="1"/>
          </p:cNvSpPr>
          <p:nvPr>
            <p:ph type="body" sz="quarter" idx="14"/>
          </p:nvPr>
        </p:nvSpPr>
        <p:spPr>
          <a:xfrm>
            <a:off x="3809" y="1978570"/>
            <a:ext cx="12192000" cy="1395029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54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6" name="文本占位符 13"/>
          <p:cNvSpPr>
            <a:spLocks noGrp="1"/>
          </p:cNvSpPr>
          <p:nvPr>
            <p:ph type="body" sz="quarter" idx="15"/>
          </p:nvPr>
        </p:nvSpPr>
        <p:spPr>
          <a:xfrm>
            <a:off x="3809" y="3828872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210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7" name="文本占位符 13"/>
          <p:cNvSpPr>
            <a:spLocks noGrp="1"/>
          </p:cNvSpPr>
          <p:nvPr>
            <p:ph type="body" sz="quarter" idx="16"/>
          </p:nvPr>
        </p:nvSpPr>
        <p:spPr>
          <a:xfrm>
            <a:off x="3809" y="4474003"/>
            <a:ext cx="12192000" cy="521947"/>
          </a:xfrm>
          <a:prstGeom prst="rect">
            <a:avLst/>
          </a:prstGeom>
        </p:spPr>
        <p:txBody>
          <a:bodyPr anchor="ctr"/>
          <a:lstStyle>
            <a:lvl1pPr algn="ctr">
              <a:buNone/>
              <a:defRPr lang="zh-CN" altLang="en-US" sz="1350" b="1" kern="1200" dirty="0" smtClean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defRPr>
            </a:lvl1pPr>
            <a:lvl2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buNone/>
              <a:defRPr sz="54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过渡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>
            <a:off x="1430867" y="6480175"/>
            <a:ext cx="10619317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141818" y="6480175"/>
            <a:ext cx="791633" cy="0"/>
          </a:xfrm>
          <a:prstGeom prst="line">
            <a:avLst/>
          </a:prstGeom>
          <a:ln w="15875"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2" name="组合 6"/>
          <p:cNvGrpSpPr/>
          <p:nvPr userDrawn="1"/>
        </p:nvGrpSpPr>
        <p:grpSpPr>
          <a:xfrm flipH="1">
            <a:off x="975784" y="6308726"/>
            <a:ext cx="412749" cy="360363"/>
            <a:chOff x="7019085" y="157473"/>
            <a:chExt cx="3868830" cy="3952255"/>
          </a:xfrm>
        </p:grpSpPr>
        <p:sp>
          <p:nvSpPr>
            <p:cNvPr id="5" name="椭圆 4"/>
            <p:cNvSpPr/>
            <p:nvPr/>
          </p:nvSpPr>
          <p:spPr>
            <a:xfrm>
              <a:off x="8641073" y="1574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1542857">
              <a:off x="9362925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 rot="3085714">
              <a:off x="9941806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 rot="7714286">
              <a:off x="9941806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 rot="4628572">
              <a:off x="10263060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9257143">
              <a:off x="9362925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 rot="6171428">
              <a:off x="10263060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 rot="10800000">
              <a:off x="8641073" y="3484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2342857">
              <a:off x="7919220" y="332011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 rot="13885714">
              <a:off x="7340340" y="2858472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 rot="20057142">
              <a:off x="7919220" y="32223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 rot="15428571">
              <a:off x="7019085" y="2191381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 rot="16971429">
              <a:off x="7019085" y="1450964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 rot="18514286">
              <a:off x="7340340" y="783873"/>
              <a:ext cx="624855" cy="624855"/>
            </a:xfrm>
            <a:prstGeom prst="ellipse">
              <a:avLst/>
            </a:prstGeom>
            <a:solidFill>
              <a:srgbClr val="28A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9" name="Freeform 5"/>
          <p:cNvSpPr>
            <a:spLocks noEditPoints="1"/>
          </p:cNvSpPr>
          <p:nvPr/>
        </p:nvSpPr>
        <p:spPr bwMode="auto">
          <a:xfrm>
            <a:off x="7458155" y="5658694"/>
            <a:ext cx="4253067" cy="821142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>
                    <a:alpha val="75000"/>
                  </a:srgbClr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20" name="直接连接符 19" hidden="1"/>
          <p:cNvCxnSpPr/>
          <p:nvPr/>
        </p:nvCxnSpPr>
        <p:spPr>
          <a:xfrm>
            <a:off x="3181351" y="431801"/>
            <a:ext cx="0" cy="525463"/>
          </a:xfrm>
          <a:prstGeom prst="line">
            <a:avLst/>
          </a:prstGeom>
          <a:ln>
            <a:solidFill>
              <a:srgbClr val="28A9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任意多边形 20"/>
          <p:cNvSpPr/>
          <p:nvPr/>
        </p:nvSpPr>
        <p:spPr>
          <a:xfrm flipV="1">
            <a:off x="173568" y="423863"/>
            <a:ext cx="1386417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86790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386790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close/>
              </a:path>
            </a:pathLst>
          </a:custGeom>
          <a:solidFill>
            <a:srgbClr val="28A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8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8734" y="357188"/>
            <a:ext cx="1011767" cy="550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C3B4A-0125-4CC8-83B2-D88E706B3D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0CB9AF-88C4-47BF-8910-4532C3CC711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A5CD90-00E9-445E-8243-DD19E7ED826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D5122-104C-4C14-96CC-C41C601E58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3218E-EE4A-4928-988A-899E0D2C9A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B12483-DE99-41FA-A501-2D3759712C7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5B7951-6377-47FE-B482-9E8A78911F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055894-7AD1-4C3A-BE27-B19BF83B62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8436F4-41DF-4610-9301-C6366A85E8B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580BF-C96D-4C09-8EA0-7AB91A2D0CD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3C517C-34BB-40E7-9168-EC64ECFF93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4A797D-A7D6-47D3-9286-EAD73C1E912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491CC0-575E-4745-AF69-5DBED961D0A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C42D14-8B71-4D33-95D0-319000D0AC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D88D2C6-B700-4537-96AE-4B15DBF65FC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75DEC7-DBDB-462E-900D-A4A79C65BA9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4E7755C-E641-44F1-A9E9-0F681158FD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653D0D-2066-4047-83A4-4AAF2A13820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1.png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Relationship Id="rId3" Type="http://schemas.openxmlformats.org/officeDocument/2006/relationships/image" Target="../media/image19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3.png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wmf"/><Relationship Id="rId4" Type="http://schemas.openxmlformats.org/officeDocument/2006/relationships/image" Target="../media/image9.png"/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15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26.png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1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tags" Target="../tags/tag17.xml"/><Relationship Id="rId2" Type="http://schemas.openxmlformats.org/officeDocument/2006/relationships/image" Target="../media/image27.pn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  <a14:imgEffect>
                      <a14:saturation sat="80000"/>
                    </a14:imgEffect>
                    <a14:imgEffect>
                      <a14:sharpenSoften amoun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5" b="1158"/>
          <a:stretch>
            <a:fillRect/>
          </a:stretch>
        </p:blipFill>
        <p:spPr>
          <a:xfrm>
            <a:off x="-34004" y="0"/>
            <a:ext cx="12250683" cy="686816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081405" y="2204720"/>
            <a:ext cx="10087610" cy="1800225"/>
            <a:chOff x="1775520" y="4149080"/>
            <a:chExt cx="7668083" cy="1800200"/>
          </a:xfrm>
        </p:grpSpPr>
        <p:sp>
          <p:nvSpPr>
            <p:cNvPr id="7" name="矩形 6"/>
            <p:cNvSpPr/>
            <p:nvPr/>
          </p:nvSpPr>
          <p:spPr>
            <a:xfrm>
              <a:off x="1969418" y="4242465"/>
              <a:ext cx="7347117" cy="1570693"/>
            </a:xfrm>
            <a:prstGeom prst="rect">
              <a:avLst/>
            </a:prstGeom>
            <a:solidFill>
              <a:schemeClr val="accent1">
                <a:lumMod val="50000"/>
                <a:alpha val="60000"/>
              </a:schemeClr>
            </a:solidFill>
            <a:ln w="635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775520" y="4149080"/>
              <a:ext cx="7668083" cy="1800200"/>
            </a:xfrm>
            <a:prstGeom prst="rect">
              <a:avLst/>
            </a:prstGeom>
            <a:noFill/>
            <a:ln w="28575">
              <a:solidFill>
                <a:schemeClr val="accent1">
                  <a:lumMod val="5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487170" y="2564765"/>
            <a:ext cx="9378315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2.1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绞架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2.2绞架</a:t>
            </a:r>
            <a:r>
              <a:rPr 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/1.3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绞架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轻卡减震绞架结构统一</a:t>
            </a:r>
            <a:endParaRPr lang="zh-CN" altLang="en-US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90000"/>
              </a:lnSpc>
            </a:pPr>
            <a:r>
              <a:rPr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过程开发说明</a:t>
            </a:r>
            <a:endParaRPr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2060575"/>
          <a:ext cx="11417935" cy="42392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0.3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r>
                        <a:rPr lang="en-US" altLang="zh-CN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连续模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0.4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加强筋和沉台尺寸调整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488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绞架零件统一，预计投入费用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1.4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920" y="5517515"/>
            <a:ext cx="482600" cy="553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2708910"/>
            <a:ext cx="1244600" cy="6648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5775" y="3573145"/>
            <a:ext cx="1360170" cy="759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4574540"/>
            <a:ext cx="873125" cy="700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1882140"/>
          <a:ext cx="11417935" cy="41427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6167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279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0.3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焊接夹具修改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23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外绞架支撑板</a:t>
                      </a:r>
                      <a:r>
                        <a:rPr lang="en-US" altLang="zh-CN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单序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模</a:t>
                      </a:r>
                      <a:endParaRPr lang="zh-CN" altLang="en-US" sz="110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中心孔直径为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20mm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1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轻卡减震模块化螺接改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1.25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65" y="4581525"/>
            <a:ext cx="482600" cy="5530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775" y="3846830"/>
            <a:ext cx="1095375" cy="6134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65" y="2383155"/>
            <a:ext cx="1031240" cy="5556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165" y="3109595"/>
            <a:ext cx="1153160" cy="565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三、</a:t>
            </a:r>
            <a:r>
              <a:rPr lang="zh-CN" dirty="0"/>
              <a:t>样件</a:t>
            </a:r>
            <a:r>
              <a:rPr lang="zh-CN" dirty="0"/>
              <a:t>制作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43840" y="1412240"/>
          <a:ext cx="4876800" cy="4234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7029"/>
                <a:gridCol w="1003959"/>
                <a:gridCol w="685165"/>
                <a:gridCol w="670056"/>
                <a:gridCol w="1050295"/>
                <a:gridCol w="1050296"/>
              </a:tblGrid>
              <a:tr h="44386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样件制作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责任人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2.1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内外绞架焊接结构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发北京进行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2.2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内外绞架焊接结构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个发北京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个进行路试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绞架零件统一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发北京进行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轻卡减震模块化螺接改焊接</a:t>
                      </a:r>
                      <a:r>
                        <a:rPr lang="zh-CN" altLang="en-US" sz="11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2024.12.05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发北京进行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验证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5807710" y="1412240"/>
          <a:ext cx="5965190" cy="41732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735"/>
                <a:gridCol w="1212215"/>
                <a:gridCol w="972820"/>
                <a:gridCol w="734695"/>
                <a:gridCol w="754380"/>
                <a:gridCol w="793750"/>
                <a:gridCol w="1077595"/>
              </a:tblGrid>
              <a:tr h="44386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</a:t>
                      </a:r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制作</a:t>
                      </a: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数量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责任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完成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日期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7420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2024.11.28</a:t>
                      </a:r>
                      <a:endParaRPr lang="en-US" altLang="zh-CN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内绞架右侧轴套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2024.11.28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646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鱼阀配置台阶轴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2024.11.28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742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冯敬乾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2024.11.28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13"/>
          <p:cNvSpPr txBox="1"/>
          <p:nvPr/>
        </p:nvSpPr>
        <p:spPr>
          <a:xfrm>
            <a:off x="243786" y="9803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1</a:t>
            </a:r>
            <a:r>
              <a:rPr lang="zh-CN" altLang="en-US" dirty="0"/>
              <a:t>、样件</a:t>
            </a:r>
            <a:r>
              <a:rPr lang="zh-CN" altLang="en-US" dirty="0"/>
              <a:t>需求</a:t>
            </a:r>
            <a:endParaRPr lang="zh-CN" altLang="en-US" dirty="0"/>
          </a:p>
        </p:txBody>
      </p:sp>
      <p:sp>
        <p:nvSpPr>
          <p:cNvPr id="4" name="TextBox 13"/>
          <p:cNvSpPr txBox="1"/>
          <p:nvPr/>
        </p:nvSpPr>
        <p:spPr>
          <a:xfrm>
            <a:off x="5787971" y="9803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dirty="0"/>
              <a:t>2</a:t>
            </a:r>
            <a:r>
              <a:rPr lang="zh-CN" altLang="en-US" dirty="0"/>
              <a:t>、采购零件</a:t>
            </a:r>
            <a:r>
              <a:rPr lang="zh-CN" altLang="en-US" dirty="0"/>
              <a:t>需求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80" y="2060575"/>
            <a:ext cx="733425" cy="6102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0630" y="2924810"/>
            <a:ext cx="688975" cy="6394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630" y="4004945"/>
            <a:ext cx="696595" cy="556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7935" y="4796790"/>
            <a:ext cx="723265" cy="615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四、</a:t>
            </a:r>
            <a:r>
              <a:rPr lang="zh-CN" dirty="0"/>
              <a:t>结论</a:t>
            </a:r>
            <a:endParaRPr lang="zh-CN" dirty="0"/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263525" y="1125220"/>
            <a:ext cx="11602720" cy="19297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更改为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1.3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焊接结构，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2.2/2.1/1.3/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轻卡减震的绞架成本会降低，结构简单，零件数量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减少，减少焊接时间，减少组装工序，提升生产效率；</a:t>
            </a: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先进行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2.2/2.1/1.3/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轻卡减震，新绞架的样件制作；</a:t>
            </a:r>
            <a:endParaRPr kumimoji="1" lang="zh-CN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kumimoji="1" 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优先进行</a:t>
            </a:r>
            <a:r>
              <a:rPr kumimoji="1" lang="en-US" altLang="zh-CN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2.1/2.2</a:t>
            </a:r>
            <a:r>
              <a:rPr kumimoji="1" lang="zh-CN" altLang="en-US" sz="14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的绞架更改工作；</a:t>
            </a:r>
            <a:endParaRPr kumimoji="1" lang="zh-CN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altLang="en-US" sz="14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>
            <a:spLocks noEditPoints="1"/>
          </p:cNvSpPr>
          <p:nvPr/>
        </p:nvSpPr>
        <p:spPr bwMode="auto">
          <a:xfrm>
            <a:off x="-5265" y="637667"/>
            <a:ext cx="12187554" cy="2353917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28A9D6"/>
                </a:gs>
              </a:gsLst>
              <a:lin ang="5400000" scaled="1"/>
            </a:gradFill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9" name="矩形 18"/>
          <p:cNvSpPr/>
          <p:nvPr/>
        </p:nvSpPr>
        <p:spPr>
          <a:xfrm>
            <a:off x="-5265" y="2945109"/>
            <a:ext cx="12187554" cy="153029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TextBox 13"/>
          <p:cNvSpPr txBox="1"/>
          <p:nvPr/>
        </p:nvSpPr>
        <p:spPr>
          <a:xfrm>
            <a:off x="1127150" y="5013157"/>
            <a:ext cx="9426377" cy="10147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6000" b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en-US" altLang="zh-CN" sz="6000" b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965" y="464715"/>
            <a:ext cx="700626" cy="381837"/>
          </a:xfrm>
          <a:prstGeom prst="rect">
            <a:avLst/>
          </a:prstGeom>
        </p:spPr>
      </p:pic>
      <p:cxnSp>
        <p:nvCxnSpPr>
          <p:cNvPr id="40" name="直接连接符 39"/>
          <p:cNvCxnSpPr/>
          <p:nvPr/>
        </p:nvCxnSpPr>
        <p:spPr>
          <a:xfrm>
            <a:off x="9983613" y="583086"/>
            <a:ext cx="0" cy="187439"/>
          </a:xfrm>
          <a:prstGeom prst="line">
            <a:avLst/>
          </a:prstGeom>
          <a:ln>
            <a:prstDash val="soli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8" name="文本框 57"/>
          <p:cNvSpPr txBox="1"/>
          <p:nvPr/>
        </p:nvSpPr>
        <p:spPr>
          <a:xfrm>
            <a:off x="8039954" y="476720"/>
            <a:ext cx="60998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b="1" spc="5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光华荣昌集团</a:t>
            </a:r>
            <a:endParaRPr lang="zh-CN" altLang="en-US" sz="1400" b="1" spc="5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TextBox 13"/>
          <p:cNvSpPr txBox="1"/>
          <p:nvPr/>
        </p:nvSpPr>
        <p:spPr>
          <a:xfrm>
            <a:off x="1375435" y="3357077"/>
            <a:ext cx="9426377" cy="7067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ctr"/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诚信赢得天下</a:t>
            </a:r>
            <a:r>
              <a:rPr lang="en-US" altLang="zh-CN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000" b="1" i="1" dirty="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科技成就未来</a:t>
            </a:r>
            <a:endParaRPr lang="zh-CN" altLang="en-US" sz="4000" b="1" i="1" dirty="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reveal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目录</a:t>
            </a:r>
            <a:endParaRPr lang="zh-CN" altLang="en-US" dirty="0"/>
          </a:p>
        </p:txBody>
      </p:sp>
      <p:sp>
        <p:nvSpPr>
          <p:cNvPr id="11" name="AutoShape 292"/>
          <p:cNvSpPr>
            <a:spLocks noChangeArrowheads="1"/>
          </p:cNvSpPr>
          <p:nvPr/>
        </p:nvSpPr>
        <p:spPr bwMode="auto">
          <a:xfrm rot="10800000" flipV="1">
            <a:off x="30480" y="2365375"/>
            <a:ext cx="3754755" cy="1907540"/>
          </a:xfrm>
          <a:prstGeom prst="parallelogram">
            <a:avLst>
              <a:gd name="adj" fmla="val 0"/>
            </a:avLst>
          </a:prstGeom>
          <a:solidFill>
            <a:srgbClr val="2E75B6"/>
          </a:solidFill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none" anchor="ctr"/>
          <a:p>
            <a:pPr algn="ctr" defTabSz="990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345940" y="2061845"/>
            <a:ext cx="5210810" cy="2529840"/>
            <a:chOff x="6825" y="3115"/>
            <a:chExt cx="8206" cy="3984"/>
          </a:xfrm>
        </p:grpSpPr>
        <p:sp>
          <p:nvSpPr>
            <p:cNvPr id="36" name="文本框 26"/>
            <p:cNvSpPr txBox="1"/>
            <p:nvPr/>
          </p:nvSpPr>
          <p:spPr>
            <a:xfrm>
              <a:off x="6825" y="3115"/>
              <a:ext cx="779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l" defTabSz="457200" eaLnBrk="1" fontAlgn="auto" hangingPunct="1">
                <a:spcBef>
                  <a:spcPts val="0"/>
                </a:spcBef>
                <a:buClrTx/>
                <a:buSzTx/>
                <a:buFontTx/>
                <a:buNone/>
              </a:pP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一、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  <a:sym typeface="+mn-ea"/>
                </a:rPr>
                <a:t>产品介绍</a:t>
              </a:r>
              <a:r>
                <a:rPr lang="en-US" alt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  <a:sym typeface="+mn-ea"/>
                </a:rPr>
                <a:t>     </a:t>
              </a:r>
              <a:endPara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  <a:sym typeface="+mn-ea"/>
              </a:endParaRPr>
            </a:p>
          </p:txBody>
        </p:sp>
        <p:sp>
          <p:nvSpPr>
            <p:cNvPr id="7" name="文本框 26"/>
            <p:cNvSpPr txBox="1"/>
            <p:nvPr/>
          </p:nvSpPr>
          <p:spPr>
            <a:xfrm>
              <a:off x="6827" y="4247"/>
              <a:ext cx="820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二、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固定资产</a:t>
              </a:r>
              <a:r>
                <a:rPr lang="zh-CN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投入</a:t>
              </a:r>
              <a:endParaRPr 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  <p:sp>
          <p:nvSpPr>
            <p:cNvPr id="12" name="文本框 26"/>
            <p:cNvSpPr txBox="1"/>
            <p:nvPr/>
          </p:nvSpPr>
          <p:spPr>
            <a:xfrm>
              <a:off x="6827" y="5381"/>
              <a:ext cx="604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三、样件</a:t>
              </a: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制作</a:t>
              </a:r>
              <a:endPara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  <p:sp>
          <p:nvSpPr>
            <p:cNvPr id="9" name="文本框 26"/>
            <p:cNvSpPr txBox="1"/>
            <p:nvPr/>
          </p:nvSpPr>
          <p:spPr>
            <a:xfrm>
              <a:off x="6827" y="6519"/>
              <a:ext cx="604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四、</a:t>
              </a:r>
              <a:r>
                <a:rPr lang="zh-CN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2.0 75 SemiBold" panose="00020600040101010101" pitchFamily="18" charset="-122"/>
                </a:rPr>
                <a:t>结论</a:t>
              </a:r>
              <a:endParaRPr lang="zh-CN" alt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2.0 75 SemiBold" panose="00020600040101010101" pitchFamily="18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汇总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1186180"/>
          <a:ext cx="11430000" cy="4458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7190"/>
                <a:gridCol w="1096010"/>
                <a:gridCol w="1186180"/>
                <a:gridCol w="1125220"/>
                <a:gridCol w="1313180"/>
                <a:gridCol w="1572895"/>
                <a:gridCol w="2705296"/>
                <a:gridCol w="2084029"/>
              </a:tblGrid>
              <a:tr h="666115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原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状态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变更</a:t>
                      </a:r>
                      <a:r>
                        <a:rPr lang="zh-CN" altLang="en-US" sz="1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后</a:t>
                      </a:r>
                      <a:endParaRPr lang="zh-CN" altLang="en-US" sz="1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零件数量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变化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成本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变化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结构变化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94805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2.1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en-US" altLang="zh-CN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零件数量有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个变为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，零件数量减少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74.1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元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变为？？</a:t>
                      </a:r>
                      <a:endParaRPr lang="zh-CN" altLang="en-US" sz="1050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、绞架结构由内绞架焊接电泳，外绞架焊接电泳，再组装；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、改为内绞架焊接，绞架总成焊接，再电泳；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、减少零件数量，减少组装工序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69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2.2</a:t>
                      </a:r>
                      <a:r>
                        <a:rPr 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绞架总成改为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26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个，零件数量减少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4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73.63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变为？？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1.3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绞架零件统一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19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个，零件数量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不变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54.68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元变为？？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、整体结构不变，只是零件尺寸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变化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4805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轻卡减震</a:t>
                      </a:r>
                      <a:r>
                        <a:rPr lang="zh-CN" altLang="en-US" sz="11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+mn-ea"/>
                        </a:rPr>
                        <a:t>绞架螺接改焊接结构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零件数量有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18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个变为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16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个，零件减少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个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48.78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元变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为？？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、绞架结构由内绞架焊接，外绞架组装，绞架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总成焊接，再电泳；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  <a:p>
                      <a:pPr algn="l" fontAlgn="ctr">
                        <a:buNone/>
                      </a:pP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、改为内绞架焊接，绞架总成焊接，再电泳，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3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、减少零件数量，减少组装工序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970" y="2012950"/>
            <a:ext cx="700405" cy="60833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495" y="1988820"/>
            <a:ext cx="784860" cy="7194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70" y="3011805"/>
            <a:ext cx="744855" cy="60325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2961640"/>
            <a:ext cx="628015" cy="6457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8970" y="3933190"/>
            <a:ext cx="687705" cy="6178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135" y="3864610"/>
            <a:ext cx="871220" cy="71945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970" y="4850130"/>
            <a:ext cx="771525" cy="6489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1490" y="4841240"/>
            <a:ext cx="824865" cy="65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9425" y="3063240"/>
            <a:ext cx="2573655" cy="217043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10896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08077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75970" y="3699510"/>
            <a:ext cx="1431925" cy="895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149090"/>
            <a:ext cx="1153160" cy="5041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4149090"/>
            <a:ext cx="1369060" cy="717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149090"/>
            <a:ext cx="999490" cy="774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004945"/>
            <a:ext cx="936625" cy="12960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004945"/>
            <a:ext cx="793115" cy="14401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364990"/>
            <a:ext cx="576580" cy="12960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3863975" y="3357245"/>
            <a:ext cx="935355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143885" y="4796790"/>
            <a:ext cx="2015490" cy="723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Box 13"/>
          <p:cNvSpPr txBox="1"/>
          <p:nvPr/>
        </p:nvSpPr>
        <p:spPr>
          <a:xfrm>
            <a:off x="5151755" y="465328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786505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侧板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中心孔改为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20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，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个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通用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r>
                        <a:rPr 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阻尼器下固定点支架总成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悬浮机构支架组件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12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鱼阀配置</a:t>
                      </a: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台阶轴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新开发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3503930" y="4004945"/>
            <a:ext cx="136779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TextBox 13"/>
          <p:cNvSpPr txBox="1"/>
          <p:nvPr/>
        </p:nvSpPr>
        <p:spPr>
          <a:xfrm>
            <a:off x="4944110" y="384937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0545" y="2955290"/>
            <a:ext cx="2712085" cy="234569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10896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153160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 flipV="1">
            <a:off x="775970" y="3699510"/>
            <a:ext cx="1503680" cy="1612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220845"/>
            <a:ext cx="1369060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4220845"/>
            <a:ext cx="158496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220845"/>
            <a:ext cx="1215390" cy="702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3933190"/>
            <a:ext cx="1152525" cy="13677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004945"/>
            <a:ext cx="937260" cy="144018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5013325"/>
            <a:ext cx="864235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603885" cy="371475"/>
          </a:xfrm>
          <a:prstGeom prst="rect">
            <a:avLst/>
          </a:prstGeom>
          <a:noFill/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 flipV="1">
            <a:off x="3575685" y="3357245"/>
            <a:ext cx="1223645" cy="3600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/>
          <p:nvPr/>
        </p:nvCxnSpPr>
        <p:spPr>
          <a:xfrm flipV="1">
            <a:off x="3935730" y="4796790"/>
            <a:ext cx="1223645" cy="6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2" name="TextBox 13"/>
          <p:cNvSpPr txBox="1"/>
          <p:nvPr/>
        </p:nvSpPr>
        <p:spPr>
          <a:xfrm>
            <a:off x="5151755" y="465328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786505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侧板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中心孔改为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20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，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个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通用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阻尼销轴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阻尼器下固定点支架总成</a:t>
                      </a:r>
                      <a:endParaRPr 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VDC阀下支架总成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2.2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VDC阀上支架总成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2.2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2.2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43405" y="2731135"/>
            <a:ext cx="2665095" cy="2367915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1287780" cy="87376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945005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75970" y="3644900"/>
            <a:ext cx="1431925" cy="546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220845"/>
            <a:ext cx="1224915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3789045"/>
            <a:ext cx="1584960" cy="4318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220845"/>
            <a:ext cx="1143635" cy="702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220845"/>
            <a:ext cx="792480" cy="10801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3933190"/>
            <a:ext cx="1080770" cy="15119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653280"/>
            <a:ext cx="1008380" cy="10077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TextBox 13"/>
          <p:cNvSpPr txBox="1"/>
          <p:nvPr/>
        </p:nvSpPr>
        <p:spPr>
          <a:xfrm>
            <a:off x="4727575" y="2564765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12</a:t>
            </a:r>
            <a:endParaRPr lang="en-US" dirty="0"/>
          </a:p>
        </p:txBody>
      </p:sp>
      <p:cxnSp>
        <p:nvCxnSpPr>
          <p:cNvPr id="37" name="直接箭头连接符 36"/>
          <p:cNvCxnSpPr/>
          <p:nvPr/>
        </p:nvCxnSpPr>
        <p:spPr>
          <a:xfrm flipV="1">
            <a:off x="3575685" y="2853055"/>
            <a:ext cx="1080135" cy="7200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TextBox 13"/>
          <p:cNvSpPr txBox="1"/>
          <p:nvPr/>
        </p:nvSpPr>
        <p:spPr>
          <a:xfrm>
            <a:off x="4871720" y="314071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11</a:t>
            </a:r>
            <a:endParaRPr lang="en-US" dirty="0"/>
          </a:p>
        </p:txBody>
      </p:sp>
      <p:cxnSp>
        <p:nvCxnSpPr>
          <p:cNvPr id="40" name="直接箭头连接符 39"/>
          <p:cNvCxnSpPr/>
          <p:nvPr/>
        </p:nvCxnSpPr>
        <p:spPr>
          <a:xfrm>
            <a:off x="3863975" y="4580890"/>
            <a:ext cx="720090" cy="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204720"/>
          <a:ext cx="5661660" cy="3817620"/>
        </p:xfrm>
        <a:graphic>
          <a:graphicData uri="http://schemas.openxmlformats.org/drawingml/2006/table">
            <a:tbl>
              <a:tblPr/>
              <a:tblGrid>
                <a:gridCol w="589280"/>
                <a:gridCol w="1903730"/>
                <a:gridCol w="647700"/>
                <a:gridCol w="1860550"/>
                <a:gridCol w="660400"/>
              </a:tblGrid>
              <a:tr h="32321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1.0气囊上支撑板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1.0气囊上支撑加强板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连接杆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2.0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绞架孔需要更改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20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阻尼器上支架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阻尼器下安装支架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749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1.0外绞架连接杆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13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11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9245"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12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气阀固定钢丝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384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绞架零件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统一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584065" y="438785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  <p:cxnSp>
        <p:nvCxnSpPr>
          <p:cNvPr id="6" name="直接箭头连接符 5"/>
          <p:cNvCxnSpPr>
            <a:endCxn id="39" idx="1"/>
          </p:cNvCxnSpPr>
          <p:nvPr/>
        </p:nvCxnSpPr>
        <p:spPr>
          <a:xfrm flipV="1">
            <a:off x="3503930" y="3324860"/>
            <a:ext cx="1367790" cy="46418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9580" y="2924810"/>
            <a:ext cx="2425065" cy="2190750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一、产品</a:t>
            </a:r>
            <a:r>
              <a:rPr lang="zh-CN" altLang="en-US" dirty="0" smtClean="0"/>
              <a:t>介绍</a:t>
            </a:r>
            <a:endParaRPr lang="zh-CN" altLang="en-US" dirty="0" smtClean="0"/>
          </a:p>
        </p:txBody>
      </p:sp>
      <p:cxnSp>
        <p:nvCxnSpPr>
          <p:cNvPr id="4" name="直接箭头连接符 3"/>
          <p:cNvCxnSpPr/>
          <p:nvPr/>
        </p:nvCxnSpPr>
        <p:spPr>
          <a:xfrm flipH="1" flipV="1">
            <a:off x="1856105" y="2555240"/>
            <a:ext cx="999490" cy="72961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8" name="TextBox 13"/>
          <p:cNvSpPr txBox="1"/>
          <p:nvPr/>
        </p:nvSpPr>
        <p:spPr>
          <a:xfrm>
            <a:off x="1640205" y="218694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1198880" y="2997200"/>
            <a:ext cx="1009015" cy="4318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" name="TextBox 13"/>
          <p:cNvSpPr txBox="1"/>
          <p:nvPr/>
        </p:nvSpPr>
        <p:spPr>
          <a:xfrm>
            <a:off x="768985" y="272796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415925" y="355536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3</a:t>
            </a:r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775970" y="3429000"/>
            <a:ext cx="1216025" cy="27051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1198880" y="4077335"/>
            <a:ext cx="936625" cy="5759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TextBox 13"/>
          <p:cNvSpPr txBox="1"/>
          <p:nvPr/>
        </p:nvSpPr>
        <p:spPr>
          <a:xfrm>
            <a:off x="488315" y="413131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cxnSp>
        <p:nvCxnSpPr>
          <p:cNvPr id="17" name="直接箭头连接符 16"/>
          <p:cNvCxnSpPr/>
          <p:nvPr/>
        </p:nvCxnSpPr>
        <p:spPr>
          <a:xfrm flipH="1">
            <a:off x="838835" y="3573145"/>
            <a:ext cx="1369060" cy="64770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8" name="TextBox 13"/>
          <p:cNvSpPr txBox="1"/>
          <p:nvPr/>
        </p:nvSpPr>
        <p:spPr>
          <a:xfrm>
            <a:off x="848360" y="45554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5</a:t>
            </a:r>
            <a:endParaRPr lang="en-US" dirty="0"/>
          </a:p>
        </p:txBody>
      </p:sp>
      <p:cxnSp>
        <p:nvCxnSpPr>
          <p:cNvPr id="19" name="直接箭头连接符 18"/>
          <p:cNvCxnSpPr>
            <a:endCxn id="21" idx="0"/>
          </p:cNvCxnSpPr>
          <p:nvPr/>
        </p:nvCxnSpPr>
        <p:spPr>
          <a:xfrm flipH="1">
            <a:off x="1424305" y="4077335"/>
            <a:ext cx="855345" cy="84645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TextBox 13"/>
          <p:cNvSpPr txBox="1"/>
          <p:nvPr/>
        </p:nvSpPr>
        <p:spPr>
          <a:xfrm>
            <a:off x="1208405" y="4923790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6</a:t>
            </a:r>
            <a:endParaRPr lang="en-US" dirty="0"/>
          </a:p>
        </p:txBody>
      </p:sp>
      <p:cxnSp>
        <p:nvCxnSpPr>
          <p:cNvPr id="22" name="直接箭头连接符 21"/>
          <p:cNvCxnSpPr/>
          <p:nvPr/>
        </p:nvCxnSpPr>
        <p:spPr>
          <a:xfrm flipH="1">
            <a:off x="1847215" y="4077335"/>
            <a:ext cx="576580" cy="12236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3" name="TextBox 13"/>
          <p:cNvSpPr txBox="1"/>
          <p:nvPr/>
        </p:nvSpPr>
        <p:spPr>
          <a:xfrm>
            <a:off x="1532255" y="52292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7</a:t>
            </a:r>
            <a:endParaRPr lang="en-US" dirty="0"/>
          </a:p>
        </p:txBody>
      </p:sp>
      <p:cxnSp>
        <p:nvCxnSpPr>
          <p:cNvPr id="24" name="直接箭头连接符 23"/>
          <p:cNvCxnSpPr>
            <a:endCxn id="25" idx="0"/>
          </p:cNvCxnSpPr>
          <p:nvPr/>
        </p:nvCxnSpPr>
        <p:spPr>
          <a:xfrm flipH="1">
            <a:off x="2134870" y="4509135"/>
            <a:ext cx="504825" cy="935990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5" name="TextBox 13"/>
          <p:cNvSpPr txBox="1"/>
          <p:nvPr/>
        </p:nvSpPr>
        <p:spPr>
          <a:xfrm>
            <a:off x="1918970" y="5445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263525" y="2053590"/>
            <a:ext cx="5534660" cy="424370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>
              <a:lnSpc>
                <a:spcPct val="200000"/>
              </a:lnSpc>
              <a:buFont typeface="Wingdings" panose="05000000000000000000" pitchFamily="2" charset="2"/>
              <a:buNone/>
            </a:pPr>
            <a:endParaRPr kumimoji="1" lang="zh-CN" sz="1200" kern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TextBox 13"/>
          <p:cNvSpPr txBox="1"/>
          <p:nvPr/>
        </p:nvSpPr>
        <p:spPr>
          <a:xfrm>
            <a:off x="2351405" y="5572125"/>
            <a:ext cx="4318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9</a:t>
            </a:r>
            <a:endParaRPr lang="en-US" dirty="0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2495550" y="4869180"/>
            <a:ext cx="792480" cy="79184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直接箭头连接符 39"/>
          <p:cNvCxnSpPr/>
          <p:nvPr/>
        </p:nvCxnSpPr>
        <p:spPr>
          <a:xfrm>
            <a:off x="3359785" y="4148455"/>
            <a:ext cx="1224280" cy="432435"/>
          </a:xfrm>
          <a:prstGeom prst="straightConnector1">
            <a:avLst/>
          </a:prstGeom>
          <a:ln w="31750">
            <a:gradFill>
              <a:gsLst>
                <a:gs pos="0">
                  <a:schemeClr val="accent1">
                    <a:hueOff val="-4200000"/>
                  </a:schemeClr>
                </a:gs>
                <a:gs pos="100000">
                  <a:schemeClr val="accent1"/>
                </a:gs>
              </a:gsLst>
            </a:gradFill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aphicFrame>
        <p:nvGraphicFramePr>
          <p:cNvPr id="20" name="表格 19"/>
          <p:cNvGraphicFramePr/>
          <p:nvPr>
            <p:custDataLst>
              <p:tags r:id="rId3"/>
            </p:custDataLst>
          </p:nvPr>
        </p:nvGraphicFramePr>
        <p:xfrm>
          <a:off x="5879465" y="2186940"/>
          <a:ext cx="5880735" cy="3256280"/>
        </p:xfrm>
        <a:graphic>
          <a:graphicData uri="http://schemas.openxmlformats.org/drawingml/2006/table">
            <a:tbl>
              <a:tblPr/>
              <a:tblGrid>
                <a:gridCol w="541655"/>
                <a:gridCol w="1816100"/>
                <a:gridCol w="732155"/>
                <a:gridCol w="1994535"/>
                <a:gridCol w="796290"/>
              </a:tblGrid>
              <a:tr h="32512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序号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部件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数量</a:t>
                      </a: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 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情况说明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备注</a:t>
                      </a: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EBD2">
                        <a:alpha val="100000"/>
                      </a:srgbClr>
                    </a:solidFill>
                  </a:tcPr>
                </a:tc>
              </a:tr>
              <a:tr h="23050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外绞架加强板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减震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后轴连接轴</a:t>
                      </a:r>
                      <a:endParaRPr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3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绞架连杆1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4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内绞架支撑板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5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000" b="1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更改台阶直径和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33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6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长度减小</a:t>
                      </a:r>
                      <a:r>
                        <a:rPr lang="en-US" altLang="zh-CN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2mm</a:t>
                      </a: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7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内绞架右侧</a:t>
                      </a: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轴套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更改台阶直径，减少</a:t>
                      </a: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总长度</a:t>
                      </a:r>
                      <a:endParaRPr lang="zh-CN" altLang="en-US" sz="1000" b="1" dirty="0"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1.3</a:t>
                      </a: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平台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8765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8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外绞架支撑板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2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dirty="0">
                          <a:latin typeface="楷体" panose="02010609060101010101" pitchFamily="49" charset="-122"/>
                          <a:ea typeface="楷体" panose="02010609060101010101" pitchFamily="49" charset="-122"/>
                          <a:sym typeface="+mn-ea"/>
                        </a:rPr>
                        <a:t>中心孔直径为20mm</a:t>
                      </a: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56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9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绞架连杆2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en-US" altLang="zh-CN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zh-CN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10</a:t>
                      </a:r>
                      <a:endParaRPr lang="en-US" altLang="zh-CN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绞架连杆3</a:t>
                      </a:r>
                      <a:endParaRPr lang="zh-CN" altLang="en-US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0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1</a:t>
                      </a:r>
                      <a:endParaRPr lang="en-US" altLang="x-none" sz="10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000" b="1"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轻卡减震</a:t>
                      </a:r>
                      <a:endParaRPr sz="10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5115">
                <a:tc gridSpan="2"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宋体" panose="02010600030101010101" pitchFamily="2" charset="-122"/>
                        </a:rPr>
                        <a:t>计</a:t>
                      </a:r>
                      <a:endParaRPr lang="zh-CN" altLang="en-US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 hMerge="1">
                  <a:tcPr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x-none" sz="1200" b="1" baseline="0" dirty="0">
                          <a:solidFill>
                            <a:schemeClr val="tx1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  <a:sym typeface="Malgun Gothic" panose="020B0503020000020004" pitchFamily="34" charset="-127"/>
                        </a:rPr>
                        <a:t>-</a:t>
                      </a:r>
                      <a:endParaRPr lang="en-US" altLang="x-none" sz="1200" b="1" baseline="0" dirty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zh-CN" altLang="en-US"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1pPr>
                      <a:lvl2pPr marL="742950" lvl="1" indent="-28575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2pPr>
                      <a:lvl3pPr marL="1143000" lvl="2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3pPr>
                      <a:lvl4pPr marL="1600200" lvl="3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4pPr>
                      <a:lvl5pPr marL="2057400" lvl="4" indent="-228600" algn="l" defTabSz="914400" eaLnBrk="1" latinLnBrk="1" hangingPunct="1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 kern="1200">
                          <a:solidFill>
                            <a:schemeClr val="tx1"/>
                          </a:solidFill>
                          <a:latin typeface="Malgun Gothic" panose="020B0503020000020004" pitchFamily="34" charset="-127"/>
                          <a:ea typeface="宋体" panose="02010600030101010101" pitchFamily="2" charset="-122"/>
                          <a:sym typeface="Malgun Gothic" panose="020B0503020000020004" pitchFamily="34" charset="-127"/>
                        </a:defRPr>
                      </a:lvl5pPr>
                    </a:lstStyle>
                    <a:p>
                      <a:pPr marL="0" lvl="0" indent="0" algn="l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sz="1200" b="1" baseline="0">
                        <a:solidFill>
                          <a:schemeClr val="tx1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  <a:sym typeface="Malgun Gothic" panose="020B0503020000020004" pitchFamily="34" charset="-127"/>
                      </a:endParaRPr>
                    </a:p>
                  </a:txBody>
                  <a:tcPr marL="97486" marR="97486" marT="46790" marB="46790" anchor="ctr">
                    <a:lnL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0D4">
                        <a:alpha val="10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绞架总成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轻卡减震绞架有螺接改成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结构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TextBox 13"/>
          <p:cNvSpPr txBox="1"/>
          <p:nvPr/>
        </p:nvSpPr>
        <p:spPr>
          <a:xfrm>
            <a:off x="4584065" y="4387850"/>
            <a:ext cx="584200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dirty="0" smtClean="0"/>
              <a:t>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</a:t>
            </a:r>
            <a:r>
              <a:rPr lang="zh-CN" dirty="0"/>
              <a:t>产品介绍</a:t>
            </a:r>
            <a:r>
              <a:rPr lang="en-US" altLang="zh-CN" dirty="0"/>
              <a:t>-</a:t>
            </a:r>
            <a:r>
              <a:rPr lang="zh-CN" altLang="en-US" dirty="0"/>
              <a:t>变更</a:t>
            </a:r>
            <a:r>
              <a:rPr lang="zh-CN" altLang="en-US" dirty="0"/>
              <a:t>零件</a:t>
            </a:r>
            <a:endParaRPr lang="zh-CN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407670" y="1772920"/>
          <a:ext cx="11417935" cy="429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437"/>
                <a:gridCol w="1601470"/>
                <a:gridCol w="1008380"/>
                <a:gridCol w="2621280"/>
                <a:gridCol w="534035"/>
                <a:gridCol w="1538605"/>
                <a:gridCol w="1037590"/>
                <a:gridCol w="2598138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零件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说明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78422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绞架侧板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绞架大小孔侧边统一成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个件，中心孔直径改为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20mm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1.0升级外十字支撑架</a:t>
                      </a:r>
                      <a:endParaRPr lang="zh-CN" altLang="en-US" sz="1100" b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内外十字支撑架统一成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个件，中心孔直径为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20mm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，加强筋和沉台尺寸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调整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29615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外绞架转轴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SHT0012035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-1.0升级外绞架转轴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，在此基础上设变，更改台阶直径和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长度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内绞架左侧轴套</a:t>
                      </a:r>
                      <a:endParaRPr lang="zh-CN" altLang="en-US" sz="1100" b="0" u="none" strike="noStrike"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SHT0012030</a:t>
                      </a:r>
                      <a:r>
                        <a:rPr lang="en-US" altLang="zh-CN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-内绞架左侧轴套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，在此基础上设变，台阶高度更改，总长度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更改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marL="0" lvl="0" indent="0" algn="ctr" eaLnBrk="1" fontAlgn="base" latinLnBrk="1" hangingPunct="1">
                        <a:lnSpc>
                          <a:spcPct val="104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绞架塑料轴套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由GFM-1214-1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7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改为GFM-1214-15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8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00" b="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外绞架支撑板</a:t>
                      </a: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中心孔直径为</a:t>
                      </a:r>
                      <a:r>
                        <a:rPr lang="en-US" altLang="zh-CN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20mm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Malgun Gothic" panose="020B0503020000020004" pitchFamily="34" charset="-127"/>
                        </a:rPr>
                        <a:t>内绞架右侧轴套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SHT0012032</a:t>
                      </a: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-内绞架右侧轴套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，在此基础上设变，更改台阶高度，减少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总长度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sym typeface="宋体" panose="02010600030101010101" pitchFamily="2" charset="-122"/>
                        </a:rPr>
                        <a:t>鱼阀配置台阶轴</a:t>
                      </a:r>
                      <a:endParaRPr lang="zh-CN" altLang="en-US" sz="11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重新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开发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00" b="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2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零部件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更改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060" y="3068955"/>
            <a:ext cx="733425" cy="610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9060" y="3789045"/>
            <a:ext cx="690880" cy="6546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450" y="4553585"/>
            <a:ext cx="688975" cy="6394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3345" y="2322830"/>
            <a:ext cx="739140" cy="6096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5890" y="5373370"/>
            <a:ext cx="696595" cy="556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28025" y="2275205"/>
            <a:ext cx="735965" cy="65722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725" y="3063875"/>
            <a:ext cx="723265" cy="615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0415" y="3796665"/>
            <a:ext cx="727075" cy="646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3"/>
          <p:cNvSpPr txBox="1"/>
          <p:nvPr/>
        </p:nvSpPr>
        <p:spPr>
          <a:xfrm>
            <a:off x="839416" y="332656"/>
            <a:ext cx="4896544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>
              <a:defRPr b="1" spc="282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二、</a:t>
            </a:r>
            <a:r>
              <a:rPr lang="zh-CN" dirty="0"/>
              <a:t>固定资产</a:t>
            </a:r>
            <a:r>
              <a:rPr lang="zh-CN" dirty="0"/>
              <a:t>投入</a:t>
            </a:r>
            <a:endParaRPr lang="zh-CN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62890" y="2060575"/>
          <a:ext cx="11417935" cy="40328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3855"/>
                <a:gridCol w="2242185"/>
                <a:gridCol w="686435"/>
                <a:gridCol w="2294255"/>
                <a:gridCol w="1050272"/>
                <a:gridCol w="1050522"/>
                <a:gridCol w="3470411"/>
              </a:tblGrid>
              <a:tr h="459740"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序号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2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名称</a:t>
                      </a:r>
                      <a:endParaRPr lang="zh-CN" alt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数量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图示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费用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周期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 font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100" i="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备注</a:t>
                      </a:r>
                      <a:endParaRPr lang="zh-CN" altLang="en-US" sz="110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92785">
                <a:tc>
                  <a:txBody>
                    <a:bodyPr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/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内绞架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endParaRPr lang="en-US" altLang="zh-CN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焊接夹具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5311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焊接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夹具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12</a:t>
                      </a:r>
                      <a:r>
                        <a:rPr lang="zh-CN" altLang="en-US" sz="105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60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重新</a:t>
                      </a:r>
                      <a:r>
                        <a:rPr lang="zh-CN" altLang="en-US" sz="1050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制作，电控夹具（含翻转架）</a:t>
                      </a:r>
                      <a:endParaRPr lang="zh-CN" altLang="en-US" sz="1050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sym typeface="+mn-ea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429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绞架总成</a:t>
                      </a:r>
                      <a:r>
                        <a:rPr lang="en-US" altLang="zh-CN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zh-CN" alt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检具</a:t>
                      </a:r>
                      <a:endParaRPr lang="zh-CN" altLang="en-US" sz="110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1.5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重新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制作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绞架小孔侧板</a:t>
                      </a:r>
                      <a:r>
                        <a:rPr lang="en-US" altLang="zh-CN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-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连续模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连续模中心孔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修改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92150"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衬套</a:t>
                      </a:r>
                      <a:r>
                        <a:rPr lang="zh-CN" altLang="en-US" sz="11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  <a:sym typeface="Malgun Gothic" panose="020B0503020000020004" pitchFamily="34" charset="-127"/>
                        </a:rPr>
                        <a:t>铆接工装</a:t>
                      </a:r>
                      <a:endParaRPr lang="zh-CN" altLang="en-US" sz="11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  <a:sym typeface="Malgun Gothic" panose="020B0503020000020004" pitchFamily="34" charset="-127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</a:t>
                      </a:r>
                      <a:endParaRPr lang="en-US" altLang="zh-CN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0.25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万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en-US" altLang="zh-CN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</a:t>
                      </a:r>
                      <a:r>
                        <a:rPr lang="zh-CN" altLang="en-US" sz="1050" u="none" strike="noStrike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天</a:t>
                      </a:r>
                      <a:endParaRPr lang="zh-CN" altLang="en-US" sz="1050" u="none" strike="noStrike" dirty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p>
                      <a:pPr algn="ctr" fontAlgn="ctr">
                        <a:buNone/>
                      </a:pP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易格斯衬套装配需要增加铆接</a:t>
                      </a:r>
                      <a:r>
                        <a:rPr lang="zh-CN" altLang="en-US" sz="1050" u="none" strike="noStrike" dirty="0" smtClean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工装</a:t>
                      </a:r>
                      <a:endParaRPr lang="zh-CN" altLang="en-US" sz="1050" u="none" strike="noStrike" dirty="0" smtClean="0">
                        <a:solidFill>
                          <a:schemeClr val="tx1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990" y="4028440"/>
            <a:ext cx="670560" cy="596265"/>
          </a:xfrm>
          <a:prstGeom prst="rect">
            <a:avLst/>
          </a:prstGeom>
        </p:spPr>
      </p:pic>
      <p:sp>
        <p:nvSpPr>
          <p:cNvPr id="33" name="矩形: 圆角 1"/>
          <p:cNvSpPr/>
          <p:nvPr/>
        </p:nvSpPr>
        <p:spPr>
          <a:xfrm>
            <a:off x="262890" y="913130"/>
            <a:ext cx="657225" cy="741045"/>
          </a:xfrm>
          <a:prstGeom prst="roundRect">
            <a:avLst/>
          </a:prstGeom>
          <a:solidFill>
            <a:srgbClr val="389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zh-CN" altLang="en-US" sz="1600" dirty="0"/>
              <a:t>固定</a:t>
            </a:r>
            <a:r>
              <a:rPr lang="zh-CN" altLang="en-US" sz="1600" dirty="0"/>
              <a:t>资产</a:t>
            </a:r>
            <a:endParaRPr lang="zh-CN" altLang="en-US" sz="1600" dirty="0"/>
          </a:p>
        </p:txBody>
      </p:sp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983615" y="929005"/>
            <a:ext cx="11043285" cy="72517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85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marL="316230" indent="-31623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2.1&amp;2.2</a:t>
            </a:r>
            <a:r>
              <a:rPr 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绞架总成改为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1.3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焊接结构，预计投入费用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15.15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2310" y="4797425"/>
            <a:ext cx="650240" cy="4883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165" y="2564765"/>
            <a:ext cx="1131570" cy="6159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920" y="3284855"/>
            <a:ext cx="1014730" cy="5708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065" y="5486400"/>
            <a:ext cx="482600" cy="55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TABLE_BEAUTIFY" val="smartTable{5f2a4f2f-d6e7-4919-bfa6-e0e1e63cefeb}"/>
  <p:tag name="TABLE_ENDDRAG_ORIGIN_RECT" val="900*351"/>
  <p:tag name="TABLE_ENDDRAG_RECT" val="20*93*900*351"/>
</p:tagLst>
</file>

<file path=ppt/tags/tag10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1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2.xml><?xml version="1.0" encoding="utf-8"?>
<p:tagLst xmlns:p="http://schemas.openxmlformats.org/presentationml/2006/main">
  <p:tag name="TABLE_ENDDRAG_ORIGIN_RECT" val="463*268"/>
  <p:tag name="TABLE_ENDDRAG_RECT" val="462*172*463*268"/>
</p:tagLst>
</file>

<file path=ppt/tags/tag13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4.xml><?xml version="1.0" encoding="utf-8"?>
<p:tagLst xmlns:p="http://schemas.openxmlformats.org/presentationml/2006/main">
  <p:tag name="KSO_WM_UNIT_TABLE_BEAUTIFY" val="smartTable{6dc41333-0aeb-45bc-91bc-e2c441b964c1}"/>
  <p:tag name="TABLE_ENDDRAG_ORIGIN_RECT" val="899*204"/>
  <p:tag name="TABLE_ENDDRAG_RECT" val="20*95*899*204"/>
</p:tagLst>
</file>

<file path=ppt/tags/tag15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6.xml><?xml version="1.0" encoding="utf-8"?>
<p:tagLst xmlns:p="http://schemas.openxmlformats.org/presentationml/2006/main">
  <p:tag name="KSO_WM_UNIT_TABLE_BEAUTIFY" val="smartTable{729bf924-c51b-4279-9f76-f6fc0ed01c50}"/>
  <p:tag name="TABLE_ENDDRAG_ORIGIN_RECT" val="899*204"/>
  <p:tag name="TABLE_ENDDRAG_RECT" val="20*95*899*204"/>
</p:tagLst>
</file>

<file path=ppt/tags/tag17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18.xml><?xml version="1.0" encoding="utf-8"?>
<p:tagLst xmlns:p="http://schemas.openxmlformats.org/presentationml/2006/main">
  <p:tag name="KSO_WM_UNIT_TABLE_BEAUTIFY" val="smartTable{457a6c76-30ea-4d2e-9dfc-a6a397d694f9}"/>
  <p:tag name="TABLE_ENDDRAG_ORIGIN_RECT" val="899*204"/>
  <p:tag name="TABLE_ENDDRAG_RECT" val="20*95*899*204"/>
</p:tagLst>
</file>

<file path=ppt/tags/tag19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0.xml><?xml version="1.0" encoding="utf-8"?>
<p:tagLst xmlns:p="http://schemas.openxmlformats.org/presentationml/2006/main">
  <p:tag name="KSO_WM_UNIT_TABLE_BEAUTIFY" val="smartTable{6ef61fc0-d8f0-4e68-b4b5-46617050b3aa}"/>
  <p:tag name="TABLE_ENDDRAG_ORIGIN_RECT" val="899*204"/>
  <p:tag name="TABLE_ENDDRAG_RECT" val="20*95*899*204"/>
</p:tagLst>
</file>

<file path=ppt/tags/tag21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2.xml><?xml version="1.0" encoding="utf-8"?>
<p:tagLst xmlns:p="http://schemas.openxmlformats.org/presentationml/2006/main">
  <p:tag name="KSO_WM_UNIT_TABLE_BEAUTIFY" val="smartTable{3b5ab0e8-ba6d-4c91-a842-e4bd14ea4d36}"/>
  <p:tag name="TABLE_ENDDRAG_ORIGIN_RECT" val="384*334"/>
  <p:tag name="TABLE_ENDDRAG_RECT" val="20*93*384*334"/>
</p:tagLst>
</file>

<file path=ppt/tags/tag23.xml><?xml version="1.0" encoding="utf-8"?>
<p:tagLst xmlns:p="http://schemas.openxmlformats.org/presentationml/2006/main">
  <p:tag name="KSO_WM_UNIT_TABLE_BEAUTIFY" val="smartTable{343c268b-afae-47ae-a41c-668660b36b2f}"/>
  <p:tag name="TABLE_ENDDRAG_ORIGIN_RECT" val="469*333"/>
  <p:tag name="TABLE_ENDDRAG_RECT" val="457*111*469*333"/>
</p:tagLst>
</file>

<file path=ppt/tags/tag24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25.xml><?xml version="1.0" encoding="utf-8"?>
<p:tagLst xmlns:p="http://schemas.openxmlformats.org/presentationml/2006/main">
  <p:tag name="commondata" val="eyJoZGlkIjoiYTc1MWY1NmQ5MWEwNDA3Njk0NGFmODQ3ZmYzMGE0OWUifQ=="/>
</p:tagLst>
</file>

<file path=ppt/tags/tag3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4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5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6.xml><?xml version="1.0" encoding="utf-8"?>
<p:tagLst xmlns:p="http://schemas.openxmlformats.org/presentationml/2006/main">
  <p:tag name="TABLE_ENDDRAG_ORIGIN_RECT" val="445*307"/>
  <p:tag name="TABLE_ENDDRAG_RECT" val="462*182*445*307"/>
</p:tagLst>
</file>

<file path=ppt/tags/tag7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8.xml><?xml version="1.0" encoding="utf-8"?>
<p:tagLst xmlns:p="http://schemas.openxmlformats.org/presentationml/2006/main">
  <p:tag name="KSO_WM_DIAGRAM_VIRTUALLY_FRAME" val="{&quot;height&quot;:418.95,&quot;left&quot;:20.75,&quot;top&quot;:71.55,&quot;width&quot;:919.25}"/>
</p:tagLst>
</file>

<file path=ppt/tags/tag9.xml><?xml version="1.0" encoding="utf-8"?>
<p:tagLst xmlns:p="http://schemas.openxmlformats.org/presentationml/2006/main">
  <p:tag name="TABLE_ENDDRAG_ORIGIN_RECT" val="445*307"/>
  <p:tag name="TABLE_ENDDRAG_RECT" val="462*182*445*307"/>
</p:tagLst>
</file>

<file path=ppt/theme/theme1.xml><?xml version="1.0" encoding="utf-8"?>
<a:theme xmlns:a="http://schemas.openxmlformats.org/drawingml/2006/main" name="Office 2013 - 2022 主题">
  <a:themeElements>
    <a:clrScheme name="Office 2013 - 2022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主题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2760</Words>
  <Application>WPS 演示</Application>
  <PresentationFormat>自定义</PresentationFormat>
  <Paragraphs>1068</Paragraphs>
  <Slides>14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14</vt:i4>
      </vt:variant>
    </vt:vector>
  </HeadingPairs>
  <TitlesOfParts>
    <vt:vector size="28" baseType="lpstr">
      <vt:lpstr>Arial</vt:lpstr>
      <vt:lpstr>宋体</vt:lpstr>
      <vt:lpstr>Wingdings</vt:lpstr>
      <vt:lpstr>思源宋体 CN</vt:lpstr>
      <vt:lpstr>微软雅黑</vt:lpstr>
      <vt:lpstr>阿里巴巴普惠体 2.0 75 SemiBold</vt:lpstr>
      <vt:lpstr>Malgun Gothic</vt:lpstr>
      <vt:lpstr>楷体</vt:lpstr>
      <vt:lpstr>Calibri</vt:lpstr>
      <vt:lpstr>Arial Unicode MS</vt:lpstr>
      <vt:lpstr>等线 Light</vt:lpstr>
      <vt:lpstr>Calibri Light</vt:lpstr>
      <vt:lpstr>等线</vt:lpstr>
      <vt:lpstr>Office 2013 - 2022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冯敬乾</cp:lastModifiedBy>
  <cp:revision>2652</cp:revision>
  <dcterms:created xsi:type="dcterms:W3CDTF">2013-01-09T01:05:00Z</dcterms:created>
  <dcterms:modified xsi:type="dcterms:W3CDTF">2024-11-21T09:21:28Z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70CD9B78653D453D83061C9775CE028F_12</vt:lpwstr>
  </property>
  <property fmtid="{D5CDD505-2E9C-101B-9397-08002B2CF9AE}" pid="3" name="KSOProductBuildVer">
    <vt:lpwstr>2052-12.1.0.18608</vt:lpwstr>
  </property>
</Properties>
</file>