
<file path=[Content_Types].xml><?xml version="1.0" encoding="utf-8"?>
<Types xmlns="http://schemas.openxmlformats.org/package/2006/content-types">
  <Default Extension="vml" ContentType="application/vnd.openxmlformats-officedocument.vmlDrawing"/>
  <Default Extension="xlsx" ContentType="application/vnd.openxmlformats-officedocument.spreadsheetml.sheet"/>
  <Default Extension="bin" ContentType="application/vnd.openxmlformats-officedocument.oleObject"/>
  <Default Extension="png" ContentType="image/png"/>
  <Default Extension="wmf" ContentType="image/x-w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296" r:id="rId3"/>
    <p:sldId id="1446" r:id="rId5"/>
    <p:sldId id="1476" r:id="rId6"/>
    <p:sldId id="1424" r:id="rId7"/>
    <p:sldId id="1463" r:id="rId8"/>
    <p:sldId id="1460" r:id="rId9"/>
    <p:sldId id="1478" r:id="rId10"/>
    <p:sldId id="1453" r:id="rId11"/>
    <p:sldId id="1471" r:id="rId12"/>
    <p:sldId id="1461" r:id="rId13"/>
    <p:sldId id="1477" r:id="rId14"/>
    <p:sldId id="1458" r:id="rId15"/>
    <p:sldId id="1487" r:id="rId16"/>
    <p:sldId id="1489" r:id="rId17"/>
    <p:sldId id="1184" r:id="rId18"/>
  </p:sldIdLst>
  <p:sldSz cx="12192000" cy="6858000"/>
  <p:notesSz cx="9865995" cy="6735445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5" userDrawn="1">
          <p15:clr>
            <a:srgbClr val="A4A3A4"/>
          </p15:clr>
        </p15:guide>
        <p15:guide id="2" pos="38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5B6"/>
    <a:srgbClr val="6EA7DA"/>
    <a:srgbClr val="3890C2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howGuides="1">
      <p:cViewPr>
        <p:scale>
          <a:sx n="72" d="100"/>
          <a:sy n="72" d="100"/>
        </p:scale>
        <p:origin x="-392" y="96"/>
      </p:cViewPr>
      <p:guideLst>
        <p:guide orient="horz" pos="2245"/>
        <p:guide pos="38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1440" y="-90"/>
      </p:cViewPr>
      <p:guideLst>
        <p:guide orient="horz" pos="2205"/>
        <p:guide pos="309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gs" Target="tags/tag27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588627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16537-AB4F-4068-B728-D8DC9FBDCB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588627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08D40-7BC8-4744-A42E-68B5548F88F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588627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133E0BB9-4548-40C8-BA3B-A624A0D082BB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04825"/>
            <a:ext cx="4491037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588627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82DD672-220D-474D-9C43-C27A5F691E81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33674-1C36-4E21-881C-D5F9979798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1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ADBFEC-9F3A-463A-8538-6B29353ECC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5645C-B281-4748-8AFA-5D8E0E4A39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4DCE9A-AA6A-4FAC-9EE5-B5184E49DD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C67F2-74A2-4683-92E1-B1E6614574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E7755C-E641-44F1-A9E9-0F681158FD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653D0D-2066-4047-83A4-4AAF2A1382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0" y="-3176"/>
          <a:ext cx="12192000" cy="942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Image" r:id="rId2" imgW="20320000" imgH="2298700" progId="">
                  <p:embed/>
                </p:oleObj>
              </mc:Choice>
              <mc:Fallback>
                <p:oleObj name="Image" r:id="rId2" imgW="20320000" imgH="2298700" progId="">
                  <p:embed/>
                  <p:pic>
                    <p:nvPicPr>
                      <p:cNvPr id="0" name="Object 3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grayscl/>
                      </a:blip>
                      <a:stretch>
                        <a:fillRect/>
                      </a:stretch>
                    </p:blipFill>
                    <p:spPr>
                      <a:xfrm>
                        <a:off x="0" y="-3176"/>
                        <a:ext cx="12192000" cy="94297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569700" y="6453505"/>
            <a:ext cx="52133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E9B9D55-6E44-4CF6-837A-EFFBD63A6870}" type="slidenum">
              <a:rPr lang="zh-CN" altLang="en-US" smtClean="0"/>
            </a:fld>
            <a:endParaRPr lang="zh-CN" altLang="en-US"/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-14125" y="6417214"/>
            <a:ext cx="12206125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文本框 5"/>
          <p:cNvSpPr txBox="1"/>
          <p:nvPr userDrawn="1"/>
        </p:nvSpPr>
        <p:spPr>
          <a:xfrm>
            <a:off x="432144" y="6464550"/>
            <a:ext cx="226957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" b="1" dirty="0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</a:rPr>
              <a:t>光华荣昌汽车部件有限公司</a:t>
            </a:r>
            <a:endParaRPr lang="zh-CN" altLang="en-US" sz="600" b="1" dirty="0">
              <a:solidFill>
                <a:schemeClr val="bg1">
                  <a:lumMod val="65000"/>
                </a:schemeClr>
              </a:solidFill>
              <a:latin typeface="思源宋体 CN" panose="02020400000000000000"/>
              <a:ea typeface="微软雅黑" panose="020B0503020204020204" pitchFamily="34" charset="-122"/>
            </a:endParaRPr>
          </a:p>
        </p:txBody>
      </p:sp>
      <p:sp>
        <p:nvSpPr>
          <p:cNvPr id="13" name="文本框 7"/>
          <p:cNvSpPr txBox="1"/>
          <p:nvPr userDrawn="1"/>
        </p:nvSpPr>
        <p:spPr>
          <a:xfrm>
            <a:off x="432145" y="6620307"/>
            <a:ext cx="3083311" cy="18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" dirty="0" err="1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GoldRare</a:t>
            </a:r>
            <a:r>
              <a:rPr lang="zh-CN" altLang="en-US" sz="600" dirty="0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600" dirty="0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hebei</a:t>
            </a:r>
            <a:r>
              <a:rPr lang="zh-CN" altLang="en-US" sz="600" dirty="0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r>
              <a:rPr lang="en-US" altLang="zh-CN" sz="600" dirty="0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Automotive Parts </a:t>
            </a:r>
            <a:r>
              <a:rPr lang="en-US" altLang="zh-CN" sz="600" dirty="0" err="1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Co.,LTD</a:t>
            </a:r>
            <a:endParaRPr lang="en-US" altLang="zh-CN" sz="600" dirty="0">
              <a:solidFill>
                <a:schemeClr val="bg1">
                  <a:lumMod val="50000"/>
                </a:schemeClr>
              </a:solidFill>
              <a:latin typeface="思源宋体 CN" panose="0202040000000000000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458142" y="316994"/>
            <a:ext cx="304799" cy="346316"/>
            <a:chOff x="554514" y="294008"/>
            <a:chExt cx="304799" cy="346316"/>
          </a:xfrm>
        </p:grpSpPr>
        <p:sp>
          <p:nvSpPr>
            <p:cNvPr id="15" name="矩形: 圆角 14"/>
            <p:cNvSpPr/>
            <p:nvPr/>
          </p:nvSpPr>
          <p:spPr>
            <a:xfrm>
              <a:off x="554514" y="299917"/>
              <a:ext cx="71021" cy="340407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思源宋体 CN" panose="02020400000000000000"/>
              </a:endParaRPr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671403" y="299917"/>
              <a:ext cx="71021" cy="34040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思源宋体 CN" panose="02020400000000000000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788292" y="294008"/>
              <a:ext cx="71021" cy="34040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宋体 CN" panose="02020400000000000000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585" y="158115"/>
            <a:ext cx="852805" cy="464820"/>
          </a:xfrm>
          <a:prstGeom prst="rect">
            <a:avLst/>
          </a:prstGeom>
        </p:spPr>
      </p:pic>
      <p:sp>
        <p:nvSpPr>
          <p:cNvPr id="3" name="文本框 5"/>
          <p:cNvSpPr txBox="1"/>
          <p:nvPr userDrawn="1"/>
        </p:nvSpPr>
        <p:spPr>
          <a:xfrm>
            <a:off x="9264650" y="6525895"/>
            <a:ext cx="218186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</a:rPr>
              <a:t>诚信赢得天下</a:t>
            </a:r>
            <a:r>
              <a:rPr lang="en-US" altLang="zh-CN" sz="1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</a:rPr>
              <a:t>    </a:t>
            </a:r>
            <a:r>
              <a:rPr lang="zh-CN" altLang="en-US" sz="1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</a:rPr>
              <a:t>科技成就未来</a:t>
            </a:r>
            <a:endParaRPr lang="zh-CN" altLang="en-US" sz="1000" b="1" i="1" dirty="0">
              <a:solidFill>
                <a:schemeClr val="accent1">
                  <a:lumMod val="60000"/>
                  <a:lumOff val="40000"/>
                </a:schemeClr>
              </a:solidFill>
              <a:latin typeface="思源宋体 CN" panose="0202040000000000000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1833B-5CDE-44F7-8CD5-952F8F0C7DE1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XA封面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609600" y="242000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4" name="内容占位符 13"/>
          <p:cNvSpPr>
            <a:spLocks noGrp="1"/>
          </p:cNvSpPr>
          <p:nvPr>
            <p:ph sz="quarter" idx="10"/>
          </p:nvPr>
        </p:nvSpPr>
        <p:spPr>
          <a:xfrm>
            <a:off x="1219200" y="3762703"/>
            <a:ext cx="9753600" cy="1139114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2000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2010-06-10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16B37-B743-4B41-91DD-02EBED5006E3}" type="slidenum">
              <a:rPr lang="zh-CN" altLang="en-US"/>
            </a:fld>
            <a:endParaRPr lang="en-US" altLang="zh-CN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北京北汽模塑科技有限公司 </a:t>
            </a:r>
            <a:r>
              <a:rPr lang="en-US" altLang="zh-CN"/>
              <a:t>Beijing Beiqi Mould&amp;Plastic Technology Co,Ltd</a:t>
            </a:r>
            <a:endParaRPr lang="zh-CN" altLang="en-US" dirty="0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占位符 13"/>
          <p:cNvSpPr>
            <a:spLocks noGrp="1"/>
          </p:cNvSpPr>
          <p:nvPr>
            <p:ph type="body" sz="quarter" idx="14"/>
          </p:nvPr>
        </p:nvSpPr>
        <p:spPr>
          <a:xfrm>
            <a:off x="3809" y="1978570"/>
            <a:ext cx="12192000" cy="139502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lang="zh-CN" altLang="en-US" sz="5400" b="1" kern="12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6" name="文本占位符 13"/>
          <p:cNvSpPr>
            <a:spLocks noGrp="1"/>
          </p:cNvSpPr>
          <p:nvPr>
            <p:ph type="body" sz="quarter" idx="15"/>
          </p:nvPr>
        </p:nvSpPr>
        <p:spPr>
          <a:xfrm>
            <a:off x="3809" y="3828872"/>
            <a:ext cx="12192000" cy="521947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lang="zh-CN" altLang="en-US" sz="2100" b="1" kern="12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7" name="文本占位符 13"/>
          <p:cNvSpPr>
            <a:spLocks noGrp="1"/>
          </p:cNvSpPr>
          <p:nvPr>
            <p:ph type="body" sz="quarter" idx="16"/>
          </p:nvPr>
        </p:nvSpPr>
        <p:spPr>
          <a:xfrm>
            <a:off x="3809" y="4474003"/>
            <a:ext cx="12192000" cy="521947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lang="zh-CN" altLang="en-US" sz="1350" b="1" kern="12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过渡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H="1">
            <a:off x="1430867" y="6480175"/>
            <a:ext cx="10619317" cy="0"/>
          </a:xfrm>
          <a:prstGeom prst="line">
            <a:avLst/>
          </a:prstGeom>
          <a:ln w="15875">
            <a:solidFill>
              <a:srgbClr val="28A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H="1">
            <a:off x="141818" y="6480175"/>
            <a:ext cx="791633" cy="0"/>
          </a:xfrm>
          <a:prstGeom prst="line">
            <a:avLst/>
          </a:prstGeom>
          <a:ln w="15875">
            <a:solidFill>
              <a:srgbClr val="28A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2" name="组合 6"/>
          <p:cNvGrpSpPr/>
          <p:nvPr userDrawn="1"/>
        </p:nvGrpSpPr>
        <p:grpSpPr>
          <a:xfrm flipH="1">
            <a:off x="975784" y="6308726"/>
            <a:ext cx="412749" cy="360363"/>
            <a:chOff x="7019085" y="157473"/>
            <a:chExt cx="3868830" cy="3952255"/>
          </a:xfrm>
        </p:grpSpPr>
        <p:sp>
          <p:nvSpPr>
            <p:cNvPr id="5" name="椭圆 4"/>
            <p:cNvSpPr/>
            <p:nvPr/>
          </p:nvSpPr>
          <p:spPr>
            <a:xfrm>
              <a:off x="8641073" y="157473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 rot="1542857">
              <a:off x="9362925" y="322231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 rot="3085714">
              <a:off x="9941806" y="783873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 rot="7714286">
              <a:off x="9941806" y="2858472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 rot="4628572">
              <a:off x="10263060" y="1450964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9257143">
              <a:off x="9362925" y="3320114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 rot="6171428">
              <a:off x="10263060" y="2191381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 rot="10800000">
              <a:off x="8641073" y="3484873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 rot="12342857">
              <a:off x="7919220" y="3320114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 rot="13885714">
              <a:off x="7340340" y="2858472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 rot="20057142">
              <a:off x="7919220" y="322231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 rot="15428571">
              <a:off x="7019085" y="2191381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 rot="16971429">
              <a:off x="7019085" y="1450964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 rot="18514286">
              <a:off x="7340340" y="783873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9" name="Freeform 5"/>
          <p:cNvSpPr>
            <a:spLocks noEditPoints="1"/>
          </p:cNvSpPr>
          <p:nvPr/>
        </p:nvSpPr>
        <p:spPr bwMode="auto">
          <a:xfrm>
            <a:off x="7458155" y="5658694"/>
            <a:ext cx="4253067" cy="821142"/>
          </a:xfrm>
          <a:custGeom>
            <a:avLst/>
            <a:gdLst>
              <a:gd name="T0" fmla="*/ 7933 w 8000"/>
              <a:gd name="T1" fmla="*/ 1418 h 1542"/>
              <a:gd name="T2" fmla="*/ 7832 w 8000"/>
              <a:gd name="T3" fmla="*/ 1315 h 1542"/>
              <a:gd name="T4" fmla="*/ 7738 w 8000"/>
              <a:gd name="T5" fmla="*/ 1352 h 1542"/>
              <a:gd name="T6" fmla="*/ 7673 w 8000"/>
              <a:gd name="T7" fmla="*/ 1336 h 1542"/>
              <a:gd name="T8" fmla="*/ 7538 w 8000"/>
              <a:gd name="T9" fmla="*/ 1313 h 1542"/>
              <a:gd name="T10" fmla="*/ 7430 w 8000"/>
              <a:gd name="T11" fmla="*/ 1287 h 1542"/>
              <a:gd name="T12" fmla="*/ 7292 w 8000"/>
              <a:gd name="T13" fmla="*/ 1358 h 1542"/>
              <a:gd name="T14" fmla="*/ 7170 w 8000"/>
              <a:gd name="T15" fmla="*/ 1352 h 1542"/>
              <a:gd name="T16" fmla="*/ 6993 w 8000"/>
              <a:gd name="T17" fmla="*/ 1400 h 1542"/>
              <a:gd name="T18" fmla="*/ 6886 w 8000"/>
              <a:gd name="T19" fmla="*/ 1357 h 1542"/>
              <a:gd name="T20" fmla="*/ 6766 w 8000"/>
              <a:gd name="T21" fmla="*/ 1380 h 1542"/>
              <a:gd name="T22" fmla="*/ 6640 w 8000"/>
              <a:gd name="T23" fmla="*/ 1194 h 1542"/>
              <a:gd name="T24" fmla="*/ 6505 w 8000"/>
              <a:gd name="T25" fmla="*/ 1157 h 1542"/>
              <a:gd name="T26" fmla="*/ 6381 w 8000"/>
              <a:gd name="T27" fmla="*/ 1311 h 1542"/>
              <a:gd name="T28" fmla="*/ 6242 w 8000"/>
              <a:gd name="T29" fmla="*/ 1181 h 1542"/>
              <a:gd name="T30" fmla="*/ 5688 w 8000"/>
              <a:gd name="T31" fmla="*/ 818 h 1542"/>
              <a:gd name="T32" fmla="*/ 5396 w 8000"/>
              <a:gd name="T33" fmla="*/ 674 h 1542"/>
              <a:gd name="T34" fmla="*/ 5346 w 8000"/>
              <a:gd name="T35" fmla="*/ 615 h 1542"/>
              <a:gd name="T36" fmla="*/ 5292 w 8000"/>
              <a:gd name="T37" fmla="*/ 1274 h 1542"/>
              <a:gd name="T38" fmla="*/ 5007 w 8000"/>
              <a:gd name="T39" fmla="*/ 1089 h 1542"/>
              <a:gd name="T40" fmla="*/ 4819 w 8000"/>
              <a:gd name="T41" fmla="*/ 685 h 1542"/>
              <a:gd name="T42" fmla="*/ 4540 w 8000"/>
              <a:gd name="T43" fmla="*/ 1250 h 1542"/>
              <a:gd name="T44" fmla="*/ 4474 w 8000"/>
              <a:gd name="T45" fmla="*/ 1255 h 1542"/>
              <a:gd name="T46" fmla="*/ 4398 w 8000"/>
              <a:gd name="T47" fmla="*/ 1265 h 1542"/>
              <a:gd name="T48" fmla="*/ 4286 w 8000"/>
              <a:gd name="T49" fmla="*/ 1131 h 1542"/>
              <a:gd name="T50" fmla="*/ 4046 w 8000"/>
              <a:gd name="T51" fmla="*/ 1117 h 1542"/>
              <a:gd name="T52" fmla="*/ 3923 w 8000"/>
              <a:gd name="T53" fmla="*/ 975 h 1542"/>
              <a:gd name="T54" fmla="*/ 3742 w 8000"/>
              <a:gd name="T55" fmla="*/ 1095 h 1542"/>
              <a:gd name="T56" fmla="*/ 3585 w 8000"/>
              <a:gd name="T57" fmla="*/ 1415 h 1542"/>
              <a:gd name="T58" fmla="*/ 3463 w 8000"/>
              <a:gd name="T59" fmla="*/ 1255 h 1542"/>
              <a:gd name="T60" fmla="*/ 3390 w 8000"/>
              <a:gd name="T61" fmla="*/ 372 h 1542"/>
              <a:gd name="T62" fmla="*/ 3367 w 8000"/>
              <a:gd name="T63" fmla="*/ 187 h 1542"/>
              <a:gd name="T64" fmla="*/ 3329 w 8000"/>
              <a:gd name="T65" fmla="*/ 695 h 1542"/>
              <a:gd name="T66" fmla="*/ 2997 w 8000"/>
              <a:gd name="T67" fmla="*/ 1479 h 1542"/>
              <a:gd name="T68" fmla="*/ 2797 w 8000"/>
              <a:gd name="T69" fmla="*/ 1119 h 1542"/>
              <a:gd name="T70" fmla="*/ 2628 w 8000"/>
              <a:gd name="T71" fmla="*/ 1372 h 1542"/>
              <a:gd name="T72" fmla="*/ 2470 w 8000"/>
              <a:gd name="T73" fmla="*/ 1378 h 1542"/>
              <a:gd name="T74" fmla="*/ 2310 w 8000"/>
              <a:gd name="T75" fmla="*/ 1440 h 1542"/>
              <a:gd name="T76" fmla="*/ 2152 w 8000"/>
              <a:gd name="T77" fmla="*/ 1391 h 1542"/>
              <a:gd name="T78" fmla="*/ 2055 w 8000"/>
              <a:gd name="T79" fmla="*/ 1463 h 1542"/>
              <a:gd name="T80" fmla="*/ 1975 w 8000"/>
              <a:gd name="T81" fmla="*/ 1479 h 1542"/>
              <a:gd name="T82" fmla="*/ 1805 w 8000"/>
              <a:gd name="T83" fmla="*/ 1456 h 1542"/>
              <a:gd name="T84" fmla="*/ 1673 w 8000"/>
              <a:gd name="T85" fmla="*/ 1469 h 1542"/>
              <a:gd name="T86" fmla="*/ 1531 w 8000"/>
              <a:gd name="T87" fmla="*/ 1408 h 1542"/>
              <a:gd name="T88" fmla="*/ 1443 w 8000"/>
              <a:gd name="T89" fmla="*/ 1265 h 1542"/>
              <a:gd name="T90" fmla="*/ 1253 w 8000"/>
              <a:gd name="T91" fmla="*/ 1421 h 1542"/>
              <a:gd name="T92" fmla="*/ 1155 w 8000"/>
              <a:gd name="T93" fmla="*/ 1401 h 1542"/>
              <a:gd name="T94" fmla="*/ 1051 w 8000"/>
              <a:gd name="T95" fmla="*/ 1389 h 1542"/>
              <a:gd name="T96" fmla="*/ 969 w 8000"/>
              <a:gd name="T97" fmla="*/ 1224 h 1542"/>
              <a:gd name="T98" fmla="*/ 843 w 8000"/>
              <a:gd name="T99" fmla="*/ 1375 h 1542"/>
              <a:gd name="T100" fmla="*/ 664 w 8000"/>
              <a:gd name="T101" fmla="*/ 1427 h 1542"/>
              <a:gd name="T102" fmla="*/ 515 w 8000"/>
              <a:gd name="T103" fmla="*/ 1241 h 1542"/>
              <a:gd name="T104" fmla="*/ 320 w 8000"/>
              <a:gd name="T105" fmla="*/ 1245 h 1542"/>
              <a:gd name="T106" fmla="*/ 218 w 8000"/>
              <a:gd name="T107" fmla="*/ 1342 h 1542"/>
              <a:gd name="T108" fmla="*/ 56 w 8000"/>
              <a:gd name="T109" fmla="*/ 1357 h 1542"/>
              <a:gd name="T110" fmla="*/ 3369 w 8000"/>
              <a:gd name="T111" fmla="*/ 1408 h 1542"/>
              <a:gd name="T112" fmla="*/ 3356 w 8000"/>
              <a:gd name="T113" fmla="*/ 1141 h 1542"/>
              <a:gd name="T114" fmla="*/ 3356 w 8000"/>
              <a:gd name="T115" fmla="*/ 872 h 1542"/>
              <a:gd name="T116" fmla="*/ 3356 w 8000"/>
              <a:gd name="T117" fmla="*/ 756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28A9D6">
                    <a:alpha val="75000"/>
                  </a:srgbClr>
                </a:gs>
              </a:gsLst>
              <a:lin ang="5400000" scaled="1"/>
            </a:gradFill>
          </a:ln>
          <a:effectLst/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0" name="直接连接符 19" hidden="1"/>
          <p:cNvCxnSpPr/>
          <p:nvPr/>
        </p:nvCxnSpPr>
        <p:spPr>
          <a:xfrm>
            <a:off x="3181351" y="431801"/>
            <a:ext cx="0" cy="525463"/>
          </a:xfrm>
          <a:prstGeom prst="line">
            <a:avLst/>
          </a:prstGeom>
          <a:ln>
            <a:solidFill>
              <a:srgbClr val="28A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任意多边形 20"/>
          <p:cNvSpPr/>
          <p:nvPr/>
        </p:nvSpPr>
        <p:spPr>
          <a:xfrm flipV="1">
            <a:off x="173568" y="423863"/>
            <a:ext cx="1386417" cy="431800"/>
          </a:xfrm>
          <a:custGeom>
            <a:avLst/>
            <a:gdLst>
              <a:gd name="connsiteX0" fmla="*/ 167822 w 1386790"/>
              <a:gd name="connsiteY0" fmla="*/ 524933 h 524933"/>
              <a:gd name="connsiteX1" fmla="*/ 168846 w 1386790"/>
              <a:gd name="connsiteY1" fmla="*/ 524933 h 524933"/>
              <a:gd name="connsiteX2" fmla="*/ 168846 w 1386790"/>
              <a:gd name="connsiteY2" fmla="*/ 14598 h 524933"/>
              <a:gd name="connsiteX3" fmla="*/ 1386790 w 1386790"/>
              <a:gd name="connsiteY3" fmla="*/ 14598 h 524933"/>
              <a:gd name="connsiteX4" fmla="*/ 1386790 w 1386790"/>
              <a:gd name="connsiteY4" fmla="*/ 0 h 524933"/>
              <a:gd name="connsiteX5" fmla="*/ 167822 w 1386790"/>
              <a:gd name="connsiteY5" fmla="*/ 0 h 524933"/>
              <a:gd name="connsiteX6" fmla="*/ 152999 w 1386790"/>
              <a:gd name="connsiteY6" fmla="*/ 0 h 524933"/>
              <a:gd name="connsiteX7" fmla="*/ 152999 w 1386790"/>
              <a:gd name="connsiteY7" fmla="*/ 507260 h 524933"/>
              <a:gd name="connsiteX8" fmla="*/ 107280 w 1386790"/>
              <a:gd name="connsiteY8" fmla="*/ 507260 h 524933"/>
              <a:gd name="connsiteX9" fmla="*/ 107280 w 1386790"/>
              <a:gd name="connsiteY9" fmla="*/ 0 h 524933"/>
              <a:gd name="connsiteX10" fmla="*/ 0 w 1386790"/>
              <a:gd name="connsiteY10" fmla="*/ 0 h 524933"/>
              <a:gd name="connsiteX11" fmla="*/ 0 w 1386790"/>
              <a:gd name="connsiteY11" fmla="*/ 524932 h 524933"/>
              <a:gd name="connsiteX12" fmla="*/ 33834 w 1386790"/>
              <a:gd name="connsiteY12" fmla="*/ 524932 h 524933"/>
              <a:gd name="connsiteX13" fmla="*/ 33834 w 1386790"/>
              <a:gd name="connsiteY13" fmla="*/ 23810 h 524933"/>
              <a:gd name="connsiteX14" fmla="*/ 79553 w 1386790"/>
              <a:gd name="connsiteY14" fmla="*/ 23810 h 524933"/>
              <a:gd name="connsiteX15" fmla="*/ 79553 w 1386790"/>
              <a:gd name="connsiteY15" fmla="*/ 524932 h 524933"/>
              <a:gd name="connsiteX16" fmla="*/ 167822 w 1386790"/>
              <a:gd name="connsiteY16" fmla="*/ 524932 h 52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86790" h="524933">
                <a:moveTo>
                  <a:pt x="167822" y="524933"/>
                </a:moveTo>
                <a:lnTo>
                  <a:pt x="168846" y="524933"/>
                </a:lnTo>
                <a:lnTo>
                  <a:pt x="168846" y="14598"/>
                </a:lnTo>
                <a:lnTo>
                  <a:pt x="1386790" y="14598"/>
                </a:lnTo>
                <a:lnTo>
                  <a:pt x="1386790" y="0"/>
                </a:lnTo>
                <a:lnTo>
                  <a:pt x="167822" y="0"/>
                </a:lnTo>
                <a:lnTo>
                  <a:pt x="152999" y="0"/>
                </a:lnTo>
                <a:lnTo>
                  <a:pt x="152999" y="507260"/>
                </a:lnTo>
                <a:lnTo>
                  <a:pt x="107280" y="507260"/>
                </a:lnTo>
                <a:lnTo>
                  <a:pt x="107280" y="0"/>
                </a:lnTo>
                <a:lnTo>
                  <a:pt x="0" y="0"/>
                </a:lnTo>
                <a:lnTo>
                  <a:pt x="0" y="524932"/>
                </a:lnTo>
                <a:lnTo>
                  <a:pt x="33834" y="524932"/>
                </a:lnTo>
                <a:lnTo>
                  <a:pt x="33834" y="23810"/>
                </a:lnTo>
                <a:lnTo>
                  <a:pt x="79553" y="23810"/>
                </a:lnTo>
                <a:lnTo>
                  <a:pt x="79553" y="524932"/>
                </a:lnTo>
                <a:lnTo>
                  <a:pt x="167822" y="524932"/>
                </a:lnTo>
                <a:close/>
              </a:path>
            </a:pathLst>
          </a:custGeom>
          <a:solidFill>
            <a:srgbClr val="28A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8" name="图片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8734" y="357188"/>
            <a:ext cx="1011767" cy="5508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7C3B4A-0125-4CC8-83B2-D88E706B3D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0CB9AF-88C4-47BF-8910-4532C3CC71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5CD90-00E9-445E-8243-DD19E7ED82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FD5122-104C-4C14-96CC-C41C601E58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3218E-EE4A-4928-988A-899E0D2C9A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B12483-DE99-41FA-A501-2D3759712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5B7951-6377-47FE-B482-9E8A78911F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055894-7AD1-4C3A-BE27-B19BF83B62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8436F4-41DF-4610-9301-C6366A85E8B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8580BF-C96D-4C09-8EA0-7AB91A2D0C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3C517C-34BB-40E7-9168-EC64ECFF93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A797D-A7D6-47D3-9286-EAD73C1E91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491CC0-575E-4745-AF69-5DBED961D0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C42D14-8B71-4D33-95D0-319000D0A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88D2C6-B700-4537-96AE-4B15DBF65F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75DEC7-DBDB-462E-900D-A4A79C65BA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4E7755C-E641-44F1-A9E9-0F681158FD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653D0D-2066-4047-83A4-4AAF2A13820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2.png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Relationship Id="rId3" Type="http://schemas.openxmlformats.org/officeDocument/2006/relationships/image" Target="../media/image20.png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wmf"/><Relationship Id="rId8" Type="http://schemas.openxmlformats.org/officeDocument/2006/relationships/package" Target="../embeddings/Workbook1.xlsx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wmf"/><Relationship Id="rId2" Type="http://schemas.openxmlformats.org/officeDocument/2006/relationships/image" Target="../media/image7.png"/><Relationship Id="rId14" Type="http://schemas.openxmlformats.org/officeDocument/2006/relationships/vmlDrawing" Target="../drawings/vmlDrawing2.vml"/><Relationship Id="rId13" Type="http://schemas.openxmlformats.org/officeDocument/2006/relationships/slideLayout" Target="../slideLayouts/slideLayout12.xml"/><Relationship Id="rId12" Type="http://schemas.openxmlformats.org/officeDocument/2006/relationships/tags" Target="../tags/tag2.xml"/><Relationship Id="rId11" Type="http://schemas.openxmlformats.org/officeDocument/2006/relationships/image" Target="../media/image15.wmf"/><Relationship Id="rId10" Type="http://schemas.openxmlformats.org/officeDocument/2006/relationships/image" Target="../media/image14.pn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16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27.png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tags" Target="../tags/tag18.xml"/><Relationship Id="rId2" Type="http://schemas.openxmlformats.org/officeDocument/2006/relationships/image" Target="../media/image28.png"/><Relationship Id="rId1" Type="http://schemas.openxmlformats.org/officeDocument/2006/relationships/tags" Target="../tags/tag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000"/>
                    </a14:imgEffect>
                    <a14:imgEffect>
                      <a14:saturation sat="80000"/>
                    </a14:imgEffect>
                    <a14:imgEffect>
                      <a14:sharpenSoften amoun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5" b="1158"/>
          <a:stretch>
            <a:fillRect/>
          </a:stretch>
        </p:blipFill>
        <p:spPr>
          <a:xfrm>
            <a:off x="-34004" y="0"/>
            <a:ext cx="12250683" cy="686816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081405" y="2204720"/>
            <a:ext cx="10087610" cy="1800225"/>
            <a:chOff x="1775520" y="4149080"/>
            <a:chExt cx="7668083" cy="1800200"/>
          </a:xfrm>
        </p:grpSpPr>
        <p:sp>
          <p:nvSpPr>
            <p:cNvPr id="7" name="矩形 6"/>
            <p:cNvSpPr/>
            <p:nvPr/>
          </p:nvSpPr>
          <p:spPr>
            <a:xfrm>
              <a:off x="1969418" y="4242465"/>
              <a:ext cx="7347117" cy="1570693"/>
            </a:xfrm>
            <a:prstGeom prst="rect">
              <a:avLst/>
            </a:prstGeom>
            <a:solidFill>
              <a:schemeClr val="accent1">
                <a:lumMod val="50000"/>
                <a:alpha val="60000"/>
              </a:schemeClr>
            </a:solidFill>
            <a:ln w="63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775520" y="4149080"/>
              <a:ext cx="7668083" cy="1800200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487170" y="2564765"/>
            <a:ext cx="9378315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绞架</a:t>
            </a:r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2.2绞架</a:t>
            </a:r>
            <a:r>
              <a:rPr 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/1.3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绞架</a:t>
            </a:r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轻卡减震绞架结构统一</a:t>
            </a:r>
            <a:endParaRPr lang="zh-CN" altLang="en-US" sz="32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90000"/>
              </a:lnSpc>
            </a:pPr>
            <a:r>
              <a:rPr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过程开发说明</a:t>
            </a:r>
            <a:endParaRPr sz="32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二、</a:t>
            </a:r>
            <a:r>
              <a:rPr lang="zh-CN" dirty="0"/>
              <a:t>固定资产</a:t>
            </a:r>
            <a:r>
              <a:rPr lang="zh-CN" dirty="0"/>
              <a:t>投入</a:t>
            </a:r>
            <a:endParaRPr lang="zh-CN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62890" y="2060575"/>
          <a:ext cx="11417935" cy="4239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3855"/>
                <a:gridCol w="2242185"/>
                <a:gridCol w="686435"/>
                <a:gridCol w="2294255"/>
                <a:gridCol w="1050272"/>
                <a:gridCol w="1050522"/>
                <a:gridCol w="3470411"/>
              </a:tblGrid>
              <a:tr h="459740"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图示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制作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费用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制作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周期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944880">
                <a:tc>
                  <a:txBody>
                    <a:bodyPr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内绞架</a:t>
                      </a: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焊接夹具</a:t>
                      </a:r>
                      <a:endParaRPr lang="en-US" altLang="zh-CN" sz="110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60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焊接夹具修改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488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绞架总成</a:t>
                      </a: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焊接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夹具</a:t>
                      </a:r>
                      <a:endParaRPr lang="zh-CN" altLang="en-US" sz="110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0.3</a:t>
                      </a: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60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焊接夹具修改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488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1.0升级外十字支撑架</a:t>
                      </a:r>
                      <a:r>
                        <a:rPr lang="en-US" altLang="zh-CN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-</a:t>
                      </a: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连续模</a:t>
                      </a:r>
                      <a:endParaRPr lang="zh-CN" altLang="en-US" sz="11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0.4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加强筋和沉台尺寸调整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488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衬套</a:t>
                      </a: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铆接工装</a:t>
                      </a:r>
                      <a:endParaRPr lang="zh-CN" altLang="en-US" sz="11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0.25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易格斯衬套装配需要增加铆接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工装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" name="矩形: 圆角 1"/>
          <p:cNvSpPr/>
          <p:nvPr/>
        </p:nvSpPr>
        <p:spPr>
          <a:xfrm>
            <a:off x="262890" y="913130"/>
            <a:ext cx="657225" cy="741045"/>
          </a:xfrm>
          <a:prstGeom prst="roundRect">
            <a:avLst/>
          </a:prstGeom>
          <a:solidFill>
            <a:srgbClr val="389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600" dirty="0"/>
              <a:t>固定</a:t>
            </a:r>
            <a:r>
              <a:rPr lang="zh-CN" altLang="en-US" sz="1600" dirty="0"/>
              <a:t>资产</a:t>
            </a:r>
            <a:endParaRPr lang="zh-CN" altLang="en-US" sz="1600" dirty="0"/>
          </a:p>
        </p:txBody>
      </p:sp>
      <p:sp>
        <p:nvSpPr>
          <p:cNvPr id="35" name="矩形 34"/>
          <p:cNvSpPr/>
          <p:nvPr>
            <p:custDataLst>
              <p:tags r:id="rId2"/>
            </p:custDataLst>
          </p:nvPr>
        </p:nvSpPr>
        <p:spPr>
          <a:xfrm>
            <a:off x="983615" y="929005"/>
            <a:ext cx="11043285" cy="7251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1.3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绞架零件统一，预计投入费用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1.4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920" y="5517515"/>
            <a:ext cx="482600" cy="5530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775" y="2708910"/>
            <a:ext cx="1244600" cy="6648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775" y="3573145"/>
            <a:ext cx="1360170" cy="7594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9920" y="4574540"/>
            <a:ext cx="873125" cy="700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二、</a:t>
            </a:r>
            <a:r>
              <a:rPr lang="zh-CN" dirty="0"/>
              <a:t>固定资产</a:t>
            </a:r>
            <a:r>
              <a:rPr lang="zh-CN" dirty="0"/>
              <a:t>投入</a:t>
            </a:r>
            <a:endParaRPr lang="zh-CN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62890" y="1882140"/>
          <a:ext cx="11417935" cy="41427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3855"/>
                <a:gridCol w="2242185"/>
                <a:gridCol w="686435"/>
                <a:gridCol w="2294255"/>
                <a:gridCol w="1050272"/>
                <a:gridCol w="1050522"/>
                <a:gridCol w="3470411"/>
              </a:tblGrid>
              <a:tr h="459740"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图示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制作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费用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制作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周期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61670">
                <a:tc>
                  <a:txBody>
                    <a:bodyPr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内绞架</a:t>
                      </a: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焊接夹具</a:t>
                      </a:r>
                      <a:endParaRPr lang="en-US" altLang="zh-CN" sz="110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60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焊接夹具修改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279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绞架总成</a:t>
                      </a: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焊接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夹具</a:t>
                      </a:r>
                      <a:endParaRPr lang="zh-CN" altLang="en-US" sz="110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8</a:t>
                      </a: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60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焊接夹具修改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4231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外绞架支撑板</a:t>
                      </a:r>
                      <a:r>
                        <a:rPr lang="en-US" altLang="zh-CN" sz="1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-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成型模</a:t>
                      </a:r>
                      <a:r>
                        <a:rPr lang="en-US" altLang="zh-CN" sz="1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/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冲孔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模</a:t>
                      </a:r>
                      <a:endParaRPr lang="zh-CN" altLang="en-US" sz="1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0.4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中心孔直径为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20mm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311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衬套</a:t>
                      </a: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铆接工装</a:t>
                      </a:r>
                      <a:endParaRPr lang="zh-CN" altLang="en-US" sz="11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0.25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易格斯衬套装配需要增加铆接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工装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" name="矩形: 圆角 1"/>
          <p:cNvSpPr/>
          <p:nvPr/>
        </p:nvSpPr>
        <p:spPr>
          <a:xfrm>
            <a:off x="262890" y="913130"/>
            <a:ext cx="657225" cy="741045"/>
          </a:xfrm>
          <a:prstGeom prst="roundRect">
            <a:avLst/>
          </a:prstGeom>
          <a:solidFill>
            <a:srgbClr val="389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600" dirty="0"/>
              <a:t>固定</a:t>
            </a:r>
            <a:r>
              <a:rPr lang="zh-CN" altLang="en-US" sz="1600" dirty="0"/>
              <a:t>资产</a:t>
            </a:r>
            <a:endParaRPr lang="zh-CN" altLang="en-US" sz="1600" dirty="0"/>
          </a:p>
        </p:txBody>
      </p:sp>
      <p:sp>
        <p:nvSpPr>
          <p:cNvPr id="35" name="矩形 34"/>
          <p:cNvSpPr/>
          <p:nvPr>
            <p:custDataLst>
              <p:tags r:id="rId2"/>
            </p:custDataLst>
          </p:nvPr>
        </p:nvSpPr>
        <p:spPr>
          <a:xfrm>
            <a:off x="983615" y="929005"/>
            <a:ext cx="11043285" cy="7251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轻卡减震模块化螺接改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1.3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焊接结构，预计投入费用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8.1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065" y="4581525"/>
            <a:ext cx="482600" cy="5530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775" y="3846830"/>
            <a:ext cx="1095375" cy="6134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165" y="2383155"/>
            <a:ext cx="1031240" cy="5556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165" y="3109595"/>
            <a:ext cx="1153160" cy="565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三、</a:t>
            </a:r>
            <a:r>
              <a:rPr lang="zh-CN" dirty="0"/>
              <a:t>样件</a:t>
            </a:r>
            <a:r>
              <a:rPr lang="zh-CN" dirty="0"/>
              <a:t>制作</a:t>
            </a:r>
            <a:endParaRPr lang="zh-CN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43840" y="1412240"/>
          <a:ext cx="4876800" cy="42341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029"/>
                <a:gridCol w="1003959"/>
                <a:gridCol w="685165"/>
                <a:gridCol w="670056"/>
                <a:gridCol w="1050290"/>
                <a:gridCol w="1050301"/>
              </a:tblGrid>
              <a:tr h="443865"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样件制作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责任人</a:t>
                      </a:r>
                      <a:endParaRPr lang="zh-CN" altLang="en-US" sz="1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完成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日期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947420">
                <a:tc>
                  <a:txBody>
                    <a:bodyPr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2.1</a:t>
                      </a:r>
                      <a:r>
                        <a:rPr 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绞架总成改为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1.3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焊接结构</a:t>
                      </a:r>
                      <a:endParaRPr lang="en-US" altLang="zh-CN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2024.12.05</a:t>
                      </a:r>
                      <a:endParaRPr lang="en-US" altLang="zh-CN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做减震器</a:t>
                      </a: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Z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向耐久和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鱼阀阀的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装配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805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2.2</a:t>
                      </a:r>
                      <a:r>
                        <a:rPr 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绞架总成改为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1.3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焊接结构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2024.12.05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做减震器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Z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向耐久和直线阀的装配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做路试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验证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742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1.3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绞架零件统一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2024.12.05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验证绞架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精度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742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轻卡减震模块化螺接改焊接</a:t>
                      </a:r>
                      <a:r>
                        <a:rPr lang="zh-CN" alt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结构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2024.12.05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发北京，做安全带固定点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实验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807710" y="1412240"/>
          <a:ext cx="5965190" cy="41732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9735"/>
                <a:gridCol w="1212215"/>
                <a:gridCol w="972820"/>
                <a:gridCol w="734695"/>
                <a:gridCol w="754380"/>
                <a:gridCol w="793750"/>
                <a:gridCol w="1077595"/>
              </a:tblGrid>
              <a:tr h="443865"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零件</a:t>
                      </a:r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lang="zh-CN" altLang="en-US" sz="120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图示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制作</a:t>
                      </a:r>
                      <a:r>
                        <a:rPr lang="zh-CN" altLang="en-US" sz="1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数量</a:t>
                      </a:r>
                      <a:endParaRPr lang="zh-CN" altLang="en-US" sz="1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责任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完成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日期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947420">
                <a:tc>
                  <a:txBody>
                    <a:bodyPr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100"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外绞架转轴</a:t>
                      </a:r>
                      <a:endParaRPr lang="en-US" altLang="zh-CN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2024.11.30</a:t>
                      </a:r>
                      <a:endParaRPr lang="en-US" altLang="zh-CN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805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内绞架右侧轴套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2024.11.30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646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鱼阀配置台阶轴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2024.11.30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742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>
                          <a:latin typeface="宋体" panose="02010600030101010101" pitchFamily="2" charset="-122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内绞架左侧轴套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2024.11.30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243786" y="9803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1</a:t>
            </a:r>
            <a:r>
              <a:rPr lang="zh-CN" altLang="en-US" dirty="0"/>
              <a:t>、样件</a:t>
            </a:r>
            <a:r>
              <a:rPr lang="zh-CN" altLang="en-US" dirty="0"/>
              <a:t>需求</a:t>
            </a:r>
            <a:endParaRPr lang="zh-CN" altLang="en-US" dirty="0"/>
          </a:p>
        </p:txBody>
      </p:sp>
      <p:sp>
        <p:nvSpPr>
          <p:cNvPr id="4" name="TextBox 13"/>
          <p:cNvSpPr txBox="1"/>
          <p:nvPr/>
        </p:nvSpPr>
        <p:spPr>
          <a:xfrm>
            <a:off x="5787971" y="9803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2</a:t>
            </a:r>
            <a:r>
              <a:rPr lang="zh-CN" altLang="en-US" dirty="0"/>
              <a:t>、采购零件</a:t>
            </a:r>
            <a:r>
              <a:rPr lang="zh-CN" altLang="en-US" dirty="0"/>
              <a:t>需求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80" y="2060575"/>
            <a:ext cx="733425" cy="6102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630" y="2924810"/>
            <a:ext cx="688975" cy="6394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0630" y="4004945"/>
            <a:ext cx="696595" cy="5568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7935" y="4796790"/>
            <a:ext cx="723265" cy="615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四、推进</a:t>
            </a:r>
            <a:r>
              <a:rPr lang="zh-CN" dirty="0"/>
              <a:t>计划</a:t>
            </a:r>
            <a:endParaRPr lang="zh-CN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63525" y="1052195"/>
          <a:ext cx="11377930" cy="52501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0235"/>
                <a:gridCol w="2705100"/>
                <a:gridCol w="1598930"/>
                <a:gridCol w="1562735"/>
                <a:gridCol w="1390015"/>
                <a:gridCol w="3510915"/>
              </a:tblGrid>
              <a:tr h="353695"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计划完成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时间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责任人</a:t>
                      </a:r>
                      <a:endParaRPr lang="zh-CN" altLang="en-US" sz="1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协助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42595">
                <a:tc>
                  <a:txBody>
                    <a:bodyPr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产品立项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申请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2024.11.28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482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3D/2D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数据冻结及设变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下发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2024.11.30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高冰川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323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焊接夹具</a:t>
                      </a:r>
                      <a:r>
                        <a:rPr lang="zh-CN" alt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更改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2024.02.15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郭煜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冯敬乾</a:t>
                      </a: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吴英各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323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冲压模具</a:t>
                      </a:r>
                      <a:r>
                        <a:rPr lang="zh-CN" alt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更改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2024.12.30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刘建群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赵玉臣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323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铆接工装</a:t>
                      </a:r>
                      <a:r>
                        <a:rPr lang="zh-CN" alt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制作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2024.01.15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刘建群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赵玉臣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323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新开件定点</a:t>
                      </a:r>
                      <a:r>
                        <a:rPr lang="zh-CN" alt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定价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2024.01.10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刘文政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吴英各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323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小批量</a:t>
                      </a:r>
                      <a:r>
                        <a:rPr lang="zh-CN" alt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验证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2024.02.20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夏永飞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323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正式切换及文件</a:t>
                      </a:r>
                      <a:r>
                        <a:rPr lang="zh-CN" alt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下发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2024.03.05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高冰川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323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项目</a:t>
                      </a:r>
                      <a:r>
                        <a:rPr lang="zh-CN" alt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结项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2024.03.15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夏永飞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四、</a:t>
            </a:r>
            <a:r>
              <a:rPr lang="zh-CN" dirty="0"/>
              <a:t>结论</a:t>
            </a:r>
            <a:endParaRPr lang="zh-CN" dirty="0"/>
          </a:p>
        </p:txBody>
      </p:sp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263525" y="1125220"/>
            <a:ext cx="11602720" cy="19297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更改为</a:t>
            </a:r>
            <a:r>
              <a:rPr kumimoji="1" lang="en-US" altLang="zh-CN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1.3</a:t>
            </a:r>
            <a:r>
              <a:rPr kumimoji="1" lang="zh-CN" altLang="en-US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焊接结构，</a:t>
            </a:r>
            <a:r>
              <a:rPr kumimoji="1" lang="en-US" altLang="zh-CN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2.2/2.1/1.3/</a:t>
            </a:r>
            <a:r>
              <a:rPr kumimoji="1" lang="zh-CN" altLang="en-US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轻卡减震的绞架成本会降低，结构简单，零件数量</a:t>
            </a:r>
            <a:r>
              <a:rPr kumimoji="1" lang="zh-CN" altLang="en-US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减少，减少焊接时间，减少组装工序，提升生产效率；</a:t>
            </a:r>
            <a:endParaRPr kumimoji="1" lang="zh-CN" altLang="en-US" sz="14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螺栓脱落的市场问题可以规避，绞架转动不顺畅的问题可以改善；</a:t>
            </a:r>
            <a:endParaRPr kumimoji="1" lang="zh-CN" altLang="en-US" sz="14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先进行</a:t>
            </a:r>
            <a:r>
              <a:rPr kumimoji="1" lang="en-US" altLang="zh-CN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2.2/2.1/1.3/</a:t>
            </a:r>
            <a:r>
              <a:rPr kumimoji="1" lang="zh-CN" altLang="en-US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轻卡减震，新绞架的样件制作；</a:t>
            </a:r>
            <a:endParaRPr kumimoji="1" lang="zh-CN" altLang="en-US" sz="14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>
            <a:spLocks noEditPoints="1"/>
          </p:cNvSpPr>
          <p:nvPr/>
        </p:nvSpPr>
        <p:spPr bwMode="auto">
          <a:xfrm>
            <a:off x="-5265" y="637667"/>
            <a:ext cx="12187554" cy="2353917"/>
          </a:xfrm>
          <a:custGeom>
            <a:avLst/>
            <a:gdLst>
              <a:gd name="T0" fmla="*/ 7933 w 8000"/>
              <a:gd name="T1" fmla="*/ 1418 h 1542"/>
              <a:gd name="T2" fmla="*/ 7832 w 8000"/>
              <a:gd name="T3" fmla="*/ 1315 h 1542"/>
              <a:gd name="T4" fmla="*/ 7738 w 8000"/>
              <a:gd name="T5" fmla="*/ 1352 h 1542"/>
              <a:gd name="T6" fmla="*/ 7673 w 8000"/>
              <a:gd name="T7" fmla="*/ 1336 h 1542"/>
              <a:gd name="T8" fmla="*/ 7538 w 8000"/>
              <a:gd name="T9" fmla="*/ 1313 h 1542"/>
              <a:gd name="T10" fmla="*/ 7430 w 8000"/>
              <a:gd name="T11" fmla="*/ 1287 h 1542"/>
              <a:gd name="T12" fmla="*/ 7292 w 8000"/>
              <a:gd name="T13" fmla="*/ 1358 h 1542"/>
              <a:gd name="T14" fmla="*/ 7170 w 8000"/>
              <a:gd name="T15" fmla="*/ 1352 h 1542"/>
              <a:gd name="T16" fmla="*/ 6993 w 8000"/>
              <a:gd name="T17" fmla="*/ 1400 h 1542"/>
              <a:gd name="T18" fmla="*/ 6886 w 8000"/>
              <a:gd name="T19" fmla="*/ 1357 h 1542"/>
              <a:gd name="T20" fmla="*/ 6766 w 8000"/>
              <a:gd name="T21" fmla="*/ 1380 h 1542"/>
              <a:gd name="T22" fmla="*/ 6640 w 8000"/>
              <a:gd name="T23" fmla="*/ 1194 h 1542"/>
              <a:gd name="T24" fmla="*/ 6505 w 8000"/>
              <a:gd name="T25" fmla="*/ 1157 h 1542"/>
              <a:gd name="T26" fmla="*/ 6381 w 8000"/>
              <a:gd name="T27" fmla="*/ 1311 h 1542"/>
              <a:gd name="T28" fmla="*/ 6242 w 8000"/>
              <a:gd name="T29" fmla="*/ 1181 h 1542"/>
              <a:gd name="T30" fmla="*/ 5688 w 8000"/>
              <a:gd name="T31" fmla="*/ 818 h 1542"/>
              <a:gd name="T32" fmla="*/ 5396 w 8000"/>
              <a:gd name="T33" fmla="*/ 674 h 1542"/>
              <a:gd name="T34" fmla="*/ 5346 w 8000"/>
              <a:gd name="T35" fmla="*/ 615 h 1542"/>
              <a:gd name="T36" fmla="*/ 5292 w 8000"/>
              <a:gd name="T37" fmla="*/ 1274 h 1542"/>
              <a:gd name="T38" fmla="*/ 5007 w 8000"/>
              <a:gd name="T39" fmla="*/ 1089 h 1542"/>
              <a:gd name="T40" fmla="*/ 4819 w 8000"/>
              <a:gd name="T41" fmla="*/ 685 h 1542"/>
              <a:gd name="T42" fmla="*/ 4540 w 8000"/>
              <a:gd name="T43" fmla="*/ 1250 h 1542"/>
              <a:gd name="T44" fmla="*/ 4474 w 8000"/>
              <a:gd name="T45" fmla="*/ 1255 h 1542"/>
              <a:gd name="T46" fmla="*/ 4398 w 8000"/>
              <a:gd name="T47" fmla="*/ 1265 h 1542"/>
              <a:gd name="T48" fmla="*/ 4286 w 8000"/>
              <a:gd name="T49" fmla="*/ 1131 h 1542"/>
              <a:gd name="T50" fmla="*/ 4046 w 8000"/>
              <a:gd name="T51" fmla="*/ 1117 h 1542"/>
              <a:gd name="T52" fmla="*/ 3923 w 8000"/>
              <a:gd name="T53" fmla="*/ 975 h 1542"/>
              <a:gd name="T54" fmla="*/ 3742 w 8000"/>
              <a:gd name="T55" fmla="*/ 1095 h 1542"/>
              <a:gd name="T56" fmla="*/ 3585 w 8000"/>
              <a:gd name="T57" fmla="*/ 1415 h 1542"/>
              <a:gd name="T58" fmla="*/ 3463 w 8000"/>
              <a:gd name="T59" fmla="*/ 1255 h 1542"/>
              <a:gd name="T60" fmla="*/ 3390 w 8000"/>
              <a:gd name="T61" fmla="*/ 372 h 1542"/>
              <a:gd name="T62" fmla="*/ 3367 w 8000"/>
              <a:gd name="T63" fmla="*/ 187 h 1542"/>
              <a:gd name="T64" fmla="*/ 3329 w 8000"/>
              <a:gd name="T65" fmla="*/ 695 h 1542"/>
              <a:gd name="T66" fmla="*/ 2997 w 8000"/>
              <a:gd name="T67" fmla="*/ 1479 h 1542"/>
              <a:gd name="T68" fmla="*/ 2797 w 8000"/>
              <a:gd name="T69" fmla="*/ 1119 h 1542"/>
              <a:gd name="T70" fmla="*/ 2628 w 8000"/>
              <a:gd name="T71" fmla="*/ 1372 h 1542"/>
              <a:gd name="T72" fmla="*/ 2470 w 8000"/>
              <a:gd name="T73" fmla="*/ 1378 h 1542"/>
              <a:gd name="T74" fmla="*/ 2310 w 8000"/>
              <a:gd name="T75" fmla="*/ 1440 h 1542"/>
              <a:gd name="T76" fmla="*/ 2152 w 8000"/>
              <a:gd name="T77" fmla="*/ 1391 h 1542"/>
              <a:gd name="T78" fmla="*/ 2055 w 8000"/>
              <a:gd name="T79" fmla="*/ 1463 h 1542"/>
              <a:gd name="T80" fmla="*/ 1975 w 8000"/>
              <a:gd name="T81" fmla="*/ 1479 h 1542"/>
              <a:gd name="T82" fmla="*/ 1805 w 8000"/>
              <a:gd name="T83" fmla="*/ 1456 h 1542"/>
              <a:gd name="T84" fmla="*/ 1673 w 8000"/>
              <a:gd name="T85" fmla="*/ 1469 h 1542"/>
              <a:gd name="T86" fmla="*/ 1531 w 8000"/>
              <a:gd name="T87" fmla="*/ 1408 h 1542"/>
              <a:gd name="T88" fmla="*/ 1443 w 8000"/>
              <a:gd name="T89" fmla="*/ 1265 h 1542"/>
              <a:gd name="T90" fmla="*/ 1253 w 8000"/>
              <a:gd name="T91" fmla="*/ 1421 h 1542"/>
              <a:gd name="T92" fmla="*/ 1155 w 8000"/>
              <a:gd name="T93" fmla="*/ 1401 h 1542"/>
              <a:gd name="T94" fmla="*/ 1051 w 8000"/>
              <a:gd name="T95" fmla="*/ 1389 h 1542"/>
              <a:gd name="T96" fmla="*/ 969 w 8000"/>
              <a:gd name="T97" fmla="*/ 1224 h 1542"/>
              <a:gd name="T98" fmla="*/ 843 w 8000"/>
              <a:gd name="T99" fmla="*/ 1375 h 1542"/>
              <a:gd name="T100" fmla="*/ 664 w 8000"/>
              <a:gd name="T101" fmla="*/ 1427 h 1542"/>
              <a:gd name="T102" fmla="*/ 515 w 8000"/>
              <a:gd name="T103" fmla="*/ 1241 h 1542"/>
              <a:gd name="T104" fmla="*/ 320 w 8000"/>
              <a:gd name="T105" fmla="*/ 1245 h 1542"/>
              <a:gd name="T106" fmla="*/ 218 w 8000"/>
              <a:gd name="T107" fmla="*/ 1342 h 1542"/>
              <a:gd name="T108" fmla="*/ 56 w 8000"/>
              <a:gd name="T109" fmla="*/ 1357 h 1542"/>
              <a:gd name="T110" fmla="*/ 3369 w 8000"/>
              <a:gd name="T111" fmla="*/ 1408 h 1542"/>
              <a:gd name="T112" fmla="*/ 3356 w 8000"/>
              <a:gd name="T113" fmla="*/ 1141 h 1542"/>
              <a:gd name="T114" fmla="*/ 3356 w 8000"/>
              <a:gd name="T115" fmla="*/ 872 h 1542"/>
              <a:gd name="T116" fmla="*/ 3356 w 8000"/>
              <a:gd name="T117" fmla="*/ 756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28A9D6"/>
                </a:gs>
              </a:gsLst>
              <a:lin ang="5400000" scaled="1"/>
            </a:gradFill>
          </a:ln>
          <a:effectLst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9" name="矩形 18"/>
          <p:cNvSpPr/>
          <p:nvPr/>
        </p:nvSpPr>
        <p:spPr>
          <a:xfrm>
            <a:off x="-5265" y="2945109"/>
            <a:ext cx="12187554" cy="15302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1" name="TextBox 13"/>
          <p:cNvSpPr txBox="1"/>
          <p:nvPr/>
        </p:nvSpPr>
        <p:spPr>
          <a:xfrm>
            <a:off x="1127150" y="5013157"/>
            <a:ext cx="9426377" cy="10147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6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en-US" altLang="zh-CN" sz="6000" b="1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65" y="464715"/>
            <a:ext cx="700626" cy="381837"/>
          </a:xfrm>
          <a:prstGeom prst="rect">
            <a:avLst/>
          </a:prstGeom>
        </p:spPr>
      </p:pic>
      <p:cxnSp>
        <p:nvCxnSpPr>
          <p:cNvPr id="40" name="直接连接符 39"/>
          <p:cNvCxnSpPr/>
          <p:nvPr/>
        </p:nvCxnSpPr>
        <p:spPr>
          <a:xfrm>
            <a:off x="9983613" y="583086"/>
            <a:ext cx="0" cy="187439"/>
          </a:xfrm>
          <a:prstGeom prst="line">
            <a:avLst/>
          </a:prstGeom>
          <a:ln>
            <a:prstDash val="soli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8" name="文本框 57"/>
          <p:cNvSpPr txBox="1"/>
          <p:nvPr/>
        </p:nvSpPr>
        <p:spPr>
          <a:xfrm>
            <a:off x="8039954" y="476720"/>
            <a:ext cx="60998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spc="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光华荣昌集团</a:t>
            </a:r>
            <a:endParaRPr lang="zh-CN" altLang="en-US" sz="1400" b="1" spc="5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13"/>
          <p:cNvSpPr txBox="1"/>
          <p:nvPr/>
        </p:nvSpPr>
        <p:spPr>
          <a:xfrm>
            <a:off x="1375435" y="3357077"/>
            <a:ext cx="9426377" cy="7067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lvl="0" algn="ctr"/>
            <a:r>
              <a:rPr lang="zh-CN" altLang="en-US" sz="4000" b="1" i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诚信赢得天下</a:t>
            </a:r>
            <a:r>
              <a:rPr lang="en-US" altLang="zh-CN" sz="4000" b="1" i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4000" b="1" i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科技成就未来</a:t>
            </a:r>
            <a:endParaRPr lang="zh-CN" altLang="en-US" sz="4000" b="1" i="1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目录</a:t>
            </a:r>
            <a:endParaRPr lang="zh-CN" altLang="en-US" dirty="0"/>
          </a:p>
        </p:txBody>
      </p:sp>
      <p:sp>
        <p:nvSpPr>
          <p:cNvPr id="11" name="AutoShape 292"/>
          <p:cNvSpPr>
            <a:spLocks noChangeArrowheads="1"/>
          </p:cNvSpPr>
          <p:nvPr/>
        </p:nvSpPr>
        <p:spPr bwMode="auto">
          <a:xfrm rot="10800000" flipV="1">
            <a:off x="30480" y="2365375"/>
            <a:ext cx="3754755" cy="1907540"/>
          </a:xfrm>
          <a:prstGeom prst="parallelogram">
            <a:avLst>
              <a:gd name="adj" fmla="val 0"/>
            </a:avLst>
          </a:prstGeom>
          <a:solidFill>
            <a:srgbClr val="2E75B6"/>
          </a:solidFill>
        </p:spPr>
        <p:style>
          <a:lnRef idx="0">
            <a:srgbClr val="FFFFFF"/>
          </a:lnRef>
          <a:fillRef idx="1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anchor="ctr"/>
          <a:p>
            <a:pPr algn="ctr" defTabSz="990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4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345940" y="2061845"/>
            <a:ext cx="5210810" cy="2529840"/>
            <a:chOff x="6825" y="3115"/>
            <a:chExt cx="8206" cy="3984"/>
          </a:xfrm>
        </p:grpSpPr>
        <p:sp>
          <p:nvSpPr>
            <p:cNvPr id="36" name="文本框 26"/>
            <p:cNvSpPr txBox="1"/>
            <p:nvPr/>
          </p:nvSpPr>
          <p:spPr>
            <a:xfrm>
              <a:off x="6825" y="3115"/>
              <a:ext cx="779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l" defTabSz="457200" eaLnBrk="1" fontAlgn="auto" hangingPunct="1">
                <a:spcBef>
                  <a:spcPts val="0"/>
                </a:spcBef>
                <a:buClrTx/>
                <a:buSzTx/>
                <a:buFontTx/>
                <a:buNone/>
              </a:pPr>
              <a:r>
                <a:rPr lang="zh-CN" alt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</a:rPr>
                <a:t>一、</a:t>
              </a:r>
              <a:r>
                <a:rPr lang="zh-CN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  <a:sym typeface="+mn-ea"/>
                </a:rPr>
                <a:t>产品介绍</a:t>
              </a:r>
              <a:r>
                <a:rPr lang="en-US" altLang="zh-CN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  <a:sym typeface="+mn-ea"/>
                </a:rPr>
                <a:t>     </a:t>
              </a:r>
              <a:endParaRPr lang="en-US" altLang="zh-CN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75 SemiBold" panose="00020600040101010101" pitchFamily="18" charset="-122"/>
                <a:sym typeface="+mn-ea"/>
              </a:endParaRPr>
            </a:p>
          </p:txBody>
        </p:sp>
        <p:sp>
          <p:nvSpPr>
            <p:cNvPr id="7" name="文本框 26"/>
            <p:cNvSpPr txBox="1"/>
            <p:nvPr/>
          </p:nvSpPr>
          <p:spPr>
            <a:xfrm>
              <a:off x="6827" y="3966"/>
              <a:ext cx="820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</a:rPr>
                <a:t>二、</a:t>
              </a:r>
              <a:r>
                <a:rPr lang="zh-CN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</a:rPr>
                <a:t>固定资产</a:t>
              </a:r>
              <a:r>
                <a:rPr lang="zh-CN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</a:rPr>
                <a:t>投入</a:t>
              </a:r>
              <a:endParaRPr lang="zh-CN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75 SemiBold" panose="00020600040101010101" pitchFamily="18" charset="-122"/>
              </a:endParaRPr>
            </a:p>
          </p:txBody>
        </p:sp>
        <p:sp>
          <p:nvSpPr>
            <p:cNvPr id="12" name="文本框 26"/>
            <p:cNvSpPr txBox="1"/>
            <p:nvPr/>
          </p:nvSpPr>
          <p:spPr>
            <a:xfrm>
              <a:off x="6827" y="4817"/>
              <a:ext cx="604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</a:rPr>
                <a:t>三、样件</a:t>
              </a:r>
              <a:r>
                <a:rPr lang="zh-CN" alt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</a:rPr>
                <a:t>制作</a:t>
              </a:r>
              <a:endPara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75 SemiBold" panose="00020600040101010101" pitchFamily="18" charset="-122"/>
              </a:endParaRPr>
            </a:p>
          </p:txBody>
        </p:sp>
        <p:sp>
          <p:nvSpPr>
            <p:cNvPr id="9" name="文本框 26"/>
            <p:cNvSpPr txBox="1"/>
            <p:nvPr/>
          </p:nvSpPr>
          <p:spPr>
            <a:xfrm>
              <a:off x="6827" y="6519"/>
              <a:ext cx="604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</a:rPr>
                <a:t>五、</a:t>
              </a:r>
              <a:r>
                <a:rPr lang="zh-CN" alt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</a:rPr>
                <a:t>结论</a:t>
              </a:r>
              <a:endPara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75 SemiBold" panose="00020600040101010101" pitchFamily="18" charset="-122"/>
              </a:endParaRPr>
            </a:p>
          </p:txBody>
        </p:sp>
      </p:grpSp>
      <p:sp>
        <p:nvSpPr>
          <p:cNvPr id="2" name="文本框 26"/>
          <p:cNvSpPr txBox="1"/>
          <p:nvPr/>
        </p:nvSpPr>
        <p:spPr>
          <a:xfrm>
            <a:off x="4367530" y="3683000"/>
            <a:ext cx="3837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75 SemiBold" panose="00020600040101010101" pitchFamily="18" charset="-122"/>
              </a:rPr>
              <a:t>四、</a:t>
            </a:r>
            <a:r>
              <a: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75 SemiBold" panose="00020600040101010101" pitchFamily="18" charset="-122"/>
              </a:rPr>
              <a:t>推进计划</a:t>
            </a:r>
            <a:endParaRPr lang="zh-CN" altLang="en-US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2.0 75 SemiBold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汇总</a:t>
            </a:r>
            <a:endParaRPr lang="zh-CN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62890" y="1186180"/>
          <a:ext cx="11430000" cy="4640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7353"/>
                <a:gridCol w="847268"/>
                <a:gridCol w="1327785"/>
                <a:gridCol w="1335402"/>
                <a:gridCol w="1358900"/>
                <a:gridCol w="994410"/>
                <a:gridCol w="1279000"/>
                <a:gridCol w="1298077"/>
                <a:gridCol w="1388824"/>
                <a:gridCol w="1212981"/>
              </a:tblGrid>
              <a:tr h="666115"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原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状态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变更</a:t>
                      </a:r>
                      <a:r>
                        <a:rPr lang="zh-CN" altLang="en-US" sz="1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后</a:t>
                      </a:r>
                      <a:endParaRPr lang="zh-CN" altLang="en-US" sz="1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零件数量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变化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投资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成本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变化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结构变化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说明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948055">
                <a:tc>
                  <a:txBody>
                    <a:bodyPr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2.1</a:t>
                      </a:r>
                      <a:r>
                        <a:rPr 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绞架总成改为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1.3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焊接结构</a:t>
                      </a:r>
                      <a:endParaRPr lang="en-US" altLang="zh-CN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零件数量有</a:t>
                      </a: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个变为</a:t>
                      </a: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，零件数量减少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4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13.6</a:t>
                      </a:r>
                      <a:r>
                        <a:rPr lang="zh-CN" altLang="en-US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万元</a:t>
                      </a:r>
                      <a:endParaRPr lang="zh-CN" altLang="en-US" sz="1050" b="1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zh-CN" altLang="en-US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预计生产</a:t>
                      </a:r>
                      <a:r>
                        <a:rPr lang="en-US" altLang="zh-CN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27000</a:t>
                      </a:r>
                      <a:r>
                        <a:rPr lang="zh-CN" altLang="en-US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件绞架，可收回成本，需要</a:t>
                      </a:r>
                      <a:r>
                        <a:rPr lang="en-US" altLang="zh-CN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3</a:t>
                      </a:r>
                      <a:r>
                        <a:rPr lang="zh-CN" altLang="en-US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</a:t>
                      </a:r>
                      <a:r>
                        <a:rPr lang="zh-CN" altLang="en-US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月</a:t>
                      </a:r>
                      <a:endParaRPr lang="zh-CN" altLang="en-US" sz="1050" b="1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en-US" altLang="zh-CN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74.1</a:t>
                      </a: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元变为</a:t>
                      </a:r>
                      <a:r>
                        <a:rPr lang="en-US" altLang="zh-CN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69.09</a:t>
                      </a: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，</a:t>
                      </a:r>
                      <a:r>
                        <a:rPr lang="zh-CN" altLang="en-US" sz="1050" dirty="0">
                          <a:solidFill>
                            <a:srgbClr val="00B05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降本</a:t>
                      </a:r>
                      <a:r>
                        <a:rPr lang="en-US" altLang="zh-CN" sz="1050" dirty="0">
                          <a:solidFill>
                            <a:srgbClr val="00B05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5.01</a:t>
                      </a:r>
                      <a:r>
                        <a:rPr lang="zh-CN" altLang="en-US" sz="1050" dirty="0">
                          <a:solidFill>
                            <a:srgbClr val="00B05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元</a:t>
                      </a:r>
                      <a:endParaRPr lang="zh-CN" altLang="en-US" sz="1050" dirty="0">
                        <a:solidFill>
                          <a:srgbClr val="00B05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p>
                      <a:pPr algn="l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、减少零件数量；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、减少组装工序，提升生产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效率；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3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、解决绞架螺栓脱落问题；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4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、改善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绞架转动不顺畅的问题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绞架结构由内绞架焊接电泳，外绞架焊接电泳，再组装；改为内绞架焊接，绞架总成焊接，再电泳；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869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2.2</a:t>
                      </a:r>
                      <a:r>
                        <a:rPr 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绞架总成改为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1.3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焊接结构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零件数量有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26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个变为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22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个，零件数量减少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4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73.63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元变为</a:t>
                      </a: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68.92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</a:t>
                      </a:r>
                      <a:r>
                        <a:rPr lang="zh-CN" altLang="en-US" sz="1050" u="none" strike="noStrike" dirty="0" smtClean="0">
                          <a:solidFill>
                            <a:srgbClr val="00B05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降本</a:t>
                      </a:r>
                      <a:r>
                        <a:rPr lang="en-US" altLang="zh-CN" sz="1050" u="none" strike="noStrike" dirty="0" smtClean="0">
                          <a:solidFill>
                            <a:srgbClr val="00B05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4.71</a:t>
                      </a:r>
                      <a:r>
                        <a:rPr lang="zh-CN" altLang="en-US" sz="1050" u="none" strike="noStrike" dirty="0" smtClean="0">
                          <a:solidFill>
                            <a:srgbClr val="00B05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元</a:t>
                      </a:r>
                      <a:endParaRPr lang="zh-CN" altLang="en-US" sz="1050" u="none" strike="noStrike" dirty="0" smtClean="0">
                        <a:solidFill>
                          <a:srgbClr val="00B05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805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1.3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绞架零件统一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零件数量有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19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个变为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19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个，零件数量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不变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1.45</a:t>
                      </a:r>
                      <a:r>
                        <a:rPr lang="zh-CN" altLang="en-US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万元</a:t>
                      </a:r>
                      <a:endParaRPr lang="zh-CN" altLang="en-US" sz="1050" b="1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54.68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元变为</a:t>
                      </a: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55.56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</a:t>
                      </a:r>
                      <a:r>
                        <a:rPr lang="zh-CN" altLang="en-US" sz="1050" u="none" strike="noStrike" dirty="0" smtClean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增加</a:t>
                      </a:r>
                      <a:r>
                        <a:rPr lang="en-US" altLang="zh-CN" sz="1050" u="none" strike="noStrike" dirty="0" smtClean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0.88</a:t>
                      </a:r>
                      <a:r>
                        <a:rPr lang="zh-CN" altLang="en-US" sz="1050" u="none" strike="noStrike" dirty="0" smtClean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元</a:t>
                      </a:r>
                      <a:endParaRPr lang="zh-CN" altLang="en-US" sz="1050" u="none" strike="noStrike" dirty="0" smtClean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整体结构不变，只是零件尺寸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变化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805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轻卡减震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绞架螺接改焊接结构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零件数量有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18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个变为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16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个，零件减少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8.15</a:t>
                      </a:r>
                      <a:r>
                        <a:rPr lang="zh-CN" altLang="en-US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万元</a:t>
                      </a:r>
                      <a:endParaRPr lang="zh-CN" altLang="en-US" sz="1050" b="1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zh-CN" altLang="en-US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预计生产</a:t>
                      </a:r>
                      <a:r>
                        <a:rPr lang="en-US" altLang="zh-CN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17000</a:t>
                      </a:r>
                      <a:r>
                        <a:rPr lang="zh-CN" altLang="en-US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件绞架，可收回成本，需要</a:t>
                      </a:r>
                      <a:r>
                        <a:rPr lang="en-US" altLang="zh-CN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9</a:t>
                      </a:r>
                      <a:r>
                        <a:rPr lang="zh-CN" altLang="en-US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</a:t>
                      </a:r>
                      <a:r>
                        <a:rPr lang="zh-CN" altLang="en-US" sz="1050" b="1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月</a:t>
                      </a:r>
                      <a:endParaRPr lang="zh-CN" altLang="en-US" sz="1050" b="1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48.78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元变为</a:t>
                      </a: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44.03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</a:t>
                      </a:r>
                      <a:r>
                        <a:rPr lang="zh-CN" altLang="en-US" sz="1050" u="none" strike="noStrike" dirty="0" smtClean="0">
                          <a:solidFill>
                            <a:srgbClr val="00B05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降本</a:t>
                      </a:r>
                      <a:r>
                        <a:rPr lang="en-US" altLang="zh-CN" sz="1050" u="none" strike="noStrike" dirty="0" smtClean="0">
                          <a:solidFill>
                            <a:srgbClr val="00B05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4.75</a:t>
                      </a:r>
                      <a:r>
                        <a:rPr lang="zh-CN" altLang="en-US" sz="1050" u="none" strike="noStrike" dirty="0" smtClean="0">
                          <a:solidFill>
                            <a:srgbClr val="00B05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元</a:t>
                      </a:r>
                      <a:endParaRPr lang="zh-CN" altLang="en-US" sz="1050" u="none" strike="noStrike" dirty="0" smtClean="0">
                        <a:solidFill>
                          <a:srgbClr val="00B05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、减少零件数量；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、减少组装工序，提升生产效率；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绞架结构由内绞架焊接，外绞架组装，绞架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总成焊接，再电泳；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改为内绞架焊接，绞架总成焊接，再电泳，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970" y="3011805"/>
            <a:ext cx="744855" cy="60325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0" y="2961640"/>
            <a:ext cx="628015" cy="645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970" y="3933190"/>
            <a:ext cx="687705" cy="61785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5135" y="3864610"/>
            <a:ext cx="871220" cy="7194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970" y="4850130"/>
            <a:ext cx="771525" cy="64897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1490" y="4841240"/>
            <a:ext cx="824865" cy="650240"/>
          </a:xfrm>
          <a:prstGeom prst="rect">
            <a:avLst/>
          </a:prstGeom>
        </p:spPr>
      </p:pic>
      <p:graphicFrame>
        <p:nvGraphicFramePr>
          <p:cNvPr id="2" name="对象 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0488295" y="3356610"/>
          <a:ext cx="9715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showAsIcon="1" r:id="rId8" imgW="971550" imgH="666750" progId="Excel.Sheet.12">
                  <p:embed/>
                </p:oleObj>
              </mc:Choice>
              <mc:Fallback>
                <p:oleObj name="" showAsIcon="1" r:id="rId8" imgW="971550" imgH="666750" progId="Excel.Sheet.12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488295" y="3356610"/>
                        <a:ext cx="971550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图片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8970" y="2012950"/>
            <a:ext cx="647065" cy="5619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99740" y="1927860"/>
            <a:ext cx="857250" cy="7861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矩形 13"/>
          <p:cNvSpPr/>
          <p:nvPr>
            <p:custDataLst>
              <p:tags r:id="rId12"/>
            </p:custDataLst>
          </p:nvPr>
        </p:nvSpPr>
        <p:spPr>
          <a:xfrm>
            <a:off x="176530" y="5732780"/>
            <a:ext cx="11602720" cy="5613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kumimoji="1" lang="zh-CN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合计投入费用</a:t>
            </a:r>
            <a:r>
              <a:rPr kumimoji="1" lang="en-US" altLang="zh-CN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23.2</a:t>
            </a:r>
            <a:r>
              <a:rPr kumimoji="1" lang="zh-CN" altLang="en-US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</a:t>
            </a:r>
            <a:r>
              <a:rPr kumimoji="1" lang="zh-CN" altLang="en-US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endParaRPr kumimoji="1" lang="zh-CN" altLang="en-US" sz="14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9425" y="3063240"/>
            <a:ext cx="2573655" cy="2170430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一、产品</a:t>
            </a:r>
            <a:r>
              <a:rPr lang="zh-CN" altLang="en-US" dirty="0" smtClean="0"/>
              <a:t>介绍</a:t>
            </a:r>
            <a:endParaRPr lang="zh-CN" altLang="en-US" dirty="0" smtClean="0"/>
          </a:p>
        </p:txBody>
      </p:sp>
      <p:cxnSp>
        <p:nvCxnSpPr>
          <p:cNvPr id="4" name="直接箭头连接符 3"/>
          <p:cNvCxnSpPr/>
          <p:nvPr/>
        </p:nvCxnSpPr>
        <p:spPr>
          <a:xfrm flipH="1" flipV="1">
            <a:off x="1856105" y="2555240"/>
            <a:ext cx="999490" cy="108966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TextBox 13"/>
          <p:cNvSpPr txBox="1"/>
          <p:nvPr/>
        </p:nvSpPr>
        <p:spPr>
          <a:xfrm>
            <a:off x="1640205" y="218694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9" name="直接箭头连接符 8"/>
          <p:cNvCxnSpPr/>
          <p:nvPr/>
        </p:nvCxnSpPr>
        <p:spPr>
          <a:xfrm flipH="1" flipV="1">
            <a:off x="1198880" y="2997200"/>
            <a:ext cx="1080770" cy="3600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TextBox 13"/>
          <p:cNvSpPr txBox="1"/>
          <p:nvPr/>
        </p:nvSpPr>
        <p:spPr>
          <a:xfrm>
            <a:off x="768985" y="272796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415925" y="355536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14" name="直接箭头连接符 13"/>
          <p:cNvCxnSpPr/>
          <p:nvPr/>
        </p:nvCxnSpPr>
        <p:spPr>
          <a:xfrm flipH="1" flipV="1">
            <a:off x="775970" y="3699510"/>
            <a:ext cx="1431925" cy="8953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>
            <a:off x="1198880" y="4149090"/>
            <a:ext cx="1153160" cy="50419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TextBox 13"/>
          <p:cNvSpPr txBox="1"/>
          <p:nvPr/>
        </p:nvSpPr>
        <p:spPr>
          <a:xfrm>
            <a:off x="488315" y="413131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838835" y="4149090"/>
            <a:ext cx="1369060" cy="7175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TextBox 13"/>
          <p:cNvSpPr txBox="1"/>
          <p:nvPr/>
        </p:nvSpPr>
        <p:spPr>
          <a:xfrm>
            <a:off x="848360" y="455549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5</a:t>
            </a:r>
            <a:endParaRPr lang="en-US" dirty="0"/>
          </a:p>
        </p:txBody>
      </p:sp>
      <p:cxnSp>
        <p:nvCxnSpPr>
          <p:cNvPr id="19" name="直接箭头连接符 18"/>
          <p:cNvCxnSpPr>
            <a:endCxn id="21" idx="0"/>
          </p:cNvCxnSpPr>
          <p:nvPr/>
        </p:nvCxnSpPr>
        <p:spPr>
          <a:xfrm flipH="1">
            <a:off x="1424305" y="4149090"/>
            <a:ext cx="999490" cy="77470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TextBox 13"/>
          <p:cNvSpPr txBox="1"/>
          <p:nvPr/>
        </p:nvSpPr>
        <p:spPr>
          <a:xfrm>
            <a:off x="1208405" y="492379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6</a:t>
            </a:r>
            <a:endParaRPr lang="en-US" dirty="0"/>
          </a:p>
        </p:txBody>
      </p:sp>
      <p:cxnSp>
        <p:nvCxnSpPr>
          <p:cNvPr id="22" name="直接箭头连接符 21"/>
          <p:cNvCxnSpPr/>
          <p:nvPr/>
        </p:nvCxnSpPr>
        <p:spPr>
          <a:xfrm flipH="1">
            <a:off x="1847215" y="4004945"/>
            <a:ext cx="936625" cy="129603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TextBox 13"/>
          <p:cNvSpPr txBox="1"/>
          <p:nvPr/>
        </p:nvSpPr>
        <p:spPr>
          <a:xfrm>
            <a:off x="1532255" y="52292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7</a:t>
            </a:r>
            <a:endParaRPr lang="en-US" dirty="0"/>
          </a:p>
        </p:txBody>
      </p:sp>
      <p:cxnSp>
        <p:nvCxnSpPr>
          <p:cNvPr id="24" name="直接箭头连接符 23"/>
          <p:cNvCxnSpPr>
            <a:endCxn id="25" idx="0"/>
          </p:cNvCxnSpPr>
          <p:nvPr/>
        </p:nvCxnSpPr>
        <p:spPr>
          <a:xfrm flipH="1">
            <a:off x="2134870" y="4004945"/>
            <a:ext cx="793115" cy="144018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TextBox 13"/>
          <p:cNvSpPr txBox="1"/>
          <p:nvPr/>
        </p:nvSpPr>
        <p:spPr>
          <a:xfrm>
            <a:off x="1918970" y="54451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263525" y="2053590"/>
            <a:ext cx="5534660" cy="424370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endParaRPr kumimoji="1" lang="zh-CN" sz="12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2351405" y="55721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9</a:t>
            </a:r>
            <a:endParaRPr lang="en-US" dirty="0"/>
          </a:p>
        </p:txBody>
      </p:sp>
      <p:cxnSp>
        <p:nvCxnSpPr>
          <p:cNvPr id="30" name="直接箭头连接符 29"/>
          <p:cNvCxnSpPr/>
          <p:nvPr/>
        </p:nvCxnSpPr>
        <p:spPr>
          <a:xfrm flipH="1">
            <a:off x="2495550" y="4364990"/>
            <a:ext cx="576580" cy="129603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9" name="TextBox 13"/>
          <p:cNvSpPr txBox="1"/>
          <p:nvPr/>
        </p:nvSpPr>
        <p:spPr>
          <a:xfrm>
            <a:off x="4871720" y="3140710"/>
            <a:ext cx="603885" cy="3714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12</a:t>
            </a:r>
            <a:endParaRPr lang="en-US" dirty="0"/>
          </a:p>
        </p:txBody>
      </p:sp>
      <p:cxnSp>
        <p:nvCxnSpPr>
          <p:cNvPr id="40" name="直接箭头连接符 39"/>
          <p:cNvCxnSpPr/>
          <p:nvPr/>
        </p:nvCxnSpPr>
        <p:spPr>
          <a:xfrm flipV="1">
            <a:off x="3863975" y="3357245"/>
            <a:ext cx="935355" cy="3600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V="1">
            <a:off x="3143885" y="4796790"/>
            <a:ext cx="2015490" cy="7239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2" name="TextBox 13"/>
          <p:cNvSpPr txBox="1"/>
          <p:nvPr/>
        </p:nvSpPr>
        <p:spPr>
          <a:xfrm>
            <a:off x="5151755" y="4653280"/>
            <a:ext cx="5842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10</a:t>
            </a:r>
            <a:endParaRPr lang="en-US" dirty="0"/>
          </a:p>
        </p:txBody>
      </p:sp>
      <p:graphicFrame>
        <p:nvGraphicFramePr>
          <p:cNvPr id="20" name="表格 19"/>
          <p:cNvGraphicFramePr/>
          <p:nvPr>
            <p:custDataLst>
              <p:tags r:id="rId3"/>
            </p:custDataLst>
          </p:nvPr>
        </p:nvGraphicFramePr>
        <p:xfrm>
          <a:off x="5879465" y="2204720"/>
          <a:ext cx="5661660" cy="3786505"/>
        </p:xfrm>
        <a:graphic>
          <a:graphicData uri="http://schemas.openxmlformats.org/drawingml/2006/table">
            <a:tbl>
              <a:tblPr/>
              <a:tblGrid>
                <a:gridCol w="589280"/>
                <a:gridCol w="1903730"/>
                <a:gridCol w="647700"/>
                <a:gridCol w="1860550"/>
                <a:gridCol w="660400"/>
              </a:tblGrid>
              <a:tr h="32321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序号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部件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数量</a:t>
                      </a:r>
                      <a:r>
                        <a:rPr lang="zh-CN" altLang="en-US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 </a:t>
                      </a:r>
                      <a:endParaRPr lang="zh-CN" altLang="en-US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情况说明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备注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气囊上支撑板</a:t>
                      </a:r>
                      <a:endParaRPr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连接杆</a:t>
                      </a:r>
                      <a:endParaRPr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3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3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绞架侧板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4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侧板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中心孔改为</a:t>
                      </a:r>
                      <a:r>
                        <a:rPr lang="en-US" altLang="zh-CN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20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，</a:t>
                      </a:r>
                      <a:r>
                        <a:rPr lang="en-US" altLang="zh-CN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4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个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通用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4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外绞架转轴</a:t>
                      </a:r>
                      <a:endParaRPr lang="zh-CN" altLang="en-US" sz="1000" b="1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更改台阶直径和</a:t>
                      </a: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长度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5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绞架塑料轴套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长度减小</a:t>
                      </a:r>
                      <a:r>
                        <a:rPr lang="en-US" altLang="zh-CN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2mm</a:t>
                      </a:r>
                      <a:endParaRPr lang="en-US" altLang="zh-CN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6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内绞架右侧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轴套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更改台阶直径，减少</a:t>
                      </a: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总长度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4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7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阻尼销轴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支架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4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8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阻尼销轴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130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9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连接杆</a:t>
                      </a:r>
                      <a:r>
                        <a:rPr 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en-US" altLang="zh-CN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4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10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阻尼器下固定点支架总成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130"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11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悬浮机构支架组件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130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12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鱼阀配置</a:t>
                      </a:r>
                      <a:r>
                        <a:rPr lang="zh-CN" altLang="en-US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台阶轴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新开发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845">
                <a:tc gridSpan="2"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计</a:t>
                      </a:r>
                      <a:endParaRPr lang="zh-CN" altLang="en-US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-</a:t>
                      </a:r>
                      <a:endParaRPr lang="en-US" altLang="x-none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p>
                      <a:pPr marL="0" lvl="0" indent="0" algn="l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l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3" name="矩形: 圆角 1"/>
          <p:cNvSpPr/>
          <p:nvPr/>
        </p:nvSpPr>
        <p:spPr>
          <a:xfrm>
            <a:off x="262890" y="913130"/>
            <a:ext cx="657225" cy="741045"/>
          </a:xfrm>
          <a:prstGeom prst="roundRect">
            <a:avLst/>
          </a:prstGeom>
          <a:solidFill>
            <a:srgbClr val="389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600" dirty="0"/>
              <a:t>绞架总成</a:t>
            </a:r>
            <a:endParaRPr lang="zh-CN" altLang="en-US" sz="1600" dirty="0"/>
          </a:p>
        </p:txBody>
      </p:sp>
      <p:sp>
        <p:nvSpPr>
          <p:cNvPr id="35" name="矩形 34"/>
          <p:cNvSpPr/>
          <p:nvPr>
            <p:custDataLst>
              <p:tags r:id="rId4"/>
            </p:custDataLst>
          </p:nvPr>
        </p:nvSpPr>
        <p:spPr>
          <a:xfrm>
            <a:off x="983615" y="929005"/>
            <a:ext cx="11043285" cy="7251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2.1</a:t>
            </a:r>
            <a:r>
              <a:rPr 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绞架总成改为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1.3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接结构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3503930" y="4004945"/>
            <a:ext cx="1367790" cy="3600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TextBox 13"/>
          <p:cNvSpPr txBox="1"/>
          <p:nvPr/>
        </p:nvSpPr>
        <p:spPr>
          <a:xfrm>
            <a:off x="4944110" y="3849370"/>
            <a:ext cx="603885" cy="3714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0545" y="2955290"/>
            <a:ext cx="2712085" cy="2345690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一、产品</a:t>
            </a:r>
            <a:r>
              <a:rPr lang="zh-CN" altLang="en-US" dirty="0" smtClean="0"/>
              <a:t>介绍</a:t>
            </a:r>
            <a:endParaRPr lang="zh-CN" altLang="en-US" dirty="0" smtClean="0"/>
          </a:p>
        </p:txBody>
      </p:sp>
      <p:cxnSp>
        <p:nvCxnSpPr>
          <p:cNvPr id="4" name="直接箭头连接符 3"/>
          <p:cNvCxnSpPr/>
          <p:nvPr/>
        </p:nvCxnSpPr>
        <p:spPr>
          <a:xfrm flipH="1" flipV="1">
            <a:off x="1856105" y="2555240"/>
            <a:ext cx="999490" cy="108966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TextBox 13"/>
          <p:cNvSpPr txBox="1"/>
          <p:nvPr/>
        </p:nvSpPr>
        <p:spPr>
          <a:xfrm>
            <a:off x="1640205" y="218694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9" name="直接箭头连接符 8"/>
          <p:cNvCxnSpPr/>
          <p:nvPr/>
        </p:nvCxnSpPr>
        <p:spPr>
          <a:xfrm flipH="1" flipV="1">
            <a:off x="1198880" y="2997200"/>
            <a:ext cx="1153160" cy="3600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TextBox 13"/>
          <p:cNvSpPr txBox="1"/>
          <p:nvPr/>
        </p:nvSpPr>
        <p:spPr>
          <a:xfrm>
            <a:off x="768985" y="272796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415925" y="355536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14" name="直接箭头连接符 13"/>
          <p:cNvCxnSpPr/>
          <p:nvPr/>
        </p:nvCxnSpPr>
        <p:spPr>
          <a:xfrm flipH="1" flipV="1">
            <a:off x="775970" y="3699510"/>
            <a:ext cx="1503680" cy="16129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>
            <a:off x="1198880" y="4220845"/>
            <a:ext cx="1369060" cy="43243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TextBox 13"/>
          <p:cNvSpPr txBox="1"/>
          <p:nvPr/>
        </p:nvSpPr>
        <p:spPr>
          <a:xfrm>
            <a:off x="488315" y="413131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838835" y="4220845"/>
            <a:ext cx="1584960" cy="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TextBox 13"/>
          <p:cNvSpPr txBox="1"/>
          <p:nvPr/>
        </p:nvSpPr>
        <p:spPr>
          <a:xfrm>
            <a:off x="848360" y="455549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5</a:t>
            </a:r>
            <a:endParaRPr lang="en-US" dirty="0"/>
          </a:p>
        </p:txBody>
      </p:sp>
      <p:cxnSp>
        <p:nvCxnSpPr>
          <p:cNvPr id="19" name="直接箭头连接符 18"/>
          <p:cNvCxnSpPr>
            <a:endCxn id="21" idx="0"/>
          </p:cNvCxnSpPr>
          <p:nvPr/>
        </p:nvCxnSpPr>
        <p:spPr>
          <a:xfrm flipH="1">
            <a:off x="1424305" y="4220845"/>
            <a:ext cx="1215390" cy="7029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TextBox 13"/>
          <p:cNvSpPr txBox="1"/>
          <p:nvPr/>
        </p:nvSpPr>
        <p:spPr>
          <a:xfrm>
            <a:off x="1208405" y="492379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6</a:t>
            </a:r>
            <a:endParaRPr lang="en-US" dirty="0"/>
          </a:p>
        </p:txBody>
      </p:sp>
      <p:cxnSp>
        <p:nvCxnSpPr>
          <p:cNvPr id="22" name="直接箭头连接符 21"/>
          <p:cNvCxnSpPr/>
          <p:nvPr/>
        </p:nvCxnSpPr>
        <p:spPr>
          <a:xfrm flipH="1">
            <a:off x="1847215" y="3933190"/>
            <a:ext cx="1152525" cy="136779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TextBox 13"/>
          <p:cNvSpPr txBox="1"/>
          <p:nvPr/>
        </p:nvSpPr>
        <p:spPr>
          <a:xfrm>
            <a:off x="1532255" y="52292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7</a:t>
            </a:r>
            <a:endParaRPr lang="en-US" dirty="0"/>
          </a:p>
        </p:txBody>
      </p:sp>
      <p:cxnSp>
        <p:nvCxnSpPr>
          <p:cNvPr id="24" name="直接箭头连接符 23"/>
          <p:cNvCxnSpPr>
            <a:endCxn id="25" idx="0"/>
          </p:cNvCxnSpPr>
          <p:nvPr/>
        </p:nvCxnSpPr>
        <p:spPr>
          <a:xfrm flipH="1">
            <a:off x="2134870" y="4004945"/>
            <a:ext cx="937260" cy="144018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TextBox 13"/>
          <p:cNvSpPr txBox="1"/>
          <p:nvPr/>
        </p:nvSpPr>
        <p:spPr>
          <a:xfrm>
            <a:off x="1918970" y="54451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263525" y="2053590"/>
            <a:ext cx="5534660" cy="424370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endParaRPr kumimoji="1" lang="zh-CN" sz="12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2351405" y="55721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9</a:t>
            </a:r>
            <a:endParaRPr lang="en-US" dirty="0"/>
          </a:p>
        </p:txBody>
      </p:sp>
      <p:cxnSp>
        <p:nvCxnSpPr>
          <p:cNvPr id="30" name="直接箭头连接符 29"/>
          <p:cNvCxnSpPr/>
          <p:nvPr/>
        </p:nvCxnSpPr>
        <p:spPr>
          <a:xfrm flipH="1">
            <a:off x="2495550" y="5013325"/>
            <a:ext cx="864235" cy="64770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9" name="TextBox 13"/>
          <p:cNvSpPr txBox="1"/>
          <p:nvPr/>
        </p:nvSpPr>
        <p:spPr>
          <a:xfrm>
            <a:off x="4871720" y="3140710"/>
            <a:ext cx="603885" cy="3714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11</a:t>
            </a:r>
            <a:endParaRPr lang="en-US" dirty="0"/>
          </a:p>
        </p:txBody>
      </p:sp>
      <p:cxnSp>
        <p:nvCxnSpPr>
          <p:cNvPr id="40" name="直接箭头连接符 39"/>
          <p:cNvCxnSpPr/>
          <p:nvPr/>
        </p:nvCxnSpPr>
        <p:spPr>
          <a:xfrm flipV="1">
            <a:off x="3575685" y="3357245"/>
            <a:ext cx="1223645" cy="3600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V="1">
            <a:off x="3935730" y="4796790"/>
            <a:ext cx="1223645" cy="63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2" name="TextBox 13"/>
          <p:cNvSpPr txBox="1"/>
          <p:nvPr/>
        </p:nvSpPr>
        <p:spPr>
          <a:xfrm>
            <a:off x="5151755" y="4653280"/>
            <a:ext cx="5842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10</a:t>
            </a:r>
            <a:endParaRPr lang="en-US" dirty="0"/>
          </a:p>
        </p:txBody>
      </p:sp>
      <p:graphicFrame>
        <p:nvGraphicFramePr>
          <p:cNvPr id="20" name="表格 19"/>
          <p:cNvGraphicFramePr/>
          <p:nvPr>
            <p:custDataLst>
              <p:tags r:id="rId3"/>
            </p:custDataLst>
          </p:nvPr>
        </p:nvGraphicFramePr>
        <p:xfrm>
          <a:off x="5879465" y="2204720"/>
          <a:ext cx="5661660" cy="3786505"/>
        </p:xfrm>
        <a:graphic>
          <a:graphicData uri="http://schemas.openxmlformats.org/drawingml/2006/table">
            <a:tbl>
              <a:tblPr/>
              <a:tblGrid>
                <a:gridCol w="589280"/>
                <a:gridCol w="1903730"/>
                <a:gridCol w="647700"/>
                <a:gridCol w="1860550"/>
                <a:gridCol w="660400"/>
              </a:tblGrid>
              <a:tr h="32321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序号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部件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数量</a:t>
                      </a:r>
                      <a:r>
                        <a:rPr lang="zh-CN" altLang="en-US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 </a:t>
                      </a:r>
                      <a:endParaRPr lang="zh-CN" altLang="en-US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情况说明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备注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气囊上支撑板</a:t>
                      </a:r>
                      <a:endParaRPr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连接杆</a:t>
                      </a:r>
                      <a:endParaRPr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3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3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绞架侧板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4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侧板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中心孔改为</a:t>
                      </a:r>
                      <a:r>
                        <a:rPr lang="en-US" altLang="zh-CN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20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，</a:t>
                      </a:r>
                      <a:r>
                        <a:rPr lang="en-US" altLang="zh-CN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4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个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通用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4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外绞架转轴</a:t>
                      </a:r>
                      <a:endParaRPr lang="zh-CN" altLang="en-US" sz="1000" b="1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更改台阶直径和</a:t>
                      </a: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长度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5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绞架塑料轴套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长度减小</a:t>
                      </a:r>
                      <a:r>
                        <a:rPr lang="en-US" altLang="zh-CN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2mm</a:t>
                      </a:r>
                      <a:endParaRPr lang="en-US" altLang="zh-CN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6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内绞架右侧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轴套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更改台阶直径，减少</a:t>
                      </a: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总长度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4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7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阻尼销轴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支架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4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8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阻尼销轴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130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9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阻尼器下固定点支架总成</a:t>
                      </a:r>
                      <a:endParaRPr 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en-US" altLang="zh-CN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4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10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VDC阀下支架总成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2.2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130"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11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VDC阀上支架总成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2.2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845">
                <a:tc gridSpan="2"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计</a:t>
                      </a:r>
                      <a:endParaRPr lang="zh-CN" altLang="en-US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-</a:t>
                      </a:r>
                      <a:endParaRPr lang="en-US" altLang="x-none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p>
                      <a:pPr marL="0" lvl="0" indent="0" algn="l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l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3" name="矩形: 圆角 1"/>
          <p:cNvSpPr/>
          <p:nvPr/>
        </p:nvSpPr>
        <p:spPr>
          <a:xfrm>
            <a:off x="262890" y="913130"/>
            <a:ext cx="657225" cy="741045"/>
          </a:xfrm>
          <a:prstGeom prst="roundRect">
            <a:avLst/>
          </a:prstGeom>
          <a:solidFill>
            <a:srgbClr val="389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600" dirty="0"/>
              <a:t>绞架总成</a:t>
            </a:r>
            <a:endParaRPr lang="zh-CN" altLang="en-US" sz="1600" dirty="0"/>
          </a:p>
        </p:txBody>
      </p:sp>
      <p:sp>
        <p:nvSpPr>
          <p:cNvPr id="35" name="矩形 34"/>
          <p:cNvSpPr/>
          <p:nvPr>
            <p:custDataLst>
              <p:tags r:id="rId4"/>
            </p:custDataLst>
          </p:nvPr>
        </p:nvSpPr>
        <p:spPr>
          <a:xfrm>
            <a:off x="983615" y="929005"/>
            <a:ext cx="11043285" cy="7251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2.2</a:t>
            </a:r>
            <a:r>
              <a:rPr 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绞架总成改为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1.3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焊接结构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3405" y="2731135"/>
            <a:ext cx="2665095" cy="2367915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一、产品</a:t>
            </a:r>
            <a:r>
              <a:rPr lang="zh-CN" altLang="en-US" dirty="0" smtClean="0"/>
              <a:t>介绍</a:t>
            </a:r>
            <a:endParaRPr lang="zh-CN" altLang="en-US" dirty="0" smtClean="0"/>
          </a:p>
        </p:txBody>
      </p:sp>
      <p:cxnSp>
        <p:nvCxnSpPr>
          <p:cNvPr id="4" name="直接箭头连接符 3"/>
          <p:cNvCxnSpPr/>
          <p:nvPr/>
        </p:nvCxnSpPr>
        <p:spPr>
          <a:xfrm flipH="1" flipV="1">
            <a:off x="1856105" y="2555240"/>
            <a:ext cx="1287780" cy="87376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TextBox 13"/>
          <p:cNvSpPr txBox="1"/>
          <p:nvPr/>
        </p:nvSpPr>
        <p:spPr>
          <a:xfrm>
            <a:off x="1640205" y="218694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9" name="直接箭头连接符 8"/>
          <p:cNvCxnSpPr/>
          <p:nvPr/>
        </p:nvCxnSpPr>
        <p:spPr>
          <a:xfrm flipH="1" flipV="1">
            <a:off x="1198880" y="2997200"/>
            <a:ext cx="1945005" cy="64770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TextBox 13"/>
          <p:cNvSpPr txBox="1"/>
          <p:nvPr/>
        </p:nvSpPr>
        <p:spPr>
          <a:xfrm>
            <a:off x="768985" y="272796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415925" y="355536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14" name="直接箭头连接符 13"/>
          <p:cNvCxnSpPr/>
          <p:nvPr/>
        </p:nvCxnSpPr>
        <p:spPr>
          <a:xfrm flipH="1">
            <a:off x="775970" y="3644900"/>
            <a:ext cx="1431925" cy="5461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>
            <a:off x="1198880" y="4220845"/>
            <a:ext cx="1224915" cy="43243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TextBox 13"/>
          <p:cNvSpPr txBox="1"/>
          <p:nvPr/>
        </p:nvSpPr>
        <p:spPr>
          <a:xfrm>
            <a:off x="488315" y="413131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838835" y="3789045"/>
            <a:ext cx="1584960" cy="43180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TextBox 13"/>
          <p:cNvSpPr txBox="1"/>
          <p:nvPr/>
        </p:nvSpPr>
        <p:spPr>
          <a:xfrm>
            <a:off x="848360" y="455549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5</a:t>
            </a:r>
            <a:endParaRPr lang="en-US" dirty="0"/>
          </a:p>
        </p:txBody>
      </p:sp>
      <p:cxnSp>
        <p:nvCxnSpPr>
          <p:cNvPr id="19" name="直接箭头连接符 18"/>
          <p:cNvCxnSpPr>
            <a:endCxn id="21" idx="0"/>
          </p:cNvCxnSpPr>
          <p:nvPr/>
        </p:nvCxnSpPr>
        <p:spPr>
          <a:xfrm flipH="1">
            <a:off x="1424305" y="4220845"/>
            <a:ext cx="1143635" cy="7029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TextBox 13"/>
          <p:cNvSpPr txBox="1"/>
          <p:nvPr/>
        </p:nvSpPr>
        <p:spPr>
          <a:xfrm>
            <a:off x="1208405" y="492379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6</a:t>
            </a:r>
            <a:endParaRPr lang="en-US" dirty="0"/>
          </a:p>
        </p:txBody>
      </p:sp>
      <p:cxnSp>
        <p:nvCxnSpPr>
          <p:cNvPr id="22" name="直接箭头连接符 21"/>
          <p:cNvCxnSpPr/>
          <p:nvPr/>
        </p:nvCxnSpPr>
        <p:spPr>
          <a:xfrm flipH="1">
            <a:off x="1847215" y="4220845"/>
            <a:ext cx="792480" cy="108013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TextBox 13"/>
          <p:cNvSpPr txBox="1"/>
          <p:nvPr/>
        </p:nvSpPr>
        <p:spPr>
          <a:xfrm>
            <a:off x="1532255" y="52292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7</a:t>
            </a:r>
            <a:endParaRPr lang="en-US" dirty="0"/>
          </a:p>
        </p:txBody>
      </p:sp>
      <p:cxnSp>
        <p:nvCxnSpPr>
          <p:cNvPr id="24" name="直接箭头连接符 23"/>
          <p:cNvCxnSpPr>
            <a:endCxn id="25" idx="0"/>
          </p:cNvCxnSpPr>
          <p:nvPr/>
        </p:nvCxnSpPr>
        <p:spPr>
          <a:xfrm flipH="1">
            <a:off x="2134870" y="3933190"/>
            <a:ext cx="1080770" cy="151193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TextBox 13"/>
          <p:cNvSpPr txBox="1"/>
          <p:nvPr/>
        </p:nvSpPr>
        <p:spPr>
          <a:xfrm>
            <a:off x="1918970" y="54451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263525" y="2053590"/>
            <a:ext cx="5534660" cy="424370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endParaRPr kumimoji="1" lang="zh-CN" sz="12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2351405" y="55721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9</a:t>
            </a:r>
            <a:endParaRPr lang="en-US" dirty="0"/>
          </a:p>
        </p:txBody>
      </p:sp>
      <p:cxnSp>
        <p:nvCxnSpPr>
          <p:cNvPr id="30" name="直接箭头连接符 29"/>
          <p:cNvCxnSpPr/>
          <p:nvPr/>
        </p:nvCxnSpPr>
        <p:spPr>
          <a:xfrm flipH="1">
            <a:off x="2495550" y="4653280"/>
            <a:ext cx="1008380" cy="10077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4" name="TextBox 13"/>
          <p:cNvSpPr txBox="1"/>
          <p:nvPr/>
        </p:nvSpPr>
        <p:spPr>
          <a:xfrm>
            <a:off x="4727575" y="2564765"/>
            <a:ext cx="5842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12</a:t>
            </a:r>
            <a:endParaRPr lang="en-US" dirty="0"/>
          </a:p>
        </p:txBody>
      </p:sp>
      <p:cxnSp>
        <p:nvCxnSpPr>
          <p:cNvPr id="37" name="直接箭头连接符 36"/>
          <p:cNvCxnSpPr/>
          <p:nvPr/>
        </p:nvCxnSpPr>
        <p:spPr>
          <a:xfrm flipV="1">
            <a:off x="3575685" y="2853055"/>
            <a:ext cx="1080135" cy="72009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9" name="TextBox 13"/>
          <p:cNvSpPr txBox="1"/>
          <p:nvPr/>
        </p:nvSpPr>
        <p:spPr>
          <a:xfrm>
            <a:off x="4871720" y="3140710"/>
            <a:ext cx="5842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11</a:t>
            </a:r>
            <a:endParaRPr lang="en-US" dirty="0"/>
          </a:p>
        </p:txBody>
      </p:sp>
      <p:cxnSp>
        <p:nvCxnSpPr>
          <p:cNvPr id="40" name="直接箭头连接符 39"/>
          <p:cNvCxnSpPr/>
          <p:nvPr/>
        </p:nvCxnSpPr>
        <p:spPr>
          <a:xfrm>
            <a:off x="3863975" y="4580890"/>
            <a:ext cx="720090" cy="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aphicFrame>
        <p:nvGraphicFramePr>
          <p:cNvPr id="20" name="表格 19"/>
          <p:cNvGraphicFramePr/>
          <p:nvPr>
            <p:custDataLst>
              <p:tags r:id="rId3"/>
            </p:custDataLst>
          </p:nvPr>
        </p:nvGraphicFramePr>
        <p:xfrm>
          <a:off x="5879465" y="2204720"/>
          <a:ext cx="5661660" cy="3817620"/>
        </p:xfrm>
        <a:graphic>
          <a:graphicData uri="http://schemas.openxmlformats.org/drawingml/2006/table">
            <a:tbl>
              <a:tblPr/>
              <a:tblGrid>
                <a:gridCol w="589280"/>
                <a:gridCol w="1903730"/>
                <a:gridCol w="647700"/>
                <a:gridCol w="1860550"/>
                <a:gridCol w="660400"/>
              </a:tblGrid>
              <a:tr h="32321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序号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部件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数量</a:t>
                      </a:r>
                      <a:r>
                        <a:rPr lang="zh-CN" altLang="en-US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 </a:t>
                      </a:r>
                      <a:endParaRPr lang="zh-CN" altLang="en-US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情况说明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备注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1.0气囊上支撑板</a:t>
                      </a:r>
                      <a:endParaRPr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1.0气囊上支撑加强板</a:t>
                      </a:r>
                      <a:endParaRPr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3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连接杆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3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4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1.0升级外十字支撑架</a:t>
                      </a:r>
                      <a:endParaRPr lang="zh-CN" altLang="en-US" sz="1000" b="1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4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绞架孔需要更改</a:t>
                      </a:r>
                      <a:endParaRPr lang="en-US" altLang="zh-CN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5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外绞架转轴</a:t>
                      </a:r>
                      <a:endParaRPr lang="zh-CN" altLang="en-US" sz="1000" b="1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更改台阶直径和</a:t>
                      </a: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长度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6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绞架塑料轴套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长度减小</a:t>
                      </a:r>
                      <a:r>
                        <a:rPr lang="en-US" altLang="zh-CN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2mm</a:t>
                      </a:r>
                      <a:endParaRPr lang="en-US" altLang="zh-CN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4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7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内绞架右侧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轴套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更改台阶直径，减少</a:t>
                      </a: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总长度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4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8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阻尼器上支架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130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9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阻尼器下安装支架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en-US" altLang="zh-CN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4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10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1.0外绞架连接杆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130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11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内绞架左侧轴套</a:t>
                      </a:r>
                      <a:endParaRPr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245"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12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气阀固定钢丝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845">
                <a:tc gridSpan="2"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计</a:t>
                      </a:r>
                      <a:endParaRPr lang="zh-CN" altLang="en-US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-</a:t>
                      </a:r>
                      <a:endParaRPr lang="en-US" altLang="x-none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p>
                      <a:pPr marL="0" lvl="0" indent="0" algn="l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l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3" name="矩形: 圆角 1"/>
          <p:cNvSpPr/>
          <p:nvPr/>
        </p:nvSpPr>
        <p:spPr>
          <a:xfrm>
            <a:off x="262890" y="913130"/>
            <a:ext cx="657225" cy="741045"/>
          </a:xfrm>
          <a:prstGeom prst="roundRect">
            <a:avLst/>
          </a:prstGeom>
          <a:solidFill>
            <a:srgbClr val="389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600" dirty="0"/>
              <a:t>绞架总成</a:t>
            </a:r>
            <a:endParaRPr lang="zh-CN" altLang="en-US" sz="1600" dirty="0"/>
          </a:p>
        </p:txBody>
      </p:sp>
      <p:sp>
        <p:nvSpPr>
          <p:cNvPr id="35" name="矩形 34"/>
          <p:cNvSpPr/>
          <p:nvPr>
            <p:custDataLst>
              <p:tags r:id="rId4"/>
            </p:custDataLst>
          </p:nvPr>
        </p:nvSpPr>
        <p:spPr>
          <a:xfrm>
            <a:off x="983615" y="929005"/>
            <a:ext cx="11043285" cy="7251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1.3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绞架零件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统一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TextBox 13"/>
          <p:cNvSpPr txBox="1"/>
          <p:nvPr/>
        </p:nvSpPr>
        <p:spPr>
          <a:xfrm>
            <a:off x="4584065" y="4387850"/>
            <a:ext cx="5842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10</a:t>
            </a:r>
            <a:endParaRPr lang="en-US" dirty="0"/>
          </a:p>
        </p:txBody>
      </p:sp>
      <p:cxnSp>
        <p:nvCxnSpPr>
          <p:cNvPr id="6" name="直接箭头连接符 5"/>
          <p:cNvCxnSpPr>
            <a:endCxn id="39" idx="1"/>
          </p:cNvCxnSpPr>
          <p:nvPr/>
        </p:nvCxnSpPr>
        <p:spPr>
          <a:xfrm flipV="1">
            <a:off x="3503930" y="3324860"/>
            <a:ext cx="1367790" cy="46418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9580" y="2924810"/>
            <a:ext cx="2425065" cy="2190750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一、产品</a:t>
            </a:r>
            <a:r>
              <a:rPr lang="zh-CN" altLang="en-US" dirty="0" smtClean="0"/>
              <a:t>介绍</a:t>
            </a:r>
            <a:endParaRPr lang="zh-CN" altLang="en-US" dirty="0" smtClean="0"/>
          </a:p>
        </p:txBody>
      </p:sp>
      <p:cxnSp>
        <p:nvCxnSpPr>
          <p:cNvPr id="4" name="直接箭头连接符 3"/>
          <p:cNvCxnSpPr/>
          <p:nvPr/>
        </p:nvCxnSpPr>
        <p:spPr>
          <a:xfrm flipH="1" flipV="1">
            <a:off x="1856105" y="2555240"/>
            <a:ext cx="999490" cy="72961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TextBox 13"/>
          <p:cNvSpPr txBox="1"/>
          <p:nvPr/>
        </p:nvSpPr>
        <p:spPr>
          <a:xfrm>
            <a:off x="1640205" y="218694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9" name="直接箭头连接符 8"/>
          <p:cNvCxnSpPr/>
          <p:nvPr/>
        </p:nvCxnSpPr>
        <p:spPr>
          <a:xfrm flipH="1" flipV="1">
            <a:off x="1198880" y="2997200"/>
            <a:ext cx="1009015" cy="43180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TextBox 13"/>
          <p:cNvSpPr txBox="1"/>
          <p:nvPr/>
        </p:nvSpPr>
        <p:spPr>
          <a:xfrm>
            <a:off x="768985" y="272796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415925" y="355536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14" name="直接箭头连接符 13"/>
          <p:cNvCxnSpPr/>
          <p:nvPr/>
        </p:nvCxnSpPr>
        <p:spPr>
          <a:xfrm flipH="1">
            <a:off x="775970" y="3429000"/>
            <a:ext cx="1216025" cy="27051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>
            <a:off x="1198880" y="4077335"/>
            <a:ext cx="936625" cy="5759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TextBox 13"/>
          <p:cNvSpPr txBox="1"/>
          <p:nvPr/>
        </p:nvSpPr>
        <p:spPr>
          <a:xfrm>
            <a:off x="488315" y="413131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838835" y="3573145"/>
            <a:ext cx="1369060" cy="64770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TextBox 13"/>
          <p:cNvSpPr txBox="1"/>
          <p:nvPr/>
        </p:nvSpPr>
        <p:spPr>
          <a:xfrm>
            <a:off x="848360" y="455549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5</a:t>
            </a:r>
            <a:endParaRPr lang="en-US" dirty="0"/>
          </a:p>
        </p:txBody>
      </p:sp>
      <p:cxnSp>
        <p:nvCxnSpPr>
          <p:cNvPr id="19" name="直接箭头连接符 18"/>
          <p:cNvCxnSpPr>
            <a:endCxn id="21" idx="0"/>
          </p:cNvCxnSpPr>
          <p:nvPr/>
        </p:nvCxnSpPr>
        <p:spPr>
          <a:xfrm flipH="1">
            <a:off x="1424305" y="4077335"/>
            <a:ext cx="855345" cy="84645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TextBox 13"/>
          <p:cNvSpPr txBox="1"/>
          <p:nvPr/>
        </p:nvSpPr>
        <p:spPr>
          <a:xfrm>
            <a:off x="1208405" y="492379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6</a:t>
            </a:r>
            <a:endParaRPr lang="en-US" dirty="0"/>
          </a:p>
        </p:txBody>
      </p:sp>
      <p:cxnSp>
        <p:nvCxnSpPr>
          <p:cNvPr id="22" name="直接箭头连接符 21"/>
          <p:cNvCxnSpPr/>
          <p:nvPr/>
        </p:nvCxnSpPr>
        <p:spPr>
          <a:xfrm flipH="1">
            <a:off x="1847215" y="4077335"/>
            <a:ext cx="576580" cy="12236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TextBox 13"/>
          <p:cNvSpPr txBox="1"/>
          <p:nvPr/>
        </p:nvSpPr>
        <p:spPr>
          <a:xfrm>
            <a:off x="1532255" y="52292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7</a:t>
            </a:r>
            <a:endParaRPr lang="en-US" dirty="0"/>
          </a:p>
        </p:txBody>
      </p:sp>
      <p:cxnSp>
        <p:nvCxnSpPr>
          <p:cNvPr id="24" name="直接箭头连接符 23"/>
          <p:cNvCxnSpPr>
            <a:endCxn id="25" idx="0"/>
          </p:cNvCxnSpPr>
          <p:nvPr/>
        </p:nvCxnSpPr>
        <p:spPr>
          <a:xfrm flipH="1">
            <a:off x="2134870" y="4509135"/>
            <a:ext cx="504825" cy="93599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TextBox 13"/>
          <p:cNvSpPr txBox="1"/>
          <p:nvPr/>
        </p:nvSpPr>
        <p:spPr>
          <a:xfrm>
            <a:off x="1918970" y="54451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263525" y="2053590"/>
            <a:ext cx="5534660" cy="424370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endParaRPr kumimoji="1" lang="zh-CN" sz="12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2351405" y="55721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9</a:t>
            </a:r>
            <a:endParaRPr lang="en-US" dirty="0"/>
          </a:p>
        </p:txBody>
      </p:sp>
      <p:cxnSp>
        <p:nvCxnSpPr>
          <p:cNvPr id="30" name="直接箭头连接符 29"/>
          <p:cNvCxnSpPr/>
          <p:nvPr/>
        </p:nvCxnSpPr>
        <p:spPr>
          <a:xfrm flipH="1">
            <a:off x="2495550" y="4869180"/>
            <a:ext cx="792480" cy="7918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>
            <a:off x="3359785" y="4148455"/>
            <a:ext cx="1224280" cy="43243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aphicFrame>
        <p:nvGraphicFramePr>
          <p:cNvPr id="20" name="表格 19"/>
          <p:cNvGraphicFramePr/>
          <p:nvPr>
            <p:custDataLst>
              <p:tags r:id="rId3"/>
            </p:custDataLst>
          </p:nvPr>
        </p:nvGraphicFramePr>
        <p:xfrm>
          <a:off x="5879465" y="2186940"/>
          <a:ext cx="5880735" cy="3256280"/>
        </p:xfrm>
        <a:graphic>
          <a:graphicData uri="http://schemas.openxmlformats.org/drawingml/2006/table">
            <a:tbl>
              <a:tblPr/>
              <a:tblGrid>
                <a:gridCol w="541655"/>
                <a:gridCol w="1816100"/>
                <a:gridCol w="732155"/>
                <a:gridCol w="1994535"/>
                <a:gridCol w="796290"/>
              </a:tblGrid>
              <a:tr h="325120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序号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部件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数量</a:t>
                      </a:r>
                      <a:r>
                        <a:rPr lang="zh-CN" altLang="en-US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 </a:t>
                      </a:r>
                      <a:endParaRPr lang="zh-CN" altLang="en-US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情况说明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备注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</a:tr>
              <a:tr h="23050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外绞架加强板</a:t>
                      </a:r>
                      <a:endParaRPr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轻卡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减震</a:t>
                      </a:r>
                      <a:endParaRPr lang="zh-CN" altLang="en-US" sz="1000" b="1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36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后轴连接轴</a:t>
                      </a:r>
                      <a:endParaRPr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轻卡减震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36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3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绞架连杆1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轻卡减震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36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4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内绞架支撑板</a:t>
                      </a:r>
                      <a:endParaRPr lang="zh-CN" altLang="en-US" sz="1000" b="1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轻卡减震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36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5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外绞架转轴</a:t>
                      </a:r>
                      <a:endParaRPr lang="zh-CN" altLang="en-US" sz="1000" b="1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更改台阶直径和</a:t>
                      </a: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长度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36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6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绞架塑料轴套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长度减小</a:t>
                      </a:r>
                      <a:r>
                        <a:rPr lang="en-US" altLang="zh-CN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2mm</a:t>
                      </a:r>
                      <a:endParaRPr lang="en-US" altLang="zh-CN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7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内绞架右侧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轴套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更改台阶直径，减少</a:t>
                      </a: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总长度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76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8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外绞架支撑板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中心孔直径为20mm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轻卡减震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560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9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绞架连杆2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en-US" altLang="zh-CN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轻卡减震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10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绞架连杆3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轻卡减震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115">
                <a:tc gridSpan="2"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计</a:t>
                      </a:r>
                      <a:endParaRPr lang="zh-CN" altLang="en-US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-</a:t>
                      </a:r>
                      <a:endParaRPr lang="en-US" altLang="x-none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p>
                      <a:pPr marL="0" lvl="0" indent="0" algn="l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l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3" name="矩形: 圆角 1"/>
          <p:cNvSpPr/>
          <p:nvPr/>
        </p:nvSpPr>
        <p:spPr>
          <a:xfrm>
            <a:off x="262890" y="913130"/>
            <a:ext cx="657225" cy="741045"/>
          </a:xfrm>
          <a:prstGeom prst="roundRect">
            <a:avLst/>
          </a:prstGeom>
          <a:solidFill>
            <a:srgbClr val="389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600" dirty="0"/>
              <a:t>绞架总成</a:t>
            </a:r>
            <a:endParaRPr lang="zh-CN" altLang="en-US" sz="1600" dirty="0"/>
          </a:p>
        </p:txBody>
      </p:sp>
      <p:sp>
        <p:nvSpPr>
          <p:cNvPr id="35" name="矩形 34"/>
          <p:cNvSpPr/>
          <p:nvPr>
            <p:custDataLst>
              <p:tags r:id="rId4"/>
            </p:custDataLst>
          </p:nvPr>
        </p:nvSpPr>
        <p:spPr>
          <a:xfrm>
            <a:off x="983615" y="929005"/>
            <a:ext cx="11043285" cy="7251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轻卡减震绞架有螺接改成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1.3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焊接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结构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TextBox 13"/>
          <p:cNvSpPr txBox="1"/>
          <p:nvPr/>
        </p:nvSpPr>
        <p:spPr>
          <a:xfrm>
            <a:off x="4584065" y="4387850"/>
            <a:ext cx="5842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一、</a:t>
            </a:r>
            <a:r>
              <a:rPr lang="zh-CN" dirty="0"/>
              <a:t>产品介绍</a:t>
            </a:r>
            <a:r>
              <a:rPr lang="en-US" altLang="zh-CN" dirty="0"/>
              <a:t>-</a:t>
            </a:r>
            <a:r>
              <a:rPr lang="zh-CN" altLang="en-US" dirty="0"/>
              <a:t>变更</a:t>
            </a:r>
            <a:r>
              <a:rPr lang="zh-CN" altLang="en-US" dirty="0"/>
              <a:t>零件</a:t>
            </a:r>
            <a:endParaRPr lang="zh-CN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07670" y="1772920"/>
          <a:ext cx="11417935" cy="429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8437"/>
                <a:gridCol w="1601470"/>
                <a:gridCol w="1008380"/>
                <a:gridCol w="2621280"/>
                <a:gridCol w="534035"/>
                <a:gridCol w="1538605"/>
                <a:gridCol w="1037590"/>
                <a:gridCol w="2598138"/>
              </a:tblGrid>
              <a:tr h="459740"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零件名称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图示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更改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说明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零件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图示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更改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说明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84225">
                <a:tc>
                  <a:txBody>
                    <a:bodyPr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绞架侧板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绞架大小孔侧边统一成</a:t>
                      </a: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个件，中心孔直径改为</a:t>
                      </a: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20mm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1.0升级外十字支撑架</a:t>
                      </a:r>
                      <a:endParaRPr lang="zh-CN" altLang="en-US" sz="1100" b="0" u="none" strike="noStrike">
                        <a:latin typeface="宋体" panose="02010600030101010101" pitchFamily="2" charset="-122"/>
                        <a:ea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内外十字支撑架统一成</a:t>
                      </a: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个件，中心孔直径为</a:t>
                      </a: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20mm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，加强筋和沉台尺寸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调整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961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外绞架转轴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SHT0012035</a:t>
                      </a: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-1.0升级外绞架转轴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，在此基础上设变，更改台阶直径和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长度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内绞架左侧轴套</a:t>
                      </a:r>
                      <a:endParaRPr lang="zh-CN" altLang="en-US" sz="1100" b="0" u="none" strike="noStrike">
                        <a:latin typeface="宋体" panose="02010600030101010101" pitchFamily="2" charset="-122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SHT0012030</a:t>
                      </a: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-内绞架左侧轴套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，在此基础上设变，台阶高度更改，总长度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更改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470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绞架塑料轴套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由GFM-1214-1</a:t>
                      </a: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改为GFM-1214-15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00" b="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外绞架支撑板</a:t>
                      </a:r>
                      <a:endParaRPr lang="zh-CN" altLang="en-US" sz="10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中心孔直径为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20mm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470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内绞架右侧轴套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SHT0012032</a:t>
                      </a: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-内绞架右侧轴套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，在此基础上设变，更改台阶高度，减少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总长度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470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鱼阀配置台阶轴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重新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开发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" name="矩形: 圆角 1"/>
          <p:cNvSpPr/>
          <p:nvPr/>
        </p:nvSpPr>
        <p:spPr>
          <a:xfrm>
            <a:off x="262890" y="913130"/>
            <a:ext cx="657225" cy="741045"/>
          </a:xfrm>
          <a:prstGeom prst="roundRect">
            <a:avLst/>
          </a:prstGeom>
          <a:solidFill>
            <a:srgbClr val="389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600" dirty="0"/>
              <a:t>固定</a:t>
            </a:r>
            <a:r>
              <a:rPr lang="zh-CN" altLang="en-US" sz="1600" dirty="0"/>
              <a:t>资产</a:t>
            </a:r>
            <a:endParaRPr lang="zh-CN" altLang="en-US" sz="1600" dirty="0"/>
          </a:p>
        </p:txBody>
      </p:sp>
      <p:sp>
        <p:nvSpPr>
          <p:cNvPr id="35" name="矩形 34"/>
          <p:cNvSpPr/>
          <p:nvPr>
            <p:custDataLst>
              <p:tags r:id="rId2"/>
            </p:custDataLst>
          </p:nvPr>
        </p:nvSpPr>
        <p:spPr>
          <a:xfrm>
            <a:off x="983615" y="929005"/>
            <a:ext cx="11043285" cy="7251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零部件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更改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060" y="3068955"/>
            <a:ext cx="733425" cy="6102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060" y="3789045"/>
            <a:ext cx="690880" cy="6546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450" y="4553585"/>
            <a:ext cx="688975" cy="63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3345" y="2322830"/>
            <a:ext cx="739140" cy="609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5890" y="5373370"/>
            <a:ext cx="696595" cy="5568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8025" y="2275205"/>
            <a:ext cx="735965" cy="6572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0725" y="3063875"/>
            <a:ext cx="723265" cy="6153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0415" y="3796665"/>
            <a:ext cx="727075" cy="646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二、</a:t>
            </a:r>
            <a:r>
              <a:rPr lang="zh-CN" dirty="0"/>
              <a:t>固定资产</a:t>
            </a:r>
            <a:r>
              <a:rPr lang="zh-CN" dirty="0"/>
              <a:t>投入</a:t>
            </a:r>
            <a:endParaRPr lang="zh-CN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62890" y="2060575"/>
          <a:ext cx="11417935" cy="40328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3855"/>
                <a:gridCol w="2242185"/>
                <a:gridCol w="686435"/>
                <a:gridCol w="2294255"/>
                <a:gridCol w="1050272"/>
                <a:gridCol w="1050522"/>
                <a:gridCol w="3470411"/>
              </a:tblGrid>
              <a:tr h="459740"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图示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制作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费用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制作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周期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92785">
                <a:tc>
                  <a:txBody>
                    <a:bodyPr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内绞架</a:t>
                      </a: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焊接夹具</a:t>
                      </a:r>
                      <a:endParaRPr lang="en-US" altLang="zh-CN" sz="110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1.2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60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焊接夹具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修改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311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绞架总成</a:t>
                      </a: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焊接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夹具</a:t>
                      </a:r>
                      <a:endParaRPr lang="zh-CN" altLang="en-US" sz="110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10.5</a:t>
                      </a: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60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重新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制作，电控夹具（含翻转架）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绞架总成</a:t>
                      </a: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检具</a:t>
                      </a:r>
                      <a:endParaRPr lang="zh-CN" altLang="en-US" sz="110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重新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制作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215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绞架小孔侧板</a:t>
                      </a:r>
                      <a:r>
                        <a:rPr lang="en-US" altLang="zh-CN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-</a:t>
                      </a: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连续模</a:t>
                      </a:r>
                      <a:endParaRPr lang="zh-CN" altLang="en-US" sz="11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0.2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连续模中心孔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修改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215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衬套</a:t>
                      </a: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铆接工装</a:t>
                      </a:r>
                      <a:endParaRPr lang="zh-CN" altLang="en-US" sz="11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0.25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易格斯衬套装配需要增加铆接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工装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990" y="4028440"/>
            <a:ext cx="670560" cy="596265"/>
          </a:xfrm>
          <a:prstGeom prst="rect">
            <a:avLst/>
          </a:prstGeom>
        </p:spPr>
      </p:pic>
      <p:sp>
        <p:nvSpPr>
          <p:cNvPr id="33" name="矩形: 圆角 1"/>
          <p:cNvSpPr/>
          <p:nvPr/>
        </p:nvSpPr>
        <p:spPr>
          <a:xfrm>
            <a:off x="262890" y="913130"/>
            <a:ext cx="657225" cy="741045"/>
          </a:xfrm>
          <a:prstGeom prst="roundRect">
            <a:avLst/>
          </a:prstGeom>
          <a:solidFill>
            <a:srgbClr val="389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600" dirty="0"/>
              <a:t>固定</a:t>
            </a:r>
            <a:r>
              <a:rPr lang="zh-CN" altLang="en-US" sz="1600" dirty="0"/>
              <a:t>资产</a:t>
            </a:r>
            <a:endParaRPr lang="zh-CN" altLang="en-US" sz="1600" dirty="0"/>
          </a:p>
        </p:txBody>
      </p:sp>
      <p:sp>
        <p:nvSpPr>
          <p:cNvPr id="35" name="矩形 34"/>
          <p:cNvSpPr/>
          <p:nvPr>
            <p:custDataLst>
              <p:tags r:id="rId3"/>
            </p:custDataLst>
          </p:nvPr>
        </p:nvSpPr>
        <p:spPr>
          <a:xfrm>
            <a:off x="983615" y="929005"/>
            <a:ext cx="11043285" cy="7251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2.1&amp;2.2</a:t>
            </a:r>
            <a:r>
              <a:rPr 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绞架总成改为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1.3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焊接结构，预计投入费用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13.65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310" y="4797425"/>
            <a:ext cx="650240" cy="4883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165" y="2564765"/>
            <a:ext cx="1131570" cy="6159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9920" y="3284855"/>
            <a:ext cx="1014730" cy="5708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4065" y="5486400"/>
            <a:ext cx="482600" cy="553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TABLE_BEAUTIFY" val="smartTable{ffd26d19-9d30-476b-b3fe-bb9effdd5341}"/>
  <p:tag name="TABLE_ENDDRAG_ORIGIN_RECT" val="900*351"/>
  <p:tag name="TABLE_ENDDRAG_RECT" val="20*93*900*351"/>
</p:tagLst>
</file>

<file path=ppt/tags/tag10.xml><?xml version="1.0" encoding="utf-8"?>
<p:tagLst xmlns:p="http://schemas.openxmlformats.org/presentationml/2006/main">
  <p:tag name="TABLE_ENDDRAG_ORIGIN_RECT" val="445*307"/>
  <p:tag name="TABLE_ENDDRAG_RECT" val="462*182*445*307"/>
</p:tagLst>
</file>

<file path=ppt/tags/tag11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12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13.xml><?xml version="1.0" encoding="utf-8"?>
<p:tagLst xmlns:p="http://schemas.openxmlformats.org/presentationml/2006/main">
  <p:tag name="TABLE_ENDDRAG_ORIGIN_RECT" val="463*268"/>
  <p:tag name="TABLE_ENDDRAG_RECT" val="462*172*463*268"/>
</p:tagLst>
</file>

<file path=ppt/tags/tag14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15.xml><?xml version="1.0" encoding="utf-8"?>
<p:tagLst xmlns:p="http://schemas.openxmlformats.org/presentationml/2006/main">
  <p:tag name="KSO_WM_UNIT_TABLE_BEAUTIFY" val="smartTable{6dc41333-0aeb-45bc-91bc-e2c441b964c1}"/>
  <p:tag name="TABLE_ENDDRAG_ORIGIN_RECT" val="899*204"/>
  <p:tag name="TABLE_ENDDRAG_RECT" val="20*95*899*204"/>
</p:tagLst>
</file>

<file path=ppt/tags/tag16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17.xml><?xml version="1.0" encoding="utf-8"?>
<p:tagLst xmlns:p="http://schemas.openxmlformats.org/presentationml/2006/main">
  <p:tag name="KSO_WM_UNIT_TABLE_BEAUTIFY" val="smartTable{0c798a42-0009-4e27-8c0b-cc7ad4aba76e}"/>
  <p:tag name="TABLE_ENDDRAG_ORIGIN_RECT" val="899*204"/>
  <p:tag name="TABLE_ENDDRAG_RECT" val="20*95*899*204"/>
</p:tagLst>
</file>

<file path=ppt/tags/tag18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19.xml><?xml version="1.0" encoding="utf-8"?>
<p:tagLst xmlns:p="http://schemas.openxmlformats.org/presentationml/2006/main">
  <p:tag name="KSO_WM_UNIT_TABLE_BEAUTIFY" val="smartTable{457a6c76-30ea-4d2e-9dfc-a6a397d694f9}"/>
  <p:tag name="TABLE_ENDDRAG_ORIGIN_RECT" val="899*204"/>
  <p:tag name="TABLE_ENDDRAG_RECT" val="20*95*899*204"/>
</p:tagLst>
</file>

<file path=ppt/tags/tag2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20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21.xml><?xml version="1.0" encoding="utf-8"?>
<p:tagLst xmlns:p="http://schemas.openxmlformats.org/presentationml/2006/main">
  <p:tag name="KSO_WM_UNIT_TABLE_BEAUTIFY" val="smartTable{7b03d423-aaa4-4f56-a7f4-96f92d6e5d77}"/>
  <p:tag name="TABLE_ENDDRAG_ORIGIN_RECT" val="899*204"/>
  <p:tag name="TABLE_ENDDRAG_RECT" val="20*95*899*204"/>
</p:tagLst>
</file>

<file path=ppt/tags/tag22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23.xml><?xml version="1.0" encoding="utf-8"?>
<p:tagLst xmlns:p="http://schemas.openxmlformats.org/presentationml/2006/main">
  <p:tag name="KSO_WM_UNIT_TABLE_BEAUTIFY" val="smartTable{eb2ac41a-d662-48f9-8ac4-6fbbac4951e5}"/>
  <p:tag name="TABLE_ENDDRAG_ORIGIN_RECT" val="384*334"/>
  <p:tag name="TABLE_ENDDRAG_RECT" val="20*93*384*334"/>
</p:tagLst>
</file>

<file path=ppt/tags/tag24.xml><?xml version="1.0" encoding="utf-8"?>
<p:tagLst xmlns:p="http://schemas.openxmlformats.org/presentationml/2006/main">
  <p:tag name="KSO_WM_UNIT_TABLE_BEAUTIFY" val="smartTable{bf10fc1b-a6ee-4dbe-9d10-d015b94392d4}"/>
  <p:tag name="TABLE_ENDDRAG_ORIGIN_RECT" val="469*333"/>
  <p:tag name="TABLE_ENDDRAG_RECT" val="457*111*469*333"/>
</p:tagLst>
</file>

<file path=ppt/tags/tag25.xml><?xml version="1.0" encoding="utf-8"?>
<p:tagLst xmlns:p="http://schemas.openxmlformats.org/presentationml/2006/main">
  <p:tag name="KSO_WM_UNIT_TABLE_BEAUTIFY" val="smartTable{d03a9b45-7d23-48f6-b7c4-68236d81b39b}"/>
  <p:tag name="TABLE_ENDDRAG_ORIGIN_RECT" val="895*333"/>
  <p:tag name="TABLE_ENDDRAG_RECT" val="19*110*895*333"/>
</p:tagLst>
</file>

<file path=ppt/tags/tag26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27.xml><?xml version="1.0" encoding="utf-8"?>
<p:tagLst xmlns:p="http://schemas.openxmlformats.org/presentationml/2006/main">
  <p:tag name="commondata" val="eyJoZGlkIjoiYTc1MWY1NmQ5MWEwNDA3Njk0NGFmODQ3ZmYzMGE0OWUifQ=="/>
</p:tagLst>
</file>

<file path=ppt/tags/tag3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4.xml><?xml version="1.0" encoding="utf-8"?>
<p:tagLst xmlns:p="http://schemas.openxmlformats.org/presentationml/2006/main">
  <p:tag name="TABLE_ENDDRAG_ORIGIN_RECT" val="445*307"/>
  <p:tag name="TABLE_ENDDRAG_RECT" val="462*182*445*307"/>
</p:tagLst>
</file>

<file path=ppt/tags/tag5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6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7.xml><?xml version="1.0" encoding="utf-8"?>
<p:tagLst xmlns:p="http://schemas.openxmlformats.org/presentationml/2006/main">
  <p:tag name="TABLE_ENDDRAG_ORIGIN_RECT" val="445*307"/>
  <p:tag name="TABLE_ENDDRAG_RECT" val="462*182*445*307"/>
</p:tagLst>
</file>

<file path=ppt/tags/tag8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9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heme/theme1.xml><?xml version="1.0" encoding="utf-8"?>
<a:theme xmlns:a="http://schemas.openxmlformats.org/drawingml/2006/main" name="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3256</Words>
  <Application>WPS 演示</Application>
  <PresentationFormat>自定义</PresentationFormat>
  <Paragraphs>1193</Paragraphs>
  <Slides>15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0" baseType="lpstr">
      <vt:lpstr>Arial</vt:lpstr>
      <vt:lpstr>宋体</vt:lpstr>
      <vt:lpstr>Wingdings</vt:lpstr>
      <vt:lpstr>思源宋体 CN</vt:lpstr>
      <vt:lpstr>微软雅黑</vt:lpstr>
      <vt:lpstr>阿里巴巴普惠体 2.0 75 SemiBold</vt:lpstr>
      <vt:lpstr>Malgun Gothic</vt:lpstr>
      <vt:lpstr>楷体</vt:lpstr>
      <vt:lpstr>Calibri</vt:lpstr>
      <vt:lpstr>Arial Unicode MS</vt:lpstr>
      <vt:lpstr>等线 Light</vt:lpstr>
      <vt:lpstr>Calibri Light</vt:lpstr>
      <vt:lpstr>等线</vt:lpstr>
      <vt:lpstr>Office 2013 - 2022 主题</vt:lpstr>
      <vt:lpstr>Excel.Sheet.12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冯敬乾</cp:lastModifiedBy>
  <cp:revision>2686</cp:revision>
  <dcterms:created xsi:type="dcterms:W3CDTF">2013-01-09T01:05:00Z</dcterms:created>
  <dcterms:modified xsi:type="dcterms:W3CDTF">2024-11-26T02:50:10Z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70CD9B78653D453D83061C9775CE028F_12</vt:lpwstr>
  </property>
  <property fmtid="{D5CDD505-2E9C-101B-9397-08002B2CF9AE}" pid="3" name="KSOProductBuildVer">
    <vt:lpwstr>2052-12.1.0.18608</vt:lpwstr>
  </property>
</Properties>
</file>