
<file path=[Content_Types].xml><?xml version="1.0" encoding="utf-8"?>
<Types xmlns="http://schemas.openxmlformats.org/package/2006/content-types"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4" r:id="rId4"/>
  </p:sldMasterIdLst>
  <p:notesMasterIdLst>
    <p:notesMasterId r:id="rId13"/>
  </p:notesMasterIdLst>
  <p:handoutMasterIdLst>
    <p:handoutMasterId r:id="rId40"/>
  </p:handoutMasterIdLst>
  <p:sldIdLst>
    <p:sldId id="437" r:id="rId5"/>
    <p:sldId id="439" r:id="rId6"/>
    <p:sldId id="497" r:id="rId7"/>
    <p:sldId id="506" r:id="rId8"/>
    <p:sldId id="507" r:id="rId9"/>
    <p:sldId id="509" r:id="rId10"/>
    <p:sldId id="508" r:id="rId11"/>
    <p:sldId id="545" r:id="rId12"/>
    <p:sldId id="510" r:id="rId14"/>
    <p:sldId id="511" r:id="rId15"/>
    <p:sldId id="512" r:id="rId16"/>
    <p:sldId id="513" r:id="rId17"/>
    <p:sldId id="514" r:id="rId18"/>
    <p:sldId id="515" r:id="rId19"/>
    <p:sldId id="516" r:id="rId20"/>
    <p:sldId id="517" r:id="rId21"/>
    <p:sldId id="518" r:id="rId22"/>
    <p:sldId id="530" r:id="rId23"/>
    <p:sldId id="522" r:id="rId24"/>
    <p:sldId id="573" r:id="rId25"/>
    <p:sldId id="525" r:id="rId26"/>
    <p:sldId id="570" r:id="rId27"/>
    <p:sldId id="521" r:id="rId28"/>
    <p:sldId id="520" r:id="rId29"/>
    <p:sldId id="529" r:id="rId30"/>
    <p:sldId id="523" r:id="rId31"/>
    <p:sldId id="535" r:id="rId32"/>
    <p:sldId id="536" r:id="rId33"/>
    <p:sldId id="537" r:id="rId34"/>
    <p:sldId id="532" r:id="rId35"/>
    <p:sldId id="533" r:id="rId36"/>
    <p:sldId id="534" r:id="rId37"/>
    <p:sldId id="539" r:id="rId38"/>
    <p:sldId id="540" r:id="rId39"/>
  </p:sldIdLst>
  <p:sldSz cx="10801350" cy="7200900"/>
  <p:notesSz cx="7099300" cy="10234295"/>
  <p:custDataLst>
    <p:tags r:id="rId44"/>
  </p:custDataLst>
  <p:defaultTextStyle>
    <a:defPPr>
      <a:defRPr lang="en-US"/>
    </a:defPPr>
    <a:lvl1pPr algn="l" defTabSz="514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514350" algn="l" defTabSz="514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028700" algn="l" defTabSz="514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543050" algn="l" defTabSz="514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057400" algn="l" defTabSz="514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571750" algn="l" defTabSz="10287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3086100" algn="l" defTabSz="10287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600450" algn="l" defTabSz="10287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4114800" algn="l" defTabSz="10287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A9AC"/>
    <a:srgbClr val="003B90"/>
    <a:srgbClr val="E60012"/>
    <a:srgbClr val="FF6700"/>
    <a:srgbClr val="99CC00"/>
    <a:srgbClr val="C00000"/>
    <a:srgbClr val="005437"/>
    <a:srgbClr val="00704A"/>
    <a:srgbClr val="F23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595" autoAdjust="0"/>
  </p:normalViewPr>
  <p:slideViewPr>
    <p:cSldViewPr snapToObjects="1" showGuides="1">
      <p:cViewPr varScale="1">
        <p:scale>
          <a:sx n="58" d="100"/>
          <a:sy n="58" d="100"/>
        </p:scale>
        <p:origin x="72" y="1152"/>
      </p:cViewPr>
      <p:guideLst>
        <p:guide orient="horz" pos="2268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notesViewPr>
    <p:cSldViewPr snapToObjects="1" showGuides="1">
      <p:cViewPr varScale="1">
        <p:scale>
          <a:sx n="58" d="100"/>
          <a:sy n="58" d="100"/>
        </p:scale>
        <p:origin x="-2934" y="-9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4" Type="http://schemas.openxmlformats.org/officeDocument/2006/relationships/tags" Target="tags/tag19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E4017-2C84-494A-BCE3-617C84D9F91E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4F5C7AAE-E183-41D3-8653-E1DE75624B05}">
      <dgm:prSet phldrT="[文本]" custT="1"/>
      <dgm:spPr>
        <a:solidFill>
          <a:schemeClr val="bg1"/>
        </a:solidFill>
      </dgm:spPr>
      <dgm:t>
        <a:bodyPr/>
        <a:lstStyle/>
        <a:p>
          <a:r>
            <a:rPr lang="zh-CN" altLang="en-US" sz="1600" dirty="0" smtClean="0">
              <a:solidFill>
                <a:schemeClr val="tx1"/>
              </a:solidFill>
            </a:rPr>
            <a:t>前期质量部</a:t>
          </a:r>
          <a:endParaRPr lang="zh-CN" altLang="en-US" sz="1600" dirty="0">
            <a:solidFill>
              <a:schemeClr val="tx1"/>
            </a:solidFill>
          </a:endParaRPr>
        </a:p>
      </dgm:t>
    </dgm:pt>
    <dgm:pt modelId="{8C5E3566-CCC4-4DF3-95E1-C9954C800AD1}" cxnId="{7C9A4761-0BA5-40A7-96B7-E8FF4CC2D096}" type="parTrans">
      <dgm:prSet/>
      <dgm:spPr/>
      <dgm:t>
        <a:bodyPr/>
        <a:lstStyle/>
        <a:p>
          <a:endParaRPr lang="zh-CN" altLang="en-US" sz="1600"/>
        </a:p>
      </dgm:t>
    </dgm:pt>
    <dgm:pt modelId="{A0E0ACE4-77B5-46DA-9D9A-9189EF303124}" cxnId="{7C9A4761-0BA5-40A7-96B7-E8FF4CC2D096}" type="sibTrans">
      <dgm:prSet/>
      <dgm:spPr/>
      <dgm:t>
        <a:bodyPr/>
        <a:lstStyle/>
        <a:p>
          <a:endParaRPr lang="zh-CN" altLang="en-US" sz="1600"/>
        </a:p>
      </dgm:t>
    </dgm:pt>
    <dgm:pt modelId="{78BA8C77-1B2E-4C78-B211-852E3D7D8B95}">
      <dgm:prSet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质管科</a:t>
          </a:r>
          <a:endParaRPr lang="en-US" altLang="zh-CN" sz="1400" dirty="0" smtClean="0">
            <a:solidFill>
              <a:schemeClr val="tx1"/>
            </a:solidFill>
          </a:endParaRPr>
        </a:p>
      </dgm:t>
    </dgm:pt>
    <dgm:pt modelId="{5C86F1CB-40A5-4930-87CA-8743306B84B0}" cxnId="{576974AF-9783-464B-972A-58D2AE23FC2E}" type="parTrans">
      <dgm:prSet/>
      <dgm:spPr/>
      <dgm:t>
        <a:bodyPr/>
        <a:lstStyle/>
        <a:p>
          <a:endParaRPr lang="zh-CN" altLang="en-US" sz="1600"/>
        </a:p>
      </dgm:t>
    </dgm:pt>
    <dgm:pt modelId="{837F7919-21B5-4B5E-8ADA-1162EAC1421A}" cxnId="{576974AF-9783-464B-972A-58D2AE23FC2E}" type="sibTrans">
      <dgm:prSet/>
      <dgm:spPr/>
      <dgm:t>
        <a:bodyPr/>
        <a:lstStyle/>
        <a:p>
          <a:endParaRPr lang="zh-CN" altLang="en-US" sz="1600"/>
        </a:p>
      </dgm:t>
    </dgm:pt>
    <dgm:pt modelId="{88DF1E28-FE1F-414A-8164-28E6C6A8D25A}">
      <dgm:prSet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试验室</a:t>
          </a:r>
          <a:endParaRPr lang="en-US" altLang="zh-CN" sz="1400" dirty="0" smtClean="0">
            <a:solidFill>
              <a:schemeClr val="tx1"/>
            </a:solidFill>
          </a:endParaRPr>
        </a:p>
      </dgm:t>
    </dgm:pt>
    <dgm:pt modelId="{57731932-F648-45CB-A2DE-14BADF129BC8}" cxnId="{73B85B31-9CD7-45B5-BD26-893DE74B0E2F}" type="parTrans">
      <dgm:prSet/>
      <dgm:spPr/>
      <dgm:t>
        <a:bodyPr/>
        <a:lstStyle/>
        <a:p>
          <a:endParaRPr lang="zh-CN" altLang="en-US" sz="1600"/>
        </a:p>
      </dgm:t>
    </dgm:pt>
    <dgm:pt modelId="{FDBAD4E2-D187-456A-9DDB-0EF795C2C9E6}" cxnId="{73B85B31-9CD7-45B5-BD26-893DE74B0E2F}" type="sibTrans">
      <dgm:prSet/>
      <dgm:spPr/>
      <dgm:t>
        <a:bodyPr/>
        <a:lstStyle/>
        <a:p>
          <a:endParaRPr lang="zh-CN" altLang="en-US" sz="1600"/>
        </a:p>
      </dgm:t>
    </dgm:pt>
    <dgm:pt modelId="{40E05885-B4FA-40C3-9735-9C53C48839C5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algn="l"/>
          <a:r>
            <a:rPr lang="zh-CN" sz="900" dirty="0" smtClean="0">
              <a:solidFill>
                <a:schemeClr val="tx1"/>
              </a:solidFill>
            </a:rPr>
            <a:t>参与潜在供应商的现场审核。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参与供应商的定点，有一票否决权。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指导供应商按</a:t>
          </a:r>
          <a:r>
            <a:rPr lang="en-US" sz="900" dirty="0" smtClean="0">
              <a:solidFill>
                <a:schemeClr val="tx1"/>
              </a:solidFill>
            </a:rPr>
            <a:t>APQP</a:t>
          </a:r>
          <a:r>
            <a:rPr lang="zh-CN" sz="900" dirty="0" smtClean="0">
              <a:solidFill>
                <a:schemeClr val="tx1"/>
              </a:solidFill>
            </a:rPr>
            <a:t>要求进行产品开发工作，按时提交符合要求的样件、资料、工装、模具等。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负责处理新产品开发过程中供应商的质量问题。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参与对供应商的</a:t>
          </a:r>
          <a:r>
            <a:rPr lang="en-US" sz="900" dirty="0" smtClean="0">
              <a:solidFill>
                <a:schemeClr val="tx1"/>
              </a:solidFill>
            </a:rPr>
            <a:t>OTS</a:t>
          </a:r>
          <a:r>
            <a:rPr lang="zh-CN" sz="900" dirty="0" smtClean="0">
              <a:solidFill>
                <a:schemeClr val="tx1"/>
              </a:solidFill>
            </a:rPr>
            <a:t>现场审核。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负责组织供应商的</a:t>
          </a:r>
          <a:r>
            <a:rPr lang="en-US" sz="900" dirty="0" smtClean="0">
              <a:solidFill>
                <a:schemeClr val="tx1"/>
              </a:solidFill>
            </a:rPr>
            <a:t>PPAP</a:t>
          </a:r>
          <a:r>
            <a:rPr lang="zh-CN" sz="900" dirty="0" smtClean="0">
              <a:solidFill>
                <a:schemeClr val="tx1"/>
              </a:solidFill>
            </a:rPr>
            <a:t>现场审核。</a:t>
          </a:r>
          <a:endParaRPr lang="zh-CN" altLang="en-US" sz="900" dirty="0">
            <a:solidFill>
              <a:schemeClr val="tx1"/>
            </a:solidFill>
          </a:endParaRPr>
        </a:p>
      </dgm:t>
    </dgm:pt>
    <dgm:pt modelId="{7FF35D0B-313B-4080-A2D6-103E21BAEC4C}" cxnId="{C461A861-C8C1-4FD2-9D8A-36623D03F653}" type="parTrans">
      <dgm:prSet/>
      <dgm:spPr/>
      <dgm:t>
        <a:bodyPr/>
        <a:lstStyle/>
        <a:p>
          <a:endParaRPr lang="zh-CN" altLang="en-US"/>
        </a:p>
      </dgm:t>
    </dgm:pt>
    <dgm:pt modelId="{239C866C-4FF5-4F5A-94DD-8AC681CEB4EF}" cxnId="{C461A861-C8C1-4FD2-9D8A-36623D03F653}" type="sibTrans">
      <dgm:prSet/>
      <dgm:spPr/>
      <dgm:t>
        <a:bodyPr/>
        <a:lstStyle/>
        <a:p>
          <a:endParaRPr lang="zh-CN" altLang="en-US"/>
        </a:p>
      </dgm:t>
    </dgm:pt>
    <dgm:pt modelId="{3CB2D10C-AC45-4B2A-ADC7-29BFC4DE69A4}">
      <dgm:prSet custT="1"/>
      <dgm:spPr>
        <a:solidFill>
          <a:schemeClr val="bg1"/>
        </a:solidFill>
      </dgm:spPr>
      <dgm:t>
        <a:bodyPr anchor="t"/>
        <a:lstStyle/>
        <a:p>
          <a:pPr algn="ctr"/>
          <a:endParaRPr lang="en-US" altLang="zh-CN" sz="900" dirty="0" smtClean="0">
            <a:solidFill>
              <a:schemeClr val="tx1"/>
            </a:solidFill>
          </a:endParaRPr>
        </a:p>
        <a:p>
          <a:pPr algn="ctr"/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algn="l"/>
          <a:r>
            <a:rPr lang="zh-CN" altLang="en-US" sz="900" dirty="0" smtClean="0">
              <a:solidFill>
                <a:schemeClr val="tx1"/>
              </a:solidFill>
            </a:rPr>
            <a:t>根据新品开发的试验验证内容，编排对应的试验验证计划</a:t>
          </a:r>
          <a:r>
            <a:rPr lang="zh-CN" sz="900" dirty="0" smtClean="0">
              <a:solidFill>
                <a:schemeClr val="tx1"/>
              </a:solidFill>
            </a:rPr>
            <a:t>。</a:t>
          </a:r>
          <a:endParaRPr lang="en-US" altLang="zh-CN" sz="900" dirty="0" smtClean="0">
            <a:solidFill>
              <a:schemeClr val="tx1"/>
            </a:solidFill>
          </a:endParaRPr>
        </a:p>
        <a:p>
          <a:pPr algn="l"/>
          <a:r>
            <a:rPr lang="zh-CN" altLang="en-US" sz="900" dirty="0" smtClean="0">
              <a:solidFill>
                <a:schemeClr val="tx1"/>
              </a:solidFill>
            </a:rPr>
            <a:t>按照试验标准进行开发新品的试验检测，并出具相关结论</a:t>
          </a:r>
          <a:r>
            <a:rPr lang="zh-CN" sz="900" dirty="0" smtClean="0">
              <a:solidFill>
                <a:schemeClr val="tx1"/>
              </a:solidFill>
            </a:rPr>
            <a:t>。</a:t>
          </a:r>
        </a:p>
        <a:p>
          <a:pPr algn="l"/>
          <a:r>
            <a:rPr lang="zh-CN" altLang="en-US" sz="900" dirty="0" smtClean="0">
              <a:solidFill>
                <a:schemeClr val="tx1"/>
              </a:solidFill>
            </a:rPr>
            <a:t>对于委外验证试验项目，负责提供实验室资源及对外的联络</a:t>
          </a:r>
          <a:r>
            <a:rPr lang="zh-CN" sz="900" dirty="0" smtClean="0">
              <a:solidFill>
                <a:schemeClr val="tx1"/>
              </a:solidFill>
            </a:rPr>
            <a:t>。</a:t>
          </a:r>
        </a:p>
        <a:p>
          <a:pPr algn="l"/>
          <a:r>
            <a:rPr lang="zh-CN" altLang="en-US" sz="900" dirty="0" smtClean="0">
              <a:solidFill>
                <a:schemeClr val="tx1"/>
              </a:solidFill>
            </a:rPr>
            <a:t>试验设备的定期保养维护。</a:t>
          </a:r>
          <a:endParaRPr lang="en-US" altLang="zh-CN" sz="900" dirty="0" smtClean="0">
            <a:solidFill>
              <a:schemeClr val="tx1"/>
            </a:solidFill>
          </a:endParaRPr>
        </a:p>
        <a:p>
          <a:pPr algn="l"/>
          <a:r>
            <a:rPr lang="zh-CN" altLang="en-US" sz="900" dirty="0" smtClean="0">
              <a:solidFill>
                <a:schemeClr val="tx1"/>
              </a:solidFill>
            </a:rPr>
            <a:t>测量工具及设备的定期校验</a:t>
          </a:r>
          <a:r>
            <a:rPr lang="zh-CN" altLang="en-US" sz="800" dirty="0" smtClean="0">
              <a:solidFill>
                <a:schemeClr val="tx1"/>
              </a:solidFill>
            </a:rPr>
            <a:t>。</a:t>
          </a:r>
          <a:endParaRPr lang="zh-CN" sz="800" dirty="0" smtClean="0">
            <a:solidFill>
              <a:schemeClr val="tx1"/>
            </a:solidFill>
          </a:endParaRPr>
        </a:p>
        <a:p>
          <a:pPr algn="ctr"/>
          <a:endParaRPr lang="en-US" altLang="zh-CN" sz="800" dirty="0" smtClean="0"/>
        </a:p>
        <a:p>
          <a:pPr algn="l"/>
          <a:r>
            <a:rPr lang="zh-CN" sz="800" dirty="0" smtClean="0"/>
            <a:t>。</a:t>
          </a:r>
          <a:endParaRPr lang="zh-CN" altLang="en-US" sz="800" dirty="0"/>
        </a:p>
      </dgm:t>
    </dgm:pt>
    <dgm:pt modelId="{C5261742-E280-44B9-A0E6-A07373E89C94}" cxnId="{0DFB3E55-C075-4823-A343-9F527A2B5E4F}" type="parTrans">
      <dgm:prSet/>
      <dgm:spPr/>
      <dgm:t>
        <a:bodyPr/>
        <a:lstStyle/>
        <a:p>
          <a:endParaRPr lang="zh-CN" altLang="en-US"/>
        </a:p>
      </dgm:t>
    </dgm:pt>
    <dgm:pt modelId="{3BCC57E6-DD62-436C-AD6D-28789B26B524}" cxnId="{0DFB3E55-C075-4823-A343-9F527A2B5E4F}" type="sibTrans">
      <dgm:prSet/>
      <dgm:spPr/>
      <dgm:t>
        <a:bodyPr/>
        <a:lstStyle/>
        <a:p>
          <a:endParaRPr lang="zh-CN" altLang="en-US"/>
        </a:p>
      </dgm:t>
    </dgm:pt>
    <dgm:pt modelId="{4A204F43-D0BE-4836-9ED5-B617C6A48A38}">
      <dgm:prSet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座椅试制车间（含对标分析）</a:t>
          </a:r>
          <a:endParaRPr lang="en-US" altLang="zh-CN" sz="1400" dirty="0" smtClean="0">
            <a:solidFill>
              <a:schemeClr val="tx1"/>
            </a:solidFill>
          </a:endParaRPr>
        </a:p>
      </dgm:t>
    </dgm:pt>
    <dgm:pt modelId="{074D25BE-7334-42DF-B787-E188CA89BF96}" cxnId="{F8118A57-28E3-42B9-A757-44088463B27A}" type="sibTrans">
      <dgm:prSet/>
      <dgm:spPr/>
      <dgm:t>
        <a:bodyPr/>
        <a:lstStyle/>
        <a:p>
          <a:endParaRPr lang="zh-CN" altLang="en-US" sz="1600"/>
        </a:p>
      </dgm:t>
    </dgm:pt>
    <dgm:pt modelId="{7C4D8C15-009A-4241-8A58-5299AFC71128}" cxnId="{F8118A57-28E3-42B9-A757-44088463B27A}" type="parTrans">
      <dgm:prSet/>
      <dgm:spPr/>
      <dgm:t>
        <a:bodyPr/>
        <a:lstStyle/>
        <a:p>
          <a:endParaRPr lang="zh-CN" altLang="en-US" sz="1600"/>
        </a:p>
      </dgm:t>
    </dgm:pt>
    <dgm:pt modelId="{9E35201F-9113-4A86-955F-A3FBDC54265F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algn="l"/>
          <a:r>
            <a:rPr lang="zh-CN" sz="900" dirty="0" smtClean="0">
              <a:solidFill>
                <a:schemeClr val="tx1"/>
              </a:solidFill>
            </a:rPr>
            <a:t>接收试制计划，按技术和采购所给信息组织相关物料，对物料进行检验。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对试制物料进行管理，收货、入库、结算。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按计划进行试制，并按要求交付，对试制产品质量进行控制。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参与试制样件在客户处的评审，对试制样件在客户处的试装车提供现场服务。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关键样件的标识、保存。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按产品对标计划开展产品对标工作。</a:t>
          </a:r>
          <a:endParaRPr lang="zh-CN" altLang="en-US" sz="900" dirty="0">
            <a:solidFill>
              <a:schemeClr val="tx1"/>
            </a:solidFill>
          </a:endParaRPr>
        </a:p>
      </dgm:t>
    </dgm:pt>
    <dgm:pt modelId="{3AEA5B42-037C-4D71-A2D7-138828D67CE3}" cxnId="{8F572604-C172-4DA1-85FB-3C8B783DE395}" type="sibTrans">
      <dgm:prSet/>
      <dgm:spPr/>
      <dgm:t>
        <a:bodyPr/>
        <a:lstStyle/>
        <a:p>
          <a:endParaRPr lang="zh-CN" altLang="en-US"/>
        </a:p>
      </dgm:t>
    </dgm:pt>
    <dgm:pt modelId="{1C095981-AF60-4EED-9C4A-B96F2E2B661B}" cxnId="{8F572604-C172-4DA1-85FB-3C8B783DE395}" type="parTrans">
      <dgm:prSet/>
      <dgm:spPr/>
      <dgm:t>
        <a:bodyPr/>
        <a:lstStyle/>
        <a:p>
          <a:endParaRPr lang="zh-CN" altLang="en-US"/>
        </a:p>
      </dgm:t>
    </dgm:pt>
    <dgm:pt modelId="{204DA813-5CD1-43B3-A8FE-CAAEBE82EE26}">
      <dgm:prSet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骨架试制车间</a:t>
          </a:r>
          <a:endParaRPr lang="en-US" altLang="zh-CN" sz="1400" dirty="0" smtClean="0">
            <a:solidFill>
              <a:schemeClr val="tx1"/>
            </a:solidFill>
          </a:endParaRPr>
        </a:p>
      </dgm:t>
    </dgm:pt>
    <dgm:pt modelId="{8507E947-AD87-4DC1-89E0-719FE0C9097D}" cxnId="{C5D44A49-CFD1-48FE-BA01-330DA9270041}" type="sibTrans">
      <dgm:prSet/>
      <dgm:spPr/>
      <dgm:t>
        <a:bodyPr/>
        <a:lstStyle/>
        <a:p>
          <a:endParaRPr lang="zh-CN" altLang="en-US"/>
        </a:p>
      </dgm:t>
    </dgm:pt>
    <dgm:pt modelId="{D51B1653-2050-4CB7-B03D-2B9D455B407C}" cxnId="{C5D44A49-CFD1-48FE-BA01-330DA9270041}" type="parTrans">
      <dgm:prSet/>
      <dgm:spPr/>
      <dgm:t>
        <a:bodyPr/>
        <a:lstStyle/>
        <a:p>
          <a:endParaRPr lang="zh-CN" altLang="en-US"/>
        </a:p>
      </dgm:t>
    </dgm:pt>
    <dgm:pt modelId="{7A74A127-DA33-483B-B229-F215C9EAD925}">
      <dgm:prSet custT="1"/>
      <dgm:spPr>
        <a:solidFill>
          <a:schemeClr val="bg1"/>
        </a:solidFill>
      </dgm:spPr>
      <dgm:t>
        <a:bodyPr anchor="t"/>
        <a:lstStyle/>
        <a:p>
          <a:pPr algn="ctr"/>
          <a:endParaRPr lang="en-US" altLang="zh-CN" sz="700" dirty="0" smtClean="0">
            <a:solidFill>
              <a:schemeClr val="accent2">
                <a:lumMod val="20000"/>
                <a:lumOff val="80000"/>
              </a:schemeClr>
            </a:solidFill>
          </a:endParaRPr>
        </a:p>
        <a:p>
          <a:pPr algn="ctr"/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algn="l"/>
          <a:r>
            <a:rPr lang="zh-CN" sz="900" dirty="0" smtClean="0">
              <a:solidFill>
                <a:schemeClr val="tx1"/>
              </a:solidFill>
            </a:rPr>
            <a:t>接收试制计划，按技术和采购所给信息组织相关物料，对物料进行检验。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对试制物料进行管理，收货、入库、结算。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按计划进行试制，并按要求交付，对试制产品质量进行控制。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参与试制样件在客户处的评审，对试制样件在客户处的试装车提供现场服务。</a:t>
          </a:r>
        </a:p>
        <a:p>
          <a:pPr algn="l"/>
          <a:r>
            <a:rPr lang="zh-CN" sz="900" dirty="0" smtClean="0">
              <a:solidFill>
                <a:schemeClr val="tx1"/>
              </a:solidFill>
            </a:rPr>
            <a:t>关键样件的标识、保存。</a:t>
          </a:r>
          <a:endParaRPr lang="zh-CN" altLang="en-US" sz="900" dirty="0">
            <a:solidFill>
              <a:schemeClr val="tx1"/>
            </a:solidFill>
          </a:endParaRPr>
        </a:p>
      </dgm:t>
    </dgm:pt>
    <dgm:pt modelId="{B25083F6-F77A-423B-89D7-0A791B5C2D73}" cxnId="{0B86A150-63BA-4648-9D66-9E0B28FC8E00}" type="sibTrans">
      <dgm:prSet/>
      <dgm:spPr/>
      <dgm:t>
        <a:bodyPr/>
        <a:lstStyle/>
        <a:p>
          <a:endParaRPr lang="zh-CN" altLang="en-US"/>
        </a:p>
      </dgm:t>
    </dgm:pt>
    <dgm:pt modelId="{A8C4DECB-E1F7-4C06-8E20-C8EF10DA2DA4}" cxnId="{0B86A150-63BA-4648-9D66-9E0B28FC8E00}" type="parTrans">
      <dgm:prSet/>
      <dgm:spPr/>
      <dgm:t>
        <a:bodyPr/>
        <a:lstStyle/>
        <a:p>
          <a:endParaRPr lang="zh-CN" altLang="en-US"/>
        </a:p>
      </dgm:t>
    </dgm:pt>
    <dgm:pt modelId="{AF394F20-5920-4029-AC53-ED8D39D5D1A1}" type="pres">
      <dgm:prSet presAssocID="{B01E4017-2C84-494A-BCE3-617C84D9F9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E0154F41-58B4-4D33-A4DA-949EC0F86C32}" type="pres">
      <dgm:prSet presAssocID="{4F5C7AAE-E183-41D3-8653-E1DE75624B05}" presName="hierRoot1" presStyleCnt="0">
        <dgm:presLayoutVars>
          <dgm:hierBranch val="init"/>
        </dgm:presLayoutVars>
      </dgm:prSet>
      <dgm:spPr/>
      <dgm:t>
        <a:bodyPr/>
        <a:lstStyle/>
        <a:p>
          <a:endParaRPr lang="zh-CN" altLang="en-US"/>
        </a:p>
      </dgm:t>
    </dgm:pt>
    <dgm:pt modelId="{5362A588-3BD4-4C20-9355-19E5767AC437}" type="pres">
      <dgm:prSet presAssocID="{4F5C7AAE-E183-41D3-8653-E1DE75624B05}" presName="rootComposite1" presStyleCnt="0"/>
      <dgm:spPr/>
      <dgm:t>
        <a:bodyPr/>
        <a:lstStyle/>
        <a:p>
          <a:endParaRPr lang="zh-CN" altLang="en-US"/>
        </a:p>
      </dgm:t>
    </dgm:pt>
    <dgm:pt modelId="{C3319B07-DE46-4FC7-A3E9-C7B9637F2EA1}" type="pres">
      <dgm:prSet presAssocID="{4F5C7AAE-E183-41D3-8653-E1DE75624B05}" presName="rootText1" presStyleLbl="node0" presStyleIdx="0" presStyleCnt="1" custScaleX="145657" custLinFactNeighborX="1262" custLinFactNeighborY="-2608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10AC435-C4E0-4A1B-AE65-164526C9C3C5}" type="pres">
      <dgm:prSet presAssocID="{4F5C7AAE-E183-41D3-8653-E1DE75624B05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21FE6598-DA9B-4FB6-A805-12E82F1962F4}" type="pres">
      <dgm:prSet presAssocID="{4F5C7AAE-E183-41D3-8653-E1DE75624B05}" presName="hierChild2" presStyleCnt="0"/>
      <dgm:spPr/>
      <dgm:t>
        <a:bodyPr/>
        <a:lstStyle/>
        <a:p>
          <a:endParaRPr lang="zh-CN" altLang="en-US"/>
        </a:p>
      </dgm:t>
    </dgm:pt>
    <dgm:pt modelId="{F434855D-E975-4678-9782-CDBA58A00D72}" type="pres">
      <dgm:prSet presAssocID="{5C86F1CB-40A5-4930-87CA-8743306B84B0}" presName="Name37" presStyleLbl="parChTrans1D2" presStyleIdx="0" presStyleCnt="4"/>
      <dgm:spPr/>
      <dgm:t>
        <a:bodyPr/>
        <a:lstStyle/>
        <a:p>
          <a:endParaRPr lang="zh-CN" altLang="en-US"/>
        </a:p>
      </dgm:t>
    </dgm:pt>
    <dgm:pt modelId="{3ADC9CAF-C9D3-4AD5-8902-6ABAE0CFED2E}" type="pres">
      <dgm:prSet presAssocID="{78BA8C77-1B2E-4C78-B211-852E3D7D8B95}" presName="hierRoot2" presStyleCnt="0">
        <dgm:presLayoutVars>
          <dgm:hierBranch/>
        </dgm:presLayoutVars>
      </dgm:prSet>
      <dgm:spPr/>
      <dgm:t>
        <a:bodyPr/>
        <a:lstStyle/>
        <a:p>
          <a:endParaRPr lang="zh-CN" altLang="en-US"/>
        </a:p>
      </dgm:t>
    </dgm:pt>
    <dgm:pt modelId="{50BB148E-8500-4ACA-B711-532032CEB996}" type="pres">
      <dgm:prSet presAssocID="{78BA8C77-1B2E-4C78-B211-852E3D7D8B95}" presName="rootComposite" presStyleCnt="0"/>
      <dgm:spPr/>
      <dgm:t>
        <a:bodyPr/>
        <a:lstStyle/>
        <a:p>
          <a:endParaRPr lang="zh-CN" altLang="en-US"/>
        </a:p>
      </dgm:t>
    </dgm:pt>
    <dgm:pt modelId="{15DA3669-4C2E-4342-8606-6BA53506F209}" type="pres">
      <dgm:prSet presAssocID="{78BA8C77-1B2E-4C78-B211-852E3D7D8B95}" presName="rootText" presStyleLbl="node2" presStyleIdx="0" presStyleCnt="4" custScaleX="17969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C5E1E37-5B56-4C64-AEEF-F4AC5578B016}" type="pres">
      <dgm:prSet presAssocID="{78BA8C77-1B2E-4C78-B211-852E3D7D8B95}" presName="rootConnector" presStyleLbl="node2" presStyleIdx="0" presStyleCnt="4"/>
      <dgm:spPr/>
      <dgm:t>
        <a:bodyPr/>
        <a:lstStyle/>
        <a:p>
          <a:endParaRPr lang="zh-CN" altLang="en-US"/>
        </a:p>
      </dgm:t>
    </dgm:pt>
    <dgm:pt modelId="{0D5057B1-555A-49D1-A2AC-661E56B663C6}" type="pres">
      <dgm:prSet presAssocID="{78BA8C77-1B2E-4C78-B211-852E3D7D8B95}" presName="hierChild4" presStyleCnt="0"/>
      <dgm:spPr/>
      <dgm:t>
        <a:bodyPr/>
        <a:lstStyle/>
        <a:p>
          <a:endParaRPr lang="zh-CN" altLang="en-US"/>
        </a:p>
      </dgm:t>
    </dgm:pt>
    <dgm:pt modelId="{FB412AE5-D667-4272-935D-FAAEC8E0BD33}" type="pres">
      <dgm:prSet presAssocID="{7FF35D0B-313B-4080-A2D6-103E21BAEC4C}" presName="Name35" presStyleLbl="parChTrans1D3" presStyleIdx="0" presStyleCnt="4"/>
      <dgm:spPr/>
      <dgm:t>
        <a:bodyPr/>
        <a:lstStyle/>
        <a:p>
          <a:endParaRPr lang="zh-CN" altLang="en-US"/>
        </a:p>
      </dgm:t>
    </dgm:pt>
    <dgm:pt modelId="{98956578-164F-4B7F-908F-9DD6B7799EB3}" type="pres">
      <dgm:prSet presAssocID="{40E05885-B4FA-40C3-9735-9C53C48839C5}" presName="hierRoot2" presStyleCnt="0">
        <dgm:presLayoutVars>
          <dgm:hierBranch/>
        </dgm:presLayoutVars>
      </dgm:prSet>
      <dgm:spPr/>
    </dgm:pt>
    <dgm:pt modelId="{A00D1F26-D515-462D-9CBF-D175760139AB}" type="pres">
      <dgm:prSet presAssocID="{40E05885-B4FA-40C3-9735-9C53C48839C5}" presName="rootComposite" presStyleCnt="0"/>
      <dgm:spPr/>
    </dgm:pt>
    <dgm:pt modelId="{4ECE6654-5C73-4595-AEC0-6F48B7441E72}" type="pres">
      <dgm:prSet presAssocID="{40E05885-B4FA-40C3-9735-9C53C48839C5}" presName="rootText" presStyleLbl="node3" presStyleIdx="0" presStyleCnt="4" custScaleX="191322" custScaleY="47035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CB6D45E-D7B2-4ADA-8BF0-D84DB9754EC7}" type="pres">
      <dgm:prSet presAssocID="{40E05885-B4FA-40C3-9735-9C53C48839C5}" presName="rootConnector" presStyleLbl="node3" presStyleIdx="0" presStyleCnt="4"/>
      <dgm:spPr/>
      <dgm:t>
        <a:bodyPr/>
        <a:lstStyle/>
        <a:p>
          <a:endParaRPr lang="zh-CN" altLang="en-US"/>
        </a:p>
      </dgm:t>
    </dgm:pt>
    <dgm:pt modelId="{7B957A06-F1AB-48B6-8A1C-BA20607149C2}" type="pres">
      <dgm:prSet presAssocID="{40E05885-B4FA-40C3-9735-9C53C48839C5}" presName="hierChild4" presStyleCnt="0"/>
      <dgm:spPr/>
    </dgm:pt>
    <dgm:pt modelId="{7DA78052-3D88-4497-8E86-603696654D76}" type="pres">
      <dgm:prSet presAssocID="{40E05885-B4FA-40C3-9735-9C53C48839C5}" presName="hierChild5" presStyleCnt="0"/>
      <dgm:spPr/>
    </dgm:pt>
    <dgm:pt modelId="{1DBEF5C5-A79A-432C-BD29-89BA2ACD2584}" type="pres">
      <dgm:prSet presAssocID="{78BA8C77-1B2E-4C78-B211-852E3D7D8B95}" presName="hierChild5" presStyleCnt="0"/>
      <dgm:spPr/>
      <dgm:t>
        <a:bodyPr/>
        <a:lstStyle/>
        <a:p>
          <a:endParaRPr lang="zh-CN" altLang="en-US"/>
        </a:p>
      </dgm:t>
    </dgm:pt>
    <dgm:pt modelId="{FD169194-D395-497B-9861-FBD1F305473C}" type="pres">
      <dgm:prSet presAssocID="{57731932-F648-45CB-A2DE-14BADF129BC8}" presName="Name37" presStyleLbl="parChTrans1D2" presStyleIdx="1" presStyleCnt="4"/>
      <dgm:spPr/>
      <dgm:t>
        <a:bodyPr/>
        <a:lstStyle/>
        <a:p>
          <a:endParaRPr lang="zh-CN" altLang="en-US"/>
        </a:p>
      </dgm:t>
    </dgm:pt>
    <dgm:pt modelId="{31FB124A-2426-45AB-9CDE-EB521B5AB9E5}" type="pres">
      <dgm:prSet presAssocID="{88DF1E28-FE1F-414A-8164-28E6C6A8D25A}" presName="hierRoot2" presStyleCnt="0">
        <dgm:presLayoutVars>
          <dgm:hierBranch/>
        </dgm:presLayoutVars>
      </dgm:prSet>
      <dgm:spPr/>
      <dgm:t>
        <a:bodyPr/>
        <a:lstStyle/>
        <a:p>
          <a:endParaRPr lang="zh-CN" altLang="en-US"/>
        </a:p>
      </dgm:t>
    </dgm:pt>
    <dgm:pt modelId="{DE9FC9EF-55B6-470C-B955-D56C97201132}" type="pres">
      <dgm:prSet presAssocID="{88DF1E28-FE1F-414A-8164-28E6C6A8D25A}" presName="rootComposite" presStyleCnt="0"/>
      <dgm:spPr/>
      <dgm:t>
        <a:bodyPr/>
        <a:lstStyle/>
        <a:p>
          <a:endParaRPr lang="zh-CN" altLang="en-US"/>
        </a:p>
      </dgm:t>
    </dgm:pt>
    <dgm:pt modelId="{6B124BB3-F7CD-4604-BBD2-53649257D2D7}" type="pres">
      <dgm:prSet presAssocID="{88DF1E28-FE1F-414A-8164-28E6C6A8D25A}" presName="rootText" presStyleLbl="node2" presStyleIdx="1" presStyleCnt="4" custScaleX="17445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D174E2E-E541-47B0-8D95-29D0D54EB186}" type="pres">
      <dgm:prSet presAssocID="{88DF1E28-FE1F-414A-8164-28E6C6A8D25A}" presName="rootConnector" presStyleLbl="node2" presStyleIdx="1" presStyleCnt="4"/>
      <dgm:spPr/>
      <dgm:t>
        <a:bodyPr/>
        <a:lstStyle/>
        <a:p>
          <a:endParaRPr lang="zh-CN" altLang="en-US"/>
        </a:p>
      </dgm:t>
    </dgm:pt>
    <dgm:pt modelId="{6D4BD3F7-A15C-420E-B927-FAA3CB9AEE53}" type="pres">
      <dgm:prSet presAssocID="{88DF1E28-FE1F-414A-8164-28E6C6A8D25A}" presName="hierChild4" presStyleCnt="0"/>
      <dgm:spPr/>
      <dgm:t>
        <a:bodyPr/>
        <a:lstStyle/>
        <a:p>
          <a:endParaRPr lang="zh-CN" altLang="en-US"/>
        </a:p>
      </dgm:t>
    </dgm:pt>
    <dgm:pt modelId="{9609B1B9-CB31-4BA0-8499-9E78BF8D8557}" type="pres">
      <dgm:prSet presAssocID="{C5261742-E280-44B9-A0E6-A07373E89C94}" presName="Name35" presStyleLbl="parChTrans1D3" presStyleIdx="1" presStyleCnt="4"/>
      <dgm:spPr/>
      <dgm:t>
        <a:bodyPr/>
        <a:lstStyle/>
        <a:p>
          <a:endParaRPr lang="zh-CN" altLang="en-US"/>
        </a:p>
      </dgm:t>
    </dgm:pt>
    <dgm:pt modelId="{A814EA12-8091-4E11-83BF-7C0D86E17856}" type="pres">
      <dgm:prSet presAssocID="{3CB2D10C-AC45-4B2A-ADC7-29BFC4DE69A4}" presName="hierRoot2" presStyleCnt="0">
        <dgm:presLayoutVars>
          <dgm:hierBranch val="init"/>
        </dgm:presLayoutVars>
      </dgm:prSet>
      <dgm:spPr/>
    </dgm:pt>
    <dgm:pt modelId="{648CD33F-8C62-4D69-AC09-060BF4570C3D}" type="pres">
      <dgm:prSet presAssocID="{3CB2D10C-AC45-4B2A-ADC7-29BFC4DE69A4}" presName="rootComposite" presStyleCnt="0"/>
      <dgm:spPr/>
    </dgm:pt>
    <dgm:pt modelId="{B33BBF44-0D67-4170-B8C5-EA9078BF1A4E}" type="pres">
      <dgm:prSet presAssocID="{3CB2D10C-AC45-4B2A-ADC7-29BFC4DE69A4}" presName="rootText" presStyleLbl="node3" presStyleIdx="1" presStyleCnt="4" custScaleX="169654" custScaleY="46837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E40AF10-0C51-4473-AA2B-9B6D908D48DB}" type="pres">
      <dgm:prSet presAssocID="{3CB2D10C-AC45-4B2A-ADC7-29BFC4DE69A4}" presName="rootConnector" presStyleLbl="node3" presStyleIdx="1" presStyleCnt="4"/>
      <dgm:spPr/>
      <dgm:t>
        <a:bodyPr/>
        <a:lstStyle/>
        <a:p>
          <a:endParaRPr lang="zh-CN" altLang="en-US"/>
        </a:p>
      </dgm:t>
    </dgm:pt>
    <dgm:pt modelId="{288AC38B-D2D8-46FE-B79D-16E0DCAE97E4}" type="pres">
      <dgm:prSet presAssocID="{3CB2D10C-AC45-4B2A-ADC7-29BFC4DE69A4}" presName="hierChild4" presStyleCnt="0"/>
      <dgm:spPr/>
    </dgm:pt>
    <dgm:pt modelId="{39342B08-336C-4845-896A-171B0E778110}" type="pres">
      <dgm:prSet presAssocID="{3CB2D10C-AC45-4B2A-ADC7-29BFC4DE69A4}" presName="hierChild5" presStyleCnt="0"/>
      <dgm:spPr/>
    </dgm:pt>
    <dgm:pt modelId="{68B226B1-2A6F-41C2-9FC6-9707F79C8FB5}" type="pres">
      <dgm:prSet presAssocID="{88DF1E28-FE1F-414A-8164-28E6C6A8D25A}" presName="hierChild5" presStyleCnt="0"/>
      <dgm:spPr/>
      <dgm:t>
        <a:bodyPr/>
        <a:lstStyle/>
        <a:p>
          <a:endParaRPr lang="zh-CN" altLang="en-US"/>
        </a:p>
      </dgm:t>
    </dgm:pt>
    <dgm:pt modelId="{BBADDC05-E5FA-4388-BC32-3B87EAC4D719}" type="pres">
      <dgm:prSet presAssocID="{7C4D8C15-009A-4241-8A58-5299AFC71128}" presName="Name37" presStyleLbl="parChTrans1D2" presStyleIdx="2" presStyleCnt="4"/>
      <dgm:spPr/>
      <dgm:t>
        <a:bodyPr/>
        <a:lstStyle/>
        <a:p>
          <a:endParaRPr lang="zh-CN" altLang="en-US"/>
        </a:p>
      </dgm:t>
    </dgm:pt>
    <dgm:pt modelId="{AE2C0330-06DB-4460-9BB3-B9D3945F7042}" type="pres">
      <dgm:prSet presAssocID="{4A204F43-D0BE-4836-9ED5-B617C6A48A38}" presName="hierRoot2" presStyleCnt="0">
        <dgm:presLayoutVars>
          <dgm:hierBranch/>
        </dgm:presLayoutVars>
      </dgm:prSet>
      <dgm:spPr/>
      <dgm:t>
        <a:bodyPr/>
        <a:lstStyle/>
        <a:p>
          <a:endParaRPr lang="zh-CN" altLang="en-US"/>
        </a:p>
      </dgm:t>
    </dgm:pt>
    <dgm:pt modelId="{3724A017-DE38-4598-A74B-063A0BEB7876}" type="pres">
      <dgm:prSet presAssocID="{4A204F43-D0BE-4836-9ED5-B617C6A48A38}" presName="rootComposite" presStyleCnt="0"/>
      <dgm:spPr/>
      <dgm:t>
        <a:bodyPr/>
        <a:lstStyle/>
        <a:p>
          <a:endParaRPr lang="zh-CN" altLang="en-US"/>
        </a:p>
      </dgm:t>
    </dgm:pt>
    <dgm:pt modelId="{8F25A1E6-F69B-4F19-B077-00E92784F8BA}" type="pres">
      <dgm:prSet presAssocID="{4A204F43-D0BE-4836-9ED5-B617C6A48A38}" presName="rootText" presStyleLbl="node2" presStyleIdx="2" presStyleCnt="4" custScaleX="2769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D624DDE-EA8A-49B2-B52A-18D012D8E846}" type="pres">
      <dgm:prSet presAssocID="{4A204F43-D0BE-4836-9ED5-B617C6A48A38}" presName="rootConnector" presStyleLbl="node2" presStyleIdx="2" presStyleCnt="4"/>
      <dgm:spPr/>
      <dgm:t>
        <a:bodyPr/>
        <a:lstStyle/>
        <a:p>
          <a:endParaRPr lang="zh-CN" altLang="en-US"/>
        </a:p>
      </dgm:t>
    </dgm:pt>
    <dgm:pt modelId="{3D07DBEE-EECA-4BB4-B92A-0ECA2ECCA92F}" type="pres">
      <dgm:prSet presAssocID="{4A204F43-D0BE-4836-9ED5-B617C6A48A38}" presName="hierChild4" presStyleCnt="0"/>
      <dgm:spPr/>
      <dgm:t>
        <a:bodyPr/>
        <a:lstStyle/>
        <a:p>
          <a:endParaRPr lang="zh-CN" altLang="en-US"/>
        </a:p>
      </dgm:t>
    </dgm:pt>
    <dgm:pt modelId="{2718C7B3-5071-4D94-8E06-3A636D18D784}" type="pres">
      <dgm:prSet presAssocID="{1C095981-AF60-4EED-9C4A-B96F2E2B661B}" presName="Name35" presStyleLbl="parChTrans1D3" presStyleIdx="2" presStyleCnt="4"/>
      <dgm:spPr/>
      <dgm:t>
        <a:bodyPr/>
        <a:lstStyle/>
        <a:p>
          <a:endParaRPr lang="zh-CN" altLang="en-US"/>
        </a:p>
      </dgm:t>
    </dgm:pt>
    <dgm:pt modelId="{F71A39DA-0BEE-497D-88D9-4204CE1B796C}" type="pres">
      <dgm:prSet presAssocID="{9E35201F-9113-4A86-955F-A3FBDC54265F}" presName="hierRoot2" presStyleCnt="0">
        <dgm:presLayoutVars>
          <dgm:hierBranch val="init"/>
        </dgm:presLayoutVars>
      </dgm:prSet>
      <dgm:spPr/>
    </dgm:pt>
    <dgm:pt modelId="{5AD347E6-F030-42E6-972D-85076EF42B79}" type="pres">
      <dgm:prSet presAssocID="{9E35201F-9113-4A86-955F-A3FBDC54265F}" presName="rootComposite" presStyleCnt="0"/>
      <dgm:spPr/>
    </dgm:pt>
    <dgm:pt modelId="{3AFCA5F9-74E7-4C42-A827-A19C600B6110}" type="pres">
      <dgm:prSet presAssocID="{9E35201F-9113-4A86-955F-A3FBDC54265F}" presName="rootText" presStyleLbl="node3" presStyleIdx="2" presStyleCnt="4" custScaleX="257206" custScaleY="47084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A8D4D2C-14C5-4B78-83CE-E81B5863A5C7}" type="pres">
      <dgm:prSet presAssocID="{9E35201F-9113-4A86-955F-A3FBDC54265F}" presName="rootConnector" presStyleLbl="node3" presStyleIdx="2" presStyleCnt="4"/>
      <dgm:spPr/>
      <dgm:t>
        <a:bodyPr/>
        <a:lstStyle/>
        <a:p>
          <a:endParaRPr lang="zh-CN" altLang="en-US"/>
        </a:p>
      </dgm:t>
    </dgm:pt>
    <dgm:pt modelId="{31082D7A-4736-4F68-A0A4-C4B9B9F8A4CA}" type="pres">
      <dgm:prSet presAssocID="{9E35201F-9113-4A86-955F-A3FBDC54265F}" presName="hierChild4" presStyleCnt="0"/>
      <dgm:spPr/>
    </dgm:pt>
    <dgm:pt modelId="{711CF72E-DD05-4E86-8D8D-E8B713F532D5}" type="pres">
      <dgm:prSet presAssocID="{9E35201F-9113-4A86-955F-A3FBDC54265F}" presName="hierChild5" presStyleCnt="0"/>
      <dgm:spPr/>
    </dgm:pt>
    <dgm:pt modelId="{2BC431F0-19D1-4B16-9930-054CE12119CB}" type="pres">
      <dgm:prSet presAssocID="{4A204F43-D0BE-4836-9ED5-B617C6A48A38}" presName="hierChild5" presStyleCnt="0"/>
      <dgm:spPr/>
      <dgm:t>
        <a:bodyPr/>
        <a:lstStyle/>
        <a:p>
          <a:endParaRPr lang="zh-CN" altLang="en-US"/>
        </a:p>
      </dgm:t>
    </dgm:pt>
    <dgm:pt modelId="{AC570CF7-FC64-4945-9F32-71C93724DF50}" type="pres">
      <dgm:prSet presAssocID="{D51B1653-2050-4CB7-B03D-2B9D455B407C}" presName="Name37" presStyleLbl="parChTrans1D2" presStyleIdx="3" presStyleCnt="4"/>
      <dgm:spPr/>
      <dgm:t>
        <a:bodyPr/>
        <a:lstStyle/>
        <a:p>
          <a:endParaRPr lang="zh-CN" altLang="en-US"/>
        </a:p>
      </dgm:t>
    </dgm:pt>
    <dgm:pt modelId="{47827FF2-7FCF-4C7B-9AF6-2D3CD30A91C7}" type="pres">
      <dgm:prSet presAssocID="{204DA813-5CD1-43B3-A8FE-CAAEBE82EE26}" presName="hierRoot2" presStyleCnt="0">
        <dgm:presLayoutVars>
          <dgm:hierBranch/>
        </dgm:presLayoutVars>
      </dgm:prSet>
      <dgm:spPr/>
    </dgm:pt>
    <dgm:pt modelId="{D6AB2C05-5C5D-4A7B-A24A-9DAE7D3077B7}" type="pres">
      <dgm:prSet presAssocID="{204DA813-5CD1-43B3-A8FE-CAAEBE82EE26}" presName="rootComposite" presStyleCnt="0"/>
      <dgm:spPr/>
    </dgm:pt>
    <dgm:pt modelId="{B21A42B4-E6CA-47E7-9840-CA03F1EEC832}" type="pres">
      <dgm:prSet presAssocID="{204DA813-5CD1-43B3-A8FE-CAAEBE82EE26}" presName="rootText" presStyleLbl="node2" presStyleIdx="3" presStyleCnt="4" custScaleX="16579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9E343DC-461B-4B0F-A230-1CE27BF59A05}" type="pres">
      <dgm:prSet presAssocID="{204DA813-5CD1-43B3-A8FE-CAAEBE82EE26}" presName="rootConnector" presStyleLbl="node2" presStyleIdx="3" presStyleCnt="4"/>
      <dgm:spPr/>
      <dgm:t>
        <a:bodyPr/>
        <a:lstStyle/>
        <a:p>
          <a:endParaRPr lang="zh-CN" altLang="en-US"/>
        </a:p>
      </dgm:t>
    </dgm:pt>
    <dgm:pt modelId="{F16CCFCA-C958-467B-9BC7-E02D8719C795}" type="pres">
      <dgm:prSet presAssocID="{204DA813-5CD1-43B3-A8FE-CAAEBE82EE26}" presName="hierChild4" presStyleCnt="0"/>
      <dgm:spPr/>
    </dgm:pt>
    <dgm:pt modelId="{FF087AC0-0BB7-4E50-875E-B2F902057C1B}" type="pres">
      <dgm:prSet presAssocID="{A8C4DECB-E1F7-4C06-8E20-C8EF10DA2DA4}" presName="Name35" presStyleLbl="parChTrans1D3" presStyleIdx="3" presStyleCnt="4"/>
      <dgm:spPr/>
      <dgm:t>
        <a:bodyPr/>
        <a:lstStyle/>
        <a:p>
          <a:endParaRPr lang="zh-CN" altLang="en-US"/>
        </a:p>
      </dgm:t>
    </dgm:pt>
    <dgm:pt modelId="{5BACECA9-D938-4327-BDBE-1B856E4AA1BA}" type="pres">
      <dgm:prSet presAssocID="{7A74A127-DA33-483B-B229-F215C9EAD925}" presName="hierRoot2" presStyleCnt="0">
        <dgm:presLayoutVars>
          <dgm:hierBranch val="init"/>
        </dgm:presLayoutVars>
      </dgm:prSet>
      <dgm:spPr/>
    </dgm:pt>
    <dgm:pt modelId="{730A46A0-B23E-460C-9868-241DF34D9018}" type="pres">
      <dgm:prSet presAssocID="{7A74A127-DA33-483B-B229-F215C9EAD925}" presName="rootComposite" presStyleCnt="0"/>
      <dgm:spPr/>
    </dgm:pt>
    <dgm:pt modelId="{3E0C0891-D069-481F-A113-D9C7193A0760}" type="pres">
      <dgm:prSet presAssocID="{7A74A127-DA33-483B-B229-F215C9EAD925}" presName="rootText" presStyleLbl="node3" presStyleIdx="3" presStyleCnt="4" custScaleX="166584" custScaleY="47302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9E80DF8-FD8B-49B2-AC15-DB4DD3C0B463}" type="pres">
      <dgm:prSet presAssocID="{7A74A127-DA33-483B-B229-F215C9EAD925}" presName="rootConnector" presStyleLbl="node3" presStyleIdx="3" presStyleCnt="4"/>
      <dgm:spPr/>
      <dgm:t>
        <a:bodyPr/>
        <a:lstStyle/>
        <a:p>
          <a:endParaRPr lang="zh-CN" altLang="en-US"/>
        </a:p>
      </dgm:t>
    </dgm:pt>
    <dgm:pt modelId="{C82256C6-8AE4-4111-B53F-E2F3D572BD90}" type="pres">
      <dgm:prSet presAssocID="{7A74A127-DA33-483B-B229-F215C9EAD925}" presName="hierChild4" presStyleCnt="0"/>
      <dgm:spPr/>
    </dgm:pt>
    <dgm:pt modelId="{80B299F7-99B0-4C40-B642-20A1E6058445}" type="pres">
      <dgm:prSet presAssocID="{7A74A127-DA33-483B-B229-F215C9EAD925}" presName="hierChild5" presStyleCnt="0"/>
      <dgm:spPr/>
    </dgm:pt>
    <dgm:pt modelId="{590F971C-E00F-40CE-8584-340B86355F70}" type="pres">
      <dgm:prSet presAssocID="{204DA813-5CD1-43B3-A8FE-CAAEBE82EE26}" presName="hierChild5" presStyleCnt="0"/>
      <dgm:spPr/>
    </dgm:pt>
    <dgm:pt modelId="{C64CDA81-0085-40EC-BE46-FB45A1D1AF08}" type="pres">
      <dgm:prSet presAssocID="{4F5C7AAE-E183-41D3-8653-E1DE75624B05}" presName="hierChild3" presStyleCnt="0"/>
      <dgm:spPr/>
      <dgm:t>
        <a:bodyPr/>
        <a:lstStyle/>
        <a:p>
          <a:endParaRPr lang="zh-CN" altLang="en-US"/>
        </a:p>
      </dgm:t>
    </dgm:pt>
  </dgm:ptLst>
  <dgm:cxnLst>
    <dgm:cxn modelId="{98FB86A8-4186-4E43-BD2A-6D22A9270959}" type="presOf" srcId="{B01E4017-2C84-494A-BCE3-617C84D9F91E}" destId="{AF394F20-5920-4029-AC53-ED8D39D5D1A1}" srcOrd="0" destOrd="0" presId="urn:microsoft.com/office/officeart/2005/8/layout/orgChart1"/>
    <dgm:cxn modelId="{0DFB3E55-C075-4823-A343-9F527A2B5E4F}" srcId="{88DF1E28-FE1F-414A-8164-28E6C6A8D25A}" destId="{3CB2D10C-AC45-4B2A-ADC7-29BFC4DE69A4}" srcOrd="0" destOrd="0" parTransId="{C5261742-E280-44B9-A0E6-A07373E89C94}" sibTransId="{3BCC57E6-DD62-436C-AD6D-28789B26B524}"/>
    <dgm:cxn modelId="{0ED98951-41E4-4E1D-9474-A17962C5D58A}" type="presOf" srcId="{D51B1653-2050-4CB7-B03D-2B9D455B407C}" destId="{AC570CF7-FC64-4945-9F32-71C93724DF50}" srcOrd="0" destOrd="0" presId="urn:microsoft.com/office/officeart/2005/8/layout/orgChart1"/>
    <dgm:cxn modelId="{4409190D-1389-428E-AA3D-99625BFB7B12}" type="presOf" srcId="{57731932-F648-45CB-A2DE-14BADF129BC8}" destId="{FD169194-D395-497B-9861-FBD1F305473C}" srcOrd="0" destOrd="0" presId="urn:microsoft.com/office/officeart/2005/8/layout/orgChart1"/>
    <dgm:cxn modelId="{802AD96D-9937-4C6C-A2EF-CE51685D69FA}" type="presOf" srcId="{1C095981-AF60-4EED-9C4A-B96F2E2B661B}" destId="{2718C7B3-5071-4D94-8E06-3A636D18D784}" srcOrd="0" destOrd="0" presId="urn:microsoft.com/office/officeart/2005/8/layout/orgChart1"/>
    <dgm:cxn modelId="{576974AF-9783-464B-972A-58D2AE23FC2E}" srcId="{4F5C7AAE-E183-41D3-8653-E1DE75624B05}" destId="{78BA8C77-1B2E-4C78-B211-852E3D7D8B95}" srcOrd="0" destOrd="0" parTransId="{5C86F1CB-40A5-4930-87CA-8743306B84B0}" sibTransId="{837F7919-21B5-4B5E-8ADA-1162EAC1421A}"/>
    <dgm:cxn modelId="{5CF26BFB-D16A-47C2-9B05-AEF34C983601}" type="presOf" srcId="{7A74A127-DA33-483B-B229-F215C9EAD925}" destId="{99E80DF8-FD8B-49B2-AC15-DB4DD3C0B463}" srcOrd="1" destOrd="0" presId="urn:microsoft.com/office/officeart/2005/8/layout/orgChart1"/>
    <dgm:cxn modelId="{2746809F-0F8F-416C-BB3E-7CA4968E6464}" type="presOf" srcId="{204DA813-5CD1-43B3-A8FE-CAAEBE82EE26}" destId="{B21A42B4-E6CA-47E7-9840-CA03F1EEC832}" srcOrd="0" destOrd="0" presId="urn:microsoft.com/office/officeart/2005/8/layout/orgChart1"/>
    <dgm:cxn modelId="{10E27A1E-E9DA-46D5-BC45-D0E4593CD3B6}" type="presOf" srcId="{40E05885-B4FA-40C3-9735-9C53C48839C5}" destId="{3CB6D45E-D7B2-4ADA-8BF0-D84DB9754EC7}" srcOrd="1" destOrd="0" presId="urn:microsoft.com/office/officeart/2005/8/layout/orgChart1"/>
    <dgm:cxn modelId="{4395FAC2-F9FD-41DB-9812-4E1B6AF1DFBB}" type="presOf" srcId="{88DF1E28-FE1F-414A-8164-28E6C6A8D25A}" destId="{6B124BB3-F7CD-4604-BBD2-53649257D2D7}" srcOrd="0" destOrd="0" presId="urn:microsoft.com/office/officeart/2005/8/layout/orgChart1"/>
    <dgm:cxn modelId="{C461A861-C8C1-4FD2-9D8A-36623D03F653}" srcId="{78BA8C77-1B2E-4C78-B211-852E3D7D8B95}" destId="{40E05885-B4FA-40C3-9735-9C53C48839C5}" srcOrd="0" destOrd="0" parTransId="{7FF35D0B-313B-4080-A2D6-103E21BAEC4C}" sibTransId="{239C866C-4FF5-4F5A-94DD-8AC681CEB4EF}"/>
    <dgm:cxn modelId="{E85B961F-F7D9-4099-B10A-040F6255F6D2}" type="presOf" srcId="{78BA8C77-1B2E-4C78-B211-852E3D7D8B95}" destId="{8C5E1E37-5B56-4C64-AEEF-F4AC5578B016}" srcOrd="1" destOrd="0" presId="urn:microsoft.com/office/officeart/2005/8/layout/orgChart1"/>
    <dgm:cxn modelId="{D573DEBF-9A1F-4F93-A429-ECD83F476069}" type="presOf" srcId="{40E05885-B4FA-40C3-9735-9C53C48839C5}" destId="{4ECE6654-5C73-4595-AEC0-6F48B7441E72}" srcOrd="0" destOrd="0" presId="urn:microsoft.com/office/officeart/2005/8/layout/orgChart1"/>
    <dgm:cxn modelId="{B190B70B-C370-445F-8B0A-BF5323062D16}" type="presOf" srcId="{4F5C7AAE-E183-41D3-8653-E1DE75624B05}" destId="{310AC435-C4E0-4A1B-AE65-164526C9C3C5}" srcOrd="1" destOrd="0" presId="urn:microsoft.com/office/officeart/2005/8/layout/orgChart1"/>
    <dgm:cxn modelId="{DE9A3F7C-8A3E-42AC-AE96-554ADE47E4D7}" type="presOf" srcId="{7C4D8C15-009A-4241-8A58-5299AFC71128}" destId="{BBADDC05-E5FA-4388-BC32-3B87EAC4D719}" srcOrd="0" destOrd="0" presId="urn:microsoft.com/office/officeart/2005/8/layout/orgChart1"/>
    <dgm:cxn modelId="{8CACA7C9-B9E4-4F72-BCFD-AF08C320DC8A}" type="presOf" srcId="{4F5C7AAE-E183-41D3-8653-E1DE75624B05}" destId="{C3319B07-DE46-4FC7-A3E9-C7B9637F2EA1}" srcOrd="0" destOrd="0" presId="urn:microsoft.com/office/officeart/2005/8/layout/orgChart1"/>
    <dgm:cxn modelId="{8F572604-C172-4DA1-85FB-3C8B783DE395}" srcId="{4A204F43-D0BE-4836-9ED5-B617C6A48A38}" destId="{9E35201F-9113-4A86-955F-A3FBDC54265F}" srcOrd="0" destOrd="0" parTransId="{1C095981-AF60-4EED-9C4A-B96F2E2B661B}" sibTransId="{3AEA5B42-037C-4D71-A2D7-138828D67CE3}"/>
    <dgm:cxn modelId="{7C9A4761-0BA5-40A7-96B7-E8FF4CC2D096}" srcId="{B01E4017-2C84-494A-BCE3-617C84D9F91E}" destId="{4F5C7AAE-E183-41D3-8653-E1DE75624B05}" srcOrd="0" destOrd="0" parTransId="{8C5E3566-CCC4-4DF3-95E1-C9954C800AD1}" sibTransId="{A0E0ACE4-77B5-46DA-9D9A-9189EF303124}"/>
    <dgm:cxn modelId="{7968095B-9A74-4DB3-957D-CF530AFD4AF0}" type="presOf" srcId="{3CB2D10C-AC45-4B2A-ADC7-29BFC4DE69A4}" destId="{5E40AF10-0C51-4473-AA2B-9B6D908D48DB}" srcOrd="1" destOrd="0" presId="urn:microsoft.com/office/officeart/2005/8/layout/orgChart1"/>
    <dgm:cxn modelId="{D4A1EB17-D901-42B1-8CF5-23C5DBF9C63C}" type="presOf" srcId="{5C86F1CB-40A5-4930-87CA-8743306B84B0}" destId="{F434855D-E975-4678-9782-CDBA58A00D72}" srcOrd="0" destOrd="0" presId="urn:microsoft.com/office/officeart/2005/8/layout/orgChart1"/>
    <dgm:cxn modelId="{0B86A150-63BA-4648-9D66-9E0B28FC8E00}" srcId="{204DA813-5CD1-43B3-A8FE-CAAEBE82EE26}" destId="{7A74A127-DA33-483B-B229-F215C9EAD925}" srcOrd="0" destOrd="0" parTransId="{A8C4DECB-E1F7-4C06-8E20-C8EF10DA2DA4}" sibTransId="{B25083F6-F77A-423B-89D7-0A791B5C2D73}"/>
    <dgm:cxn modelId="{047F4BB3-BA95-40AA-B06C-88E04BDEE2F1}" type="presOf" srcId="{C5261742-E280-44B9-A0E6-A07373E89C94}" destId="{9609B1B9-CB31-4BA0-8499-9E78BF8D8557}" srcOrd="0" destOrd="0" presId="urn:microsoft.com/office/officeart/2005/8/layout/orgChart1"/>
    <dgm:cxn modelId="{4F7F25C7-F834-4FF4-8742-1482BAF00BBF}" type="presOf" srcId="{204DA813-5CD1-43B3-A8FE-CAAEBE82EE26}" destId="{29E343DC-461B-4B0F-A230-1CE27BF59A05}" srcOrd="1" destOrd="0" presId="urn:microsoft.com/office/officeart/2005/8/layout/orgChart1"/>
    <dgm:cxn modelId="{FAAA9638-8580-4C5D-8759-59C9A3949BF3}" type="presOf" srcId="{3CB2D10C-AC45-4B2A-ADC7-29BFC4DE69A4}" destId="{B33BBF44-0D67-4170-B8C5-EA9078BF1A4E}" srcOrd="0" destOrd="0" presId="urn:microsoft.com/office/officeart/2005/8/layout/orgChart1"/>
    <dgm:cxn modelId="{9A22C3D7-93B9-4A54-B277-E8FB9FFDD82F}" type="presOf" srcId="{9E35201F-9113-4A86-955F-A3FBDC54265F}" destId="{3AFCA5F9-74E7-4C42-A827-A19C600B6110}" srcOrd="0" destOrd="0" presId="urn:microsoft.com/office/officeart/2005/8/layout/orgChart1"/>
    <dgm:cxn modelId="{F8118A57-28E3-42B9-A757-44088463B27A}" srcId="{4F5C7AAE-E183-41D3-8653-E1DE75624B05}" destId="{4A204F43-D0BE-4836-9ED5-B617C6A48A38}" srcOrd="2" destOrd="0" parTransId="{7C4D8C15-009A-4241-8A58-5299AFC71128}" sibTransId="{074D25BE-7334-42DF-B787-E188CA89BF96}"/>
    <dgm:cxn modelId="{3AD28AC3-0612-4736-85E9-F1566F927383}" type="presOf" srcId="{4A204F43-D0BE-4836-9ED5-B617C6A48A38}" destId="{6D624DDE-EA8A-49B2-B52A-18D012D8E846}" srcOrd="1" destOrd="0" presId="urn:microsoft.com/office/officeart/2005/8/layout/orgChart1"/>
    <dgm:cxn modelId="{C5D44A49-CFD1-48FE-BA01-330DA9270041}" srcId="{4F5C7AAE-E183-41D3-8653-E1DE75624B05}" destId="{204DA813-5CD1-43B3-A8FE-CAAEBE82EE26}" srcOrd="3" destOrd="0" parTransId="{D51B1653-2050-4CB7-B03D-2B9D455B407C}" sibTransId="{8507E947-AD87-4DC1-89E0-719FE0C9097D}"/>
    <dgm:cxn modelId="{357E5237-6DE0-4648-8DC2-7DAF60CD7B22}" type="presOf" srcId="{A8C4DECB-E1F7-4C06-8E20-C8EF10DA2DA4}" destId="{FF087AC0-0BB7-4E50-875E-B2F902057C1B}" srcOrd="0" destOrd="0" presId="urn:microsoft.com/office/officeart/2005/8/layout/orgChart1"/>
    <dgm:cxn modelId="{08E602C0-4496-415F-BB49-61861D83675D}" type="presOf" srcId="{9E35201F-9113-4A86-955F-A3FBDC54265F}" destId="{FA8D4D2C-14C5-4B78-83CE-E81B5863A5C7}" srcOrd="1" destOrd="0" presId="urn:microsoft.com/office/officeart/2005/8/layout/orgChart1"/>
    <dgm:cxn modelId="{68731B8D-18E8-43BD-9CB8-B8D57F251742}" type="presOf" srcId="{7FF35D0B-313B-4080-A2D6-103E21BAEC4C}" destId="{FB412AE5-D667-4272-935D-FAAEC8E0BD33}" srcOrd="0" destOrd="0" presId="urn:microsoft.com/office/officeart/2005/8/layout/orgChart1"/>
    <dgm:cxn modelId="{54379862-9FEB-482E-AB87-14B1876D3CCB}" type="presOf" srcId="{7A74A127-DA33-483B-B229-F215C9EAD925}" destId="{3E0C0891-D069-481F-A113-D9C7193A0760}" srcOrd="0" destOrd="0" presId="urn:microsoft.com/office/officeart/2005/8/layout/orgChart1"/>
    <dgm:cxn modelId="{DAEAB286-465D-4C49-8813-9288917DD695}" type="presOf" srcId="{4A204F43-D0BE-4836-9ED5-B617C6A48A38}" destId="{8F25A1E6-F69B-4F19-B077-00E92784F8BA}" srcOrd="0" destOrd="0" presId="urn:microsoft.com/office/officeart/2005/8/layout/orgChart1"/>
    <dgm:cxn modelId="{F1D02E9F-4FB2-4351-9B0D-B4DE6BEEF49A}" type="presOf" srcId="{88DF1E28-FE1F-414A-8164-28E6C6A8D25A}" destId="{BD174E2E-E541-47B0-8D95-29D0D54EB186}" srcOrd="1" destOrd="0" presId="urn:microsoft.com/office/officeart/2005/8/layout/orgChart1"/>
    <dgm:cxn modelId="{20B44F17-A08F-432C-B8CC-59EF18CD4ACA}" type="presOf" srcId="{78BA8C77-1B2E-4C78-B211-852E3D7D8B95}" destId="{15DA3669-4C2E-4342-8606-6BA53506F209}" srcOrd="0" destOrd="0" presId="urn:microsoft.com/office/officeart/2005/8/layout/orgChart1"/>
    <dgm:cxn modelId="{73B85B31-9CD7-45B5-BD26-893DE74B0E2F}" srcId="{4F5C7AAE-E183-41D3-8653-E1DE75624B05}" destId="{88DF1E28-FE1F-414A-8164-28E6C6A8D25A}" srcOrd="1" destOrd="0" parTransId="{57731932-F648-45CB-A2DE-14BADF129BC8}" sibTransId="{FDBAD4E2-D187-456A-9DDB-0EF795C2C9E6}"/>
    <dgm:cxn modelId="{B91B9CCA-711C-4870-A762-58EC2FA4E7F0}" type="presParOf" srcId="{AF394F20-5920-4029-AC53-ED8D39D5D1A1}" destId="{E0154F41-58B4-4D33-A4DA-949EC0F86C32}" srcOrd="0" destOrd="0" presId="urn:microsoft.com/office/officeart/2005/8/layout/orgChart1"/>
    <dgm:cxn modelId="{723AA3AF-8774-4922-B101-6636241D32F2}" type="presParOf" srcId="{E0154F41-58B4-4D33-A4DA-949EC0F86C32}" destId="{5362A588-3BD4-4C20-9355-19E5767AC437}" srcOrd="0" destOrd="0" presId="urn:microsoft.com/office/officeart/2005/8/layout/orgChart1"/>
    <dgm:cxn modelId="{EB7941D0-5CE0-4905-ABF3-CA64678BAF76}" type="presParOf" srcId="{5362A588-3BD4-4C20-9355-19E5767AC437}" destId="{C3319B07-DE46-4FC7-A3E9-C7B9637F2EA1}" srcOrd="0" destOrd="0" presId="urn:microsoft.com/office/officeart/2005/8/layout/orgChart1"/>
    <dgm:cxn modelId="{6A426653-8FC5-42E8-AD37-F6D77906BA88}" type="presParOf" srcId="{5362A588-3BD4-4C20-9355-19E5767AC437}" destId="{310AC435-C4E0-4A1B-AE65-164526C9C3C5}" srcOrd="1" destOrd="0" presId="urn:microsoft.com/office/officeart/2005/8/layout/orgChart1"/>
    <dgm:cxn modelId="{482611DB-7E81-4863-904F-1C86190CDB07}" type="presParOf" srcId="{E0154F41-58B4-4D33-A4DA-949EC0F86C32}" destId="{21FE6598-DA9B-4FB6-A805-12E82F1962F4}" srcOrd="1" destOrd="0" presId="urn:microsoft.com/office/officeart/2005/8/layout/orgChart1"/>
    <dgm:cxn modelId="{BFAA36F6-0878-4BDE-98E4-510D2C83E184}" type="presParOf" srcId="{21FE6598-DA9B-4FB6-A805-12E82F1962F4}" destId="{F434855D-E975-4678-9782-CDBA58A00D72}" srcOrd="0" destOrd="0" presId="urn:microsoft.com/office/officeart/2005/8/layout/orgChart1"/>
    <dgm:cxn modelId="{E748F18E-6FD5-4CC5-B7CD-43A528BBFCBB}" type="presParOf" srcId="{21FE6598-DA9B-4FB6-A805-12E82F1962F4}" destId="{3ADC9CAF-C9D3-4AD5-8902-6ABAE0CFED2E}" srcOrd="1" destOrd="0" presId="urn:microsoft.com/office/officeart/2005/8/layout/orgChart1"/>
    <dgm:cxn modelId="{F0AE715A-93CD-47F3-B399-97C0CAFADA2A}" type="presParOf" srcId="{3ADC9CAF-C9D3-4AD5-8902-6ABAE0CFED2E}" destId="{50BB148E-8500-4ACA-B711-532032CEB996}" srcOrd="0" destOrd="0" presId="urn:microsoft.com/office/officeart/2005/8/layout/orgChart1"/>
    <dgm:cxn modelId="{49DCBFD7-14BC-4CF5-B97C-25FE958EB266}" type="presParOf" srcId="{50BB148E-8500-4ACA-B711-532032CEB996}" destId="{15DA3669-4C2E-4342-8606-6BA53506F209}" srcOrd="0" destOrd="0" presId="urn:microsoft.com/office/officeart/2005/8/layout/orgChart1"/>
    <dgm:cxn modelId="{D4C5D384-E24D-4D83-AB51-1173A4F85405}" type="presParOf" srcId="{50BB148E-8500-4ACA-B711-532032CEB996}" destId="{8C5E1E37-5B56-4C64-AEEF-F4AC5578B016}" srcOrd="1" destOrd="0" presId="urn:microsoft.com/office/officeart/2005/8/layout/orgChart1"/>
    <dgm:cxn modelId="{7B5349A0-690B-49D6-B056-FD14BA5BD931}" type="presParOf" srcId="{3ADC9CAF-C9D3-4AD5-8902-6ABAE0CFED2E}" destId="{0D5057B1-555A-49D1-A2AC-661E56B663C6}" srcOrd="1" destOrd="0" presId="urn:microsoft.com/office/officeart/2005/8/layout/orgChart1"/>
    <dgm:cxn modelId="{B6D07944-0DF5-462C-962F-98E55E562379}" type="presParOf" srcId="{0D5057B1-555A-49D1-A2AC-661E56B663C6}" destId="{FB412AE5-D667-4272-935D-FAAEC8E0BD33}" srcOrd="0" destOrd="0" presId="urn:microsoft.com/office/officeart/2005/8/layout/orgChart1"/>
    <dgm:cxn modelId="{E329DBF4-8FF3-4250-8232-96AA4A78A0E3}" type="presParOf" srcId="{0D5057B1-555A-49D1-A2AC-661E56B663C6}" destId="{98956578-164F-4B7F-908F-9DD6B7799EB3}" srcOrd="1" destOrd="0" presId="urn:microsoft.com/office/officeart/2005/8/layout/orgChart1"/>
    <dgm:cxn modelId="{CFA510C5-33F7-4DBC-B5DF-188CE4A508B1}" type="presParOf" srcId="{98956578-164F-4B7F-908F-9DD6B7799EB3}" destId="{A00D1F26-D515-462D-9CBF-D175760139AB}" srcOrd="0" destOrd="0" presId="urn:microsoft.com/office/officeart/2005/8/layout/orgChart1"/>
    <dgm:cxn modelId="{B1AAF3BA-C900-4B30-AE65-F98AF0AE12BA}" type="presParOf" srcId="{A00D1F26-D515-462D-9CBF-D175760139AB}" destId="{4ECE6654-5C73-4595-AEC0-6F48B7441E72}" srcOrd="0" destOrd="0" presId="urn:microsoft.com/office/officeart/2005/8/layout/orgChart1"/>
    <dgm:cxn modelId="{9265516B-CB1E-4A94-ABDF-77D20B54C9A2}" type="presParOf" srcId="{A00D1F26-D515-462D-9CBF-D175760139AB}" destId="{3CB6D45E-D7B2-4ADA-8BF0-D84DB9754EC7}" srcOrd="1" destOrd="0" presId="urn:microsoft.com/office/officeart/2005/8/layout/orgChart1"/>
    <dgm:cxn modelId="{8C803CED-275C-4B35-89EC-1587C235553E}" type="presParOf" srcId="{98956578-164F-4B7F-908F-9DD6B7799EB3}" destId="{7B957A06-F1AB-48B6-8A1C-BA20607149C2}" srcOrd="1" destOrd="0" presId="urn:microsoft.com/office/officeart/2005/8/layout/orgChart1"/>
    <dgm:cxn modelId="{A5D8B312-8C82-4F7F-9CCB-52FAB1CE9795}" type="presParOf" srcId="{98956578-164F-4B7F-908F-9DD6B7799EB3}" destId="{7DA78052-3D88-4497-8E86-603696654D76}" srcOrd="2" destOrd="0" presId="urn:microsoft.com/office/officeart/2005/8/layout/orgChart1"/>
    <dgm:cxn modelId="{8F9D41C9-380B-4B3D-BC58-79BA61FD348D}" type="presParOf" srcId="{3ADC9CAF-C9D3-4AD5-8902-6ABAE0CFED2E}" destId="{1DBEF5C5-A79A-432C-BD29-89BA2ACD2584}" srcOrd="2" destOrd="0" presId="urn:microsoft.com/office/officeart/2005/8/layout/orgChart1"/>
    <dgm:cxn modelId="{7290C79A-9363-4096-9AD7-7D7D8DEF476E}" type="presParOf" srcId="{21FE6598-DA9B-4FB6-A805-12E82F1962F4}" destId="{FD169194-D395-497B-9861-FBD1F305473C}" srcOrd="2" destOrd="0" presId="urn:microsoft.com/office/officeart/2005/8/layout/orgChart1"/>
    <dgm:cxn modelId="{F0620953-791D-4A88-A608-BEBEEB44E6D3}" type="presParOf" srcId="{21FE6598-DA9B-4FB6-A805-12E82F1962F4}" destId="{31FB124A-2426-45AB-9CDE-EB521B5AB9E5}" srcOrd="3" destOrd="0" presId="urn:microsoft.com/office/officeart/2005/8/layout/orgChart1"/>
    <dgm:cxn modelId="{60986797-B564-452F-9D2F-92792E27CDAC}" type="presParOf" srcId="{31FB124A-2426-45AB-9CDE-EB521B5AB9E5}" destId="{DE9FC9EF-55B6-470C-B955-D56C97201132}" srcOrd="0" destOrd="0" presId="urn:microsoft.com/office/officeart/2005/8/layout/orgChart1"/>
    <dgm:cxn modelId="{5C4B67B7-8E96-451D-9682-3BC592A31437}" type="presParOf" srcId="{DE9FC9EF-55B6-470C-B955-D56C97201132}" destId="{6B124BB3-F7CD-4604-BBD2-53649257D2D7}" srcOrd="0" destOrd="0" presId="urn:microsoft.com/office/officeart/2005/8/layout/orgChart1"/>
    <dgm:cxn modelId="{FDA321A5-8CE1-495E-B877-D82942228ED8}" type="presParOf" srcId="{DE9FC9EF-55B6-470C-B955-D56C97201132}" destId="{BD174E2E-E541-47B0-8D95-29D0D54EB186}" srcOrd="1" destOrd="0" presId="urn:microsoft.com/office/officeart/2005/8/layout/orgChart1"/>
    <dgm:cxn modelId="{A804676D-EB15-4A70-9D01-964EA4F6E100}" type="presParOf" srcId="{31FB124A-2426-45AB-9CDE-EB521B5AB9E5}" destId="{6D4BD3F7-A15C-420E-B927-FAA3CB9AEE53}" srcOrd="1" destOrd="0" presId="urn:microsoft.com/office/officeart/2005/8/layout/orgChart1"/>
    <dgm:cxn modelId="{377AB142-833F-4E13-8987-491654820180}" type="presParOf" srcId="{6D4BD3F7-A15C-420E-B927-FAA3CB9AEE53}" destId="{9609B1B9-CB31-4BA0-8499-9E78BF8D8557}" srcOrd="0" destOrd="0" presId="urn:microsoft.com/office/officeart/2005/8/layout/orgChart1"/>
    <dgm:cxn modelId="{BE2CDD8C-BCEA-464A-8DEA-455A1937CA70}" type="presParOf" srcId="{6D4BD3F7-A15C-420E-B927-FAA3CB9AEE53}" destId="{A814EA12-8091-4E11-83BF-7C0D86E17856}" srcOrd="1" destOrd="0" presId="urn:microsoft.com/office/officeart/2005/8/layout/orgChart1"/>
    <dgm:cxn modelId="{5D01B83E-31DD-47B5-BD65-97BF88BE09B0}" type="presParOf" srcId="{A814EA12-8091-4E11-83BF-7C0D86E17856}" destId="{648CD33F-8C62-4D69-AC09-060BF4570C3D}" srcOrd="0" destOrd="0" presId="urn:microsoft.com/office/officeart/2005/8/layout/orgChart1"/>
    <dgm:cxn modelId="{6621E1B3-8884-44F7-9418-7057CC9A399B}" type="presParOf" srcId="{648CD33F-8C62-4D69-AC09-060BF4570C3D}" destId="{B33BBF44-0D67-4170-B8C5-EA9078BF1A4E}" srcOrd="0" destOrd="0" presId="urn:microsoft.com/office/officeart/2005/8/layout/orgChart1"/>
    <dgm:cxn modelId="{C3C72255-90CF-4B85-9179-D2ABC6524A9B}" type="presParOf" srcId="{648CD33F-8C62-4D69-AC09-060BF4570C3D}" destId="{5E40AF10-0C51-4473-AA2B-9B6D908D48DB}" srcOrd="1" destOrd="0" presId="urn:microsoft.com/office/officeart/2005/8/layout/orgChart1"/>
    <dgm:cxn modelId="{D26464CA-F5FE-45D6-B6F8-7CBB6F97FB10}" type="presParOf" srcId="{A814EA12-8091-4E11-83BF-7C0D86E17856}" destId="{288AC38B-D2D8-46FE-B79D-16E0DCAE97E4}" srcOrd="1" destOrd="0" presId="urn:microsoft.com/office/officeart/2005/8/layout/orgChart1"/>
    <dgm:cxn modelId="{70FD3A78-FFCC-4FDA-B9A9-B7C8AAD4D7B7}" type="presParOf" srcId="{A814EA12-8091-4E11-83BF-7C0D86E17856}" destId="{39342B08-336C-4845-896A-171B0E778110}" srcOrd="2" destOrd="0" presId="urn:microsoft.com/office/officeart/2005/8/layout/orgChart1"/>
    <dgm:cxn modelId="{FD6705AC-F622-4815-8CD6-F49950A47C0B}" type="presParOf" srcId="{31FB124A-2426-45AB-9CDE-EB521B5AB9E5}" destId="{68B226B1-2A6F-41C2-9FC6-9707F79C8FB5}" srcOrd="2" destOrd="0" presId="urn:microsoft.com/office/officeart/2005/8/layout/orgChart1"/>
    <dgm:cxn modelId="{763D8250-329E-4043-9571-8E02F3A39E6D}" type="presParOf" srcId="{21FE6598-DA9B-4FB6-A805-12E82F1962F4}" destId="{BBADDC05-E5FA-4388-BC32-3B87EAC4D719}" srcOrd="4" destOrd="0" presId="urn:microsoft.com/office/officeart/2005/8/layout/orgChart1"/>
    <dgm:cxn modelId="{DC543AF7-4AAE-47DE-BACA-7263494AA0E7}" type="presParOf" srcId="{21FE6598-DA9B-4FB6-A805-12E82F1962F4}" destId="{AE2C0330-06DB-4460-9BB3-B9D3945F7042}" srcOrd="5" destOrd="0" presId="urn:microsoft.com/office/officeart/2005/8/layout/orgChart1"/>
    <dgm:cxn modelId="{995D6BD3-F4EE-44EB-9B39-54E2DC982C30}" type="presParOf" srcId="{AE2C0330-06DB-4460-9BB3-B9D3945F7042}" destId="{3724A017-DE38-4598-A74B-063A0BEB7876}" srcOrd="0" destOrd="0" presId="urn:microsoft.com/office/officeart/2005/8/layout/orgChart1"/>
    <dgm:cxn modelId="{8BCF8199-84F3-4E00-8936-765CF9E63DF1}" type="presParOf" srcId="{3724A017-DE38-4598-A74B-063A0BEB7876}" destId="{8F25A1E6-F69B-4F19-B077-00E92784F8BA}" srcOrd="0" destOrd="0" presId="urn:microsoft.com/office/officeart/2005/8/layout/orgChart1"/>
    <dgm:cxn modelId="{192B7CC9-2230-4085-993F-BA688FAA0524}" type="presParOf" srcId="{3724A017-DE38-4598-A74B-063A0BEB7876}" destId="{6D624DDE-EA8A-49B2-B52A-18D012D8E846}" srcOrd="1" destOrd="0" presId="urn:microsoft.com/office/officeart/2005/8/layout/orgChart1"/>
    <dgm:cxn modelId="{455C51F3-0837-44CD-ADC5-82BAB15260E8}" type="presParOf" srcId="{AE2C0330-06DB-4460-9BB3-B9D3945F7042}" destId="{3D07DBEE-EECA-4BB4-B92A-0ECA2ECCA92F}" srcOrd="1" destOrd="0" presId="urn:microsoft.com/office/officeart/2005/8/layout/orgChart1"/>
    <dgm:cxn modelId="{8E6FE0AF-100C-4BCC-86A2-AE2B90B9CF88}" type="presParOf" srcId="{3D07DBEE-EECA-4BB4-B92A-0ECA2ECCA92F}" destId="{2718C7B3-5071-4D94-8E06-3A636D18D784}" srcOrd="0" destOrd="0" presId="urn:microsoft.com/office/officeart/2005/8/layout/orgChart1"/>
    <dgm:cxn modelId="{72B2844F-D7E5-4018-B257-7D5454B57E3B}" type="presParOf" srcId="{3D07DBEE-EECA-4BB4-B92A-0ECA2ECCA92F}" destId="{F71A39DA-0BEE-497D-88D9-4204CE1B796C}" srcOrd="1" destOrd="0" presId="urn:microsoft.com/office/officeart/2005/8/layout/orgChart1"/>
    <dgm:cxn modelId="{A57110AC-929D-467A-82F6-5A1A462DE203}" type="presParOf" srcId="{F71A39DA-0BEE-497D-88D9-4204CE1B796C}" destId="{5AD347E6-F030-42E6-972D-85076EF42B79}" srcOrd="0" destOrd="0" presId="urn:microsoft.com/office/officeart/2005/8/layout/orgChart1"/>
    <dgm:cxn modelId="{19A1C48B-4998-43EE-BED3-DEE5D11D27E5}" type="presParOf" srcId="{5AD347E6-F030-42E6-972D-85076EF42B79}" destId="{3AFCA5F9-74E7-4C42-A827-A19C600B6110}" srcOrd="0" destOrd="0" presId="urn:microsoft.com/office/officeart/2005/8/layout/orgChart1"/>
    <dgm:cxn modelId="{34C17E58-A5C4-45FC-8F49-6817F0123189}" type="presParOf" srcId="{5AD347E6-F030-42E6-972D-85076EF42B79}" destId="{FA8D4D2C-14C5-4B78-83CE-E81B5863A5C7}" srcOrd="1" destOrd="0" presId="urn:microsoft.com/office/officeart/2005/8/layout/orgChart1"/>
    <dgm:cxn modelId="{43CEA586-E3E0-4067-B3DD-67D2F5448D9C}" type="presParOf" srcId="{F71A39DA-0BEE-497D-88D9-4204CE1B796C}" destId="{31082D7A-4736-4F68-A0A4-C4B9B9F8A4CA}" srcOrd="1" destOrd="0" presId="urn:microsoft.com/office/officeart/2005/8/layout/orgChart1"/>
    <dgm:cxn modelId="{70E302D8-5121-496D-9756-7BAE622A0C96}" type="presParOf" srcId="{F71A39DA-0BEE-497D-88D9-4204CE1B796C}" destId="{711CF72E-DD05-4E86-8D8D-E8B713F532D5}" srcOrd="2" destOrd="0" presId="urn:microsoft.com/office/officeart/2005/8/layout/orgChart1"/>
    <dgm:cxn modelId="{4CC8EAD1-142C-4FD1-8B32-3C546EFCEC64}" type="presParOf" srcId="{AE2C0330-06DB-4460-9BB3-B9D3945F7042}" destId="{2BC431F0-19D1-4B16-9930-054CE12119CB}" srcOrd="2" destOrd="0" presId="urn:microsoft.com/office/officeart/2005/8/layout/orgChart1"/>
    <dgm:cxn modelId="{48322A48-BA3E-46EE-9113-AA5C7E7F82F8}" type="presParOf" srcId="{21FE6598-DA9B-4FB6-A805-12E82F1962F4}" destId="{AC570CF7-FC64-4945-9F32-71C93724DF50}" srcOrd="6" destOrd="0" presId="urn:microsoft.com/office/officeart/2005/8/layout/orgChart1"/>
    <dgm:cxn modelId="{A762B617-4626-4249-814F-DC4AE416C59A}" type="presParOf" srcId="{21FE6598-DA9B-4FB6-A805-12E82F1962F4}" destId="{47827FF2-7FCF-4C7B-9AF6-2D3CD30A91C7}" srcOrd="7" destOrd="0" presId="urn:microsoft.com/office/officeart/2005/8/layout/orgChart1"/>
    <dgm:cxn modelId="{47135A74-894D-42FD-AC54-E1C61E45EC25}" type="presParOf" srcId="{47827FF2-7FCF-4C7B-9AF6-2D3CD30A91C7}" destId="{D6AB2C05-5C5D-4A7B-A24A-9DAE7D3077B7}" srcOrd="0" destOrd="0" presId="urn:microsoft.com/office/officeart/2005/8/layout/orgChart1"/>
    <dgm:cxn modelId="{996E7B4B-5E22-43BF-97EF-D890498C5F7A}" type="presParOf" srcId="{D6AB2C05-5C5D-4A7B-A24A-9DAE7D3077B7}" destId="{B21A42B4-E6CA-47E7-9840-CA03F1EEC832}" srcOrd="0" destOrd="0" presId="urn:microsoft.com/office/officeart/2005/8/layout/orgChart1"/>
    <dgm:cxn modelId="{9ED43CFD-5722-432A-8878-E8E8412A28ED}" type="presParOf" srcId="{D6AB2C05-5C5D-4A7B-A24A-9DAE7D3077B7}" destId="{29E343DC-461B-4B0F-A230-1CE27BF59A05}" srcOrd="1" destOrd="0" presId="urn:microsoft.com/office/officeart/2005/8/layout/orgChart1"/>
    <dgm:cxn modelId="{FABD1180-B4FF-4E0C-9A5D-B028B0500199}" type="presParOf" srcId="{47827FF2-7FCF-4C7B-9AF6-2D3CD30A91C7}" destId="{F16CCFCA-C958-467B-9BC7-E02D8719C795}" srcOrd="1" destOrd="0" presId="urn:microsoft.com/office/officeart/2005/8/layout/orgChart1"/>
    <dgm:cxn modelId="{52DCD045-4636-4F1A-9602-8FA87FCC5ED8}" type="presParOf" srcId="{F16CCFCA-C958-467B-9BC7-E02D8719C795}" destId="{FF087AC0-0BB7-4E50-875E-B2F902057C1B}" srcOrd="0" destOrd="0" presId="urn:microsoft.com/office/officeart/2005/8/layout/orgChart1"/>
    <dgm:cxn modelId="{1BABB47C-1BE9-442E-8863-D9D91FB79656}" type="presParOf" srcId="{F16CCFCA-C958-467B-9BC7-E02D8719C795}" destId="{5BACECA9-D938-4327-BDBE-1B856E4AA1BA}" srcOrd="1" destOrd="0" presId="urn:microsoft.com/office/officeart/2005/8/layout/orgChart1"/>
    <dgm:cxn modelId="{A220B91B-CB95-420D-8C4A-1CC65CDE9770}" type="presParOf" srcId="{5BACECA9-D938-4327-BDBE-1B856E4AA1BA}" destId="{730A46A0-B23E-460C-9868-241DF34D9018}" srcOrd="0" destOrd="0" presId="urn:microsoft.com/office/officeart/2005/8/layout/orgChart1"/>
    <dgm:cxn modelId="{531DA63F-8764-451C-AC92-8B27C00E123A}" type="presParOf" srcId="{730A46A0-B23E-460C-9868-241DF34D9018}" destId="{3E0C0891-D069-481F-A113-D9C7193A0760}" srcOrd="0" destOrd="0" presId="urn:microsoft.com/office/officeart/2005/8/layout/orgChart1"/>
    <dgm:cxn modelId="{F7B19336-9F13-437F-9CE1-C1CDD04320D1}" type="presParOf" srcId="{730A46A0-B23E-460C-9868-241DF34D9018}" destId="{99E80DF8-FD8B-49B2-AC15-DB4DD3C0B463}" srcOrd="1" destOrd="0" presId="urn:microsoft.com/office/officeart/2005/8/layout/orgChart1"/>
    <dgm:cxn modelId="{F8F52CC7-5845-4FAD-B8BB-2E5E0137DFBB}" type="presParOf" srcId="{5BACECA9-D938-4327-BDBE-1B856E4AA1BA}" destId="{C82256C6-8AE4-4111-B53F-E2F3D572BD90}" srcOrd="1" destOrd="0" presId="urn:microsoft.com/office/officeart/2005/8/layout/orgChart1"/>
    <dgm:cxn modelId="{5A1C6E34-D0FC-444B-9516-22DE5F9A0BC3}" type="presParOf" srcId="{5BACECA9-D938-4327-BDBE-1B856E4AA1BA}" destId="{80B299F7-99B0-4C40-B642-20A1E6058445}" srcOrd="2" destOrd="0" presId="urn:microsoft.com/office/officeart/2005/8/layout/orgChart1"/>
    <dgm:cxn modelId="{C22A5E93-4FAE-4A4E-B910-6519080E455E}" type="presParOf" srcId="{47827FF2-7FCF-4C7B-9AF6-2D3CD30A91C7}" destId="{590F971C-E00F-40CE-8584-340B86355F70}" srcOrd="2" destOrd="0" presId="urn:microsoft.com/office/officeart/2005/8/layout/orgChart1"/>
    <dgm:cxn modelId="{D7DAC2B0-7066-460F-8888-0DBF9818828C}" type="presParOf" srcId="{E0154F41-58B4-4D33-A4DA-949EC0F86C32}" destId="{C64CDA81-0085-40EC-BE46-FB45A1D1AF0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644130" cy="4002412"/>
        <a:chOff x="0" y="0"/>
        <a:chExt cx="9644130" cy="4002412"/>
      </a:xfrm>
    </dsp:grpSpPr>
    <dsp:sp modelId="{F434855D-E975-4678-9782-CDBA58A00D72}">
      <dsp:nvSpPr>
        <dsp:cNvPr id="5" name="任意多边形 4"/>
        <dsp:cNvSpPr/>
      </dsp:nvSpPr>
      <dsp:spPr bwMode="white">
        <a:xfrm>
          <a:off x="1236578" y="528700"/>
          <a:ext cx="3627492" cy="222054"/>
        </a:xfrm>
        <a:custGeom>
          <a:avLst/>
          <a:gdLst/>
          <a:ahLst/>
          <a:cxnLst/>
          <a:pathLst>
            <a:path w="5713" h="350">
              <a:moveTo>
                <a:pt x="5713" y="0"/>
              </a:moveTo>
              <a:lnTo>
                <a:pt x="5713" y="175"/>
              </a:lnTo>
              <a:lnTo>
                <a:pt x="0" y="175"/>
              </a:lnTo>
              <a:lnTo>
                <a:pt x="0" y="350"/>
              </a:lnTo>
            </a:path>
          </a:pathLst>
        </a:custGeom>
      </dsp:spPr>
      <dsp:style>
        <a:lnRef idx="2">
          <a:schemeClr val="dk2">
            <a:shade val="6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1236578" y="528700"/>
        <a:ext cx="3627492" cy="222054"/>
      </dsp:txXfrm>
    </dsp:sp>
    <dsp:sp modelId="{FB412AE5-D667-4272-935D-FAAEC8E0BD33}">
      <dsp:nvSpPr>
        <dsp:cNvPr id="8" name="任意多边形 7"/>
        <dsp:cNvSpPr/>
      </dsp:nvSpPr>
      <dsp:spPr bwMode="white">
        <a:xfrm>
          <a:off x="1236578" y="1279454"/>
          <a:ext cx="0" cy="222054"/>
        </a:xfrm>
        <a:custGeom>
          <a:avLst/>
          <a:gdLst/>
          <a:ahLst/>
          <a:cxnLst/>
          <a:pathLst>
            <a:path h="350">
              <a:moveTo>
                <a:pt x="0" y="0"/>
              </a:moveTo>
              <a:lnTo>
                <a:pt x="0" y="175"/>
              </a:lnTo>
              <a:lnTo>
                <a:pt x="0" y="175"/>
              </a:lnTo>
              <a:lnTo>
                <a:pt x="0" y="350"/>
              </a:lnTo>
            </a:path>
          </a:pathLst>
        </a:custGeom>
      </dsp:spPr>
      <dsp:style>
        <a:lnRef idx="2">
          <a:schemeClr val="dk2">
            <a:shade val="8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1236578" y="1279454"/>
        <a:ext cx="0" cy="222054"/>
      </dsp:txXfrm>
    </dsp:sp>
    <dsp:sp modelId="{FD169194-D395-497B-9861-FBD1F305473C}">
      <dsp:nvSpPr>
        <dsp:cNvPr id="11" name="任意多边形 10"/>
        <dsp:cNvSpPr/>
      </dsp:nvSpPr>
      <dsp:spPr bwMode="white">
        <a:xfrm>
          <a:off x="3367112" y="528700"/>
          <a:ext cx="1496958" cy="222054"/>
        </a:xfrm>
        <a:custGeom>
          <a:avLst/>
          <a:gdLst/>
          <a:ahLst/>
          <a:cxnLst/>
          <a:pathLst>
            <a:path w="2357" h="350">
              <a:moveTo>
                <a:pt x="2357" y="0"/>
              </a:moveTo>
              <a:lnTo>
                <a:pt x="2357" y="175"/>
              </a:lnTo>
              <a:lnTo>
                <a:pt x="0" y="175"/>
              </a:lnTo>
              <a:lnTo>
                <a:pt x="0" y="350"/>
              </a:lnTo>
            </a:path>
          </a:pathLst>
        </a:custGeom>
      </dsp:spPr>
      <dsp:style>
        <a:lnRef idx="2">
          <a:schemeClr val="dk2">
            <a:shade val="6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3367112" y="528700"/>
        <a:ext cx="1496958" cy="222054"/>
      </dsp:txXfrm>
    </dsp:sp>
    <dsp:sp modelId="{9609B1B9-CB31-4BA0-8499-9E78BF8D8557}">
      <dsp:nvSpPr>
        <dsp:cNvPr id="14" name="任意多边形 13"/>
        <dsp:cNvSpPr/>
      </dsp:nvSpPr>
      <dsp:spPr bwMode="white">
        <a:xfrm>
          <a:off x="3367112" y="1279454"/>
          <a:ext cx="0" cy="222054"/>
        </a:xfrm>
        <a:custGeom>
          <a:avLst/>
          <a:gdLst/>
          <a:ahLst/>
          <a:cxnLst/>
          <a:pathLst>
            <a:path h="350">
              <a:moveTo>
                <a:pt x="0" y="0"/>
              </a:moveTo>
              <a:lnTo>
                <a:pt x="0" y="175"/>
              </a:lnTo>
              <a:lnTo>
                <a:pt x="0" y="175"/>
              </a:lnTo>
              <a:lnTo>
                <a:pt x="0" y="350"/>
              </a:lnTo>
            </a:path>
          </a:pathLst>
        </a:custGeom>
      </dsp:spPr>
      <dsp:style>
        <a:lnRef idx="2">
          <a:schemeClr val="dk2">
            <a:shade val="8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3367112" y="1279454"/>
        <a:ext cx="0" cy="222054"/>
      </dsp:txXfrm>
    </dsp:sp>
    <dsp:sp modelId="{BBADDC05-E5FA-4388-BC32-3B87EAC4D719}">
      <dsp:nvSpPr>
        <dsp:cNvPr id="17" name="任意多边形 16"/>
        <dsp:cNvSpPr/>
      </dsp:nvSpPr>
      <dsp:spPr bwMode="white">
        <a:xfrm>
          <a:off x="4864070" y="528700"/>
          <a:ext cx="1111557" cy="222054"/>
        </a:xfrm>
        <a:custGeom>
          <a:avLst/>
          <a:gdLst/>
          <a:ahLst/>
          <a:cxnLst/>
          <a:pathLst>
            <a:path w="1750" h="350">
              <a:moveTo>
                <a:pt x="0" y="0"/>
              </a:moveTo>
              <a:lnTo>
                <a:pt x="0" y="175"/>
              </a:lnTo>
              <a:lnTo>
                <a:pt x="1750" y="175"/>
              </a:lnTo>
              <a:lnTo>
                <a:pt x="1750" y="350"/>
              </a:lnTo>
            </a:path>
          </a:pathLst>
        </a:custGeom>
      </dsp:spPr>
      <dsp:style>
        <a:lnRef idx="2">
          <a:schemeClr val="dk2">
            <a:shade val="6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4864070" y="528700"/>
        <a:ext cx="1111557" cy="222054"/>
      </dsp:txXfrm>
    </dsp:sp>
    <dsp:sp modelId="{2718C7B3-5071-4D94-8E06-3A636D18D784}">
      <dsp:nvSpPr>
        <dsp:cNvPr id="20" name="任意多边形 19"/>
        <dsp:cNvSpPr/>
      </dsp:nvSpPr>
      <dsp:spPr bwMode="white">
        <a:xfrm>
          <a:off x="5975628" y="1279454"/>
          <a:ext cx="0" cy="222054"/>
        </a:xfrm>
        <a:custGeom>
          <a:avLst/>
          <a:gdLst/>
          <a:ahLst/>
          <a:cxnLst/>
          <a:pathLst>
            <a:path h="350">
              <a:moveTo>
                <a:pt x="0" y="0"/>
              </a:moveTo>
              <a:lnTo>
                <a:pt x="0" y="350"/>
              </a:lnTo>
            </a:path>
          </a:pathLst>
        </a:custGeom>
      </dsp:spPr>
      <dsp:style>
        <a:lnRef idx="2">
          <a:schemeClr val="dk2">
            <a:shade val="8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5975628" y="1279454"/>
        <a:ext cx="0" cy="222054"/>
      </dsp:txXfrm>
    </dsp:sp>
    <dsp:sp modelId="{AC570CF7-FC64-4945-9F32-71C93724DF50}">
      <dsp:nvSpPr>
        <dsp:cNvPr id="23" name="任意多边形 22"/>
        <dsp:cNvSpPr/>
      </dsp:nvSpPr>
      <dsp:spPr bwMode="white">
        <a:xfrm>
          <a:off x="4864070" y="528700"/>
          <a:ext cx="3674272" cy="222054"/>
        </a:xfrm>
        <a:custGeom>
          <a:avLst/>
          <a:gdLst/>
          <a:ahLst/>
          <a:cxnLst/>
          <a:pathLst>
            <a:path w="5786" h="350">
              <a:moveTo>
                <a:pt x="0" y="0"/>
              </a:moveTo>
              <a:lnTo>
                <a:pt x="0" y="175"/>
              </a:lnTo>
              <a:lnTo>
                <a:pt x="5786" y="175"/>
              </a:lnTo>
              <a:lnTo>
                <a:pt x="5786" y="350"/>
              </a:lnTo>
            </a:path>
          </a:pathLst>
        </a:custGeom>
      </dsp:spPr>
      <dsp:style>
        <a:lnRef idx="2">
          <a:schemeClr val="dk2">
            <a:shade val="6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4864070" y="528700"/>
        <a:ext cx="3674272" cy="222054"/>
      </dsp:txXfrm>
    </dsp:sp>
    <dsp:sp modelId="{FF087AC0-0BB7-4E50-875E-B2F902057C1B}">
      <dsp:nvSpPr>
        <dsp:cNvPr id="26" name="任意多边形 25"/>
        <dsp:cNvSpPr/>
      </dsp:nvSpPr>
      <dsp:spPr bwMode="white">
        <a:xfrm>
          <a:off x="8538342" y="1279454"/>
          <a:ext cx="0" cy="222054"/>
        </a:xfrm>
        <a:custGeom>
          <a:avLst/>
          <a:gdLst/>
          <a:ahLst/>
          <a:cxnLst/>
          <a:pathLst>
            <a:path h="350">
              <a:moveTo>
                <a:pt x="0" y="0"/>
              </a:moveTo>
              <a:lnTo>
                <a:pt x="0" y="350"/>
              </a:lnTo>
            </a:path>
          </a:pathLst>
        </a:custGeom>
      </dsp:spPr>
      <dsp:style>
        <a:lnRef idx="2">
          <a:schemeClr val="dk2">
            <a:shade val="80000"/>
          </a:schemeClr>
        </a:lnRef>
        <a:fillRef idx="0">
          <a:schemeClr val="dk2"/>
        </a:fillRef>
        <a:effectRef idx="0">
          <a:scrgbClr r="0" g="0" b="0"/>
        </a:effectRef>
        <a:fontRef idx="minor"/>
      </dsp:style>
      <dsp:txXfrm>
        <a:off x="8538342" y="1279454"/>
        <a:ext cx="0" cy="222054"/>
      </dsp:txXfrm>
    </dsp:sp>
    <dsp:sp modelId="{C3319B07-DE46-4FC7-A3E9-C7B9637F2EA1}">
      <dsp:nvSpPr>
        <dsp:cNvPr id="3" name="矩形 2"/>
        <dsp:cNvSpPr/>
      </dsp:nvSpPr>
      <dsp:spPr bwMode="white">
        <a:xfrm>
          <a:off x="4093982" y="0"/>
          <a:ext cx="1540177" cy="528700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dirty="0" smtClean="0">
              <a:solidFill>
                <a:schemeClr val="tx1"/>
              </a:solidFill>
            </a:rPr>
            <a:t>前期质量部</a:t>
          </a:r>
          <a:endParaRPr lang="zh-CN" altLang="en-US" sz="1600" dirty="0">
            <a:solidFill>
              <a:schemeClr val="tx1"/>
            </a:solidFill>
          </a:endParaRPr>
        </a:p>
      </dsp:txBody>
      <dsp:txXfrm>
        <a:off x="4093982" y="0"/>
        <a:ext cx="1540177" cy="528700"/>
      </dsp:txXfrm>
    </dsp:sp>
    <dsp:sp modelId="{15DA3669-4C2E-4342-8606-6BA53506F209}">
      <dsp:nvSpPr>
        <dsp:cNvPr id="6" name="矩形 5"/>
        <dsp:cNvSpPr/>
      </dsp:nvSpPr>
      <dsp:spPr bwMode="white">
        <a:xfrm>
          <a:off x="286552" y="750754"/>
          <a:ext cx="1900052" cy="528700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质管科</a:t>
          </a:r>
          <a:endParaRPr lang="en-US" altLang="zh-CN" sz="1400" dirty="0" smtClean="0">
            <a:solidFill>
              <a:schemeClr val="tx1"/>
            </a:solidFill>
          </a:endParaRPr>
        </a:p>
      </dsp:txBody>
      <dsp:txXfrm>
        <a:off x="286552" y="750754"/>
        <a:ext cx="1900052" cy="528700"/>
      </dsp:txXfrm>
    </dsp:sp>
    <dsp:sp modelId="{4ECE6654-5C73-4595-AEC0-6F48B7441E72}">
      <dsp:nvSpPr>
        <dsp:cNvPr id="9" name="矩形 8"/>
        <dsp:cNvSpPr/>
      </dsp:nvSpPr>
      <dsp:spPr bwMode="white">
        <a:xfrm>
          <a:off x="225059" y="1501508"/>
          <a:ext cx="2023039" cy="2486777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5715" tIns="5715" rIns="5715" bIns="571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参与潜在供应商的现场审核。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参与供应商的定点，有一票否决权。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指导供应商按</a:t>
          </a:r>
          <a:r>
            <a:rPr lang="en-US" sz="900" dirty="0" smtClean="0">
              <a:solidFill>
                <a:schemeClr val="tx1"/>
              </a:solidFill>
            </a:rPr>
            <a:t>APQP</a:t>
          </a:r>
          <a:r>
            <a:rPr lang="zh-CN" sz="900" dirty="0" smtClean="0">
              <a:solidFill>
                <a:schemeClr val="tx1"/>
              </a:solidFill>
            </a:rPr>
            <a:t>要求进行产品开发工作，按时提交符合要求的样件、资料、工装、模具等。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负责处理新产品开发过程中供应商的质量问题。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参与对供应商的</a:t>
          </a:r>
          <a:r>
            <a:rPr lang="en-US" sz="900" dirty="0" smtClean="0">
              <a:solidFill>
                <a:schemeClr val="tx1"/>
              </a:solidFill>
            </a:rPr>
            <a:t>OTS</a:t>
          </a:r>
          <a:r>
            <a:rPr lang="zh-CN" sz="900" dirty="0" smtClean="0">
              <a:solidFill>
                <a:schemeClr val="tx1"/>
              </a:solidFill>
            </a:rPr>
            <a:t>现场审核。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负责组织供应商的</a:t>
          </a:r>
          <a:r>
            <a:rPr lang="en-US" sz="900" dirty="0" smtClean="0">
              <a:solidFill>
                <a:schemeClr val="tx1"/>
              </a:solidFill>
            </a:rPr>
            <a:t>PPAP</a:t>
          </a:r>
          <a:r>
            <a:rPr lang="zh-CN" sz="900" dirty="0" smtClean="0">
              <a:solidFill>
                <a:schemeClr val="tx1"/>
              </a:solidFill>
            </a:rPr>
            <a:t>现场审核。</a:t>
          </a:r>
          <a:endParaRPr lang="zh-CN" altLang="en-US" sz="900" dirty="0">
            <a:solidFill>
              <a:schemeClr val="tx1"/>
            </a:solidFill>
          </a:endParaRPr>
        </a:p>
      </dsp:txBody>
      <dsp:txXfrm>
        <a:off x="225059" y="1501508"/>
        <a:ext cx="2023039" cy="2486777"/>
      </dsp:txXfrm>
    </dsp:sp>
    <dsp:sp modelId="{6B124BB3-F7CD-4604-BBD2-53649257D2D7}">
      <dsp:nvSpPr>
        <dsp:cNvPr id="12" name="矩形 11"/>
        <dsp:cNvSpPr/>
      </dsp:nvSpPr>
      <dsp:spPr bwMode="white">
        <a:xfrm>
          <a:off x="2444752" y="750754"/>
          <a:ext cx="1844719" cy="528700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试验室</a:t>
          </a:r>
          <a:endParaRPr lang="en-US" altLang="zh-CN" sz="1400" dirty="0" smtClean="0">
            <a:solidFill>
              <a:schemeClr val="tx1"/>
            </a:solidFill>
          </a:endParaRPr>
        </a:p>
      </dsp:txBody>
      <dsp:txXfrm>
        <a:off x="2444752" y="750754"/>
        <a:ext cx="1844719" cy="528700"/>
      </dsp:txXfrm>
    </dsp:sp>
    <dsp:sp modelId="{B33BBF44-0D67-4170-B8C5-EA9078BF1A4E}">
      <dsp:nvSpPr>
        <dsp:cNvPr id="15" name="矩形 14"/>
        <dsp:cNvSpPr/>
      </dsp:nvSpPr>
      <dsp:spPr bwMode="white">
        <a:xfrm>
          <a:off x="2470151" y="1501508"/>
          <a:ext cx="1793921" cy="2476272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5715" tIns="5715" rIns="5715" bIns="5715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900" dirty="0" smtClean="0">
            <a:solidFill>
              <a:schemeClr val="tx1"/>
            </a:solidFill>
          </a:endParaRPr>
        </a:p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根据新品开发的试验验证内容，编排对应的试验验证计划</a:t>
          </a:r>
          <a:r>
            <a:rPr lang="zh-CN" sz="900" dirty="0" smtClean="0">
              <a:solidFill>
                <a:schemeClr val="tx1"/>
              </a:solidFill>
            </a:rPr>
            <a:t>。</a:t>
          </a:r>
          <a:endParaRPr lang="en-US" alt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按照试验标准进行开发新品的试验检测，并出具相关结论</a:t>
          </a:r>
          <a:r>
            <a:rPr lang="zh-CN" sz="900" dirty="0" smtClean="0">
              <a:solidFill>
                <a:schemeClr val="tx1"/>
              </a:solidFill>
            </a:rPr>
            <a:t>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对于委外验证试验项目，负责提供实验室资源及对外的联络</a:t>
          </a:r>
          <a:r>
            <a:rPr lang="zh-CN" sz="900" dirty="0" smtClean="0">
              <a:solidFill>
                <a:schemeClr val="tx1"/>
              </a:solidFill>
            </a:rPr>
            <a:t>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试验设备的定期保养维护。</a:t>
          </a:r>
          <a:endParaRPr lang="en-US" alt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测量工具及设备的定期校验</a:t>
          </a:r>
          <a:r>
            <a:rPr lang="zh-CN" altLang="en-US" sz="800" dirty="0" smtClean="0">
              <a:solidFill>
                <a:schemeClr val="tx1"/>
              </a:solidFill>
            </a:rPr>
            <a:t>。</a:t>
          </a:r>
          <a:endParaRPr lang="zh-CN" sz="800" dirty="0" smtClean="0">
            <a:solidFill>
              <a:schemeClr val="tx1"/>
            </a:solidFill>
          </a:endParaRPr>
        </a:p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800" dirty="0" smtClean="0"/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800" dirty="0" smtClean="0"/>
            <a:t>。</a:t>
          </a:r>
          <a:endParaRPr lang="zh-CN" altLang="en-US" sz="800" dirty="0"/>
        </a:p>
      </dsp:txBody>
      <dsp:txXfrm>
        <a:off x="2470151" y="1501508"/>
        <a:ext cx="1793921" cy="2476272"/>
      </dsp:txXfrm>
    </dsp:sp>
    <dsp:sp modelId="{8F25A1E6-F69B-4F19-B077-00E92784F8BA}">
      <dsp:nvSpPr>
        <dsp:cNvPr id="18" name="矩形 17"/>
        <dsp:cNvSpPr/>
      </dsp:nvSpPr>
      <dsp:spPr bwMode="white">
        <a:xfrm>
          <a:off x="4511525" y="750754"/>
          <a:ext cx="2928205" cy="528700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座椅试制车间（含对标分析）</a:t>
          </a:r>
          <a:endParaRPr lang="en-US" altLang="zh-CN" sz="1400" dirty="0" smtClean="0">
            <a:solidFill>
              <a:schemeClr val="tx1"/>
            </a:solidFill>
          </a:endParaRPr>
        </a:p>
      </dsp:txBody>
      <dsp:txXfrm>
        <a:off x="4511525" y="750754"/>
        <a:ext cx="2928205" cy="528700"/>
      </dsp:txXfrm>
    </dsp:sp>
    <dsp:sp modelId="{3AFCA5F9-74E7-4C42-A827-A19C600B6110}">
      <dsp:nvSpPr>
        <dsp:cNvPr id="21" name="矩形 20"/>
        <dsp:cNvSpPr/>
      </dsp:nvSpPr>
      <dsp:spPr bwMode="white">
        <a:xfrm>
          <a:off x="4615779" y="1501508"/>
          <a:ext cx="2719696" cy="2489378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5715" tIns="5715" rIns="5715" bIns="571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接收试制计划，按技术和采购所给信息组织相关物料，对物料进行检验。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对试制物料进行管理，收货、入库、结算。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按计划进行试制，并按要求交付，对试制产品质量进行控制。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参与试制样件在客户处的评审，对试制样件在客户处的试装车提供现场服务。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关键样件的标识、保存。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按产品对标计划开展产品对标工作。</a:t>
          </a:r>
          <a:endParaRPr lang="zh-CN" altLang="en-US" sz="900" dirty="0">
            <a:solidFill>
              <a:schemeClr val="tx1"/>
            </a:solidFill>
          </a:endParaRPr>
        </a:p>
      </dsp:txBody>
      <dsp:txXfrm>
        <a:off x="4615779" y="1501508"/>
        <a:ext cx="2719696" cy="2489378"/>
      </dsp:txXfrm>
    </dsp:sp>
    <dsp:sp modelId="{B21A42B4-E6CA-47E7-9840-CA03F1EEC832}">
      <dsp:nvSpPr>
        <dsp:cNvPr id="24" name="矩形 23"/>
        <dsp:cNvSpPr/>
      </dsp:nvSpPr>
      <dsp:spPr bwMode="white">
        <a:xfrm>
          <a:off x="7661784" y="750754"/>
          <a:ext cx="1753116" cy="528700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400" dirty="0" smtClean="0">
              <a:solidFill>
                <a:schemeClr val="tx1"/>
              </a:solidFill>
            </a:rPr>
            <a:t>骨架试制车间</a:t>
          </a:r>
          <a:endParaRPr lang="en-US" altLang="zh-CN" sz="1400" dirty="0" smtClean="0">
            <a:solidFill>
              <a:schemeClr val="tx1"/>
            </a:solidFill>
          </a:endParaRPr>
        </a:p>
      </dsp:txBody>
      <dsp:txXfrm>
        <a:off x="7661784" y="750754"/>
        <a:ext cx="1753116" cy="528700"/>
      </dsp:txXfrm>
    </dsp:sp>
    <dsp:sp modelId="{3E0C0891-D069-481F-A113-D9C7193A0760}">
      <dsp:nvSpPr>
        <dsp:cNvPr id="27" name="矩形 26"/>
        <dsp:cNvSpPr/>
      </dsp:nvSpPr>
      <dsp:spPr bwMode="white">
        <a:xfrm>
          <a:off x="7657612" y="1501508"/>
          <a:ext cx="1761459" cy="2500904"/>
        </a:xfrm>
        <a:prstGeom prst="rect">
          <a:avLst/>
        </a:prstGeom>
        <a:solidFill>
          <a:schemeClr val="bg1"/>
        </a:solidFill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5715" tIns="5715" rIns="5715" bIns="5715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700" dirty="0" smtClean="0">
            <a:solidFill>
              <a:schemeClr val="accent2">
                <a:lumMod val="20000"/>
                <a:lumOff val="80000"/>
              </a:schemeClr>
            </a:solidFill>
          </a:endParaRPr>
        </a:p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dirty="0" smtClean="0">
              <a:solidFill>
                <a:schemeClr val="tx1"/>
              </a:solidFill>
            </a:rPr>
            <a:t>主要职责</a:t>
          </a:r>
          <a:endParaRPr lang="en-US" alt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接收试制计划，按技术和采购所给信息组织相关物料，对物料进行检验。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对试制物料进行管理，收货、入库、结算。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按计划进行试制，并按要求交付，对试制产品质量进行控制。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参与试制样件在客户处的评审，对试制样件在客户处的试装车提供现场服务。</a:t>
          </a:r>
          <a:endParaRPr lang="zh-CN" sz="900" dirty="0" smtClean="0">
            <a:solidFill>
              <a:schemeClr val="tx1"/>
            </a:solidFill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900" dirty="0" smtClean="0">
              <a:solidFill>
                <a:schemeClr val="tx1"/>
              </a:solidFill>
            </a:rPr>
            <a:t>关键样件的标识、保存。</a:t>
          </a:r>
          <a:endParaRPr lang="zh-CN" altLang="en-US" sz="900" dirty="0">
            <a:solidFill>
              <a:schemeClr val="tx1"/>
            </a:solidFill>
          </a:endParaRPr>
        </a:p>
      </dsp:txBody>
      <dsp:txXfrm>
        <a:off x="7657612" y="1501508"/>
        <a:ext cx="1761459" cy="2500904"/>
      </dsp:txXfrm>
    </dsp:sp>
    <dsp:sp modelId="{310AC435-C4E0-4A1B-AE65-164526C9C3C5}">
      <dsp:nvSpPr>
        <dsp:cNvPr id="4" name="矩形 3" hidden="1"/>
        <dsp:cNvSpPr/>
      </dsp:nvSpPr>
      <dsp:spPr>
        <a:xfrm>
          <a:off x="4093982" y="0"/>
          <a:ext cx="308035" cy="528700"/>
        </a:xfrm>
        <a:prstGeom prst="rect">
          <a:avLst/>
        </a:prstGeom>
      </dsp:spPr>
      <dsp:txXfrm>
        <a:off x="4093982" y="0"/>
        <a:ext cx="308035" cy="528700"/>
      </dsp:txXfrm>
    </dsp:sp>
    <dsp:sp modelId="{8C5E1E37-5B56-4C64-AEEF-F4AC5578B016}">
      <dsp:nvSpPr>
        <dsp:cNvPr id="7" name="矩形 6" hidden="1"/>
        <dsp:cNvSpPr/>
      </dsp:nvSpPr>
      <dsp:spPr>
        <a:xfrm>
          <a:off x="1806594" y="750754"/>
          <a:ext cx="380010" cy="528700"/>
        </a:xfrm>
        <a:prstGeom prst="rect">
          <a:avLst/>
        </a:prstGeom>
      </dsp:spPr>
      <dsp:txXfrm>
        <a:off x="1806594" y="750754"/>
        <a:ext cx="380010" cy="528700"/>
      </dsp:txXfrm>
    </dsp:sp>
    <dsp:sp modelId="{3CB6D45E-D7B2-4ADA-8BF0-D84DB9754EC7}">
      <dsp:nvSpPr>
        <dsp:cNvPr id="10" name="矩形 9" hidden="1"/>
        <dsp:cNvSpPr/>
      </dsp:nvSpPr>
      <dsp:spPr>
        <a:xfrm>
          <a:off x="1843489" y="1501508"/>
          <a:ext cx="404608" cy="2486777"/>
        </a:xfrm>
        <a:prstGeom prst="rect">
          <a:avLst/>
        </a:prstGeom>
      </dsp:spPr>
      <dsp:txXfrm>
        <a:off x="1843489" y="1501508"/>
        <a:ext cx="404608" cy="2486777"/>
      </dsp:txXfrm>
    </dsp:sp>
    <dsp:sp modelId="{BD174E2E-E541-47B0-8D95-29D0D54EB186}">
      <dsp:nvSpPr>
        <dsp:cNvPr id="13" name="矩形 12" hidden="1"/>
        <dsp:cNvSpPr/>
      </dsp:nvSpPr>
      <dsp:spPr>
        <a:xfrm>
          <a:off x="3920527" y="750754"/>
          <a:ext cx="368944" cy="528700"/>
        </a:xfrm>
        <a:prstGeom prst="rect">
          <a:avLst/>
        </a:prstGeom>
      </dsp:spPr>
      <dsp:txXfrm>
        <a:off x="3920527" y="750754"/>
        <a:ext cx="368944" cy="528700"/>
      </dsp:txXfrm>
    </dsp:sp>
    <dsp:sp modelId="{5E40AF10-0C51-4473-AA2B-9B6D908D48DB}">
      <dsp:nvSpPr>
        <dsp:cNvPr id="16" name="矩形 15" hidden="1"/>
        <dsp:cNvSpPr/>
      </dsp:nvSpPr>
      <dsp:spPr>
        <a:xfrm>
          <a:off x="2470151" y="1501508"/>
          <a:ext cx="358784" cy="2476272"/>
        </a:xfrm>
        <a:prstGeom prst="rect">
          <a:avLst/>
        </a:prstGeom>
      </dsp:spPr>
      <dsp:txXfrm>
        <a:off x="2470151" y="1501508"/>
        <a:ext cx="358784" cy="2476272"/>
      </dsp:txXfrm>
    </dsp:sp>
    <dsp:sp modelId="{6D624DDE-EA8A-49B2-B52A-18D012D8E846}">
      <dsp:nvSpPr>
        <dsp:cNvPr id="19" name="矩形 18" hidden="1"/>
        <dsp:cNvSpPr/>
      </dsp:nvSpPr>
      <dsp:spPr>
        <a:xfrm>
          <a:off x="6854089" y="750754"/>
          <a:ext cx="585641" cy="528700"/>
        </a:xfrm>
        <a:prstGeom prst="rect">
          <a:avLst/>
        </a:prstGeom>
      </dsp:spPr>
      <dsp:txXfrm>
        <a:off x="6854089" y="750754"/>
        <a:ext cx="585641" cy="528700"/>
      </dsp:txXfrm>
    </dsp:sp>
    <dsp:sp modelId="{FA8D4D2C-14C5-4B78-83CE-E81B5863A5C7}">
      <dsp:nvSpPr>
        <dsp:cNvPr id="22" name="矩形 21" hidden="1"/>
        <dsp:cNvSpPr/>
      </dsp:nvSpPr>
      <dsp:spPr>
        <a:xfrm>
          <a:off x="4615779" y="1501508"/>
          <a:ext cx="543939" cy="2489378"/>
        </a:xfrm>
        <a:prstGeom prst="rect">
          <a:avLst/>
        </a:prstGeom>
      </dsp:spPr>
      <dsp:txXfrm>
        <a:off x="4615779" y="1501508"/>
        <a:ext cx="543939" cy="2489378"/>
      </dsp:txXfrm>
    </dsp:sp>
    <dsp:sp modelId="{29E343DC-461B-4B0F-A230-1CE27BF59A05}">
      <dsp:nvSpPr>
        <dsp:cNvPr id="25" name="矩形 24" hidden="1"/>
        <dsp:cNvSpPr/>
      </dsp:nvSpPr>
      <dsp:spPr>
        <a:xfrm>
          <a:off x="9064277" y="750754"/>
          <a:ext cx="350623" cy="528700"/>
        </a:xfrm>
        <a:prstGeom prst="rect">
          <a:avLst/>
        </a:prstGeom>
      </dsp:spPr>
      <dsp:txXfrm>
        <a:off x="9064277" y="750754"/>
        <a:ext cx="350623" cy="528700"/>
      </dsp:txXfrm>
    </dsp:sp>
    <dsp:sp modelId="{99E80DF8-FD8B-49B2-AC15-DB4DD3C0B463}">
      <dsp:nvSpPr>
        <dsp:cNvPr id="28" name="矩形 27" hidden="1"/>
        <dsp:cNvSpPr/>
      </dsp:nvSpPr>
      <dsp:spPr>
        <a:xfrm>
          <a:off x="7657612" y="1501508"/>
          <a:ext cx="352292" cy="2500904"/>
        </a:xfrm>
        <a:prstGeom prst="rect">
          <a:avLst/>
        </a:prstGeom>
      </dsp:spPr>
      <dsp:txXfrm>
        <a:off x="7657612" y="1501508"/>
        <a:ext cx="352292" cy="2500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825BC-8549-487A-AA7E-976A36185C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7BB26-478B-4D7C-89EE-6506604A6B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977" cy="513789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0650" y="0"/>
            <a:ext cx="3076976" cy="513789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F0259903-FC65-400A-9E76-C4C330AD3D6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279525"/>
            <a:ext cx="517842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3" tIns="47732" rIns="95463" bIns="4773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429" y="4925459"/>
            <a:ext cx="5680444" cy="4029621"/>
          </a:xfrm>
          <a:prstGeom prst="rect">
            <a:avLst/>
          </a:prstGeom>
        </p:spPr>
        <p:txBody>
          <a:bodyPr vert="horz" lIns="95463" tIns="47732" rIns="95463" bIns="47732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720824"/>
            <a:ext cx="3076977" cy="513789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0650" y="9720824"/>
            <a:ext cx="3076976" cy="513789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A67DAE94-9449-4026-AC54-378A5A1A863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43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87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30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7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135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93149"/>
            <a:ext cx="10801350" cy="1864057"/>
          </a:xfrm>
          <a:prstGeom prst="rect">
            <a:avLst/>
          </a:prstGeom>
        </p:spPr>
        <p:txBody>
          <a:bodyPr lIns="102870" tIns="51435" rIns="102870" bIns="51435" anchor="ctr" anchorCtr="0"/>
          <a:lstStyle>
            <a:lvl1pPr algn="ctr">
              <a:lnSpc>
                <a:spcPct val="100000"/>
              </a:lnSpc>
              <a:defRPr sz="61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69" y="4699902"/>
            <a:ext cx="8101013" cy="1738550"/>
          </a:xfrm>
          <a:prstGeom prst="rect">
            <a:avLst/>
          </a:prstGeom>
        </p:spPr>
        <p:txBody>
          <a:bodyPr lIns="102870" tIns="51435" rIns="102870" bIns="51435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7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0" algn="ctr">
              <a:buNone/>
              <a:defRPr sz="2300"/>
            </a:lvl2pPr>
            <a:lvl3pPr marL="1028700" indent="0" algn="ctr">
              <a:buNone/>
              <a:defRPr sz="2000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0801350" cy="1350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C:\Documents and Settings\dqb_lfs\桌面\青汽公司中英文图文组合--白字透明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79" y="300014"/>
            <a:ext cx="7088436" cy="650906"/>
          </a:xfrm>
          <a:prstGeom prst="rect">
            <a:avLst/>
          </a:prstGeom>
          <a:noFill/>
        </p:spPr>
      </p:pic>
      <p:sp>
        <p:nvSpPr>
          <p:cNvPr id="30" name="同侧圆角矩形 29"/>
          <p:cNvSpPr/>
          <p:nvPr/>
        </p:nvSpPr>
        <p:spPr>
          <a:xfrm rot="10800000">
            <a:off x="0" y="7289245"/>
            <a:ext cx="10801350" cy="645080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230030" y="7354253"/>
            <a:ext cx="1652081" cy="491729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017127" y="7354253"/>
            <a:ext cx="1652082" cy="491729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802350" y="7354253"/>
            <a:ext cx="1652082" cy="491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230/0/18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35668" y="7312581"/>
            <a:ext cx="5282535" cy="566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方案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645081" y="931784"/>
            <a:ext cx="9439930" cy="0"/>
          </a:xfrm>
          <a:prstGeom prst="line">
            <a:avLst/>
          </a:prstGeom>
          <a:ln w="28575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645081" y="6639164"/>
            <a:ext cx="9439930" cy="0"/>
          </a:xfrm>
          <a:prstGeom prst="line">
            <a:avLst/>
          </a:prstGeom>
          <a:ln w="12700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灯片编号占位符 5"/>
          <p:cNvSpPr>
            <a:spLocks noGrp="1"/>
          </p:cNvSpPr>
          <p:nvPr>
            <p:ph type="sldNum" sz="quarter" idx="13"/>
          </p:nvPr>
        </p:nvSpPr>
        <p:spPr>
          <a:xfrm>
            <a:off x="7740650" y="6673850"/>
            <a:ext cx="252095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BDE2C-B28D-43D3-A85B-8175BF470FFE}" type="slidenum">
              <a:rPr lang="zh-CN" altLang="en-US"/>
            </a:fld>
            <a:endParaRPr lang="zh-CN" altLang="en-US" dirty="0"/>
          </a:p>
        </p:txBody>
      </p:sp>
      <p:pic>
        <p:nvPicPr>
          <p:cNvPr id="16" name="Picture 2" descr="C:\Documents and Settings\dqb_lfs\桌面\中英文公司名横式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81" y="375025"/>
            <a:ext cx="5103000" cy="34712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页方案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645081" y="799623"/>
            <a:ext cx="9439930" cy="0"/>
          </a:xfrm>
          <a:prstGeom prst="line">
            <a:avLst/>
          </a:prstGeom>
          <a:ln w="28575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同侧圆角矩形 8"/>
          <p:cNvSpPr/>
          <p:nvPr userDrawn="1"/>
        </p:nvSpPr>
        <p:spPr>
          <a:xfrm rot="10800000">
            <a:off x="0" y="7289245"/>
            <a:ext cx="10801350" cy="645080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230030" y="7354253"/>
            <a:ext cx="1652081" cy="491729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017127" y="7354253"/>
            <a:ext cx="1652082" cy="491729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802350" y="7354253"/>
            <a:ext cx="1652082" cy="491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230/0/18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35668" y="7312581"/>
            <a:ext cx="5282535" cy="566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645081" y="1937065"/>
            <a:ext cx="9439930" cy="4536504"/>
          </a:xfrm>
          <a:prstGeom prst="rect">
            <a:avLst/>
          </a:prstGeom>
        </p:spPr>
        <p:txBody>
          <a:bodyPr lIns="102870" tIns="51435" rIns="102870" bIns="51435"/>
          <a:lstStyle>
            <a:lvl1pPr marL="0" indent="0">
              <a:buNone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645081" y="1118188"/>
            <a:ext cx="9439930" cy="587013"/>
          </a:xfrm>
          <a:prstGeom prst="rect">
            <a:avLst/>
          </a:prstGeom>
        </p:spPr>
        <p:txBody>
          <a:bodyPr lIns="102870" tIns="51435" rIns="102870" bIns="51435" anchor="ctr" anchorCtr="0"/>
          <a:lstStyle>
            <a:lvl1pPr marL="0" indent="0">
              <a:buNone/>
              <a:defRPr sz="2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3"/>
          </p:nvPr>
        </p:nvSpPr>
        <p:spPr>
          <a:xfrm>
            <a:off x="9110457" y="6886598"/>
            <a:ext cx="1005126" cy="31430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75BDE2C-B28D-43D3-A85B-8175BF470FF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5" name="Picture 2" descr="C:\Documents and Settings\dqb_lfs\桌面\中英文公司名横式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81" y="242864"/>
            <a:ext cx="5103000" cy="34712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 userDrawn="1"/>
        </p:nvSpPr>
        <p:spPr>
          <a:xfrm>
            <a:off x="8039171" y="345800"/>
            <a:ext cx="2002742" cy="347123"/>
          </a:xfrm>
          <a:prstGeom prst="rect">
            <a:avLst/>
          </a:prstGeom>
          <a:noFill/>
        </p:spPr>
        <p:txBody>
          <a:bodyPr wrap="square" lIns="102870" tIns="51435" rIns="102870" bIns="51435" rtlCol="0" anchor="ctr" anchorCtr="0">
            <a:noAutofit/>
          </a:bodyPr>
          <a:lstStyle/>
          <a:p>
            <a:r>
              <a:rPr lang="zh-CN" altLang="en-US" sz="2300" baseline="0" dirty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质量保证部</a:t>
            </a:r>
            <a:endParaRPr lang="zh-CN" altLang="en-US" sz="2300" baseline="0" dirty="0">
              <a:solidFill>
                <a:srgbClr val="003B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方案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645081" y="750074"/>
            <a:ext cx="9439930" cy="0"/>
          </a:xfrm>
          <a:prstGeom prst="line">
            <a:avLst/>
          </a:prstGeom>
          <a:ln w="28575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645081" y="6750866"/>
            <a:ext cx="9439930" cy="0"/>
          </a:xfrm>
          <a:prstGeom prst="line">
            <a:avLst/>
          </a:prstGeom>
          <a:ln w="12700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同侧圆角矩形 8"/>
          <p:cNvSpPr/>
          <p:nvPr userDrawn="1"/>
        </p:nvSpPr>
        <p:spPr>
          <a:xfrm rot="10800000">
            <a:off x="0" y="7289245"/>
            <a:ext cx="10801350" cy="645080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40" tIns="51419" rIns="102840" bIns="514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230033" y="7354256"/>
            <a:ext cx="1652081" cy="491729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88" tIns="40488" rIns="40488" bIns="40488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017127" y="7354256"/>
            <a:ext cx="1652082" cy="491729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88" tIns="40488" rIns="40488" bIns="40488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802350" y="7354256"/>
            <a:ext cx="1652082" cy="491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88" tIns="40488" rIns="40488" bIns="40488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230/0/18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35672" y="7312581"/>
            <a:ext cx="5282535" cy="566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88" tIns="40488" rIns="40488" bIns="4048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645081" y="1937065"/>
            <a:ext cx="9439930" cy="4536504"/>
          </a:xfrm>
          <a:prstGeom prst="rect">
            <a:avLst/>
          </a:prstGeom>
        </p:spPr>
        <p:txBody>
          <a:bodyPr lIns="102840" tIns="51419" rIns="102840" bIns="51419"/>
          <a:lstStyle>
            <a:lvl1pPr marL="0" indent="0">
              <a:buNone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645081" y="1118188"/>
            <a:ext cx="9439930" cy="587013"/>
          </a:xfrm>
          <a:prstGeom prst="rect">
            <a:avLst/>
          </a:prstGeom>
        </p:spPr>
        <p:txBody>
          <a:bodyPr lIns="102840" tIns="51419" rIns="102840" bIns="51419" anchor="ctr" anchorCtr="0"/>
          <a:lstStyle>
            <a:lvl1pPr marL="0" indent="0">
              <a:buNone/>
              <a:defRPr sz="2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BDE2C-B28D-43D3-A85B-8175BF470FFE}" type="slidenum">
              <a:rPr lang="zh-CN" altLang="en-US"/>
            </a:fld>
            <a:endParaRPr lang="zh-CN" altLang="en-US" dirty="0"/>
          </a:p>
        </p:txBody>
      </p:sp>
      <p:pic>
        <p:nvPicPr>
          <p:cNvPr id="15" name="Picture 2" descr="C:\Documents and Settings\dqb_lfs\桌面\中英文公司名横式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81" y="225008"/>
            <a:ext cx="5103000" cy="34712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 userDrawn="1"/>
        </p:nvSpPr>
        <p:spPr>
          <a:xfrm>
            <a:off x="8039171" y="252935"/>
            <a:ext cx="2002742" cy="347123"/>
          </a:xfrm>
          <a:prstGeom prst="rect">
            <a:avLst/>
          </a:prstGeom>
          <a:noFill/>
        </p:spPr>
        <p:txBody>
          <a:bodyPr wrap="square" lIns="102840" tIns="51419" rIns="102840" bIns="51419" rtlCol="0" anchor="ctr" anchorCtr="0">
            <a:noAutofit/>
          </a:bodyPr>
          <a:lstStyle/>
          <a:p>
            <a:r>
              <a:rPr lang="zh-CN" altLang="en-US" sz="2300" baseline="0" dirty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质量保证部</a:t>
            </a:r>
            <a:endParaRPr lang="zh-CN" altLang="en-US" sz="2300" baseline="0" dirty="0">
              <a:solidFill>
                <a:srgbClr val="003B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750891"/>
            <a:ext cx="10801350" cy="450034"/>
          </a:xfrm>
          <a:prstGeom prst="rect">
            <a:avLst/>
          </a:prstGeom>
          <a:noFill/>
        </p:spPr>
        <p:txBody>
          <a:bodyPr wrap="square" lIns="102840" tIns="51419" rIns="102840" bIns="51419" rtlCol="0" anchor="ctr" anchorCtr="0">
            <a:noAutofit/>
          </a:bodyPr>
          <a:lstStyle/>
          <a:p>
            <a:pPr algn="ctr"/>
            <a:r>
              <a:rPr lang="zh-CN" altLang="en-US" sz="2000" b="1" baseline="0" dirty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  私  无  畏        善  作  善  成</a:t>
            </a:r>
            <a:endParaRPr lang="zh-CN" altLang="en-US" sz="2000" b="1" baseline="0" dirty="0">
              <a:solidFill>
                <a:srgbClr val="003B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方案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644702" y="751749"/>
            <a:ext cx="9434384" cy="0"/>
          </a:xfrm>
          <a:prstGeom prst="line">
            <a:avLst/>
          </a:prstGeom>
          <a:ln w="28575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644702" y="6749015"/>
            <a:ext cx="9434384" cy="0"/>
          </a:xfrm>
          <a:prstGeom prst="line">
            <a:avLst/>
          </a:prstGeom>
          <a:ln w="12700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同侧圆角矩形 8"/>
          <p:cNvSpPr/>
          <p:nvPr userDrawn="1"/>
        </p:nvSpPr>
        <p:spPr>
          <a:xfrm rot="10800000">
            <a:off x="0" y="7287078"/>
            <a:ext cx="10795004" cy="644701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09" tIns="51404" rIns="102809" bIns="5140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226957" y="7352047"/>
            <a:ext cx="1651110" cy="491440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76" tIns="40476" rIns="40476" bIns="40476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013004" y="7352047"/>
            <a:ext cx="1651111" cy="49144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76" tIns="40476" rIns="40476" bIns="40476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797178" y="7352047"/>
            <a:ext cx="1651111" cy="4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76" tIns="40476" rIns="40476" bIns="40476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230/0/18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35471" y="7310400"/>
            <a:ext cx="5279431" cy="566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476" tIns="40476" rIns="40476" bIns="4047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875BDE2C-B28D-43D3-A85B-8175BF470FFE}" type="slidenum">
              <a:rPr lang="zh-CN" altLang="en-US"/>
            </a:fld>
            <a:endParaRPr lang="zh-CN" altLang="en-US" dirty="0"/>
          </a:p>
        </p:txBody>
      </p:sp>
      <p:pic>
        <p:nvPicPr>
          <p:cNvPr id="15" name="Picture 2" descr="C:\Documents and Settings\dqb_lfs\桌面\中英文公司名横式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02" y="226988"/>
            <a:ext cx="5100002" cy="34691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 userDrawn="1"/>
        </p:nvSpPr>
        <p:spPr>
          <a:xfrm>
            <a:off x="8034448" y="254899"/>
            <a:ext cx="2001565" cy="346919"/>
          </a:xfrm>
          <a:prstGeom prst="rect">
            <a:avLst/>
          </a:prstGeom>
          <a:noFill/>
        </p:spPr>
        <p:txBody>
          <a:bodyPr wrap="square" lIns="102809" tIns="51404" rIns="102809" bIns="51404" rtlCol="0" anchor="ctr" anchorCtr="0">
            <a:noAutofit/>
          </a:bodyPr>
          <a:lstStyle/>
          <a:p>
            <a:r>
              <a:rPr lang="zh-CN" altLang="en-US" sz="2300" baseline="0" dirty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质量保证部</a:t>
            </a:r>
            <a:endParaRPr lang="zh-CN" altLang="en-US" sz="2300" baseline="0" dirty="0">
              <a:solidFill>
                <a:srgbClr val="003B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749040"/>
            <a:ext cx="10795004" cy="449770"/>
          </a:xfrm>
          <a:prstGeom prst="rect">
            <a:avLst/>
          </a:prstGeom>
          <a:noFill/>
        </p:spPr>
        <p:txBody>
          <a:bodyPr wrap="square" lIns="102809" tIns="51404" rIns="102809" bIns="51404" rtlCol="0" anchor="ctr" anchorCtr="0">
            <a:noAutofit/>
          </a:bodyPr>
          <a:lstStyle/>
          <a:p>
            <a:pPr algn="ctr"/>
            <a:r>
              <a:rPr lang="zh-CN" altLang="en-US" sz="2000" b="1" baseline="0" dirty="0">
                <a:solidFill>
                  <a:srgbClr val="A7A9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  私  无  畏        善  作  善  成</a:t>
            </a:r>
            <a:endParaRPr lang="zh-CN" altLang="en-US" sz="2000" b="1" baseline="0" dirty="0">
              <a:solidFill>
                <a:srgbClr val="A7A9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074A2-89BE-483F-BBEA-86CD73BFDE1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方案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644702" y="933352"/>
            <a:ext cx="9434384" cy="0"/>
          </a:xfrm>
          <a:prstGeom prst="line">
            <a:avLst/>
          </a:prstGeom>
          <a:ln w="28575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>
            <a:off x="644702" y="6637379"/>
            <a:ext cx="9434384" cy="0"/>
          </a:xfrm>
          <a:prstGeom prst="line">
            <a:avLst/>
          </a:prstGeom>
          <a:ln w="12700">
            <a:solidFill>
              <a:srgbClr val="003B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C549DAB6-0A16-4896-AFD7-B47EE287AC6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157" y="385273"/>
            <a:ext cx="9310690" cy="1391023"/>
          </a:xfrm>
          <a:prstGeom prst="rect">
            <a:avLst/>
          </a:prstGeom>
        </p:spPr>
        <p:txBody>
          <a:bodyPr lIns="102870" tIns="51435" rIns="102870" bIns="51435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157" y="1917895"/>
            <a:ext cx="9310690" cy="4566221"/>
          </a:xfrm>
          <a:prstGeom prst="rect">
            <a:avLst/>
          </a:prstGeom>
        </p:spPr>
        <p:txBody>
          <a:bodyPr lIns="102870" tIns="51435" rIns="102870" bIns="5143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157" y="6672363"/>
            <a:ext cx="2428876" cy="383156"/>
          </a:xfrm>
          <a:prstGeom prst="rect">
            <a:avLst/>
          </a:prstGeom>
        </p:spPr>
        <p:txBody>
          <a:bodyPr lIns="102870" tIns="51435" rIns="102870" bIns="51435"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5845" y="6672363"/>
            <a:ext cx="3643314" cy="383156"/>
          </a:xfrm>
          <a:prstGeom prst="rect">
            <a:avLst/>
          </a:prstGeom>
        </p:spPr>
        <p:txBody>
          <a:bodyPr lIns="102870" tIns="51435" rIns="102870" bIns="51435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004" y="1101575"/>
            <a:ext cx="9718026" cy="625118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38942" y="1828916"/>
            <a:ext cx="9717277" cy="338105"/>
          </a:xfrm>
        </p:spPr>
        <p:txBody>
          <a:bodyPr lIns="101600" tIns="38100" rIns="76200" bIns="381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77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5130" indent="0">
              <a:buNone/>
              <a:defRPr sz="1775" b="1"/>
            </a:lvl2pPr>
            <a:lvl3pPr marL="810895" indent="0">
              <a:buNone/>
              <a:defRPr sz="1595" b="1"/>
            </a:lvl3pPr>
            <a:lvl4pPr marL="1216025" indent="0">
              <a:buNone/>
              <a:defRPr sz="1420" b="1"/>
            </a:lvl4pPr>
            <a:lvl5pPr marL="1621155" indent="0">
              <a:buNone/>
              <a:defRPr sz="1420" b="1"/>
            </a:lvl5pPr>
            <a:lvl6pPr marL="2026285" indent="0">
              <a:buNone/>
              <a:defRPr sz="1420" b="1"/>
            </a:lvl6pPr>
            <a:lvl7pPr marL="2432050" indent="0">
              <a:buNone/>
              <a:defRPr sz="1420" b="1"/>
            </a:lvl7pPr>
            <a:lvl8pPr marL="2837180" indent="0">
              <a:buNone/>
              <a:defRPr sz="1420" b="1"/>
            </a:lvl8pPr>
            <a:lvl9pPr marL="3242310" indent="0">
              <a:buNone/>
              <a:defRPr sz="142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542194" y="6156734"/>
            <a:ext cx="2392032" cy="2806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646519" y="6156734"/>
            <a:ext cx="3508313" cy="2806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/>
        </p:nvSpPr>
        <p:spPr>
          <a:xfrm rot="10800000">
            <a:off x="0" y="7289245"/>
            <a:ext cx="10801350" cy="645080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30030" y="7354253"/>
            <a:ext cx="1652081" cy="491729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一汽蓝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0/59/144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17127" y="7354253"/>
            <a:ext cx="1652082" cy="491729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一汽灰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167/169/172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02350" y="7354253"/>
            <a:ext cx="1652082" cy="491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230/0/18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5668" y="7312581"/>
            <a:ext cx="5282535" cy="566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40500" rIns="40500" bIns="405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5pPr>
      <a:lvl6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6pPr>
      <a:lvl7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7pPr>
      <a:lvl8pPr marL="15430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8pPr>
      <a:lvl9pPr marL="2057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987999" y="6674170"/>
            <a:ext cx="1005126" cy="383381"/>
          </a:xfrm>
          <a:prstGeom prst="rect">
            <a:avLst/>
          </a:prstGeom>
        </p:spPr>
        <p:txBody>
          <a:bodyPr lIns="102850" tIns="51424" rIns="102850" bIns="51424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+mn-lt"/>
                <a:ea typeface="+mn-ea"/>
              </a:defRPr>
            </a:lvl1pPr>
          </a:lstStyle>
          <a:p>
            <a:pPr>
              <a:defRPr/>
            </a:pPr>
            <a:fld id="{D44074A2-89BE-483F-BBEA-86CD73BFDE1C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5pPr>
      <a:lvl6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6pPr>
      <a:lvl7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7pPr>
      <a:lvl8pPr marL="15430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8pPr>
      <a:lvl9pPr marL="20567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590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313940" indent="-257175" algn="l" rtl="0" eaLnBrk="1" fontAlgn="base" hangingPunct="1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828290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42640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56990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340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115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465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815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165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982718" y="6672362"/>
            <a:ext cx="1004535" cy="383156"/>
          </a:xfrm>
          <a:prstGeom prst="rect">
            <a:avLst/>
          </a:prstGeom>
        </p:spPr>
        <p:txBody>
          <a:bodyPr lIns="102870" tIns="51435" rIns="102870" bIns="51435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+mn-lt"/>
                <a:ea typeface="+mn-ea"/>
              </a:defRPr>
            </a:lvl1pPr>
          </a:lstStyle>
          <a:p>
            <a:fld id="{D44074A2-89BE-483F-BBEA-86CD73BFDE1C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5pPr>
      <a:lvl6pPr marL="51435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6pPr>
      <a:lvl7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7pPr>
      <a:lvl8pPr marL="154305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8pPr>
      <a:lvl9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 Light" panose="020F0302020204030204"/>
        </a:defRPr>
      </a:lvl9pPr>
    </p:titleStyle>
    <p:bodyStyle>
      <a:lvl1pPr marL="257175" indent="-257175" algn="l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5.emf"/><Relationship Id="rId2" Type="http://schemas.openxmlformats.org/officeDocument/2006/relationships/oleObject" Target="file:///F:\J6L&#33258;&#21368;&#36710;DVP&#35797;&#39564;&#22823;&#32434;-20220520-&#21457;&#23458;&#25143;.xlsx" TargetMode="External"/><Relationship Id="rId1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Relationship Id="rId3" Type="http://schemas.openxmlformats.org/officeDocument/2006/relationships/oleObject" Target="../embeddings/oleObject3.bin"/><Relationship Id="rId2" Type="http://schemas.openxmlformats.org/officeDocument/2006/relationships/image" Target="../media/image36.wmf"/><Relationship Id="rId1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0.wmf"/><Relationship Id="rId1" Type="http://schemas.openxmlformats.org/officeDocument/2006/relationships/oleObject" Target="file:///F:\&#36136;&#37327;&#35268;&#21010;CAE01.pptx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7.wmf"/><Relationship Id="rId2" Type="http://schemas.openxmlformats.org/officeDocument/2006/relationships/package" Target="../embeddings/Document1.docx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../media/image13.jpeg"/><Relationship Id="rId6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033041"/>
            <a:ext cx="10801350" cy="2172277"/>
          </a:xfrm>
          <a:prstGeom prst="rect">
            <a:avLst/>
          </a:prstGeom>
          <a:solidFill>
            <a:schemeClr val="accent1"/>
          </a:solidFill>
        </p:spPr>
        <p:txBody>
          <a:bodyPr lIns="102870" tIns="51435" rIns="102870" bIns="51435" anchor="ctr" anchorCtr="0"/>
          <a:lstStyle/>
          <a:p>
            <a:pPr algn="ctr" eaLnBrk="0" hangingPunct="0"/>
            <a:r>
              <a:rPr lang="zh-CN" altLang="en-US" sz="6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北京光华荣昌汽车部件有限公司质量</a:t>
            </a:r>
            <a:r>
              <a:rPr lang="zh-CN" altLang="en-US" sz="6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规划</a:t>
            </a:r>
            <a:endParaRPr lang="en-US" altLang="zh-CN" sz="6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1152203" y="4668448"/>
            <a:ext cx="9145016" cy="1956337"/>
          </a:xfrm>
          <a:prstGeom prst="rect">
            <a:avLst/>
          </a:prstGeom>
        </p:spPr>
        <p:txBody>
          <a:bodyPr lIns="102870" tIns="51435" rIns="102870" bIns="51435" anchor="ctr" anchorCtr="0"/>
          <a:lstStyle>
            <a:lvl1pPr marL="0" indent="0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300" dirty="0"/>
              <a:t>拟供产品</a:t>
            </a:r>
            <a:r>
              <a:rPr lang="zh-CN" altLang="en-US" sz="2300" dirty="0" smtClean="0"/>
              <a:t>：</a:t>
            </a:r>
            <a:endParaRPr lang="zh-CN" altLang="en-US" sz="2300" dirty="0" smtClean="0"/>
          </a:p>
          <a:p>
            <a:pPr algn="l"/>
            <a:r>
              <a:rPr lang="zh-CN" altLang="en-US" sz="2300" dirty="0" smtClean="0"/>
              <a:t>A668100000004 </a:t>
            </a:r>
            <a:r>
              <a:rPr lang="en-US" altLang="zh-CN" sz="2300" dirty="0" smtClean="0"/>
              <a:t>/</a:t>
            </a:r>
            <a:r>
              <a:rPr lang="en-US" altLang="zh-CN" dirty="0" smtClean="0"/>
              <a:t>A668100000010/</a:t>
            </a:r>
            <a:r>
              <a:rPr lang="en-US" altLang="zh-CN" dirty="0" smtClean="0">
                <a:sym typeface="+mn-ea"/>
              </a:rPr>
              <a:t>A668100000023</a:t>
            </a:r>
            <a:endParaRPr lang="en-US" altLang="zh-CN" dirty="0" smtClean="0"/>
          </a:p>
          <a:p>
            <a:pPr algn="l"/>
            <a:r>
              <a:rPr lang="en-US" altLang="zh-CN" dirty="0" smtClean="0"/>
              <a:t>A668100000026/A668100000006/</a:t>
            </a:r>
            <a:r>
              <a:rPr lang="en-US" altLang="zh-CN" dirty="0" smtClean="0">
                <a:sym typeface="+mn-ea"/>
              </a:rPr>
              <a:t>A668100000011</a:t>
            </a:r>
            <a:endParaRPr lang="en-US" altLang="zh-CN" dirty="0" smtClean="0"/>
          </a:p>
          <a:p>
            <a:pPr algn="l"/>
            <a:r>
              <a:rPr lang="en-US" altLang="zh-CN" dirty="0" smtClean="0"/>
              <a:t>A668100000025/A668100000007/</a:t>
            </a:r>
            <a:r>
              <a:rPr lang="en-US" altLang="zh-CN" dirty="0" smtClean="0">
                <a:sym typeface="+mn-ea"/>
              </a:rPr>
              <a:t>A668100000022</a:t>
            </a:r>
            <a:endParaRPr lang="en-US" altLang="zh-CN" dirty="0" smtClean="0"/>
          </a:p>
          <a:p>
            <a:pPr algn="l"/>
            <a:r>
              <a:rPr lang="zh-CN" altLang="en-US" sz="2300" dirty="0" smtClean="0"/>
              <a:t>车型：</a:t>
            </a:r>
            <a:r>
              <a:rPr lang="en-US" altLang="zh-CN" sz="2300" dirty="0" smtClean="0"/>
              <a:t>A6</a:t>
            </a:r>
            <a:r>
              <a:rPr lang="zh-CN" altLang="en-US" sz="2300" dirty="0" smtClean="0"/>
              <a:t>福田</a:t>
            </a:r>
            <a:r>
              <a:rPr lang="zh-CN" altLang="en-US" sz="2300" dirty="0" smtClean="0"/>
              <a:t>戴姆勒车型</a:t>
            </a:r>
            <a:endParaRPr lang="en-US" altLang="zh-CN" sz="23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36" y="3528990"/>
            <a:ext cx="3198887" cy="312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84520" y="1457310"/>
            <a:ext cx="2552963" cy="190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42891" y="377170"/>
            <a:ext cx="213487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30243" y="1457310"/>
            <a:ext cx="45720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zh-CN" sz="1200" dirty="0" smtClean="0"/>
              <a:t>步入式环境试验仓</a:t>
            </a:r>
            <a:endParaRPr lang="en-US" altLang="zh-CN" sz="1200" dirty="0" smtClean="0"/>
          </a:p>
          <a:p>
            <a:r>
              <a:rPr lang="zh-CN" altLang="en-US" sz="1200" b="1" dirty="0" smtClean="0"/>
              <a:t>型号： </a:t>
            </a:r>
            <a:r>
              <a:rPr lang="en-US" altLang="zh-CN" sz="1200" dirty="0" smtClean="0"/>
              <a:t>GDWJS-24M</a:t>
            </a:r>
            <a:endParaRPr lang="en-US" altLang="zh-CN" sz="1200" dirty="0" smtClean="0"/>
          </a:p>
          <a:p>
            <a:r>
              <a:rPr lang="zh-CN" altLang="en-US" sz="1200" b="1" dirty="0" smtClean="0"/>
              <a:t>技术指标：</a:t>
            </a:r>
            <a:endParaRPr lang="en-US" altLang="zh-CN" sz="1200" b="1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b="1" dirty="0" smtClean="0"/>
              <a:t>                   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、温度范围：</a:t>
            </a:r>
            <a:r>
              <a:rPr lang="en-US" altLang="zh-CN" sz="1200" dirty="0" smtClean="0"/>
              <a:t> -40</a:t>
            </a:r>
            <a:r>
              <a:rPr lang="zh-CN" altLang="zh-CN" sz="1200" dirty="0" smtClean="0"/>
              <a:t>℃</a:t>
            </a:r>
            <a:r>
              <a:rPr lang="en-US" altLang="zh-CN" sz="1200" dirty="0" smtClean="0"/>
              <a:t>-100</a:t>
            </a:r>
            <a:r>
              <a:rPr lang="zh-CN" altLang="zh-CN" sz="1200" dirty="0" smtClean="0"/>
              <a:t>℃ 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b="1" dirty="0" smtClean="0"/>
              <a:t>                   </a:t>
            </a:r>
            <a:r>
              <a:rPr lang="en-US" altLang="zh-CN" sz="1200" dirty="0" smtClean="0"/>
              <a:t>2</a:t>
            </a:r>
            <a:r>
              <a:rPr lang="zh-CN" altLang="en-US" sz="1200" dirty="0" smtClean="0"/>
              <a:t>、湿度范围：</a:t>
            </a:r>
            <a:r>
              <a:rPr lang="en-US" altLang="zh-CN" sz="1200" dirty="0" smtClean="0"/>
              <a:t> 30%-98%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3</a:t>
            </a:r>
            <a:r>
              <a:rPr lang="zh-CN" altLang="en-US" sz="1200" dirty="0" smtClean="0"/>
              <a:t>、温度精度： </a:t>
            </a:r>
            <a:r>
              <a:rPr lang="zh-CN" altLang="zh-CN" sz="1200" dirty="0" smtClean="0"/>
              <a:t>±</a:t>
            </a:r>
            <a:r>
              <a:rPr lang="en-US" altLang="zh-CN" sz="1200" dirty="0" smtClean="0"/>
              <a:t>0.5</a:t>
            </a:r>
            <a:r>
              <a:rPr lang="zh-CN" altLang="zh-CN" sz="1200" dirty="0" smtClean="0"/>
              <a:t>℃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4</a:t>
            </a:r>
            <a:r>
              <a:rPr lang="zh-CN" altLang="en-US" sz="1200" dirty="0" smtClean="0"/>
              <a:t>、湿度精度：</a:t>
            </a:r>
            <a:r>
              <a:rPr lang="zh-CN" altLang="zh-CN" sz="1200" dirty="0" smtClean="0"/>
              <a:t>±</a:t>
            </a:r>
            <a:r>
              <a:rPr lang="en-US" altLang="zh-CN" sz="1200" dirty="0" smtClean="0"/>
              <a:t>3%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5</a:t>
            </a:r>
            <a:r>
              <a:rPr lang="zh-CN" altLang="en-US" sz="1200" dirty="0" smtClean="0"/>
              <a:t>、内部空间：</a:t>
            </a:r>
            <a:r>
              <a:rPr lang="en-US" altLang="zh-CN" sz="1200" dirty="0" smtClean="0"/>
              <a:t>3m×4m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该设备用于</a:t>
            </a:r>
            <a:r>
              <a:rPr lang="zh-CN" altLang="zh-CN" sz="1200" dirty="0" smtClean="0"/>
              <a:t>座椅</a:t>
            </a:r>
            <a:r>
              <a:rPr lang="zh-CN" altLang="en-US" sz="1200" dirty="0" smtClean="0"/>
              <a:t>环境试验、座椅疲劳耐久试验环境控制。</a:t>
            </a:r>
            <a:endParaRPr lang="zh-CN" altLang="en-US" sz="1200" dirty="0"/>
          </a:p>
        </p:txBody>
      </p:sp>
      <p:pic>
        <p:nvPicPr>
          <p:cNvPr id="8" name="Picture 21" descr="C:\Users\zhaofei\AppData\Roaming\feiq\AutoRecv Files\乔福存(70C94EE2C6FD)\设备照片\015 Q-015 关节臂三坐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5" y="4386268"/>
            <a:ext cx="1730375" cy="247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930243" y="4672020"/>
            <a:ext cx="4572000" cy="14957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关节臂扫描仪</a:t>
            </a:r>
            <a:endParaRPr lang="zh-CN" altLang="en-US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Platinum 2.4M  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 1</a:t>
            </a:r>
            <a:r>
              <a:rPr lang="zh-CN" altLang="en-US" sz="1200" dirty="0" smtClean="0"/>
              <a:t>、测量范围：</a:t>
            </a:r>
            <a:r>
              <a:rPr lang="en-US" altLang="zh-CN" sz="1200" dirty="0" smtClean="0"/>
              <a:t>2.4</a:t>
            </a:r>
            <a:r>
              <a:rPr lang="zh-CN" altLang="en-US" sz="1200" dirty="0" smtClean="0"/>
              <a:t>米</a:t>
            </a:r>
            <a:endParaRPr lang="zh-CN" altLang="en-US" sz="1200" dirty="0" smtClean="0"/>
          </a:p>
          <a:p>
            <a:pPr>
              <a:spcBef>
                <a:spcPct val="20000"/>
              </a:spcBef>
            </a:pPr>
            <a:r>
              <a:rPr lang="zh-CN" altLang="en-US" sz="1200" dirty="0" smtClean="0"/>
              <a:t> </a:t>
            </a:r>
            <a:r>
              <a:rPr lang="en-US" altLang="zh-CN" sz="1200" dirty="0" smtClean="0"/>
              <a:t>2</a:t>
            </a:r>
            <a:r>
              <a:rPr lang="zh-CN" altLang="en-US" sz="1200" dirty="0" smtClean="0"/>
              <a:t>、单点精度：</a:t>
            </a:r>
            <a:r>
              <a:rPr lang="en-US" altLang="zh-CN" sz="1200" dirty="0" smtClean="0"/>
              <a:t>0.052mm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3</a:t>
            </a:r>
            <a:r>
              <a:rPr lang="zh-CN" altLang="en-US" sz="1200" dirty="0" smtClean="0"/>
              <a:t>、长度精度：</a:t>
            </a:r>
            <a:r>
              <a:rPr lang="en-US" altLang="zh-CN" sz="1200" dirty="0" smtClean="0"/>
              <a:t>±0.073mm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该设备适用于进行极高精度的检测或逆向工程。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pic>
        <p:nvPicPr>
          <p:cNvPr id="5" name="Picture 3" descr="C:\Users\zhaofei\AppData\Roaming\feiq\AutoRecv Files\乔福存(70C94EE2C6FD)\设备照片\017 Q-014 泡棉压缩硬度试验机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3" y="1314434"/>
            <a:ext cx="2897477" cy="237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51161" y="377170"/>
            <a:ext cx="213487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43353" y="1314434"/>
            <a:ext cx="537314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泡棉硬度试验机</a:t>
            </a:r>
            <a:endParaRPr lang="en-US" altLang="zh-CN" sz="1200" dirty="0" smtClean="0"/>
          </a:p>
          <a:p>
            <a:r>
              <a:rPr lang="zh-CN" altLang="en-US" sz="1200" b="1" dirty="0" smtClean="0"/>
              <a:t>型号： </a:t>
            </a:r>
            <a:r>
              <a:rPr lang="en-US" altLang="zh-CN" sz="1200" dirty="0" smtClean="0"/>
              <a:t>WZN-9010</a:t>
            </a:r>
            <a:endParaRPr lang="en-US" altLang="zh-CN" sz="1200" dirty="0" smtClean="0"/>
          </a:p>
          <a:p>
            <a:r>
              <a:rPr lang="zh-CN" altLang="en-US" sz="1200" b="1" dirty="0" smtClean="0"/>
              <a:t>技术指标：</a:t>
            </a:r>
            <a:endParaRPr lang="en-US" altLang="zh-CN" sz="1200" b="1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1</a:t>
            </a:r>
            <a:r>
              <a:rPr lang="zh-CN" altLang="en-US" sz="1200" dirty="0" smtClean="0"/>
              <a:t>、容量：</a:t>
            </a:r>
            <a:r>
              <a:rPr lang="en-US" altLang="zh-CN" sz="1200" dirty="0" smtClean="0"/>
              <a:t>5KN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2</a:t>
            </a:r>
            <a:r>
              <a:rPr lang="zh-CN" altLang="en-US" sz="1200" dirty="0" smtClean="0"/>
              <a:t>、分辨率：</a:t>
            </a:r>
            <a:r>
              <a:rPr lang="en-US" altLang="zh-CN" sz="1200" dirty="0" smtClean="0"/>
              <a:t>1/250000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3</a:t>
            </a:r>
            <a:r>
              <a:rPr lang="zh-CN" altLang="en-US" sz="1200" dirty="0" smtClean="0"/>
              <a:t>、载荷精度：</a:t>
            </a:r>
            <a:r>
              <a:rPr lang="en-US" altLang="zh-CN" sz="1200" dirty="0" smtClean="0"/>
              <a:t>±0.5%F.S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4</a:t>
            </a:r>
            <a:r>
              <a:rPr lang="zh-CN" altLang="en-US" sz="1200" dirty="0" smtClean="0"/>
              <a:t>、有效测量范围： </a:t>
            </a:r>
            <a:r>
              <a:rPr lang="en-US" altLang="zh-CN" sz="1200" dirty="0" smtClean="0"/>
              <a:t>0.25%~100%F.S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5</a:t>
            </a:r>
            <a:r>
              <a:rPr lang="zh-CN" altLang="en-US" sz="1200" dirty="0" smtClean="0"/>
              <a:t>、有效测量空间： </a:t>
            </a:r>
            <a:r>
              <a:rPr lang="en-US" altLang="zh-CN" sz="1200" dirty="0" smtClean="0"/>
              <a:t>W1000mm*D750mm*H400mm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6</a:t>
            </a:r>
            <a:r>
              <a:rPr lang="zh-CN" altLang="en-US" sz="1200" dirty="0" smtClean="0"/>
              <a:t>、试验速度范围</a:t>
            </a:r>
            <a:r>
              <a:rPr lang="en-US" altLang="zh-CN" sz="1200" dirty="0" smtClean="0"/>
              <a:t>:    0.001~ 500mm/min</a:t>
            </a:r>
            <a:endParaRPr lang="en-US" altLang="zh-CN" sz="1200" dirty="0" smtClean="0"/>
          </a:p>
          <a:p>
            <a:pPr>
              <a:spcBef>
                <a:spcPct val="20000"/>
              </a:spcBef>
            </a:pPr>
            <a:r>
              <a:rPr lang="en-US" altLang="zh-CN" sz="1200" dirty="0" smtClean="0"/>
              <a:t> 7</a:t>
            </a:r>
            <a:r>
              <a:rPr lang="zh-CN" altLang="en-US" sz="1200" dirty="0" smtClean="0"/>
              <a:t>、变形测量精度：  示值的</a:t>
            </a:r>
            <a:r>
              <a:rPr lang="en-US" altLang="zh-CN" sz="1200" dirty="0" smtClean="0"/>
              <a:t>0.5%</a:t>
            </a:r>
            <a:r>
              <a:rPr lang="zh-CN" altLang="en-US" sz="1200" dirty="0" smtClean="0"/>
              <a:t>以内</a:t>
            </a:r>
            <a:endParaRPr lang="zh-CN" altLang="en-US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该设备适用于海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泡棉（泡沫塑料）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汽车座椅海棉压缩试验。</a:t>
            </a:r>
            <a:endParaRPr lang="zh-CN" altLang="en-US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081" y="4600582"/>
            <a:ext cx="1966503" cy="18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4043353" y="453874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泡沫塑料落球回 弹测定仪</a:t>
            </a:r>
            <a:endParaRPr lang="zh-CN" altLang="en-US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XLH-460/500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 1</a:t>
            </a:r>
            <a:r>
              <a:rPr lang="zh-CN" altLang="en-US" sz="1200" dirty="0" smtClean="0"/>
              <a:t>、钢球下落距离：</a:t>
            </a:r>
            <a:r>
              <a:rPr lang="en-US" altLang="zh-CN" sz="1200" dirty="0" smtClean="0"/>
              <a:t>GB/T6676</a:t>
            </a:r>
            <a:r>
              <a:rPr lang="zh-CN" altLang="en-US" sz="1200" dirty="0" smtClean="0"/>
              <a:t>：</a:t>
            </a:r>
            <a:r>
              <a:rPr lang="en-US" altLang="zh-CN" sz="1200" dirty="0" smtClean="0"/>
              <a:t>460 ±0.5mm 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          ISO8307:  500 ±0.5mm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2</a:t>
            </a:r>
            <a:r>
              <a:rPr lang="zh-CN" altLang="en-US" sz="1200" dirty="0" smtClean="0"/>
              <a:t>、落球回弹精度 ：＜</a:t>
            </a:r>
            <a:r>
              <a:rPr lang="en-US" altLang="zh-CN" sz="1200" dirty="0" smtClean="0"/>
              <a:t>1.5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3</a:t>
            </a:r>
            <a:r>
              <a:rPr lang="zh-CN" altLang="en-US" sz="1200" dirty="0" smtClean="0"/>
              <a:t>、钢球直径 ： </a:t>
            </a:r>
            <a:r>
              <a:rPr lang="en-US" altLang="zh-CN" sz="1200" dirty="0" smtClean="0"/>
              <a:t>φ16mm	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4</a:t>
            </a:r>
            <a:r>
              <a:rPr lang="zh-CN" altLang="en-US" sz="1200" dirty="0" smtClean="0"/>
              <a:t>、钢球质量：</a:t>
            </a:r>
            <a:r>
              <a:rPr lang="en-US" altLang="zh-CN" sz="1200" dirty="0" smtClean="0"/>
              <a:t>  16.7g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该设备用于测定软质聚氨酯泡沫塑料的落球式回弹性能。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42891" y="385740"/>
            <a:ext cx="213487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205" y="1385872"/>
            <a:ext cx="749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针对公司目前尚不具备的试验项目，委托顾客认可的第三方试验室进行相关试验。</a:t>
            </a:r>
            <a:endParaRPr lang="zh-CN" altLang="en-US" sz="200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757205" y="2457442"/>
          <a:ext cx="8459788" cy="3521081"/>
        </p:xfrm>
        <a:graphic>
          <a:graphicData uri="http://schemas.openxmlformats.org/drawingml/2006/table">
            <a:tbl>
              <a:tblPr/>
              <a:tblGrid>
                <a:gridCol w="1079500"/>
                <a:gridCol w="2700338"/>
                <a:gridCol w="2879725"/>
                <a:gridCol w="180022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  <a:endParaRPr kumimoji="0" lang="zh-CN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00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试验项目</a:t>
                      </a:r>
                      <a:endParaRPr kumimoji="0" lang="zh-CN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00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试验标准</a:t>
                      </a:r>
                      <a:r>
                        <a:rPr kumimoji="0" lang="en-US" altLang="zh-C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判定依据</a:t>
                      </a:r>
                      <a:endParaRPr kumimoji="0" lang="zh-CN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00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备注</a:t>
                      </a:r>
                      <a:endParaRPr kumimoji="0" lang="zh-CN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00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正面碰撞试验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后面碰撞试验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侧面气囊系统及附属的座椅面套试验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颠簸和蠕动试验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模拟人体进出座椅试验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VOC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要求试验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GB/T 27630—2011</a:t>
                      </a:r>
                      <a:endParaRPr kumimoji="0" lang="zh-CN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禁限用物质要求试验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GB/T 30512-2014</a:t>
                      </a:r>
                      <a:endParaRPr kumimoji="0" lang="zh-CN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低速后碰撞颈部保护试验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C-NCAP2018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头枕静强度试验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GB11550-2009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座椅模态试验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企业标准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33" marR="8133" marT="81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行李箱冲击试验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GB15083-2006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3" marR="497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委外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63247" y="385740"/>
            <a:ext cx="51231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零部件检验能力</a:t>
            </a:r>
            <a:r>
              <a:rPr lang="en-US" altLang="zh-CN" sz="1800" b="1" dirty="0">
                <a:latin typeface="方正兰亭黑_GBK"/>
                <a:ea typeface="方正兰亭黑_GBK"/>
                <a:sym typeface="+mn-ea"/>
              </a:rPr>
              <a:t>——</a:t>
            </a: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座椅总装过程关键控制点</a:t>
            </a:r>
            <a:endParaRPr 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57205" y="1651000"/>
          <a:ext cx="8750933" cy="5220336"/>
        </p:xfrm>
        <a:graphic>
          <a:graphicData uri="http://schemas.openxmlformats.org/drawingml/2006/table">
            <a:tbl>
              <a:tblPr/>
              <a:tblGrid>
                <a:gridCol w="428628"/>
                <a:gridCol w="828353"/>
                <a:gridCol w="1421765"/>
                <a:gridCol w="1285875"/>
                <a:gridCol w="214312"/>
                <a:gridCol w="357188"/>
                <a:gridCol w="642620"/>
                <a:gridCol w="2500630"/>
                <a:gridCol w="1071562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关键工序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控制内容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控制方法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关键工序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控制内容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1215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控制方法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1215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35000"/>
                      </a:schemeClr>
                    </a:solidFill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1</a:t>
                      </a: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宋体" panose="02010600030101010101" pitchFamily="2" charset="-122"/>
                        </a:rPr>
                        <a:t>座靠骨架连接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螺栓扭矩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螺栓数量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宋体" panose="02010600030101010101" pitchFamily="2" charset="-122"/>
                        </a:rPr>
                        <a:t>扭矩扳手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宋体" panose="02010600030101010101" pitchFamily="2" charset="-122"/>
                        </a:rPr>
                        <a:t>油漆笔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11</a:t>
                      </a: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操作力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滑轨滑动力，靠背调节力，等测量值符合要求；安装位置； 首中末检验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测力计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总成检具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2</a:t>
                      </a: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包覆面套</a:t>
                      </a:r>
                      <a:endParaRPr kumimoji="0" 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宋体" panose="02010600030101010101" pitchFamily="2" charset="-122"/>
                        </a:rPr>
                        <a:t>C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宋体" panose="02010600030101010101" pitchFamily="2" charset="-122"/>
                        </a:rPr>
                        <a:t>型钉数量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目视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外观手册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3</a:t>
                      </a: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安全带锁扣装配</a:t>
                      </a: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螺栓扭矩</a:t>
                      </a:r>
                      <a:endParaRPr lang="zh-CN" altLang="en-US" sz="1200" b="1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螺栓数量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宋体" panose="02010600030101010101" pitchFamily="2" charset="-122"/>
                          <a:sym typeface="+mn-ea"/>
                        </a:rPr>
                        <a:t>扭矩扳手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油漆笔</a:t>
                      </a:r>
                      <a:endParaRPr lang="en-US" altLang="zh-CN" sz="1200" b="1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  <a:sym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charset="0"/>
                        <a:buChar char="Ø"/>
                      </a:pP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4</a:t>
                      </a: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塑料件装配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座椅配置</a:t>
                      </a:r>
                      <a:endParaRPr lang="zh-CN" altLang="en-US" sz="1200" b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螺钉扭矩</a:t>
                      </a:r>
                      <a:endParaRPr lang="zh-CN" altLang="en-US" sz="1200" b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螺钉数量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气动十字改锥（</a:t>
                      </a:r>
                      <a:r>
                        <a:rPr lang="en-US" altLang="zh-CN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0.7±0.1Mpa</a:t>
                      </a:r>
                      <a:r>
                        <a:rPr lang="zh-CN" altLang="en-US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）</a:t>
                      </a:r>
                      <a:endParaRPr lang="en-US" altLang="zh-CN" sz="1200" b="1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12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  <a:sym typeface="+mn-ea"/>
                        </a:rPr>
                        <a:t>油漆笔</a:t>
                      </a:r>
                      <a:endParaRPr lang="en-US" altLang="zh-CN" sz="1200" b="1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外观手册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charset="0"/>
                        <a:buChar char="Ø"/>
                      </a:pP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5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烘烤，熨烫整形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座椅护面无褶皱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蒸汽发生器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温控熨斗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外观手册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6</a:t>
                      </a:r>
                      <a:endParaRPr kumimoji="0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总成确认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外观符合要求，滑轨滑动，靠背调节，等操作顺畅无卡滞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100%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检验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UI Gothic" panose="020B0600070205080204" pitchFamily="34" charset="-128"/>
                          <a:ea typeface="MS UI Gothic" panose="020B0600070205080204" pitchFamily="34" charset="-128"/>
                        </a:rPr>
                        <a:t>外观手册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</a:pP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S UI Gothic" panose="020B0600070205080204" pitchFamily="34" charset="-128"/>
                        <a:ea typeface="MS UI Gothic" panose="020B0600070205080204" pitchFamily="34" charset="-128"/>
                      </a:endParaRP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圆角矩形 8"/>
          <p:cNvSpPr/>
          <p:nvPr/>
        </p:nvSpPr>
        <p:spPr>
          <a:xfrm>
            <a:off x="6072188" y="3529012"/>
            <a:ext cx="1000125" cy="3571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外观手册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0722" name="Object 2" descr="ppt/media/image19.wmf">
            <a:hlinkClick r:id="" action="ppaction://ole?verb=0"/>
          </p:cNvPr>
          <p:cNvGraphicFramePr/>
          <p:nvPr/>
        </p:nvGraphicFramePr>
        <p:xfrm>
          <a:off x="7329501" y="3471862"/>
          <a:ext cx="914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演示文稿" showAsIcon="1" r:id="rId1" imgW="914400" imgH="828675" progId="PowerPoint.Show.12">
                  <p:embed/>
                </p:oleObj>
              </mc:Choice>
              <mc:Fallback>
                <p:oleObj name="演示文稿" showAsIcon="1" r:id="rId1" imgW="914400" imgH="828675" progId="PowerPoint.Show.12">
                  <p:embed/>
                  <p:pic>
                    <p:nvPicPr>
                      <p:cNvPr id="0" name="Picture 2" descr="image19"/>
                      <p:cNvPicPr>
                        <a:picLocks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501" y="3471862"/>
                        <a:ext cx="91440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42891" y="385740"/>
            <a:ext cx="420370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零部件检验能力</a:t>
            </a:r>
            <a:r>
              <a:rPr lang="en-US" altLang="zh-CN" sz="1800" b="1" dirty="0">
                <a:latin typeface="方正兰亭黑_GBK"/>
                <a:ea typeface="方正兰亭黑_GBK"/>
                <a:sym typeface="+mn-ea"/>
              </a:rPr>
              <a:t>——</a:t>
            </a: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零部件入厂检验</a:t>
            </a:r>
            <a:endParaRPr 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85767" y="1242996"/>
          <a:ext cx="9307358" cy="521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09"/>
                <a:gridCol w="900054"/>
                <a:gridCol w="817582"/>
                <a:gridCol w="3028946"/>
                <a:gridCol w="1720656"/>
                <a:gridCol w="1251441"/>
                <a:gridCol w="1016770"/>
              </a:tblGrid>
              <a:tr h="2641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产品类型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零件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检测项目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检测方法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抽样数量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频次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65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tx1"/>
                          </a:solidFill>
                          <a:latin typeface="+mn-ea"/>
                        </a:rPr>
                        <a:t>1</a:t>
                      </a:r>
                      <a:endParaRPr lang="en-US" altLang="zh-CN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功能类</a:t>
                      </a:r>
                      <a:endParaRPr lang="zh-CN" altLang="en-US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通风、腰托件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常规检验：外观、尺寸、电性能</a:t>
                      </a: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、重量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目视、量具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研发：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量产：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每批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045"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型式试验：</a:t>
                      </a: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高低温耐受，燃烧性、散发性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实验设备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每年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290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en-US" altLang="zh-CN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en-US" altLang="zh-CN" sz="9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滑轨、调角器</a:t>
                      </a:r>
                      <a:endParaRPr lang="en-US" altLang="zh-CN" sz="9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常规检验：外观、尺寸、硬度、撕裂强度、重量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目视、量检具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研发：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量产：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每批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867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型式试验：耐久试验、强度实验、盐雾试验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实验设备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每年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14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3</a:t>
                      </a:r>
                      <a:endParaRPr lang="en-US" altLang="zh-CN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/>
                        <a:t>泡沫类 </a:t>
                      </a:r>
                      <a:endParaRPr lang="zh-CN" altLang="en-US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座背发泡</a:t>
                      </a:r>
                      <a:endParaRPr lang="en-US" altLang="zh-CN" sz="9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常规检验：外观、尺寸、硬度、撕裂强度、重量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目视、量具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研发：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量产：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每批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045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型式试验：气味、</a:t>
                      </a:r>
                      <a:r>
                        <a:rPr lang="en-US" altLang="zh-CN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VOC</a:t>
                      </a: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等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实验设备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每年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29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骨架类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骨架总成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常规检验：外观、装配位置度、焊道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目视、量具、检具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研发：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量产：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GB2828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每批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945"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型式试验：焊道熔深、盐雾试验、强度试验等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实验设备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每年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14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面套类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面套总成</a:t>
                      </a:r>
                      <a:endParaRPr lang="en-US" altLang="zh-CN" sz="9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常规检验：外观、缝距、作缝尺寸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目视、量具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研发：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量产：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GB2828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每批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626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型式试验：气味性、撕裂强度、</a:t>
                      </a:r>
                      <a:r>
                        <a:rPr lang="en-US" altLang="zh-CN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VOC</a:t>
                      </a: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等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实验设备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每年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822">
                <a:tc rowSpan="2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其他类</a:t>
                      </a:r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</a:rPr>
                        <a:t>一般件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常规检验：依据产品具体要求执行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目视、量具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研发：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量产：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GB2828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每批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997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型式试验：依据产品具体要求执行</a:t>
                      </a:r>
                      <a:endParaRPr lang="zh-CN" altLang="en-US" sz="9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实验设备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件</a:t>
                      </a:r>
                      <a:endParaRPr lang="zh-CN" altLang="en-US" sz="7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7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每年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54033" y="282637"/>
            <a:ext cx="420370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零部件检验能力</a:t>
            </a:r>
            <a:r>
              <a:rPr lang="en-US" altLang="zh-CN" sz="1800" b="1" dirty="0">
                <a:latin typeface="方正兰亭黑_GBK"/>
                <a:ea typeface="方正兰亭黑_GBK"/>
                <a:sym typeface="+mn-ea"/>
              </a:rPr>
              <a:t>——</a:t>
            </a: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关键零部件检具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471585" y="786292"/>
          <a:ext cx="7302100" cy="5982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3012"/>
                <a:gridCol w="1760544"/>
                <a:gridCol w="2138544"/>
              </a:tblGrid>
              <a:tr h="8546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宽车副司机座椅底支架总成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总成检具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5460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中宽车副司机座椅底支架总成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总成检具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546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宽车副驾驶坐垫骨架焊接总成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零部件检</a:t>
                      </a:r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548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前侧钣金</a:t>
                      </a:r>
                      <a:endParaRPr lang="en-US" altLang="zh-CN" sz="1200" b="0" i="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零部件检具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546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后侧钣金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零部件检具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546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左侧钣金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零部件检具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546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右侧钣金 </a:t>
                      </a:r>
                      <a:endParaRPr lang="en-US" altLang="zh-CN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零部件检具</a:t>
                      </a:r>
                      <a:endParaRPr lang="zh-CN" altLang="en-US" sz="12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294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7945" y="885825"/>
            <a:ext cx="1008380" cy="71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4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960" y="1666875"/>
            <a:ext cx="1015365" cy="788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50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85" y="3385185"/>
            <a:ext cx="756920" cy="777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51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385" y="4248785"/>
            <a:ext cx="756920" cy="778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52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385" y="5257165"/>
            <a:ext cx="1207135" cy="588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53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47945" y="6049010"/>
            <a:ext cx="1195070" cy="580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954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385" y="2520315"/>
            <a:ext cx="883285" cy="669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08137" y="402068"/>
            <a:ext cx="397383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零部件检验能力</a:t>
            </a:r>
            <a:r>
              <a:rPr lang="en-US" altLang="zh-CN" sz="1800" b="1" dirty="0">
                <a:latin typeface="方正兰亭黑_GBK"/>
                <a:ea typeface="方正兰亭黑_GBK"/>
                <a:sym typeface="+mn-ea"/>
              </a:rPr>
              <a:t>——</a:t>
            </a: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日常实验设备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pic>
        <p:nvPicPr>
          <p:cNvPr id="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42891" y="957244"/>
            <a:ext cx="9858444" cy="571692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7" name="文本占位符 1"/>
          <p:cNvSpPr txBox="1"/>
          <p:nvPr/>
        </p:nvSpPr>
        <p:spPr bwMode="auto">
          <a:xfrm>
            <a:off x="757205" y="885806"/>
            <a:ext cx="3857652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工艺流程图及过程特殊特性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19" y="2376314"/>
            <a:ext cx="5799560" cy="375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9" y="1656234"/>
            <a:ext cx="4398758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971519" y="742930"/>
            <a:ext cx="3857652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工艺策划方案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85833" y="1307149"/>
            <a:ext cx="8286808" cy="528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971519" y="742930"/>
            <a:ext cx="3857652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工艺策划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85800" y="1164590"/>
            <a:ext cx="9925050" cy="5869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286" y="273680"/>
            <a:ext cx="1531070" cy="529259"/>
          </a:xfrm>
          <a:prstGeom prst="rect">
            <a:avLst/>
          </a:prstGeom>
          <a:noFill/>
        </p:spPr>
        <p:txBody>
          <a:bodyPr wrap="square" lIns="102870" tIns="51435" rIns="102870" bIns="51435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328709" y="1590403"/>
            <a:ext cx="353441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 eaLnBrk="0" hangingPunct="0"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85875" indent="-371475" eaLnBrk="0" hangingPunct="0"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647700" lvl="2" indent="-288290" defTabSz="914400" eaLnBrk="1" hangingPunct="1">
              <a:lnSpc>
                <a:spcPct val="200000"/>
              </a:lnSpc>
              <a:buFontTx/>
              <a:buChar char="•"/>
            </a:pP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公司简介</a:t>
            </a:r>
            <a:endParaRPr lang="en-US" altLang="zh-CN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288290" defTabSz="914400" eaLnBrk="1" hangingPunct="1">
              <a:lnSpc>
                <a:spcPct val="200000"/>
              </a:lnSpc>
              <a:buFontTx/>
              <a:buChar char="•"/>
            </a:pP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实验能力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lvl="2" indent="-28829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零部件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检验能力</a:t>
            </a:r>
            <a:endParaRPr lang="en-US" altLang="zh-CN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28829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过程开发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28829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持续改进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288290" defTabSz="914400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分供方管理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971519" y="742930"/>
            <a:ext cx="3857652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工艺策划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680" y="1164590"/>
            <a:ext cx="10287000" cy="5507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7" name="文本占位符 1"/>
          <p:cNvSpPr txBox="1"/>
          <p:nvPr/>
        </p:nvSpPr>
        <p:spPr bwMode="auto">
          <a:xfrm>
            <a:off x="971519" y="742930"/>
            <a:ext cx="3857652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工艺策划生产作业指导书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7" name="文本占位符 1"/>
          <p:cNvSpPr txBox="1"/>
          <p:nvPr/>
        </p:nvSpPr>
        <p:spPr bwMode="auto">
          <a:xfrm>
            <a:off x="971519" y="742930"/>
            <a:ext cx="3857652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工艺策划生产作业指导书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7" y="1145522"/>
            <a:ext cx="9876764" cy="594602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900081" y="821653"/>
            <a:ext cx="5715040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DVP</a:t>
            </a: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占位符 1"/>
          <p:cNvSpPr txBox="1"/>
          <p:nvPr/>
        </p:nvSpPr>
        <p:spPr bwMode="auto">
          <a:xfrm>
            <a:off x="7472377" y="2100252"/>
            <a:ext cx="928694" cy="4249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DVP</a:t>
            </a:r>
            <a:r>
              <a:rPr lang="zh-CN" altLang="en-US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" y="1440106"/>
            <a:ext cx="6964781" cy="5400600"/>
          </a:xfrm>
          <a:prstGeom prst="rect">
            <a:avLst/>
          </a:prstGeom>
        </p:spPr>
      </p:pic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7641761" y="2880370"/>
          <a:ext cx="1346238" cy="1104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7" name="工作表" r:id="rId2" imgW="14208760" imgH="11654155" progId="Excel.Sheet.12">
                  <p:link updateAutomatic="1"/>
                </p:oleObj>
              </mc:Choice>
              <mc:Fallback>
                <p:oleObj name="工作表" r:id="rId2" imgW="14208760" imgH="11654155" progId="Excel.Sheet.12">
                  <p:link updateAutomatic="1"/>
                  <p:pic>
                    <p:nvPicPr>
                      <p:cNvPr id="0" name="图片 3486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41761" y="2880370"/>
                        <a:ext cx="1346238" cy="1104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471453" y="893091"/>
            <a:ext cx="2643206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设计分析（</a:t>
            </a:r>
            <a:r>
              <a:rPr lang="en-US" altLang="zh-CN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DFMEA)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占位符 1"/>
          <p:cNvSpPr txBox="1"/>
          <p:nvPr/>
        </p:nvSpPr>
        <p:spPr bwMode="auto">
          <a:xfrm>
            <a:off x="6186493" y="893091"/>
            <a:ext cx="2643206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过程分析（</a:t>
            </a:r>
            <a:r>
              <a:rPr lang="en-US" altLang="zh-CN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PFMEA)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 bwMode="auto">
          <a:xfrm>
            <a:off x="3971915" y="1246639"/>
            <a:ext cx="928694" cy="4249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产品特殊特性清单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 bwMode="auto">
          <a:xfrm>
            <a:off x="9521631" y="1246639"/>
            <a:ext cx="928694" cy="4249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PFMEA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10080625" y="264160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3" name="PDF" r:id="rId1" imgW="28575000" imgH="28575000" progId="FoxitReader.Document">
                  <p:embed/>
                </p:oleObj>
              </mc:Choice>
              <mc:Fallback>
                <p:oleObj name="PDF" r:id="rId1" imgW="28575000" imgH="28575000" progId="FoxitReader.Document">
                  <p:embed/>
                  <p:pic>
                    <p:nvPicPr>
                      <p:cNvPr id="0" name="图片 3400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080625" y="264160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/>
        </p:nvGraphicFramePr>
        <p:xfrm>
          <a:off x="4860925" y="306070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4" name="PDF" r:id="rId3" imgW="28575000" imgH="28575000" progId="FoxitReader.Document">
                  <p:embed/>
                </p:oleObj>
              </mc:Choice>
              <mc:Fallback>
                <p:oleObj name="PDF" r:id="rId3" imgW="28575000" imgH="28575000" progId="FoxitReader.Document">
                  <p:embed/>
                  <p:pic>
                    <p:nvPicPr>
                      <p:cNvPr id="0" name="图片 3400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60925" y="306070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3986209" y="1973274"/>
          <a:ext cx="9144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5" name="PDF" showAsIcon="1" r:id="rId4" imgW="914400" imgH="828675" progId="FoxitReader.Document">
                  <p:embed/>
                </p:oleObj>
              </mc:Choice>
              <mc:Fallback>
                <p:oleObj name="PDF" showAsIcon="1" r:id="rId4" imgW="914400" imgH="828675" progId="FoxitReader.Document">
                  <p:embed/>
                  <p:pic>
                    <p:nvPicPr>
                      <p:cNvPr id="0" name="图片 3400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6209" y="1973274"/>
                        <a:ext cx="914400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5439410" y="1727835"/>
            <a:ext cx="5293995" cy="407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215900" y="1435100"/>
            <a:ext cx="5141595" cy="4373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3000396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828643" y="821653"/>
            <a:ext cx="5715040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CAE</a:t>
            </a: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8643" y="1242996"/>
          <a:ext cx="8937996" cy="581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6" name="演示文稿" r:id="rId1" imgW="67513200" imgH="45005625" progId="PowerPoint.Show.12">
                  <p:link updateAutomatic="1"/>
                </p:oleObj>
              </mc:Choice>
              <mc:Fallback>
                <p:oleObj name="演示文稿" r:id="rId1" imgW="67513200" imgH="45005625" progId="PowerPoint.Show.12">
                  <p:link updateAutomatic="1"/>
                  <p:pic>
                    <p:nvPicPr>
                      <p:cNvPr id="0" name="图片 819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28643" y="1242996"/>
                        <a:ext cx="8937996" cy="5814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6" name="文本占位符 1"/>
          <p:cNvSpPr txBox="1"/>
          <p:nvPr/>
        </p:nvSpPr>
        <p:spPr bwMode="auto">
          <a:xfrm>
            <a:off x="575918" y="791166"/>
            <a:ext cx="5715040" cy="4213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2870" tIns="51435" rIns="102870" bIns="51435" numCol="1" anchor="ctr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过程控制计划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47700" y="1151890"/>
            <a:ext cx="9511665" cy="4589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971519" y="823912"/>
            <a:ext cx="27146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样</a:t>
            </a:r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件质量保证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1519" y="1314434"/>
            <a:ext cx="81359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600" dirty="0"/>
              <a:t>○   </a:t>
            </a:r>
            <a:r>
              <a:rPr lang="zh-CN" altLang="en-US" sz="1600" b="1" kern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配备有前期质量工程师，负责新产品全过程质量管控</a:t>
            </a:r>
            <a:endParaRPr lang="en-US" altLang="zh-CN" sz="1600" b="1" kern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600" dirty="0"/>
              <a:t>○   </a:t>
            </a:r>
            <a:r>
              <a:rPr lang="zh-CN" altLang="en-US" sz="1600" b="1" kern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下设座椅试制车间、骨架试制车间，多名工匠技师负责样件试制及装配</a:t>
            </a:r>
            <a:endParaRPr lang="en-US" altLang="zh-CN" sz="1600" b="1" kern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600" dirty="0"/>
              <a:t>○   </a:t>
            </a:r>
            <a:r>
              <a:rPr lang="zh-CN" altLang="en-US" sz="1600" b="1" kern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下设实验室，负责样件试验验证</a:t>
            </a:r>
            <a:endParaRPr lang="zh-CN" altLang="en-US" sz="1600" dirty="0"/>
          </a:p>
        </p:txBody>
      </p:sp>
      <p:graphicFrame>
        <p:nvGraphicFramePr>
          <p:cNvPr id="10" name="图示 9"/>
          <p:cNvGraphicFramePr/>
          <p:nvPr/>
        </p:nvGraphicFramePr>
        <p:xfrm>
          <a:off x="685767" y="2671756"/>
          <a:ext cx="9644130" cy="400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971519" y="823912"/>
            <a:ext cx="27146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样</a:t>
            </a:r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件质量保证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828662" y="1404924"/>
            <a:ext cx="2714625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 b="1" dirty="0">
                <a:latin typeface="Calibri" panose="020F0502020204030204" pitchFamily="34" charset="0"/>
              </a:rPr>
              <a:t>       试制、检验</a:t>
            </a:r>
            <a:r>
              <a:rPr lang="zh-CN" altLang="en-US" sz="1600" b="1" dirty="0" smtClean="0">
                <a:latin typeface="Calibri" panose="020F0502020204030204" pitchFamily="34" charset="0"/>
              </a:rPr>
              <a:t>流程</a:t>
            </a:r>
            <a:endParaRPr lang="zh-CN" alt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"/>
          <a:srcRect l="23633" t="24687" r="6054" b="11562"/>
          <a:stretch>
            <a:fillRect/>
          </a:stretch>
        </p:blipFill>
        <p:spPr bwMode="auto">
          <a:xfrm>
            <a:off x="971519" y="1785938"/>
            <a:ext cx="864393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767" y="1169194"/>
            <a:ext cx="9429816" cy="539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5"/>
          <p:cNvSpPr>
            <a:spLocks noGrp="1"/>
          </p:cNvSpPr>
          <p:nvPr>
            <p:ph type="title"/>
          </p:nvPr>
        </p:nvSpPr>
        <p:spPr>
          <a:xfrm>
            <a:off x="685767" y="383382"/>
            <a:ext cx="4086578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 smtClean="0">
                <a:latin typeface="方正兰亭黑_GBK"/>
                <a:ea typeface="方正兰亭黑_GBK"/>
                <a:cs typeface="Lantinghei SC Demibold" charset="-122"/>
                <a:sym typeface="+mn-ea"/>
              </a:rPr>
              <a:t>过程开发</a:t>
            </a:r>
            <a:endParaRPr lang="zh-CN" altLang="en-US" sz="1800" b="1" dirty="0">
              <a:latin typeface="方正兰亭黑_GBK"/>
              <a:ea typeface="方正兰亭黑_GBK"/>
              <a:cs typeface="Lantinghei SC Demibold" charset="-122"/>
              <a:sym typeface="+mn-ea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900081" y="831056"/>
            <a:ext cx="2714625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过程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质量管控计划</a:t>
            </a:r>
            <a:endParaRPr lang="zh-CN" alt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5767" y="4571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公司简介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00016" y="1441742"/>
            <a:ext cx="50915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       光华荣昌集团（以下简称：光华荣昌）是一家国际化的高科技汽车零部件</a:t>
            </a:r>
            <a:endParaRPr lang="en-US" altLang="zh-CN" sz="1200" dirty="0">
              <a:solidFill>
                <a:srgbClr val="0671BA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企业，成立于</a:t>
            </a:r>
            <a:r>
              <a:rPr lang="en-US" altLang="zh-CN" sz="1200" dirty="0">
                <a:solidFill>
                  <a:srgbClr val="0671BA"/>
                </a:solidFill>
                <a:latin typeface="+mn-ea"/>
                <a:ea typeface="+mn-ea"/>
              </a:rPr>
              <a:t>2001</a:t>
            </a: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年，国家高新技术企业，总部位于北京，主要致力于汽车座椅、空气悬架电控系统及后视镜的研发与制造，并提供车辆振动舒适性耐久性解决</a:t>
            </a:r>
            <a:endParaRPr lang="en-US" altLang="zh-CN" sz="1200" dirty="0">
              <a:solidFill>
                <a:srgbClr val="0671BA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方案；凭借创新的设计和新材料、新技术的应用为客户带来智能、舒适、轻量化及高可靠性的产品，让用户享受更加完美的驾乘体验。　　</a:t>
            </a:r>
            <a:endParaRPr lang="en-US" altLang="zh-CN" sz="1200" dirty="0">
              <a:solidFill>
                <a:srgbClr val="0671BA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rgbClr val="0671BA"/>
                </a:solidFill>
                <a:latin typeface="+mn-ea"/>
                <a:ea typeface="+mn-ea"/>
              </a:rPr>
              <a:t>       </a:t>
            </a: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光华荣昌已为多家知名汽车制造商提供产品及服务，其产品及解决方案主要应用于商用车、乘用车、军车及轨道车辆中，未来还将应用于海运及航空领域。</a:t>
            </a:r>
            <a:endParaRPr lang="en-US" altLang="zh-CN" sz="1200" dirty="0">
              <a:solidFill>
                <a:srgbClr val="0671BA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　 “创新科技驱动，智享高端驾乘”，光华荣昌将成为全球汽车制造商首选的</a:t>
            </a:r>
            <a:endParaRPr lang="en-US" altLang="zh-CN" sz="1200" dirty="0">
              <a:solidFill>
                <a:srgbClr val="0671BA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0671BA"/>
                </a:solidFill>
                <a:latin typeface="+mn-ea"/>
                <a:ea typeface="+mn-ea"/>
              </a:rPr>
              <a:t>合作伙伴。</a:t>
            </a:r>
            <a:endParaRPr lang="zh-CN" altLang="en-US" sz="1200" dirty="0">
              <a:solidFill>
                <a:srgbClr val="0671BA"/>
              </a:solidFill>
              <a:latin typeface="+mn-ea"/>
              <a:ea typeface="+mn-ea"/>
            </a:endParaRPr>
          </a:p>
        </p:txBody>
      </p:sp>
      <p:pic>
        <p:nvPicPr>
          <p:cNvPr id="5" name="Picture 8" descr="C:\Users\liuhaoming\Desktop\鸟瞰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5" y="1610527"/>
            <a:ext cx="368401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42"/>
          <p:cNvSpPr txBox="1">
            <a:spLocks noChangeArrowheads="1"/>
          </p:cNvSpPr>
          <p:nvPr/>
        </p:nvSpPr>
        <p:spPr bwMode="auto">
          <a:xfrm>
            <a:off x="5491560" y="4741299"/>
            <a:ext cx="44097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■ 汽车座椅、后视镜的“智”造专家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■ 全主动智能悬架系统解决方案供应商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04207" y="351746"/>
            <a:ext cx="355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持续改进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971519" y="914384"/>
            <a:ext cx="5233987" cy="4000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项目例会制度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研究院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工厂同步开发小组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971519" y="1997469"/>
            <a:ext cx="9021606" cy="403187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设计阶段：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1</a:t>
            </a:r>
            <a:r>
              <a:rPr lang="zh-CN" altLang="en-US" sz="1200" dirty="0">
                <a:latin typeface="宋体" panose="02010600030101010101" pitchFamily="2" charset="-122"/>
                <a:ea typeface="黑体" panose="02010609060101010101" charset="-122"/>
              </a:rPr>
              <a:t>、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针对项目开展过程中的问题，涉及相关小组成员进行问题研讨并制定对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.           .            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策的会议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,N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次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/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周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;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             2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、通报项目进度，针对项目开发过程中资源冲突进度异常，问题快速解决的需要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.            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召集小组成员参会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,1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次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/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周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;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             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3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、针对项目的开展情况而进行的定期的向高层领导汇报的会议，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1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次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/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月；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样件阶段：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工厂配合研究院完成零部件制作，在北京研究院完成总成座椅；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小批阶段：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研究院工程师在工厂和工厂同步小组联合办公；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批量生产：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工厂主导研究院服务到</a:t>
            </a:r>
            <a:r>
              <a:rPr lang="en-US" altLang="zh-CN" sz="1600" dirty="0">
                <a:latin typeface="宋体" panose="02010600030101010101" pitchFamily="2" charset="-122"/>
                <a:ea typeface="黑体" panose="02010609060101010101" charset="-122"/>
              </a:rPr>
              <a:t>SOP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后三个月；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宋体" panose="02010600030101010101" pitchFamily="2" charset="-122"/>
                <a:ea typeface="黑体" panose="02010609060101010101" charset="-122"/>
              </a:rPr>
              <a:t>售后市场问题经过质量部门判定结果，各部门配合完成改进</a:t>
            </a:r>
            <a:r>
              <a:rPr lang="zh-CN" altLang="en-US" sz="1600" dirty="0">
                <a:latin typeface="宋体" panose="02010600030101010101" pitchFamily="2" charset="-122"/>
                <a:ea typeface="黑体" panose="02010609060101010101" charset="-122"/>
              </a:rPr>
              <a:t>；</a:t>
            </a: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endParaRPr lang="en-US" altLang="zh-CN" sz="1600" dirty="0">
              <a:latin typeface="宋体" panose="02010600030101010101" pitchFamily="2" charset="-122"/>
              <a:ea typeface="黑体" panose="02010609060101010101" charset="-122"/>
            </a:endParaRPr>
          </a:p>
          <a:p>
            <a:pPr lvl="0" indent="0" eaLnBrk="0" hangingPunct="0">
              <a:buFont typeface="Arial" panose="020B0604020202020204" pitchFamily="34" charset="0"/>
              <a:buNone/>
            </a:pPr>
            <a:endParaRPr lang="zh-CN" altLang="en-US" sz="1600" dirty="0">
              <a:latin typeface="宋体" panose="02010600030101010101" pitchFamily="2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04207" y="351746"/>
            <a:ext cx="355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持续改进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971519" y="885508"/>
            <a:ext cx="3281668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eaLnBrk="0" hangingPunct="0">
              <a:buFont typeface="Arial" panose="020B0604020202020204" pitchFamily="34" charset="0"/>
              <a:buNone/>
            </a:pP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过往的项目总结及经验借鉴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418285" y="2058973"/>
            <a:ext cx="7482720" cy="3646770"/>
            <a:chOff x="417142" y="2456589"/>
            <a:chExt cx="7481885" cy="3179467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17142" y="2938016"/>
              <a:ext cx="1497012" cy="18573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Freeform 705"/>
            <p:cNvSpPr/>
            <p:nvPr/>
          </p:nvSpPr>
          <p:spPr bwMode="auto">
            <a:xfrm>
              <a:off x="2488613" y="2456589"/>
              <a:ext cx="357147" cy="3142959"/>
            </a:xfrm>
            <a:custGeom>
              <a:avLst/>
              <a:gdLst>
                <a:gd name="T0" fmla="*/ 134 w 153"/>
                <a:gd name="T1" fmla="*/ 437 h 714"/>
                <a:gd name="T2" fmla="*/ 135 w 153"/>
                <a:gd name="T3" fmla="*/ 435 h 714"/>
                <a:gd name="T4" fmla="*/ 135 w 153"/>
                <a:gd name="T5" fmla="*/ 433 h 714"/>
                <a:gd name="T6" fmla="*/ 120 w 153"/>
                <a:gd name="T7" fmla="*/ 360 h 714"/>
                <a:gd name="T8" fmla="*/ 116 w 153"/>
                <a:gd name="T9" fmla="*/ 356 h 714"/>
                <a:gd name="T10" fmla="*/ 118 w 153"/>
                <a:gd name="T11" fmla="*/ 354 h 714"/>
                <a:gd name="T12" fmla="*/ 134 w 153"/>
                <a:gd name="T13" fmla="*/ 281 h 714"/>
                <a:gd name="T14" fmla="*/ 133 w 153"/>
                <a:gd name="T15" fmla="*/ 279 h 714"/>
                <a:gd name="T16" fmla="*/ 132 w 153"/>
                <a:gd name="T17" fmla="*/ 276 h 714"/>
                <a:gd name="T18" fmla="*/ 151 w 153"/>
                <a:gd name="T19" fmla="*/ 31 h 714"/>
                <a:gd name="T20" fmla="*/ 143 w 153"/>
                <a:gd name="T21" fmla="*/ 16 h 714"/>
                <a:gd name="T22" fmla="*/ 135 w 153"/>
                <a:gd name="T23" fmla="*/ 0 h 714"/>
                <a:gd name="T24" fmla="*/ 100 w 153"/>
                <a:gd name="T25" fmla="*/ 289 h 714"/>
                <a:gd name="T26" fmla="*/ 91 w 153"/>
                <a:gd name="T27" fmla="*/ 331 h 714"/>
                <a:gd name="T28" fmla="*/ 76 w 153"/>
                <a:gd name="T29" fmla="*/ 339 h 714"/>
                <a:gd name="T30" fmla="*/ 68 w 153"/>
                <a:gd name="T31" fmla="*/ 339 h 714"/>
                <a:gd name="T32" fmla="*/ 68 w 153"/>
                <a:gd name="T33" fmla="*/ 340 h 714"/>
                <a:gd name="T34" fmla="*/ 67 w 153"/>
                <a:gd name="T35" fmla="*/ 340 h 714"/>
                <a:gd name="T36" fmla="*/ 66 w 153"/>
                <a:gd name="T37" fmla="*/ 375 h 714"/>
                <a:gd name="T38" fmla="*/ 68 w 153"/>
                <a:gd name="T39" fmla="*/ 375 h 714"/>
                <a:gd name="T40" fmla="*/ 77 w 153"/>
                <a:gd name="T41" fmla="*/ 374 h 714"/>
                <a:gd name="T42" fmla="*/ 93 w 153"/>
                <a:gd name="T43" fmla="*/ 383 h 714"/>
                <a:gd name="T44" fmla="*/ 101 w 153"/>
                <a:gd name="T45" fmla="*/ 425 h 714"/>
                <a:gd name="T46" fmla="*/ 137 w 153"/>
                <a:gd name="T47" fmla="*/ 714 h 714"/>
                <a:gd name="T48" fmla="*/ 153 w 153"/>
                <a:gd name="T49" fmla="*/ 682 h 714"/>
                <a:gd name="T50" fmla="*/ 134 w 153"/>
                <a:gd name="T51" fmla="*/ 437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714">
                  <a:moveTo>
                    <a:pt x="134" y="437"/>
                  </a:moveTo>
                  <a:cubicBezTo>
                    <a:pt x="135" y="435"/>
                    <a:pt x="135" y="435"/>
                    <a:pt x="135" y="435"/>
                  </a:cubicBezTo>
                  <a:cubicBezTo>
                    <a:pt x="135" y="433"/>
                    <a:pt x="135" y="433"/>
                    <a:pt x="135" y="433"/>
                  </a:cubicBezTo>
                  <a:cubicBezTo>
                    <a:pt x="136" y="428"/>
                    <a:pt x="143" y="387"/>
                    <a:pt x="120" y="360"/>
                  </a:cubicBezTo>
                  <a:cubicBezTo>
                    <a:pt x="118" y="359"/>
                    <a:pt x="117" y="358"/>
                    <a:pt x="116" y="356"/>
                  </a:cubicBezTo>
                  <a:cubicBezTo>
                    <a:pt x="117" y="355"/>
                    <a:pt x="117" y="355"/>
                    <a:pt x="118" y="354"/>
                  </a:cubicBezTo>
                  <a:cubicBezTo>
                    <a:pt x="141" y="327"/>
                    <a:pt x="135" y="285"/>
                    <a:pt x="134" y="281"/>
                  </a:cubicBezTo>
                  <a:cubicBezTo>
                    <a:pt x="133" y="279"/>
                    <a:pt x="133" y="279"/>
                    <a:pt x="133" y="279"/>
                  </a:cubicBezTo>
                  <a:cubicBezTo>
                    <a:pt x="132" y="276"/>
                    <a:pt x="132" y="276"/>
                    <a:pt x="132" y="276"/>
                  </a:cubicBezTo>
                  <a:cubicBezTo>
                    <a:pt x="46" y="90"/>
                    <a:pt x="147" y="34"/>
                    <a:pt x="151" y="31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1"/>
                    <a:pt x="0" y="72"/>
                    <a:pt x="100" y="289"/>
                  </a:cubicBezTo>
                  <a:cubicBezTo>
                    <a:pt x="101" y="298"/>
                    <a:pt x="101" y="320"/>
                    <a:pt x="91" y="331"/>
                  </a:cubicBezTo>
                  <a:cubicBezTo>
                    <a:pt x="88" y="336"/>
                    <a:pt x="82" y="338"/>
                    <a:pt x="76" y="339"/>
                  </a:cubicBezTo>
                  <a:cubicBezTo>
                    <a:pt x="73" y="339"/>
                    <a:pt x="70" y="339"/>
                    <a:pt x="68" y="339"/>
                  </a:cubicBezTo>
                  <a:cubicBezTo>
                    <a:pt x="68" y="340"/>
                    <a:pt x="68" y="340"/>
                    <a:pt x="68" y="340"/>
                  </a:cubicBezTo>
                  <a:cubicBezTo>
                    <a:pt x="67" y="340"/>
                    <a:pt x="67" y="340"/>
                    <a:pt x="67" y="340"/>
                  </a:cubicBezTo>
                  <a:cubicBezTo>
                    <a:pt x="66" y="375"/>
                    <a:pt x="66" y="375"/>
                    <a:pt x="66" y="375"/>
                  </a:cubicBezTo>
                  <a:cubicBezTo>
                    <a:pt x="67" y="375"/>
                    <a:pt x="67" y="375"/>
                    <a:pt x="68" y="375"/>
                  </a:cubicBezTo>
                  <a:cubicBezTo>
                    <a:pt x="71" y="375"/>
                    <a:pt x="74" y="375"/>
                    <a:pt x="77" y="374"/>
                  </a:cubicBezTo>
                  <a:cubicBezTo>
                    <a:pt x="84" y="375"/>
                    <a:pt x="89" y="378"/>
                    <a:pt x="93" y="383"/>
                  </a:cubicBezTo>
                  <a:cubicBezTo>
                    <a:pt x="103" y="394"/>
                    <a:pt x="102" y="415"/>
                    <a:pt x="101" y="425"/>
                  </a:cubicBezTo>
                  <a:cubicBezTo>
                    <a:pt x="2" y="642"/>
                    <a:pt x="135" y="713"/>
                    <a:pt x="137" y="714"/>
                  </a:cubicBezTo>
                  <a:cubicBezTo>
                    <a:pt x="153" y="682"/>
                    <a:pt x="153" y="682"/>
                    <a:pt x="153" y="682"/>
                  </a:cubicBezTo>
                  <a:cubicBezTo>
                    <a:pt x="151" y="682"/>
                    <a:pt x="46" y="626"/>
                    <a:pt x="134" y="437"/>
                  </a:cubicBezTo>
                  <a:close/>
                </a:path>
              </a:pathLst>
            </a:custGeom>
            <a:solidFill>
              <a:schemeClr val="tx2">
                <a:lumMod val="50000"/>
                <a:alpha val="58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方正兰亭黑_GBK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898960" y="3150263"/>
              <a:ext cx="5000067" cy="5000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fontAlgn="base">
                <a:lnSpc>
                  <a:spcPct val="150000"/>
                </a:lnSpc>
              </a:pPr>
              <a:r>
                <a:rPr lang="zh-CN" altLang="en-US" sz="1800" strike="noStrike" noProof="1">
                  <a:solidFill>
                    <a:schemeClr val="bg2">
                      <a:lumMod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zh-CN" altLang="en-US" sz="1800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●</a:t>
              </a:r>
              <a:r>
                <a:rPr lang="zh-CN" altLang="en-US" sz="1800" b="1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项目开展过程中哪些事情做得好？</a:t>
              </a:r>
              <a:endParaRPr lang="zh-CN" altLang="en-US" sz="1800" b="1" strike="noStrike" noProof="1">
                <a:solidFill>
                  <a:schemeClr val="bg2">
                    <a:lumMod val="25000"/>
                  </a:schemeClr>
                </a:solidFill>
                <a:latin typeface="方正兰亭黑_GBK"/>
                <a:ea typeface="方正兰亭黑_GBK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898925" y="4477289"/>
              <a:ext cx="5000067" cy="5000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fontAlgn="base">
                <a:lnSpc>
                  <a:spcPct val="150000"/>
                </a:lnSpc>
              </a:pPr>
              <a:r>
                <a:rPr lang="zh-CN" altLang="en-US" sz="1800" strike="noStrike" noProof="1">
                  <a:solidFill>
                    <a:schemeClr val="bg2">
                      <a:lumMod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zh-CN" altLang="en-US" sz="1800" b="1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●我们还需要改进哪些事情？</a:t>
              </a:r>
              <a:endParaRPr lang="zh-CN" altLang="en-US" sz="1800" b="1" strike="noStrike" noProof="1">
                <a:solidFill>
                  <a:schemeClr val="bg2">
                    <a:lumMod val="25000"/>
                  </a:schemeClr>
                </a:solidFill>
                <a:latin typeface="方正兰亭黑_GBK"/>
                <a:ea typeface="方正兰亭黑_GBK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898925" y="5136040"/>
              <a:ext cx="4323867" cy="500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fontAlgn="base">
                <a:lnSpc>
                  <a:spcPct val="150000"/>
                </a:lnSpc>
              </a:pPr>
              <a:r>
                <a:rPr lang="zh-CN" altLang="en-US" sz="1800" strike="noStrike" noProof="1">
                  <a:solidFill>
                    <a:schemeClr val="bg2">
                      <a:lumMod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zh-CN" altLang="en-US" sz="1800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●</a:t>
              </a:r>
              <a:r>
                <a:rPr lang="zh-CN" altLang="en-US" sz="1800" b="1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在下个项目中可以尝试或调整的事情？</a:t>
              </a:r>
              <a:endParaRPr lang="zh-CN" altLang="en-US" sz="1800" b="1" strike="noStrike" noProof="1">
                <a:solidFill>
                  <a:schemeClr val="bg2">
                    <a:lumMod val="25000"/>
                  </a:schemeClr>
                </a:solidFill>
                <a:latin typeface="方正兰亭黑_GBK"/>
                <a:ea typeface="方正兰亭黑_GBK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898925" y="3826474"/>
              <a:ext cx="4285772" cy="5000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fontAlgn="base">
                <a:lnSpc>
                  <a:spcPct val="150000"/>
                </a:lnSpc>
              </a:pPr>
              <a:r>
                <a:rPr lang="zh-CN" altLang="en-US" sz="1800" b="1" strike="noStrike" noProof="1">
                  <a:solidFill>
                    <a:schemeClr val="bg2">
                      <a:lumMod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zh-CN" altLang="en-US" sz="1800" b="1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●项目开展过程中哪些事情做得不好？</a:t>
              </a:r>
              <a:endParaRPr lang="zh-CN" altLang="en-US" sz="1800" b="1" strike="noStrike" noProof="1">
                <a:solidFill>
                  <a:schemeClr val="bg2">
                    <a:lumMod val="25000"/>
                  </a:schemeClr>
                </a:solidFill>
                <a:latin typeface="方正兰亭黑_GBK"/>
                <a:ea typeface="方正兰亭黑_GBK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898925" y="2521865"/>
              <a:ext cx="4392122" cy="500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fontAlgn="base">
                <a:lnSpc>
                  <a:spcPct val="150000"/>
                </a:lnSpc>
              </a:pPr>
              <a:r>
                <a:rPr lang="zh-CN" altLang="en-US" sz="1800" strike="noStrike" noProof="1">
                  <a:solidFill>
                    <a:schemeClr val="bg2">
                      <a:lumMod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lang="zh-CN" altLang="en-US" sz="1800" b="1" strike="noStrike" noProof="1">
                  <a:solidFill>
                    <a:schemeClr val="bg2">
                      <a:lumMod val="25000"/>
                    </a:schemeClr>
                  </a:solidFill>
                  <a:latin typeface="方正兰亭黑_GBK"/>
                  <a:ea typeface="方正兰亭黑_GBK"/>
                </a:rPr>
                <a:t>●项目目标达成情况进行总结。</a:t>
              </a:r>
              <a:endParaRPr lang="zh-CN" altLang="en-US" sz="1800" b="1" strike="noStrike" noProof="1">
                <a:solidFill>
                  <a:schemeClr val="bg2">
                    <a:lumMod val="25000"/>
                  </a:schemeClr>
                </a:solidFill>
                <a:latin typeface="方正兰亭黑_GBK"/>
                <a:ea typeface="方正兰亭黑_GBK"/>
              </a:endParaRPr>
            </a:p>
          </p:txBody>
        </p:sp>
      </p:grpSp>
      <p:pic>
        <p:nvPicPr>
          <p:cNvPr id="17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7224695" y="1957229"/>
            <a:ext cx="3286178" cy="4552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9"/>
          <p:cNvSpPr/>
          <p:nvPr/>
        </p:nvSpPr>
        <p:spPr>
          <a:xfrm>
            <a:off x="8401071" y="1450022"/>
            <a:ext cx="857250" cy="338138"/>
          </a:xfrm>
          <a:prstGeom prst="rect">
            <a:avLst/>
          </a:prstGeom>
          <a:solidFill>
            <a:srgbClr val="99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lvl="0" indent="0" eaLnBrk="0" hangingPunct="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范例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704207" y="351746"/>
            <a:ext cx="355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持续改进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6" name="矩形 6"/>
          <p:cNvSpPr/>
          <p:nvPr/>
        </p:nvSpPr>
        <p:spPr>
          <a:xfrm>
            <a:off x="971519" y="885508"/>
            <a:ext cx="183050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Font typeface="Wingdings" panose="05000000000000000000" charset="0"/>
              <a:buChar char="Ø"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方正兰亭黑_GBK"/>
                <a:sym typeface="+mn-ea"/>
              </a:rPr>
              <a:t>AUDIT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方正兰亭黑_GBK"/>
                <a:sym typeface="+mn-ea"/>
              </a:rPr>
              <a:t>评审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grpSp>
        <p:nvGrpSpPr>
          <p:cNvPr id="7" name="组合 8"/>
          <p:cNvGrpSpPr/>
          <p:nvPr/>
        </p:nvGrpSpPr>
        <p:grpSpPr>
          <a:xfrm>
            <a:off x="328577" y="1465298"/>
            <a:ext cx="10287072" cy="5208869"/>
            <a:chOff x="395288" y="1768000"/>
            <a:chExt cx="8605837" cy="4542313"/>
          </a:xfrm>
        </p:grpSpPr>
        <p:grpSp>
          <p:nvGrpSpPr>
            <p:cNvPr id="8" name="Group 2"/>
            <p:cNvGrpSpPr/>
            <p:nvPr/>
          </p:nvGrpSpPr>
          <p:grpSpPr>
            <a:xfrm>
              <a:off x="3132138" y="1773238"/>
              <a:ext cx="2447925" cy="360362"/>
              <a:chOff x="1111" y="1253"/>
              <a:chExt cx="1361" cy="227"/>
            </a:xfrm>
          </p:grpSpPr>
          <p:sp>
            <p:nvSpPr>
              <p:cNvPr id="51" name="AutoShape 3"/>
              <p:cNvSpPr/>
              <p:nvPr/>
            </p:nvSpPr>
            <p:spPr>
              <a:xfrm>
                <a:off x="1111" y="1253"/>
                <a:ext cx="1361" cy="227"/>
              </a:xfrm>
              <a:prstGeom prst="flowChartAlternateProcess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6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52" name="Text Box 4"/>
              <p:cNvSpPr txBox="1"/>
              <p:nvPr/>
            </p:nvSpPr>
            <p:spPr>
              <a:xfrm>
                <a:off x="1111" y="1253"/>
                <a:ext cx="1314" cy="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内部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方正兰亭黑_GBK"/>
                  </a:rPr>
                  <a:t>Audit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结果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9" name="Line 7"/>
            <p:cNvSpPr/>
            <p:nvPr/>
          </p:nvSpPr>
          <p:spPr>
            <a:xfrm>
              <a:off x="1619250" y="2493963"/>
              <a:ext cx="5832475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0" name="Line 8"/>
            <p:cNvSpPr/>
            <p:nvPr/>
          </p:nvSpPr>
          <p:spPr>
            <a:xfrm>
              <a:off x="1619250" y="2493963"/>
              <a:ext cx="0" cy="36036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1" name="Line 9"/>
            <p:cNvSpPr/>
            <p:nvPr/>
          </p:nvSpPr>
          <p:spPr>
            <a:xfrm>
              <a:off x="1619250" y="5589588"/>
              <a:ext cx="5832475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2" name="Line 10"/>
            <p:cNvSpPr/>
            <p:nvPr/>
          </p:nvSpPr>
          <p:spPr>
            <a:xfrm>
              <a:off x="4356100" y="5589588"/>
              <a:ext cx="0" cy="36036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grpSp>
          <p:nvGrpSpPr>
            <p:cNvPr id="13" name="Group 11"/>
            <p:cNvGrpSpPr/>
            <p:nvPr/>
          </p:nvGrpSpPr>
          <p:grpSpPr>
            <a:xfrm>
              <a:off x="2627313" y="5949950"/>
              <a:ext cx="3600450" cy="360363"/>
              <a:chOff x="1111" y="1253"/>
              <a:chExt cx="1361" cy="227"/>
            </a:xfrm>
          </p:grpSpPr>
          <p:sp>
            <p:nvSpPr>
              <p:cNvPr id="49" name="AutoShape 12"/>
              <p:cNvSpPr/>
              <p:nvPr/>
            </p:nvSpPr>
            <p:spPr>
              <a:xfrm>
                <a:off x="1111" y="1253"/>
                <a:ext cx="1361" cy="227"/>
              </a:xfrm>
              <a:prstGeom prst="flowChartAlternateProcess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50" name="Text Box 13"/>
              <p:cNvSpPr txBox="1"/>
              <p:nvPr/>
            </p:nvSpPr>
            <p:spPr>
              <a:xfrm>
                <a:off x="1111" y="1253"/>
                <a:ext cx="1314" cy="2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跟踪验证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grpSp>
          <p:nvGrpSpPr>
            <p:cNvPr id="14" name="Group 15"/>
            <p:cNvGrpSpPr/>
            <p:nvPr/>
          </p:nvGrpSpPr>
          <p:grpSpPr>
            <a:xfrm>
              <a:off x="395288" y="2852736"/>
              <a:ext cx="2808287" cy="629016"/>
              <a:chOff x="385" y="1842"/>
              <a:chExt cx="1497" cy="408"/>
            </a:xfrm>
          </p:grpSpPr>
          <p:sp>
            <p:nvSpPr>
              <p:cNvPr id="47" name="Rectangle 16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48" name="Text Box 17"/>
              <p:cNvSpPr txBox="1"/>
              <p:nvPr/>
            </p:nvSpPr>
            <p:spPr>
              <a:xfrm>
                <a:off x="385" y="1842"/>
                <a:ext cx="1451" cy="39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工程师分析问题原因，制定临时措施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15" name="Text Box 18"/>
            <p:cNvSpPr txBox="1"/>
            <p:nvPr/>
          </p:nvSpPr>
          <p:spPr>
            <a:xfrm>
              <a:off x="1331913" y="2205037"/>
              <a:ext cx="2016125" cy="31871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1600" dirty="0">
                  <a:latin typeface="微软雅黑" panose="020B0503020204020204" pitchFamily="34" charset="-122"/>
                  <a:ea typeface="方正兰亭黑_GBK"/>
                </a:rPr>
                <a:t>B</a:t>
              </a:r>
              <a:r>
                <a:rPr lang="zh-CN" altLang="en-US" sz="1600" dirty="0">
                  <a:latin typeface="微软雅黑" panose="020B0503020204020204" pitchFamily="34" charset="-122"/>
                  <a:ea typeface="方正兰亭黑_GBK"/>
                </a:rPr>
                <a:t>类（及以上）缺陷 </a:t>
              </a:r>
              <a:endParaRPr lang="zh-CN" altLang="en-US" sz="1600" dirty="0">
                <a:latin typeface="微软雅黑" panose="020B0503020204020204" pitchFamily="34" charset="-122"/>
                <a:ea typeface="方正兰亭黑_GBK"/>
              </a:endParaRPr>
            </a:p>
          </p:txBody>
        </p:sp>
        <p:sp>
          <p:nvSpPr>
            <p:cNvPr id="16" name="Line 19"/>
            <p:cNvSpPr/>
            <p:nvPr/>
          </p:nvSpPr>
          <p:spPr>
            <a:xfrm>
              <a:off x="1619250" y="3502025"/>
              <a:ext cx="0" cy="36036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grpSp>
          <p:nvGrpSpPr>
            <p:cNvPr id="17" name="Group 20"/>
            <p:cNvGrpSpPr/>
            <p:nvPr/>
          </p:nvGrpSpPr>
          <p:grpSpPr>
            <a:xfrm>
              <a:off x="395288" y="3860798"/>
              <a:ext cx="2808287" cy="360527"/>
              <a:chOff x="385" y="1842"/>
              <a:chExt cx="1497" cy="408"/>
            </a:xfrm>
          </p:grpSpPr>
          <p:sp>
            <p:nvSpPr>
              <p:cNvPr id="45" name="Rectangle 21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46" name="Text Box 22"/>
              <p:cNvSpPr txBox="1"/>
              <p:nvPr/>
            </p:nvSpPr>
            <p:spPr>
              <a:xfrm>
                <a:off x="385" y="1842"/>
                <a:ext cx="1451" cy="39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zh-CN" sz="1800" dirty="0">
                    <a:latin typeface="微软雅黑" panose="020B0503020204020204" pitchFamily="34" charset="-122"/>
                    <a:ea typeface="方正兰亭黑_GBK"/>
                  </a:rPr>
                  <a:t>Audit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讲解汇报临时措施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18" name="Line 23"/>
            <p:cNvSpPr/>
            <p:nvPr/>
          </p:nvSpPr>
          <p:spPr>
            <a:xfrm>
              <a:off x="1619250" y="4221163"/>
              <a:ext cx="0" cy="36036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grpSp>
          <p:nvGrpSpPr>
            <p:cNvPr id="19" name="Group 24"/>
            <p:cNvGrpSpPr/>
            <p:nvPr/>
          </p:nvGrpSpPr>
          <p:grpSpPr>
            <a:xfrm>
              <a:off x="395288" y="4581525"/>
              <a:ext cx="2808287" cy="647700"/>
              <a:chOff x="385" y="1842"/>
              <a:chExt cx="1497" cy="408"/>
            </a:xfrm>
          </p:grpSpPr>
          <p:sp>
            <p:nvSpPr>
              <p:cNvPr id="43" name="Rectangle 25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44" name="Text Box 26"/>
              <p:cNvSpPr txBox="1"/>
              <p:nvPr/>
            </p:nvSpPr>
            <p:spPr>
              <a:xfrm>
                <a:off x="385" y="1842"/>
                <a:ext cx="1451" cy="3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制定长期措施并提交整改措施表、整改问题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20" name="Text Box 27"/>
            <p:cNvSpPr txBox="1"/>
            <p:nvPr/>
          </p:nvSpPr>
          <p:spPr>
            <a:xfrm>
              <a:off x="4427538" y="2205037"/>
              <a:ext cx="1871662" cy="31871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1600" dirty="0">
                  <a:latin typeface="微软雅黑" panose="020B0503020204020204" pitchFamily="34" charset="-122"/>
                  <a:ea typeface="方正兰亭黑_GBK"/>
                </a:rPr>
                <a:t>C1</a:t>
              </a:r>
              <a:r>
                <a:rPr lang="zh-CN" altLang="en-US" sz="1600" dirty="0">
                  <a:latin typeface="微软雅黑" panose="020B0503020204020204" pitchFamily="34" charset="-122"/>
                  <a:ea typeface="方正兰亭黑_GBK"/>
                </a:rPr>
                <a:t>类缺陷（</a:t>
              </a:r>
              <a:r>
                <a:rPr lang="en-US" altLang="zh-CN" sz="1600" dirty="0">
                  <a:latin typeface="微软雅黑" panose="020B0503020204020204" pitchFamily="34" charset="-122"/>
                  <a:ea typeface="方正兰亭黑_GBK"/>
                </a:rPr>
                <a:t>20</a:t>
              </a:r>
              <a:r>
                <a:rPr lang="zh-CN" altLang="en-US" sz="1600" dirty="0">
                  <a:latin typeface="微软雅黑" panose="020B0503020204020204" pitchFamily="34" charset="-122"/>
                  <a:ea typeface="方正兰亭黑_GBK"/>
                </a:rPr>
                <a:t>分）</a:t>
              </a:r>
              <a:endParaRPr lang="zh-CN" altLang="en-US" sz="1600" dirty="0">
                <a:latin typeface="微软雅黑" panose="020B0503020204020204" pitchFamily="34" charset="-122"/>
                <a:ea typeface="方正兰亭黑_GBK"/>
              </a:endParaRPr>
            </a:p>
          </p:txBody>
        </p:sp>
        <p:grpSp>
          <p:nvGrpSpPr>
            <p:cNvPr id="21" name="Group 28"/>
            <p:cNvGrpSpPr/>
            <p:nvPr/>
          </p:nvGrpSpPr>
          <p:grpSpPr>
            <a:xfrm>
              <a:off x="3348038" y="2852739"/>
              <a:ext cx="2808287" cy="626007"/>
              <a:chOff x="385" y="1842"/>
              <a:chExt cx="1497" cy="408"/>
            </a:xfrm>
          </p:grpSpPr>
          <p:sp>
            <p:nvSpPr>
              <p:cNvPr id="41" name="Rectangle 29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42" name="Text Box 30"/>
              <p:cNvSpPr txBox="1"/>
              <p:nvPr/>
            </p:nvSpPr>
            <p:spPr>
              <a:xfrm>
                <a:off x="385" y="1842"/>
                <a:ext cx="1451" cy="39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对每周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方正兰亭黑_GBK"/>
                  </a:rPr>
                  <a:t>20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分重点问题进行分析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22" name="Line 31"/>
            <p:cNvSpPr/>
            <p:nvPr/>
          </p:nvSpPr>
          <p:spPr>
            <a:xfrm>
              <a:off x="4356100" y="2493963"/>
              <a:ext cx="0" cy="36036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23" name="Line 32"/>
            <p:cNvSpPr/>
            <p:nvPr/>
          </p:nvSpPr>
          <p:spPr>
            <a:xfrm>
              <a:off x="4356100" y="3500438"/>
              <a:ext cx="0" cy="36036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grpSp>
          <p:nvGrpSpPr>
            <p:cNvPr id="24" name="Group 33"/>
            <p:cNvGrpSpPr/>
            <p:nvPr/>
          </p:nvGrpSpPr>
          <p:grpSpPr>
            <a:xfrm>
              <a:off x="3348038" y="3860800"/>
              <a:ext cx="2808287" cy="720725"/>
              <a:chOff x="385" y="1842"/>
              <a:chExt cx="1497" cy="408"/>
            </a:xfrm>
          </p:grpSpPr>
          <p:sp>
            <p:nvSpPr>
              <p:cNvPr id="39" name="Rectangle 34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40" name="Text Box 35"/>
              <p:cNvSpPr txBox="1"/>
              <p:nvPr/>
            </p:nvSpPr>
            <p:spPr>
              <a:xfrm>
                <a:off x="385" y="1842"/>
                <a:ext cx="1451" cy="34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周一内部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方正兰亭黑_GBK"/>
                  </a:rPr>
                  <a:t>Audit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汇报会，汇报现状及改进进度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grpSp>
          <p:nvGrpSpPr>
            <p:cNvPr id="25" name="Group 36"/>
            <p:cNvGrpSpPr/>
            <p:nvPr/>
          </p:nvGrpSpPr>
          <p:grpSpPr>
            <a:xfrm>
              <a:off x="6300788" y="2852738"/>
              <a:ext cx="2700337" cy="720725"/>
              <a:chOff x="385" y="1842"/>
              <a:chExt cx="1497" cy="408"/>
            </a:xfrm>
          </p:grpSpPr>
          <p:sp>
            <p:nvSpPr>
              <p:cNvPr id="37" name="Rectangle 37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38" name="Text Box 38"/>
              <p:cNvSpPr txBox="1"/>
              <p:nvPr/>
            </p:nvSpPr>
            <p:spPr>
              <a:xfrm>
                <a:off x="385" y="1842"/>
                <a:ext cx="1451" cy="34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对超标月份进行问题原因分析及改进措施制定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26" name="Text Box 39"/>
            <p:cNvSpPr txBox="1"/>
            <p:nvPr/>
          </p:nvSpPr>
          <p:spPr>
            <a:xfrm>
              <a:off x="6588125" y="2205037"/>
              <a:ext cx="1871663" cy="318710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1600" dirty="0">
                  <a:latin typeface="微软雅黑" panose="020B0503020204020204" pitchFamily="34" charset="-122"/>
                  <a:ea typeface="方正兰亭黑_GBK"/>
                </a:rPr>
                <a:t>C</a:t>
              </a:r>
              <a:r>
                <a:rPr lang="zh-CN" altLang="en-US" sz="1600" dirty="0">
                  <a:latin typeface="微软雅黑" panose="020B0503020204020204" pitchFamily="34" charset="-122"/>
                  <a:ea typeface="方正兰亭黑_GBK"/>
                </a:rPr>
                <a:t>类缺陷（</a:t>
              </a:r>
              <a:r>
                <a:rPr lang="en-US" altLang="zh-CN" sz="1600" dirty="0">
                  <a:latin typeface="微软雅黑" panose="020B0503020204020204" pitchFamily="34" charset="-122"/>
                  <a:ea typeface="方正兰亭黑_GBK"/>
                </a:rPr>
                <a:t>10</a:t>
              </a:r>
              <a:r>
                <a:rPr lang="zh-CN" altLang="en-US" sz="1600" dirty="0">
                  <a:latin typeface="微软雅黑" panose="020B0503020204020204" pitchFamily="34" charset="-122"/>
                  <a:ea typeface="方正兰亭黑_GBK"/>
                </a:rPr>
                <a:t>分）</a:t>
              </a:r>
              <a:endParaRPr lang="zh-CN" altLang="en-US" sz="1600" dirty="0">
                <a:latin typeface="微软雅黑" panose="020B0503020204020204" pitchFamily="34" charset="-122"/>
                <a:ea typeface="方正兰亭黑_GBK"/>
              </a:endParaRPr>
            </a:p>
          </p:txBody>
        </p:sp>
        <p:sp>
          <p:nvSpPr>
            <p:cNvPr id="27" name="Line 40"/>
            <p:cNvSpPr/>
            <p:nvPr/>
          </p:nvSpPr>
          <p:spPr>
            <a:xfrm>
              <a:off x="7451725" y="2493963"/>
              <a:ext cx="0" cy="36036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28" name="Line 41"/>
            <p:cNvSpPr/>
            <p:nvPr/>
          </p:nvSpPr>
          <p:spPr>
            <a:xfrm>
              <a:off x="7451725" y="3573463"/>
              <a:ext cx="0" cy="43180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grpSp>
          <p:nvGrpSpPr>
            <p:cNvPr id="29" name="Group 42"/>
            <p:cNvGrpSpPr/>
            <p:nvPr/>
          </p:nvGrpSpPr>
          <p:grpSpPr>
            <a:xfrm>
              <a:off x="6300788" y="4005263"/>
              <a:ext cx="2700337" cy="431800"/>
              <a:chOff x="385" y="1842"/>
              <a:chExt cx="1497" cy="408"/>
            </a:xfrm>
          </p:grpSpPr>
          <p:sp>
            <p:nvSpPr>
              <p:cNvPr id="35" name="Rectangle 43"/>
              <p:cNvSpPr/>
              <p:nvPr/>
            </p:nvSpPr>
            <p:spPr>
              <a:xfrm>
                <a:off x="385" y="1842"/>
                <a:ext cx="1497" cy="408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2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  <p:sp>
            <p:nvSpPr>
              <p:cNvPr id="36" name="Text Box 44"/>
              <p:cNvSpPr txBox="1"/>
              <p:nvPr/>
            </p:nvSpPr>
            <p:spPr>
              <a:xfrm>
                <a:off x="385" y="1842"/>
                <a:ext cx="1451" cy="3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方正兰亭黑_GBK"/>
                  </a:rPr>
                  <a:t>提交月度分析报告</a:t>
                </a:r>
                <a:endParaRPr lang="zh-CN" altLang="en-US" sz="1800" dirty="0">
                  <a:latin typeface="微软雅黑" panose="020B0503020204020204" pitchFamily="34" charset="-122"/>
                  <a:ea typeface="方正兰亭黑_GBK"/>
                </a:endParaRPr>
              </a:p>
            </p:txBody>
          </p:sp>
        </p:grpSp>
        <p:sp>
          <p:nvSpPr>
            <p:cNvPr id="30" name="Line 45"/>
            <p:cNvSpPr/>
            <p:nvPr/>
          </p:nvSpPr>
          <p:spPr>
            <a:xfrm>
              <a:off x="4356100" y="2133600"/>
              <a:ext cx="0" cy="36036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1" name="Line 46"/>
            <p:cNvSpPr/>
            <p:nvPr/>
          </p:nvSpPr>
          <p:spPr>
            <a:xfrm>
              <a:off x="1619250" y="5229225"/>
              <a:ext cx="0" cy="36036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2" name="Line 47"/>
            <p:cNvSpPr/>
            <p:nvPr/>
          </p:nvSpPr>
          <p:spPr>
            <a:xfrm>
              <a:off x="4356100" y="4581525"/>
              <a:ext cx="0" cy="100806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3" name="Line 48"/>
            <p:cNvSpPr/>
            <p:nvPr/>
          </p:nvSpPr>
          <p:spPr>
            <a:xfrm>
              <a:off x="7451725" y="4437063"/>
              <a:ext cx="0" cy="1152525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34" name="Text Box 49"/>
            <p:cNvSpPr txBox="1"/>
            <p:nvPr/>
          </p:nvSpPr>
          <p:spPr>
            <a:xfrm>
              <a:off x="6372200" y="1768000"/>
              <a:ext cx="2520950" cy="347684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方正兰亭黑_GBK"/>
                </a:rPr>
                <a:t>责任人：相关工程师</a:t>
              </a:r>
              <a:endParaRPr lang="zh-CN" altLang="en-US" sz="1800" dirty="0">
                <a:latin typeface="微软雅黑" panose="020B0503020204020204" pitchFamily="34" charset="-122"/>
                <a:ea typeface="方正兰亭黑_GBK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61331" y="385740"/>
            <a:ext cx="355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分供方管理体系</a:t>
            </a: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257139" y="1385872"/>
            <a:ext cx="10072758" cy="5000660"/>
            <a:chOff x="326230" y="2215912"/>
            <a:chExt cx="8224839" cy="3383757"/>
          </a:xfrm>
        </p:grpSpPr>
        <p:grpSp>
          <p:nvGrpSpPr>
            <p:cNvPr id="7" name="组合 7"/>
            <p:cNvGrpSpPr/>
            <p:nvPr/>
          </p:nvGrpSpPr>
          <p:grpSpPr>
            <a:xfrm>
              <a:off x="326230" y="2241318"/>
              <a:ext cx="8224841" cy="3358351"/>
              <a:chOff x="500032" y="2142337"/>
              <a:chExt cx="8224869" cy="3358351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581526" y="2607045"/>
                <a:ext cx="2000250" cy="2871787"/>
              </a:xfrm>
              <a:prstGeom prst="rect">
                <a:avLst/>
              </a:prstGeom>
              <a:noFill/>
              <a:ln w="127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10" name="TextBox 8"/>
              <p:cNvSpPr txBox="1"/>
              <p:nvPr/>
            </p:nvSpPr>
            <p:spPr>
              <a:xfrm>
                <a:off x="500032" y="3071810"/>
                <a:ext cx="492445" cy="16430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eaVert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zh-CN" altLang="en-US" sz="2000" b="1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供 应 商 管 理</a:t>
                </a:r>
                <a:endParaRPr lang="zh-CN" altLang="en-US" sz="2000" b="1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grpSp>
            <p:nvGrpSpPr>
              <p:cNvPr id="11" name="组合 17"/>
              <p:cNvGrpSpPr/>
              <p:nvPr/>
            </p:nvGrpSpPr>
            <p:grpSpPr>
              <a:xfrm>
                <a:off x="1142847" y="2142337"/>
                <a:ext cx="5358385" cy="3358351"/>
                <a:chOff x="1857202" y="2428087"/>
                <a:chExt cx="5358400" cy="3358364"/>
              </a:xfrm>
            </p:grpSpPr>
            <p:sp>
              <p:nvSpPr>
                <p:cNvPr id="13" name="Freeform 705"/>
                <p:cNvSpPr/>
                <p:nvPr/>
              </p:nvSpPr>
              <p:spPr bwMode="auto">
                <a:xfrm>
                  <a:off x="1857202" y="2570996"/>
                  <a:ext cx="357121" cy="3144000"/>
                </a:xfrm>
                <a:custGeom>
                  <a:avLst/>
                  <a:gdLst>
                    <a:gd name="T0" fmla="*/ 134 w 153"/>
                    <a:gd name="T1" fmla="*/ 437 h 714"/>
                    <a:gd name="T2" fmla="*/ 135 w 153"/>
                    <a:gd name="T3" fmla="*/ 435 h 714"/>
                    <a:gd name="T4" fmla="*/ 135 w 153"/>
                    <a:gd name="T5" fmla="*/ 433 h 714"/>
                    <a:gd name="T6" fmla="*/ 120 w 153"/>
                    <a:gd name="T7" fmla="*/ 360 h 714"/>
                    <a:gd name="T8" fmla="*/ 116 w 153"/>
                    <a:gd name="T9" fmla="*/ 356 h 714"/>
                    <a:gd name="T10" fmla="*/ 118 w 153"/>
                    <a:gd name="T11" fmla="*/ 354 h 714"/>
                    <a:gd name="T12" fmla="*/ 134 w 153"/>
                    <a:gd name="T13" fmla="*/ 281 h 714"/>
                    <a:gd name="T14" fmla="*/ 133 w 153"/>
                    <a:gd name="T15" fmla="*/ 279 h 714"/>
                    <a:gd name="T16" fmla="*/ 132 w 153"/>
                    <a:gd name="T17" fmla="*/ 276 h 714"/>
                    <a:gd name="T18" fmla="*/ 151 w 153"/>
                    <a:gd name="T19" fmla="*/ 31 h 714"/>
                    <a:gd name="T20" fmla="*/ 143 w 153"/>
                    <a:gd name="T21" fmla="*/ 16 h 714"/>
                    <a:gd name="T22" fmla="*/ 135 w 153"/>
                    <a:gd name="T23" fmla="*/ 0 h 714"/>
                    <a:gd name="T24" fmla="*/ 100 w 153"/>
                    <a:gd name="T25" fmla="*/ 289 h 714"/>
                    <a:gd name="T26" fmla="*/ 91 w 153"/>
                    <a:gd name="T27" fmla="*/ 331 h 714"/>
                    <a:gd name="T28" fmla="*/ 76 w 153"/>
                    <a:gd name="T29" fmla="*/ 339 h 714"/>
                    <a:gd name="T30" fmla="*/ 68 w 153"/>
                    <a:gd name="T31" fmla="*/ 339 h 714"/>
                    <a:gd name="T32" fmla="*/ 68 w 153"/>
                    <a:gd name="T33" fmla="*/ 340 h 714"/>
                    <a:gd name="T34" fmla="*/ 67 w 153"/>
                    <a:gd name="T35" fmla="*/ 340 h 714"/>
                    <a:gd name="T36" fmla="*/ 66 w 153"/>
                    <a:gd name="T37" fmla="*/ 375 h 714"/>
                    <a:gd name="T38" fmla="*/ 68 w 153"/>
                    <a:gd name="T39" fmla="*/ 375 h 714"/>
                    <a:gd name="T40" fmla="*/ 77 w 153"/>
                    <a:gd name="T41" fmla="*/ 374 h 714"/>
                    <a:gd name="T42" fmla="*/ 93 w 153"/>
                    <a:gd name="T43" fmla="*/ 383 h 714"/>
                    <a:gd name="T44" fmla="*/ 101 w 153"/>
                    <a:gd name="T45" fmla="*/ 425 h 714"/>
                    <a:gd name="T46" fmla="*/ 137 w 153"/>
                    <a:gd name="T47" fmla="*/ 714 h 714"/>
                    <a:gd name="T48" fmla="*/ 153 w 153"/>
                    <a:gd name="T49" fmla="*/ 682 h 714"/>
                    <a:gd name="T50" fmla="*/ 134 w 153"/>
                    <a:gd name="T51" fmla="*/ 437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3" h="714">
                      <a:moveTo>
                        <a:pt x="134" y="437"/>
                      </a:moveTo>
                      <a:cubicBezTo>
                        <a:pt x="135" y="435"/>
                        <a:pt x="135" y="435"/>
                        <a:pt x="135" y="435"/>
                      </a:cubicBezTo>
                      <a:cubicBezTo>
                        <a:pt x="135" y="433"/>
                        <a:pt x="135" y="433"/>
                        <a:pt x="135" y="433"/>
                      </a:cubicBezTo>
                      <a:cubicBezTo>
                        <a:pt x="136" y="428"/>
                        <a:pt x="143" y="387"/>
                        <a:pt x="120" y="360"/>
                      </a:cubicBezTo>
                      <a:cubicBezTo>
                        <a:pt x="118" y="359"/>
                        <a:pt x="117" y="358"/>
                        <a:pt x="116" y="356"/>
                      </a:cubicBezTo>
                      <a:cubicBezTo>
                        <a:pt x="117" y="355"/>
                        <a:pt x="117" y="355"/>
                        <a:pt x="118" y="354"/>
                      </a:cubicBezTo>
                      <a:cubicBezTo>
                        <a:pt x="141" y="327"/>
                        <a:pt x="135" y="285"/>
                        <a:pt x="134" y="281"/>
                      </a:cubicBezTo>
                      <a:cubicBezTo>
                        <a:pt x="133" y="279"/>
                        <a:pt x="133" y="279"/>
                        <a:pt x="133" y="279"/>
                      </a:cubicBezTo>
                      <a:cubicBezTo>
                        <a:pt x="132" y="276"/>
                        <a:pt x="132" y="276"/>
                        <a:pt x="132" y="276"/>
                      </a:cubicBezTo>
                      <a:cubicBezTo>
                        <a:pt x="46" y="90"/>
                        <a:pt x="147" y="34"/>
                        <a:pt x="151" y="31"/>
                      </a:cubicBezTo>
                      <a:cubicBezTo>
                        <a:pt x="143" y="16"/>
                        <a:pt x="143" y="16"/>
                        <a:pt x="143" y="16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134" y="1"/>
                        <a:pt x="0" y="72"/>
                        <a:pt x="100" y="289"/>
                      </a:cubicBezTo>
                      <a:cubicBezTo>
                        <a:pt x="101" y="298"/>
                        <a:pt x="101" y="320"/>
                        <a:pt x="91" y="331"/>
                      </a:cubicBezTo>
                      <a:cubicBezTo>
                        <a:pt x="88" y="336"/>
                        <a:pt x="82" y="338"/>
                        <a:pt x="76" y="339"/>
                      </a:cubicBezTo>
                      <a:cubicBezTo>
                        <a:pt x="73" y="339"/>
                        <a:pt x="70" y="339"/>
                        <a:pt x="68" y="339"/>
                      </a:cubicBezTo>
                      <a:cubicBezTo>
                        <a:pt x="68" y="340"/>
                        <a:pt x="68" y="340"/>
                        <a:pt x="68" y="340"/>
                      </a:cubicBezTo>
                      <a:cubicBezTo>
                        <a:pt x="67" y="340"/>
                        <a:pt x="67" y="340"/>
                        <a:pt x="67" y="340"/>
                      </a:cubicBezTo>
                      <a:cubicBezTo>
                        <a:pt x="66" y="375"/>
                        <a:pt x="66" y="375"/>
                        <a:pt x="66" y="375"/>
                      </a:cubicBezTo>
                      <a:cubicBezTo>
                        <a:pt x="67" y="375"/>
                        <a:pt x="67" y="375"/>
                        <a:pt x="68" y="375"/>
                      </a:cubicBezTo>
                      <a:cubicBezTo>
                        <a:pt x="71" y="375"/>
                        <a:pt x="74" y="375"/>
                        <a:pt x="77" y="374"/>
                      </a:cubicBezTo>
                      <a:cubicBezTo>
                        <a:pt x="84" y="375"/>
                        <a:pt x="89" y="378"/>
                        <a:pt x="93" y="383"/>
                      </a:cubicBezTo>
                      <a:cubicBezTo>
                        <a:pt x="103" y="394"/>
                        <a:pt x="102" y="415"/>
                        <a:pt x="101" y="425"/>
                      </a:cubicBezTo>
                      <a:cubicBezTo>
                        <a:pt x="2" y="642"/>
                        <a:pt x="135" y="713"/>
                        <a:pt x="137" y="714"/>
                      </a:cubicBezTo>
                      <a:cubicBezTo>
                        <a:pt x="153" y="682"/>
                        <a:pt x="153" y="682"/>
                        <a:pt x="153" y="682"/>
                      </a:cubicBezTo>
                      <a:cubicBezTo>
                        <a:pt x="151" y="682"/>
                        <a:pt x="46" y="626"/>
                        <a:pt x="134" y="437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  <a:alpha val="58000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+mn-cs"/>
                  </a:endParaRPr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2214323" y="2999723"/>
                  <a:ext cx="5001279" cy="5001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 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 panose="020B0604020202020204" pitchFamily="34" charset="0"/>
                    </a:rPr>
                    <a:t>●  </a:t>
                  </a: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供应商新项目定点管理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2214323" y="4142996"/>
                  <a:ext cx="5001279" cy="5001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 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 panose="020B0604020202020204" pitchFamily="34" charset="0"/>
                    </a:rPr>
                    <a:t>●  </a:t>
                  </a: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供应商业绩评价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2214323" y="4714632"/>
                  <a:ext cx="5001279" cy="5001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 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 panose="020B0604020202020204" pitchFamily="34" charset="0"/>
                    </a:rPr>
                    <a:t>●  </a:t>
                  </a: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供应商问题解决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2214323" y="3571360"/>
                  <a:ext cx="4287038" cy="5001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 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 panose="020B0604020202020204" pitchFamily="34" charset="0"/>
                    </a:rPr>
                    <a:t>●  </a:t>
                  </a: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供应商过程控制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2214323" y="2428087"/>
                  <a:ext cx="5001279" cy="5001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 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 panose="020B0604020202020204" pitchFamily="34" charset="0"/>
                    </a:rPr>
                    <a:t>●  </a:t>
                  </a: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潜在供应商审核、批准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2214323" y="5286269"/>
                  <a:ext cx="5001279" cy="5001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 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 panose="020B0604020202020204" pitchFamily="34" charset="0"/>
                    </a:rPr>
                    <a:t>●  </a:t>
                  </a: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+mn-cs"/>
                    </a:rPr>
                    <a:t>供应商能力提升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2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24651" y="2607045"/>
                <a:ext cx="2000250" cy="2857499"/>
              </a:xfrm>
              <a:prstGeom prst="rect">
                <a:avLst/>
              </a:prstGeom>
              <a:noFill/>
              <a:ln w="127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</p:grpSp>
        <p:sp>
          <p:nvSpPr>
            <p:cNvPr id="8" name="TextBox 16"/>
            <p:cNvSpPr txBox="1"/>
            <p:nvPr/>
          </p:nvSpPr>
          <p:spPr>
            <a:xfrm>
              <a:off x="5729294" y="2215912"/>
              <a:ext cx="1643063" cy="3381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600" b="1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供应商控制程序</a:t>
              </a:r>
              <a:endPara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60090"/>
            <a:ext cx="10801350" cy="2172277"/>
          </a:xfrm>
          <a:prstGeom prst="rect">
            <a:avLst/>
          </a:prstGeom>
          <a:solidFill>
            <a:schemeClr val="accent1"/>
          </a:solidFill>
        </p:spPr>
        <p:txBody>
          <a:bodyPr lIns="102870" tIns="51435" rIns="102870" bIns="51435" anchor="ctr" anchorCtr="0"/>
          <a:lstStyle/>
          <a:p>
            <a:pPr algn="ctr" eaLnBrk="0" hangingPunct="0"/>
            <a:r>
              <a:rPr lang="zh-CN" altLang="en-US" sz="6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北京光华荣昌汽车部件有限公司质量</a:t>
            </a:r>
            <a:r>
              <a:rPr lang="zh-CN" altLang="en-US" sz="6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规划</a:t>
            </a:r>
            <a:endParaRPr lang="en-US" altLang="zh-CN" sz="6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0" y="3314708"/>
            <a:ext cx="10801350" cy="2183919"/>
          </a:xfrm>
          <a:prstGeom prst="rect">
            <a:avLst/>
          </a:prstGeom>
          <a:noFill/>
          <a:ln w="9525">
            <a:noFill/>
          </a:ln>
        </p:spPr>
        <p:txBody>
          <a:bodyPr wrap="square" lIns="90156" tIns="45079" rIns="90156" bIns="45079">
            <a:spAutoFit/>
          </a:bodyPr>
          <a:lstStyle/>
          <a:p>
            <a:pPr algn="ctr">
              <a:defRPr/>
            </a:pPr>
            <a:r>
              <a:rPr lang="zh-CN" altLang="en-US" sz="6800" kern="0" dirty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 报 结 束</a:t>
            </a:r>
            <a:endParaRPr lang="en-US" altLang="zh-CN" sz="6800" kern="0" dirty="0">
              <a:solidFill>
                <a:srgbClr val="003B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6800" kern="0" dirty="0">
                <a:solidFill>
                  <a:srgbClr val="003B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聆 听</a:t>
            </a:r>
            <a:endParaRPr lang="zh-CN" altLang="en-US" sz="6800" kern="0" dirty="0">
              <a:solidFill>
                <a:srgbClr val="003B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42891" y="383383"/>
            <a:ext cx="9316164" cy="1391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6" name="Picture 8" descr="图片17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2990850" y="1671624"/>
            <a:ext cx="48196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18783" y="5122974"/>
            <a:ext cx="5050171" cy="155119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设有综合力学实验室、综合环境实验室、泡沫理化实验室、精密测量实验室。</a:t>
            </a:r>
            <a:endParaRPr lang="en-US" altLang="zh-CN" sz="1200" dirty="0" smtClean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依照国家级实验室的标准，实行“制度化、规范化、专业化、科学化”的管理，确保各项试验数据真实有效。</a:t>
            </a:r>
            <a:endParaRPr lang="en-US" altLang="zh-CN" sz="1200" dirty="0" smtClean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为新产品的设计研发、老产品的改进提供各项验证数据。</a:t>
            </a:r>
            <a:endParaRPr lang="zh-CN" altLang="en-US" sz="1200" dirty="0"/>
          </a:p>
        </p:txBody>
      </p:sp>
      <p:sp>
        <p:nvSpPr>
          <p:cNvPr id="8" name="矩形 7"/>
          <p:cNvSpPr/>
          <p:nvPr/>
        </p:nvSpPr>
        <p:spPr>
          <a:xfrm>
            <a:off x="5921823" y="5122974"/>
            <a:ext cx="3066176" cy="162506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综合力学设备</a:t>
            </a:r>
            <a:r>
              <a:rPr lang="en-US" altLang="zh-CN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台、</a:t>
            </a:r>
            <a:endParaRPr lang="en-US" altLang="zh-CN" sz="1200" dirty="0" smtClean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综合环境设备</a:t>
            </a:r>
            <a:r>
              <a:rPr lang="en-US" altLang="zh-CN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台、</a:t>
            </a:r>
            <a:endParaRPr lang="en-US" altLang="zh-CN" sz="1200" dirty="0" smtClean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泡沫理化设备</a:t>
            </a:r>
            <a:r>
              <a:rPr lang="en-US" altLang="zh-CN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台、</a:t>
            </a:r>
            <a:endParaRPr lang="en-US" altLang="zh-CN" sz="1200" dirty="0" smtClean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精密测量设备</a:t>
            </a:r>
            <a:r>
              <a:rPr lang="en-US" altLang="zh-CN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rgbClr val="0461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台。</a:t>
            </a:r>
            <a:endParaRPr lang="en-US" altLang="zh-CN" sz="1200" dirty="0" smtClean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zh-CN" sz="1200" dirty="0">
              <a:solidFill>
                <a:srgbClr val="0461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9698" name="Object 2" descr="ppt/media/image6.wmf"/>
          <p:cNvGraphicFramePr>
            <a:graphicFrameLocks noChangeAspect="1"/>
          </p:cNvGraphicFramePr>
          <p:nvPr/>
        </p:nvGraphicFramePr>
        <p:xfrm>
          <a:off x="9201991" y="5314962"/>
          <a:ext cx="1314128" cy="1192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文档" showAsIcon="1" r:id="rId2" imgW="914400" imgH="828675" progId="Word.Document.12">
                  <p:embed/>
                </p:oleObj>
              </mc:Choice>
              <mc:Fallback>
                <p:oleObj name="文档" showAsIcon="1" r:id="rId2" imgW="914400" imgH="828675" progId="Word.Document.12">
                  <p:embed/>
                  <p:pic>
                    <p:nvPicPr>
                      <p:cNvPr id="0" name="Picture 2" descr="image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1991" y="5314962"/>
                        <a:ext cx="1314128" cy="1192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42891" y="385740"/>
            <a:ext cx="9316164" cy="1391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593" y="1535459"/>
            <a:ext cx="746620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目前公司内部可以进行的关键试验项目清单如下：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114395" y="2050827"/>
          <a:ext cx="8419321" cy="4121397"/>
        </p:xfrm>
        <a:graphic>
          <a:graphicData uri="http://schemas.openxmlformats.org/drawingml/2006/table">
            <a:tbl>
              <a:tblPr/>
              <a:tblGrid>
                <a:gridCol w="1074806"/>
                <a:gridCol w="2687017"/>
                <a:gridCol w="2866152"/>
                <a:gridCol w="1791346"/>
              </a:tblGrid>
              <a:tr h="283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序号</a:t>
                      </a:r>
                      <a:endParaRPr kumimoji="0" lang="zh-CN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试验项目</a:t>
                      </a:r>
                      <a:endParaRPr kumimoji="0" lang="zh-CN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试验标准</a:t>
                      </a: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判定依据</a:t>
                      </a:r>
                      <a:endParaRPr kumimoji="0" lang="zh-CN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备注</a:t>
                      </a:r>
                      <a:endParaRPr kumimoji="0" lang="zh-CN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361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手动调角器解锁手柄侧向刚度和间隙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QC/T 844-2011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调角器行程试验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QC/T 844-2011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361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手动调角器解锁手柄最大角位移量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QC/T 844-2011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手动调角器手柄误操作力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QC/T 844-2011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手柄套拔出力试验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QC/T 844-2011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手动调角器操作力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QC/T 844-2011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电动座椅噪音测试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企业标准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腰托耐久性能试验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企业标准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靠背调节疲劳试验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纵向调节疲劳试验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靠背骨架总成耐久性试验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靠背调节功能试验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  <a:tr h="283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座椅总成纵向调节功能试验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QC /T740-2005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内部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9762" marR="4976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6F5FF"/>
                        </a:gs>
                        <a:gs pos="50000">
                          <a:srgbClr val="E4F8FF"/>
                        </a:gs>
                        <a:gs pos="100000">
                          <a:srgbClr val="F1FBFF"/>
                        </a:gs>
                      </a:gsLst>
                      <a:lin ang="135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42890" y="373598"/>
            <a:ext cx="2837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6" name="Picture 23" descr="C:\Users\zhaofei\AppData\Roaming\feiq\AutoRecv Files\乔福存(70C94EE2C6FD)\设备照片\014 N-008 震动试台验.JPG"/>
          <p:cNvPicPr>
            <a:picLocks noChangeAspect="1" noChangeArrowheads="1"/>
          </p:cNvPicPr>
          <p:nvPr/>
        </p:nvPicPr>
        <p:blipFill>
          <a:blip r:embed="rId1" cstate="print"/>
          <a:srcRect l="1587" t="31429"/>
          <a:stretch>
            <a:fillRect/>
          </a:stretch>
        </p:blipFill>
        <p:spPr bwMode="auto">
          <a:xfrm>
            <a:off x="704954" y="1457310"/>
            <a:ext cx="2675810" cy="174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71384" y="1457310"/>
            <a:ext cx="50166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设备名称：  </a:t>
            </a:r>
            <a:r>
              <a:rPr lang="zh-CN" altLang="en-US" sz="1200" dirty="0" smtClean="0"/>
              <a:t>振动试验系统</a:t>
            </a:r>
            <a:endParaRPr lang="zh-CN" altLang="en-US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MPA406/M232A/GT900M</a:t>
            </a:r>
            <a:endParaRPr lang="en-US" altLang="zh-CN" sz="1200" b="1" dirty="0" smtClean="0"/>
          </a:p>
          <a:p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、额定推力： </a:t>
            </a:r>
            <a:r>
              <a:rPr lang="en-US" altLang="zh-CN" sz="1200" dirty="0" smtClean="0"/>
              <a:t>2200kgf</a:t>
            </a:r>
            <a:endParaRPr lang="en-US" altLang="zh-CN" sz="1200" dirty="0" smtClean="0"/>
          </a:p>
          <a:p>
            <a:r>
              <a:rPr lang="en-US" altLang="zh-CN" sz="1200" dirty="0" smtClean="0"/>
              <a:t>                       2</a:t>
            </a:r>
            <a:r>
              <a:rPr lang="zh-CN" altLang="en-US" sz="1200" dirty="0" smtClean="0"/>
              <a:t>、冲击推力： </a:t>
            </a:r>
            <a:r>
              <a:rPr lang="en-US" altLang="zh-CN" sz="1200" dirty="0" smtClean="0"/>
              <a:t>4400kgf</a:t>
            </a:r>
            <a:endParaRPr lang="en-US" altLang="zh-CN" sz="1200" dirty="0" smtClean="0"/>
          </a:p>
          <a:p>
            <a:r>
              <a:rPr lang="en-US" altLang="zh-CN" sz="1200" dirty="0" smtClean="0"/>
              <a:t>                       3</a:t>
            </a:r>
            <a:r>
              <a:rPr lang="zh-CN" altLang="en-US" sz="1200" dirty="0" smtClean="0"/>
              <a:t>、额定加速度： </a:t>
            </a:r>
            <a:r>
              <a:rPr lang="en-US" altLang="zh-CN" sz="1200" dirty="0" smtClean="0"/>
              <a:t>981m/s²      </a:t>
            </a:r>
            <a:endParaRPr lang="en-US" altLang="zh-CN" sz="1200" dirty="0" smtClean="0"/>
          </a:p>
          <a:p>
            <a:r>
              <a:rPr lang="en-US" altLang="zh-CN" sz="1200" dirty="0" smtClean="0"/>
              <a:t>                       4</a:t>
            </a:r>
            <a:r>
              <a:rPr lang="zh-CN" altLang="en-US" sz="1200" dirty="0" smtClean="0"/>
              <a:t>、额定速度： </a:t>
            </a:r>
            <a:r>
              <a:rPr lang="en-US" altLang="zh-CN" sz="1200" dirty="0" smtClean="0"/>
              <a:t>2m/s</a:t>
            </a:r>
            <a:endParaRPr lang="en-US" altLang="zh-CN" sz="1200" dirty="0" smtClean="0"/>
          </a:p>
          <a:p>
            <a:r>
              <a:rPr lang="en-US" altLang="zh-CN" sz="1200" dirty="0" smtClean="0"/>
              <a:t>                       5</a:t>
            </a:r>
            <a:r>
              <a:rPr lang="zh-CN" altLang="en-US" sz="1200" dirty="0" smtClean="0"/>
              <a:t>、额定频率范围 ： </a:t>
            </a:r>
            <a:r>
              <a:rPr lang="en-US" altLang="zh-CN" sz="1200" dirty="0" smtClean="0"/>
              <a:t>DC-3000Hz </a:t>
            </a:r>
            <a:endParaRPr lang="en-US" altLang="zh-CN" sz="1200" dirty="0" smtClean="0"/>
          </a:p>
          <a:p>
            <a:r>
              <a:rPr lang="en-US" altLang="zh-CN" sz="1200" dirty="0" smtClean="0"/>
              <a:t>                       6</a:t>
            </a:r>
            <a:r>
              <a:rPr lang="zh-CN" altLang="en-US" sz="1200" dirty="0" smtClean="0"/>
              <a:t>、额定载荷： </a:t>
            </a:r>
            <a:r>
              <a:rPr lang="en-US" altLang="zh-CN" sz="1200" dirty="0" smtClean="0"/>
              <a:t>300Kg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该设备适用于应用在汽车座椅、汽车后视镜等垂直、水平震动试验。</a:t>
            </a:r>
            <a:endParaRPr lang="zh-CN" altLang="en-US" sz="2000" dirty="0"/>
          </a:p>
        </p:txBody>
      </p:sp>
      <p:pic>
        <p:nvPicPr>
          <p:cNvPr id="8" name="Picture 22" descr="C:\Users\zhaofei\AppData\Roaming\feiq\AutoRecv Files\乔福存(70C94EE2C6FD)\设备照片\009 Q-008 六通道座椅强度试验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29" y="4314830"/>
            <a:ext cx="2678083" cy="220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971384" y="4314830"/>
            <a:ext cx="52053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座椅强度试验机</a:t>
            </a:r>
            <a:endParaRPr lang="zh-CN" altLang="en-US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QXⅡ-CFY-06</a:t>
            </a:r>
            <a:endParaRPr lang="en-US" altLang="zh-CN" sz="1200" dirty="0" smtClean="0"/>
          </a:p>
          <a:p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 1</a:t>
            </a:r>
            <a:r>
              <a:rPr lang="zh-CN" altLang="en-US" sz="1200" dirty="0" smtClean="0"/>
              <a:t>、实现汽车座椅强度试验</a:t>
            </a:r>
            <a:endParaRPr lang="zh-CN" altLang="en-US" sz="1200" dirty="0" smtClean="0"/>
          </a:p>
          <a:p>
            <a:r>
              <a:rPr lang="zh-CN" altLang="en-US" sz="1200" dirty="0" smtClean="0"/>
              <a:t>                        </a:t>
            </a:r>
            <a:r>
              <a:rPr lang="en-US" altLang="zh-CN" sz="1200" dirty="0" smtClean="0"/>
              <a:t>2</a:t>
            </a:r>
            <a:r>
              <a:rPr lang="zh-CN" altLang="en-US" sz="1200" dirty="0" smtClean="0"/>
              <a:t>、实现汽车座椅靠背强度试验</a:t>
            </a:r>
            <a:endParaRPr lang="zh-CN" altLang="en-US" sz="1200" dirty="0" smtClean="0"/>
          </a:p>
          <a:p>
            <a:r>
              <a:rPr lang="zh-CN" altLang="en-US" sz="1200" dirty="0" smtClean="0"/>
              <a:t>                        </a:t>
            </a:r>
            <a:r>
              <a:rPr lang="en-US" altLang="zh-CN" sz="1200" dirty="0" smtClean="0"/>
              <a:t>3</a:t>
            </a:r>
            <a:r>
              <a:rPr lang="zh-CN" altLang="en-US" sz="1200" dirty="0" smtClean="0"/>
              <a:t>、实现汽车座椅限位器强度试验</a:t>
            </a:r>
            <a:endParaRPr lang="zh-CN" altLang="en-US" sz="1200" dirty="0" smtClean="0"/>
          </a:p>
          <a:p>
            <a:r>
              <a:rPr lang="en-US" altLang="zh-CN" sz="1200" dirty="0" smtClean="0"/>
              <a:t>                        4</a:t>
            </a:r>
            <a:r>
              <a:rPr lang="zh-CN" altLang="en-US" sz="1200" dirty="0" smtClean="0"/>
              <a:t>、试验力范围：</a:t>
            </a:r>
            <a:r>
              <a:rPr lang="en-US" altLang="zh-CN" sz="1200" dirty="0" smtClean="0"/>
              <a:t>10%-100%</a:t>
            </a:r>
            <a:endParaRPr lang="en-US" altLang="zh-CN" sz="1200" dirty="0" smtClean="0"/>
          </a:p>
          <a:p>
            <a:r>
              <a:rPr lang="en-US" altLang="zh-CN" sz="1200" dirty="0" smtClean="0"/>
              <a:t>                        5</a:t>
            </a:r>
            <a:r>
              <a:rPr lang="zh-CN" altLang="en-US" sz="1200" dirty="0" smtClean="0"/>
              <a:t>、试验力示值相对误差：示值的</a:t>
            </a:r>
            <a:r>
              <a:rPr lang="en-US" altLang="zh-CN" sz="1200" dirty="0" smtClean="0"/>
              <a:t>±1%</a:t>
            </a:r>
            <a:r>
              <a:rPr lang="zh-CN" altLang="en-US" sz="1200" dirty="0" smtClean="0"/>
              <a:t>以内</a:t>
            </a:r>
            <a:endParaRPr lang="zh-CN" altLang="en-US" sz="1200" dirty="0" smtClean="0"/>
          </a:p>
          <a:p>
            <a:r>
              <a:rPr lang="zh-CN" altLang="en-US" sz="1200" dirty="0" smtClean="0"/>
              <a:t>                        </a:t>
            </a:r>
            <a:r>
              <a:rPr lang="en-US" altLang="zh-CN" sz="1200" dirty="0" smtClean="0"/>
              <a:t>6</a:t>
            </a:r>
            <a:r>
              <a:rPr lang="zh-CN" altLang="en-US" sz="1200" dirty="0" smtClean="0"/>
              <a:t>、位移相对误差：示值的</a:t>
            </a:r>
            <a:r>
              <a:rPr lang="en-US" altLang="zh-CN" sz="1200" dirty="0" smtClean="0"/>
              <a:t>±1%</a:t>
            </a:r>
            <a:r>
              <a:rPr lang="zh-CN" altLang="en-US" sz="1200" dirty="0" smtClean="0"/>
              <a:t>以内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六通道加载作动器可以根据时间需要设定参与工作的作动器数量，以及参与工作的作动器加载数值、加载时间。六路同时实验时可在</a:t>
            </a:r>
            <a:r>
              <a:rPr lang="en-US" altLang="zh-CN" sz="1200" dirty="0" smtClean="0"/>
              <a:t>60</a:t>
            </a:r>
            <a:r>
              <a:rPr lang="zh-CN" altLang="en-US" sz="1200" dirty="0" smtClean="0"/>
              <a:t>内完成试验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42891" y="385740"/>
            <a:ext cx="213487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767" y="1457310"/>
            <a:ext cx="18827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397541" y="1457310"/>
            <a:ext cx="5276675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拉力试验机</a:t>
            </a:r>
            <a:endParaRPr lang="en-US" altLang="zh-CN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QT-1176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、最大试验力：</a:t>
            </a:r>
            <a:r>
              <a:rPr lang="en-US" altLang="zh-CN" sz="1200" dirty="0" smtClean="0"/>
              <a:t> 5000N</a:t>
            </a:r>
            <a:endParaRPr lang="zh-CN" altLang="en-US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2</a:t>
            </a:r>
            <a:r>
              <a:rPr lang="zh-CN" altLang="en-US" sz="1200" dirty="0" smtClean="0"/>
              <a:t>、荷分辨率：  </a:t>
            </a:r>
            <a:r>
              <a:rPr lang="en-US" altLang="zh-CN" sz="1200" dirty="0" smtClean="0"/>
              <a:t>1 N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3</a:t>
            </a:r>
            <a:r>
              <a:rPr lang="zh-CN" altLang="en-US" sz="1200" dirty="0" smtClean="0"/>
              <a:t>、试验力范围：</a:t>
            </a:r>
            <a:r>
              <a:rPr lang="en-US" altLang="zh-CN" sz="1200" dirty="0" smtClean="0"/>
              <a:t>2%-100%FS</a:t>
            </a:r>
            <a:r>
              <a:rPr lang="zh-CN" altLang="en-US" sz="1200" dirty="0" smtClean="0"/>
              <a:t>（全程不分档） </a:t>
            </a:r>
            <a:endParaRPr lang="zh-CN" altLang="en-US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4</a:t>
            </a:r>
            <a:r>
              <a:rPr lang="zh-CN" altLang="en-US" sz="1200" dirty="0" smtClean="0"/>
              <a:t>、试验力示值相对误差：示值的</a:t>
            </a:r>
            <a:r>
              <a:rPr lang="en-US" altLang="zh-CN" sz="1200" dirty="0" smtClean="0"/>
              <a:t>±1%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5</a:t>
            </a:r>
            <a:r>
              <a:rPr lang="zh-CN" altLang="en-US" sz="1200" dirty="0" smtClean="0"/>
              <a:t>、位移相对误差：示值的</a:t>
            </a:r>
            <a:r>
              <a:rPr lang="en-US" altLang="zh-CN" sz="1200" dirty="0" smtClean="0"/>
              <a:t>±1% 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6</a:t>
            </a:r>
            <a:r>
              <a:rPr lang="zh-CN" altLang="en-US" sz="1200" dirty="0" smtClean="0"/>
              <a:t>、试验速度（</a:t>
            </a:r>
            <a:r>
              <a:rPr lang="en-US" altLang="zh-CN" sz="1200" dirty="0" smtClean="0"/>
              <a:t>mm/min</a:t>
            </a:r>
            <a:r>
              <a:rPr lang="zh-CN" altLang="en-US" sz="1200" dirty="0" smtClean="0"/>
              <a:t>） ：</a:t>
            </a:r>
            <a:r>
              <a:rPr lang="en-US" altLang="zh-CN" sz="1200" dirty="0" smtClean="0"/>
              <a:t>0.05-500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该设备用于各种非金属材料的拉伸、压缩、弯曲、剪切、撕裂等力学性能的试验。</a:t>
            </a:r>
            <a:endParaRPr lang="zh-CN" altLang="en-US" sz="1200" dirty="0"/>
          </a:p>
        </p:txBody>
      </p:sp>
      <p:pic>
        <p:nvPicPr>
          <p:cNvPr id="8" name="Picture 2" descr="D:\006 设备管理类\设备照片\027 Q-020 体压分布测试仪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85" y="4545330"/>
            <a:ext cx="2829856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829039" y="4513577"/>
            <a:ext cx="4572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体压分布仪</a:t>
            </a:r>
            <a:endParaRPr lang="zh-CN" altLang="en-US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err="1" smtClean="0"/>
              <a:t>CONFORMat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 1</a:t>
            </a:r>
            <a:r>
              <a:rPr lang="zh-CN" altLang="en-US" sz="1200" dirty="0" smtClean="0"/>
              <a:t>、测力范围：</a:t>
            </a:r>
            <a:r>
              <a:rPr lang="en-US" altLang="zh-CN" sz="1200" dirty="0" smtClean="0"/>
              <a:t>0</a:t>
            </a:r>
            <a:r>
              <a:rPr lang="zh-CN" altLang="en-US" sz="1200" dirty="0" smtClean="0"/>
              <a:t> ～</a:t>
            </a:r>
            <a:r>
              <a:rPr lang="en-US" altLang="zh-CN" sz="1200" dirty="0" smtClean="0"/>
              <a:t>28kPa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2</a:t>
            </a:r>
            <a:r>
              <a:rPr lang="zh-CN" altLang="en-US" sz="1200" dirty="0" smtClean="0"/>
              <a:t>、精度：       校正后达</a:t>
            </a:r>
            <a:r>
              <a:rPr lang="en-US" altLang="zh-CN" sz="1200" dirty="0" smtClean="0"/>
              <a:t>5%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3</a:t>
            </a:r>
            <a:r>
              <a:rPr lang="zh-CN" altLang="en-US" sz="1200" dirty="0" smtClean="0"/>
              <a:t>、总面积：    </a:t>
            </a:r>
            <a:r>
              <a:rPr lang="en-US" altLang="zh-CN" sz="1200" dirty="0" smtClean="0"/>
              <a:t>640mm*1059.9mm 	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4</a:t>
            </a:r>
            <a:r>
              <a:rPr lang="zh-CN" altLang="en-US" sz="1200" dirty="0" smtClean="0"/>
              <a:t>、传感器厚度：</a:t>
            </a:r>
            <a:r>
              <a:rPr lang="en-US" altLang="zh-CN" sz="1200" dirty="0" smtClean="0"/>
              <a:t>0.30mm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5</a:t>
            </a:r>
            <a:r>
              <a:rPr lang="zh-CN" altLang="en-US" sz="1200" dirty="0" smtClean="0"/>
              <a:t>、 所含感测点数：</a:t>
            </a:r>
            <a:r>
              <a:rPr lang="en-US" altLang="zh-CN" sz="1200" dirty="0" smtClean="0"/>
              <a:t>1768</a:t>
            </a:r>
            <a:r>
              <a:rPr lang="zh-CN" altLang="en-US" sz="1200" dirty="0" smtClean="0"/>
              <a:t>个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6</a:t>
            </a:r>
            <a:r>
              <a:rPr lang="zh-CN" altLang="en-US" sz="1200" dirty="0" smtClean="0"/>
              <a:t>、 感测密度： </a:t>
            </a:r>
            <a:r>
              <a:rPr lang="en-US" altLang="zh-CN" sz="1200" dirty="0" smtClean="0"/>
              <a:t>2.2/in2(0.3/cm2)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该设备适用于汽车座椅体压分布的测试。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zh-CN" altLang="en-US"/>
              <a:t>零部件实验能力</a:t>
            </a:r>
            <a:endParaRPr lang="zh-CN" altLang="en-US"/>
          </a:p>
        </p:txBody>
      </p:sp>
      <p:sp>
        <p:nvSpPr>
          <p:cNvPr id="29" name="文本占位符 28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8942" y="1828916"/>
            <a:ext cx="9717277" cy="504063"/>
          </a:xfrm>
          <a:solidFill>
            <a:schemeClr val="accent1"/>
          </a:solidFill>
        </p:spPr>
        <p:txBody>
          <a:bodyPr/>
          <a:lstStyle/>
          <a:p>
            <a:pPr lvl="0"/>
            <a:r>
              <a:rPr lang="zh-CN" altLang="en-US">
                <a:solidFill>
                  <a:srgbClr val="FFFFFF"/>
                </a:solidFill>
              </a:rPr>
              <a:t>单击此处编辑副标题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71496" y="2747031"/>
            <a:ext cx="7163770" cy="304294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5"/>
          </a:p>
        </p:txBody>
      </p:sp>
      <p:pic>
        <p:nvPicPr>
          <p:cNvPr id="13" name="图片 12" descr="VCG41N14136392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bright="6000" contrast="6000"/>
          </a:blip>
          <a:srcRect l="10574" r="10574"/>
          <a:stretch>
            <a:fillRect/>
          </a:stretch>
        </p:blipFill>
        <p:spPr>
          <a:xfrm>
            <a:off x="750469" y="2738593"/>
            <a:ext cx="2026940" cy="3042943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图片 13" descr="VCG41N141363989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lum bright="6000" contrast="6000"/>
          </a:blip>
          <a:srcRect l="27802" r="27802"/>
          <a:stretch>
            <a:fillRect/>
          </a:stretch>
        </p:blipFill>
        <p:spPr>
          <a:xfrm>
            <a:off x="3019878" y="2747031"/>
            <a:ext cx="2026379" cy="3042943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正文"/>
          <p:cNvSpPr txBox="1"/>
          <p:nvPr>
            <p:custDataLst>
              <p:tags r:id="rId8"/>
            </p:custDataLst>
          </p:nvPr>
        </p:nvSpPr>
        <p:spPr>
          <a:xfrm>
            <a:off x="5325853" y="4257532"/>
            <a:ext cx="4561320" cy="797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25000"/>
          </a:bodyPr>
          <a:lstStyle/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设备名称：拉力试验机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型号：         QT-1176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技术指标：1、最大试验力： 5000N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2、荷分辨率：  1 N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3、试验力范围：2%-100%FS（全程不分档） 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4、试验力示值相对误差：示值的±1%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5、位移相对误差：示值的±1% 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6、试验速度（mm/min） ：0.05-500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设备用途及使用范围：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该设备用于各种非金属材料的拉伸、压缩、弯曲、剪切、撕裂等力学性能的试验。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设备名称：体压分布仪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型号：         CONFORMat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技术指标： 1、测力范围：0 ～28kPa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2、精度：       校正后达5%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3、总面积：    640mm*1059.9mm 	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4、传感器厚度：0.30mm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5、 所含感测点数：1768个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 6、 感测密度： 2.2/in2(0.3/cm2)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设备用途及使用范围：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24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微软雅黑" panose="020B0503020204020204" pitchFamily="34" charset="-122"/>
                <a:sym typeface="+mn-ea"/>
              </a:rPr>
              <a:t>该设备适用于汽车座椅体压分布的测试。</a:t>
            </a:r>
            <a:endParaRPr lang="zh-CN" altLang="en-US" sz="124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9"/>
            </p:custDataLst>
          </p:nvPr>
        </p:nvSpPr>
        <p:spPr>
          <a:xfrm>
            <a:off x="5325853" y="3804663"/>
            <a:ext cx="4561320" cy="364546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r>
              <a:rPr lang="zh-CN" altLang="en-US" sz="1595" b="1" spc="300" dirty="0">
                <a:solidFill>
                  <a:schemeClr val="tx1"/>
                </a:solidFill>
                <a:latin typeface="+mn-ea"/>
              </a:rPr>
              <a:t>添加标题</a:t>
            </a:r>
            <a:endParaRPr lang="zh-CN" altLang="en-US" sz="1595" b="1" spc="3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508564" y="4748656"/>
            <a:ext cx="70322" cy="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5"/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508564" y="4988874"/>
            <a:ext cx="70322" cy="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5"/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>
          <a:xfrm>
            <a:off x="508564" y="5229092"/>
            <a:ext cx="70322" cy="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5"/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508564" y="5469308"/>
            <a:ext cx="70322" cy="70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5"/>
          </a:p>
        </p:txBody>
      </p:sp>
      <p:sp>
        <p:nvSpPr>
          <p:cNvPr id="26" name="矩形 25"/>
          <p:cNvSpPr/>
          <p:nvPr>
            <p:custDataLst>
              <p:tags r:id="rId14"/>
            </p:custDataLst>
          </p:nvPr>
        </p:nvSpPr>
        <p:spPr>
          <a:xfrm>
            <a:off x="508564" y="5709526"/>
            <a:ext cx="70322" cy="70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5"/>
          </a:p>
        </p:txBody>
      </p:sp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542891" y="385740"/>
            <a:ext cx="213487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l" eaLnBrk="1" hangingPunct="1"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latin typeface="方正兰亭黑_GBK"/>
                <a:ea typeface="方正兰亭黑_GBK"/>
                <a:sym typeface="+mn-ea"/>
              </a:rPr>
              <a:t>零部件实验能力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2518" y="1528748"/>
            <a:ext cx="2972470" cy="184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186229" y="1651369"/>
            <a:ext cx="4572000" cy="17173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en-US" sz="1200" dirty="0" smtClean="0"/>
              <a:t>噪声测试系统装置</a:t>
            </a:r>
            <a:endParaRPr lang="en-US" altLang="zh-CN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DT9837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技术指标：</a:t>
            </a:r>
            <a:endParaRPr lang="en-US" altLang="zh-CN" sz="1200" b="1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b="1" dirty="0" smtClean="0"/>
              <a:t>                   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、背景音：≤</a:t>
            </a:r>
            <a:r>
              <a:rPr lang="en-US" altLang="zh-CN" sz="1200" dirty="0" smtClean="0"/>
              <a:t>35</a:t>
            </a:r>
            <a:r>
              <a:rPr lang="zh-CN" altLang="en-US" sz="1200" dirty="0" smtClean="0"/>
              <a:t>分贝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b="1" dirty="0" smtClean="0"/>
              <a:t>                   </a:t>
            </a:r>
            <a:r>
              <a:rPr lang="en-US" altLang="zh-CN" sz="1200" dirty="0" smtClean="0"/>
              <a:t>2</a:t>
            </a:r>
            <a:r>
              <a:rPr lang="zh-CN" altLang="en-US" sz="1200" dirty="0" smtClean="0"/>
              <a:t>、量程：</a:t>
            </a:r>
            <a:r>
              <a:rPr lang="en-US" altLang="zh-CN" sz="1200" dirty="0" smtClean="0"/>
              <a:t> 0-300</a:t>
            </a:r>
            <a:r>
              <a:rPr lang="zh-CN" altLang="en-US" sz="1200" dirty="0" smtClean="0"/>
              <a:t>分贝</a:t>
            </a:r>
            <a:endParaRPr lang="zh-CN" altLang="en-US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3</a:t>
            </a:r>
            <a:r>
              <a:rPr lang="zh-CN" altLang="en-US" sz="1200" dirty="0" smtClean="0"/>
              <a:t>、精度：  </a:t>
            </a:r>
            <a:r>
              <a:rPr lang="zh-CN" altLang="zh-CN" sz="1200" dirty="0" smtClean="0"/>
              <a:t>±</a:t>
            </a:r>
            <a:r>
              <a:rPr lang="en-US" altLang="zh-CN" sz="1200" dirty="0" smtClean="0"/>
              <a:t>3%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该设备用于</a:t>
            </a:r>
            <a:r>
              <a:rPr lang="zh-CN" altLang="zh-CN" sz="1200" dirty="0" smtClean="0"/>
              <a:t>座椅、后视镜噪音测试</a:t>
            </a:r>
            <a:r>
              <a:rPr lang="zh-CN" altLang="en-US" sz="1200" dirty="0" smtClean="0"/>
              <a:t>。</a:t>
            </a:r>
            <a:endParaRPr lang="zh-CN" altLang="en-US" sz="1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68" y="4243392"/>
            <a:ext cx="295229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4039423" y="4114475"/>
            <a:ext cx="4718806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设备名称：</a:t>
            </a:r>
            <a:r>
              <a:rPr lang="zh-CN" altLang="zh-CN" sz="1200" dirty="0" smtClean="0"/>
              <a:t>座椅综合性能试验台</a:t>
            </a:r>
            <a:endParaRPr lang="en-US" altLang="zh-CN" sz="1200" dirty="0" smtClean="0"/>
          </a:p>
          <a:p>
            <a:r>
              <a:rPr lang="zh-CN" altLang="en-US" sz="1200" b="1" dirty="0" smtClean="0"/>
              <a:t>型号：         </a:t>
            </a:r>
            <a:r>
              <a:rPr lang="en-US" altLang="zh-CN" sz="1200" dirty="0" smtClean="0"/>
              <a:t>JYNJ-2t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zh-CN" altLang="en-US" sz="1200" b="1" dirty="0" smtClean="0"/>
              <a:t>技术指标：</a:t>
            </a:r>
            <a:r>
              <a:rPr lang="en-US" altLang="zh-CN" sz="1200" dirty="0" smtClean="0"/>
              <a:t> 1</a:t>
            </a:r>
            <a:r>
              <a:rPr lang="zh-CN" altLang="en-US" sz="1200" dirty="0" smtClean="0"/>
              <a:t>、测力范围：</a:t>
            </a:r>
            <a:r>
              <a:rPr lang="en-US" altLang="zh-CN" sz="1200" dirty="0" smtClean="0"/>
              <a:t>0</a:t>
            </a:r>
            <a:r>
              <a:rPr lang="zh-CN" altLang="en-US" sz="1200" dirty="0" smtClean="0"/>
              <a:t> ～</a:t>
            </a:r>
            <a:r>
              <a:rPr lang="en-US" altLang="zh-CN" sz="1200" dirty="0" smtClean="0"/>
              <a:t>2000N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     2</a:t>
            </a:r>
            <a:r>
              <a:rPr lang="zh-CN" altLang="en-US" sz="1200" dirty="0" smtClean="0"/>
              <a:t>、力值精度：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级</a:t>
            </a:r>
            <a:endParaRPr lang="en-US" altLang="zh-CN" sz="1200" dirty="0" smtClean="0"/>
          </a:p>
          <a:p>
            <a:pPr fontAlgn="ctr">
              <a:spcBef>
                <a:spcPct val="20000"/>
              </a:spcBef>
            </a:pPr>
            <a:r>
              <a:rPr lang="en-US" altLang="zh-CN" sz="1200" dirty="0" smtClean="0"/>
              <a:t>                        3</a:t>
            </a:r>
            <a:r>
              <a:rPr lang="zh-CN" altLang="en-US" sz="1200" dirty="0" smtClean="0"/>
              <a:t>、负荷气缸最大行程： </a:t>
            </a:r>
            <a:r>
              <a:rPr lang="en-US" altLang="zh-CN" sz="1200" dirty="0" smtClean="0"/>
              <a:t>350 mm</a:t>
            </a:r>
            <a:r>
              <a:rPr lang="zh-CN" altLang="en-US" sz="1200" dirty="0" smtClean="0"/>
              <a:t>。 </a:t>
            </a:r>
            <a:r>
              <a:rPr lang="en-US" altLang="zh-CN" sz="1200" dirty="0" smtClean="0"/>
              <a:t>	</a:t>
            </a:r>
            <a:endParaRPr lang="en-US" altLang="zh-CN" sz="1200" dirty="0" smtClean="0"/>
          </a:p>
          <a:p>
            <a:r>
              <a:rPr lang="zh-CN" altLang="en-US" sz="1200" b="1" dirty="0" smtClean="0"/>
              <a:t>设备用途及使用范围：</a:t>
            </a:r>
            <a:endParaRPr lang="zh-CN" altLang="en-US" sz="1200" b="1" dirty="0" smtClean="0"/>
          </a:p>
          <a:p>
            <a:r>
              <a:rPr lang="zh-CN" altLang="en-US" sz="1200" dirty="0" smtClean="0"/>
              <a:t>该设备适用于汽车座椅座椅骨架耐久、座椅纵向调节耐久、座椅靠背调节疲劳、座椅调高耐久（手柄式和手轮式）、座椅头枕循环、坐垫骨架总成耐久性、地图袋耐久、后排座椅靠背翻折耐久、扶手开合循环耐久等座椅耐久测试。</a:t>
            </a:r>
            <a:endParaRPr lang="zh-CN" altLang="en-US" sz="12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BEAUTIFY_FLAG" val="#wm#"/>
  <p:tag name="KSO_WM_UNIT_VALUE" val="953*63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1237_1*d*2"/>
  <p:tag name="KSO_WM_TEMPLATE_CATEGORY" val="custom"/>
  <p:tag name="KSO_WM_TEMPLATE_INDEX" val="20231237"/>
  <p:tag name="KSO_WM_UNIT_LAYERLEVEL" val="1"/>
  <p:tag name="KSO_WM_TAG_VERSION" val="3.0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237_1*h_f*1_1"/>
  <p:tag name="KSO_WM_TEMPLATE_CATEGORY" val="custom"/>
  <p:tag name="KSO_WM_TEMPLATE_INDEX" val="20231237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此处输入你的正文，文字是您思想的提炼，请尽量言简意赅的阐述观点。单击此处输入你的正文。请尽量言简意赅的阐述观点。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237_1*h_a*1_1"/>
  <p:tag name="KSO_WM_TEMPLATE_CATEGORY" val="custom"/>
  <p:tag name="KSO_WM_TEMPLATE_INDEX" val="20231237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添加标题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237_1*i*2"/>
  <p:tag name="KSO_WM_TEMPLATE_CATEGORY" val="custom"/>
  <p:tag name="KSO_WM_TEMPLATE_INDEX" val="20231237"/>
  <p:tag name="KSO_WM_UNIT_LAYERLEVEL" val="1"/>
  <p:tag name="KSO_WM_TAG_VERSION" val="3.0"/>
</p:tagLst>
</file>

<file path=ppt/tags/tag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1237_1*i*3"/>
  <p:tag name="KSO_WM_TEMPLATE_CATEGORY" val="custom"/>
  <p:tag name="KSO_WM_TEMPLATE_INDEX" val="20231237"/>
  <p:tag name="KSO_WM_UNIT_LAYERLEVEL" val="1"/>
  <p:tag name="KSO_WM_TAG_VERSION" val="3.0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1237_1*i*4"/>
  <p:tag name="KSO_WM_TEMPLATE_CATEGORY" val="custom"/>
  <p:tag name="KSO_WM_TEMPLATE_INDEX" val="20231237"/>
  <p:tag name="KSO_WM_UNIT_LAYERLEVEL" val="1"/>
  <p:tag name="KSO_WM_TAG_VERSION" val="3.0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1237_1*i*5"/>
  <p:tag name="KSO_WM_TEMPLATE_CATEGORY" val="custom"/>
  <p:tag name="KSO_WM_TEMPLATE_INDEX" val="20231237"/>
  <p:tag name="KSO_WM_UNIT_LAYERLEVEL" val="1"/>
  <p:tag name="KSO_WM_TAG_VERSION" val="3.0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1237_1*i*6"/>
  <p:tag name="KSO_WM_TEMPLATE_CATEGORY" val="custom"/>
  <p:tag name="KSO_WM_TEMPLATE_INDEX" val="20231237"/>
  <p:tag name="KSO_WM_UNIT_LAYERLEVEL" val="1"/>
  <p:tag name="KSO_WM_TAG_VERSION" val="3.0"/>
</p:tagLst>
</file>

<file path=ppt/tags/tag18.xml><?xml version="1.0" encoding="utf-8"?>
<p:tagLst xmlns:p="http://schemas.openxmlformats.org/presentationml/2006/main">
  <p:tag name="KSO_WM_SLIDE_ID" val="custom20231237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37"/>
  <p:tag name="KSO_WM_SLIDE_TYPE" val="text"/>
  <p:tag name="KSO_WM_SLIDE_SUBTYPE" val="picTxt"/>
  <p:tag name="KSO_WM_SLIDE_SIZE" val="405.4*70.9"/>
  <p:tag name="KSO_WM_SLIDE_POSITION" val="473.35*328.4"/>
  <p:tag name="KSO_WM_SLIDE_LAYOUT" val="a_b_d_h"/>
  <p:tag name="KSO_WM_SLIDE_LAYOUT_CNT" val="1_1_2_1"/>
  <p:tag name="KSO_WM_SPECIAL_SOURCE" val="bdnull"/>
</p:tagLst>
</file>

<file path=ppt/tags/tag19.xml><?xml version="1.0" encoding="utf-8"?>
<p:tagLst xmlns:p="http://schemas.openxmlformats.org/presentationml/2006/main">
  <p:tag name="commondata" val="eyJoZGlkIjoiY2MxZjU2MjgyNjBhYTM5Y2NhODc4OWQ1ZWFiOGQwN2MifQ=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37_1*a*1"/>
  <p:tag name="KSO_WM_TEMPLATE_CATEGORY" val="custom"/>
  <p:tag name="KSO_WM_TEMPLATE_INDEX" val="20231237"/>
  <p:tag name="KSO_WM_UNIT_LAYERLEVEL" val="1"/>
  <p:tag name="KSO_WM_TAG_VERSION" val="3.0"/>
  <p:tag name="KSO_WM_BEAUTIFY_FLAG" val="#wm#"/>
  <p:tag name="KSO_WM_UNIT_PRESET_TEXT" val="单击添加标题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1237_1*b*1"/>
  <p:tag name="KSO_WM_TEMPLATE_CATEGORY" val="custom"/>
  <p:tag name="KSO_WM_TEMPLATE_INDEX" val="20231237"/>
  <p:tag name="KSO_WM_UNIT_LAYERLEVEL" val="1"/>
  <p:tag name="KSO_WM_TAG_VERSION" val="3.0"/>
  <p:tag name="KSO_WM_BEAUTIFY_FLAG" val="#wm#"/>
  <p:tag name="KSO_WM_UNIT_VALUE" val="47"/>
  <p:tag name="KSO_WM_UNIT_PRESET_TEXT" val="单击此处编辑副标题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7_1*i*1"/>
  <p:tag name="KSO_WM_TEMPLATE_CATEGORY" val="custom"/>
  <p:tag name="KSO_WM_TEMPLATE_INDEX" val="20231237"/>
  <p:tag name="KSO_WM_UNIT_LAYERLEVEL" val="1"/>
  <p:tag name="KSO_WM_TAG_VERSION" val="3.0"/>
</p:tagLst>
</file>

<file path=ppt/tags/tag9.xml><?xml version="1.0" encoding="utf-8"?>
<p:tagLst xmlns:p="http://schemas.openxmlformats.org/presentationml/2006/main">
  <p:tag name="KSO_WM_BEAUTIFY_FLAG" val="#wm#"/>
  <p:tag name="KSO_WM_UNIT_VALUE" val="953*63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37_1*d*1"/>
  <p:tag name="KSO_WM_TEMPLATE_CATEGORY" val="custom"/>
  <p:tag name="KSO_WM_TEMPLATE_INDEX" val="20231237"/>
  <p:tag name="KSO_WM_UNIT_LAYERLEVEL" val="1"/>
  <p:tag name="KSO_WM_TAG_VERSION" val="3.0"/>
</p:tagLst>
</file>

<file path=ppt/theme/theme1.xml><?xml version="1.0" encoding="utf-8"?>
<a:theme xmlns:a="http://schemas.openxmlformats.org/drawingml/2006/main" name="1_Office 主题​​">
  <a:themeElements>
    <a:clrScheme name="解放ppt模板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B90"/>
      </a:accent1>
      <a:accent2>
        <a:srgbClr val="A7A9AC"/>
      </a:accent2>
      <a:accent3>
        <a:srgbClr val="E60012"/>
      </a:accent3>
      <a:accent4>
        <a:srgbClr val="FF6700"/>
      </a:accent4>
      <a:accent5>
        <a:srgbClr val="99CC50"/>
      </a:accent5>
      <a:accent6>
        <a:srgbClr val="00704A"/>
      </a:accent6>
      <a:hlink>
        <a:srgbClr val="FFFFFF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0">
        <a:noAutofit/>
      </a:bodyPr>
      <a:lstStyle>
        <a:defPPr>
          <a:defRPr sz="20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解放PPT配色方案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B90"/>
      </a:accent1>
      <a:accent2>
        <a:srgbClr val="A7A9AC"/>
      </a:accent2>
      <a:accent3>
        <a:srgbClr val="E60012"/>
      </a:accent3>
      <a:accent4>
        <a:srgbClr val="FF6700"/>
      </a:accent4>
      <a:accent5>
        <a:srgbClr val="99CC50"/>
      </a:accent5>
      <a:accent6>
        <a:srgbClr val="00704A"/>
      </a:accent6>
      <a:hlink>
        <a:srgbClr val="FFFFFF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0">
        <a:noAutofit/>
      </a:bodyPr>
      <a:lstStyle>
        <a:defPPr>
          <a:defRPr sz="20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解放PPT配色方案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B90"/>
      </a:accent1>
      <a:accent2>
        <a:srgbClr val="A7A9AC"/>
      </a:accent2>
      <a:accent3>
        <a:srgbClr val="E60012"/>
      </a:accent3>
      <a:accent4>
        <a:srgbClr val="FF6700"/>
      </a:accent4>
      <a:accent5>
        <a:srgbClr val="99CC50"/>
      </a:accent5>
      <a:accent6>
        <a:srgbClr val="00704A"/>
      </a:accent6>
      <a:hlink>
        <a:srgbClr val="FFFFFF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0">
        <a:noAutofit/>
      </a:bodyPr>
      <a:lstStyle>
        <a:defPPr>
          <a:defRPr sz="20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5945</Words>
  <Application>WPS 演示</Application>
  <PresentationFormat>自定义</PresentationFormat>
  <Paragraphs>924</Paragraphs>
  <Slides>34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34</vt:i4>
      </vt:variant>
    </vt:vector>
  </HeadingPairs>
  <TitlesOfParts>
    <vt:vector size="62" baseType="lpstr">
      <vt:lpstr>Arial</vt:lpstr>
      <vt:lpstr>宋体</vt:lpstr>
      <vt:lpstr>Wingdings</vt:lpstr>
      <vt:lpstr>Calibri</vt:lpstr>
      <vt:lpstr>微软雅黑</vt:lpstr>
      <vt:lpstr>Calibri Light</vt:lpstr>
      <vt:lpstr>Lantinghei SC Demibold</vt:lpstr>
      <vt:lpstr>Wingdings</vt:lpstr>
      <vt:lpstr>方正兰亭黑_GBK</vt:lpstr>
      <vt:lpstr>黑体</vt:lpstr>
      <vt:lpstr>Times New Roman</vt:lpstr>
      <vt:lpstr>Arial Unicode MS</vt:lpstr>
      <vt:lpstr>等线</vt:lpstr>
      <vt:lpstr>MS PGothic</vt:lpstr>
      <vt:lpstr>MS UI Gothic</vt:lpstr>
      <vt:lpstr>楷体</vt:lpstr>
      <vt:lpstr>方正兰亭黑_GBK</vt:lpstr>
      <vt:lpstr>华文新魏</vt:lpstr>
      <vt:lpstr>微软雅黑 Light</vt:lpstr>
      <vt:lpstr>等线 Light</vt:lpstr>
      <vt:lpstr>1_Office 主题​​</vt:lpstr>
      <vt:lpstr>3_Office 主题​​</vt:lpstr>
      <vt:lpstr>4_Office 主题​​</vt:lpstr>
      <vt:lpstr>Word.Document.12</vt:lpstr>
      <vt:lpstr>PowerPoint.Show.12</vt:lpstr>
      <vt:lpstr>FoxitReader.Document</vt:lpstr>
      <vt:lpstr>FoxitReader.Document</vt:lpstr>
      <vt:lpstr>FoxitReader.Document</vt:lpstr>
      <vt:lpstr>PowerPoint 演示文稿</vt:lpstr>
      <vt:lpstr>PowerPoint 演示文稿</vt:lpstr>
      <vt:lpstr>PowerPoint 演示文稿</vt:lpstr>
      <vt:lpstr>零部件实验能力</vt:lpstr>
      <vt:lpstr>零部件实验能力</vt:lpstr>
      <vt:lpstr>PowerPoint 演示文稿</vt:lpstr>
      <vt:lpstr>PowerPoint 演示文稿</vt:lpstr>
      <vt:lpstr>零部件实验能力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过程开发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抓党建工作述职报告</dc:title>
  <dc:creator>李日升</dc:creator>
  <cp:lastModifiedBy>弱水三千</cp:lastModifiedBy>
  <cp:revision>620</cp:revision>
  <cp:lastPrinted>2015-12-29T05:28:00Z</cp:lastPrinted>
  <dcterms:created xsi:type="dcterms:W3CDTF">2015-12-28T03:19:00Z</dcterms:created>
  <dcterms:modified xsi:type="dcterms:W3CDTF">2024-11-13T09:08:24Z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5B3DDD418EE24021ADD8B25B9C3D87E7_12</vt:lpwstr>
  </property>
</Properties>
</file>