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25"/>
  </p:notesMasterIdLst>
  <p:sldIdLst>
    <p:sldId id="637" r:id="rId4"/>
    <p:sldId id="638" r:id="rId5"/>
    <p:sldId id="483" r:id="rId6"/>
    <p:sldId id="610" r:id="rId7"/>
    <p:sldId id="611" r:id="rId8"/>
    <p:sldId id="612" r:id="rId9"/>
    <p:sldId id="617" r:id="rId10"/>
    <p:sldId id="618" r:id="rId11"/>
    <p:sldId id="620" r:id="rId12"/>
    <p:sldId id="619" r:id="rId13"/>
    <p:sldId id="621" r:id="rId14"/>
    <p:sldId id="622" r:id="rId15"/>
    <p:sldId id="613" r:id="rId16"/>
    <p:sldId id="623" r:id="rId17"/>
    <p:sldId id="624" r:id="rId18"/>
    <p:sldId id="625" r:id="rId19"/>
    <p:sldId id="631" r:id="rId20"/>
    <p:sldId id="639" r:id="rId21"/>
    <p:sldId id="632" r:id="rId22"/>
    <p:sldId id="633" r:id="rId23"/>
    <p:sldId id="634" r:id="rId24"/>
  </p:sldIdLst>
  <p:sldSz cx="12192000" cy="6858000"/>
  <p:notesSz cx="6735445" cy="9865995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8e6c10a-f6bc-44c2-9f2d-1db0f45e433b}">
          <p14:sldIdLst>
            <p14:sldId id="637"/>
          </p14:sldIdLst>
        </p14:section>
        <p14:section name="直线阀漏气以及蓝色气管断裂分析报告" id="{81513fbc-1c84-4d58-ac27-d80ec73f44dd}">
          <p14:sldIdLst>
            <p14:sldId id="638"/>
            <p14:sldId id="483"/>
            <p14:sldId id="610"/>
            <p14:sldId id="611"/>
            <p14:sldId id="612"/>
            <p14:sldId id="617"/>
            <p14:sldId id="618"/>
            <p14:sldId id="620"/>
            <p14:sldId id="619"/>
            <p14:sldId id="621"/>
            <p14:sldId id="622"/>
            <p14:sldId id="613"/>
            <p14:sldId id="623"/>
            <p14:sldId id="624"/>
            <p14:sldId id="625"/>
            <p14:sldId id="631"/>
            <p14:sldId id="639"/>
            <p14:sldId id="632"/>
            <p14:sldId id="633"/>
            <p14:sldId id="6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7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90"/>
    <a:srgbClr val="003190"/>
    <a:srgbClr val="C00000"/>
    <a:srgbClr val="A7A9AC"/>
    <a:srgbClr val="0066FF"/>
    <a:srgbClr val="FFED01"/>
    <a:srgbClr val="50D068"/>
    <a:srgbClr val="5ACD47"/>
    <a:srgbClr val="9BBB5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674"/>
  </p:normalViewPr>
  <p:slideViewPr>
    <p:cSldViewPr snapToObjects="1" showGuides="1">
      <p:cViewPr>
        <p:scale>
          <a:sx n="90" d="100"/>
          <a:sy n="90" d="100"/>
        </p:scale>
        <p:origin x="-1692" y="-468"/>
      </p:cViewPr>
      <p:guideLst>
        <p:guide orient="horz" pos="207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42" d="100"/>
          <a:sy n="42" d="100"/>
        </p:scale>
        <p:origin x="-1757" y="-96"/>
      </p:cViewPr>
      <p:guideLst>
        <p:guide orient="horz" pos="2978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35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0259903-FC65-400A-9E76-C4C330AD3D6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67DAE94-9449-4026-AC54-378A5A1A863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1pPr>
    <a:lvl2pPr marL="485775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2pPr>
    <a:lvl3pPr marL="971550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3pPr>
    <a:lvl4pPr marL="1457325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4pPr>
    <a:lvl5pPr marL="1943100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5pPr>
    <a:lvl6pPr marL="2429510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6pPr>
    <a:lvl7pPr marL="2915285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7pPr>
    <a:lvl8pPr marL="3401060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8pPr>
    <a:lvl9pPr marL="3886835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0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64904"/>
            <a:ext cx="12192000" cy="177529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476097"/>
            <a:ext cx="9921552" cy="16557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副标题</a:t>
            </a:r>
            <a:endParaRPr lang="en-US" dirty="0"/>
          </a:p>
        </p:txBody>
      </p:sp>
      <p:sp>
        <p:nvSpPr>
          <p:cNvPr id="2" name="同侧圆角矩形 3"/>
          <p:cNvSpPr/>
          <p:nvPr userDrawn="1"/>
        </p:nvSpPr>
        <p:spPr>
          <a:xfrm rot="10800000">
            <a:off x="0" y="6942143"/>
            <a:ext cx="12192000" cy="614361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86" tIns="36443" rIns="72886" bIns="3644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964366"/>
            <a:ext cx="12192000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本模板用于制作</a:t>
            </a:r>
            <a:r>
              <a:rPr lang="en-US" altLang="zh-CN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16:9</a:t>
            </a:r>
            <a:r>
              <a:rPr lang="zh-CN" altLang="en-US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  <a:r>
              <a:rPr lang="en-US" altLang="zh-CN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，适用于一汽解放所属各部门、各单位           更新时间：</a:t>
            </a:r>
            <a:r>
              <a:rPr lang="en-US" altLang="zh-CN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800" b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800" b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0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/>
        </p:nvSpPr>
        <p:spPr>
          <a:xfrm rot="10800000">
            <a:off x="0" y="6942143"/>
            <a:ext cx="12192000" cy="614361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86" tIns="36443" rIns="72886" bIns="3644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903384" y="7004052"/>
            <a:ext cx="1864783" cy="468311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920569" y="7004052"/>
            <a:ext cx="1864784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991544" y="6964366"/>
            <a:ext cx="4349994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35635" y="7004052"/>
            <a:ext cx="1864784" cy="468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192/0/0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1650" y="6964366"/>
            <a:ext cx="1607492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目录页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803275" y="260648"/>
            <a:ext cx="10583813" cy="559059"/>
          </a:xfrm>
          <a:prstGeom prst="rect">
            <a:avLst/>
          </a:prstGeom>
        </p:spPr>
        <p:txBody>
          <a:bodyPr lIns="72886" tIns="36443" rIns="72886" bIns="36443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0" y="3573016"/>
            <a:ext cx="12192000" cy="328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0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/>
        </p:nvSpPr>
        <p:spPr>
          <a:xfrm rot="10800000">
            <a:off x="0" y="6942143"/>
            <a:ext cx="12192000" cy="614361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86" tIns="36443" rIns="72886" bIns="3644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903384" y="7004052"/>
            <a:ext cx="1864783" cy="468311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920569" y="7004052"/>
            <a:ext cx="1864784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991544" y="6964366"/>
            <a:ext cx="4349994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35635" y="7004052"/>
            <a:ext cx="1864784" cy="468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192/0/0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1650" y="6964366"/>
            <a:ext cx="1607492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目录页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803275" y="260648"/>
            <a:ext cx="10583813" cy="559059"/>
          </a:xfrm>
          <a:prstGeom prst="rect">
            <a:avLst/>
          </a:prstGeom>
        </p:spPr>
        <p:txBody>
          <a:bodyPr lIns="72886" tIns="36443" rIns="72886" bIns="36443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0" y="3573016"/>
            <a:ext cx="12192000" cy="328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835066" y="3600523"/>
            <a:ext cx="8096250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862747" y="4506705"/>
            <a:ext cx="8096250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862747" y="5484858"/>
            <a:ext cx="2565541" cy="2729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日期</a:t>
            </a:r>
            <a:endParaRPr lang="zh-CN" altLang="en-US" dirty="0"/>
          </a:p>
        </p:txBody>
      </p:sp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088" y="490132"/>
            <a:ext cx="1981737" cy="663695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11236911" y="601187"/>
            <a:ext cx="525462" cy="3808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 anchor="ctr">
            <a:spAutoFit/>
          </a:bodyPr>
          <a:lstStyle/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□ 公开  </a:t>
            </a:r>
            <a:endParaRPr lang="en-US" altLang="zh-CN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■ 非公开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044"/>
          <a:stretch>
            <a:fillRect/>
          </a:stretch>
        </p:blipFill>
        <p:spPr>
          <a:xfrm flipH="1">
            <a:off x="-1" y="0"/>
            <a:ext cx="4817979" cy="6858000"/>
          </a:xfrm>
          <a:prstGeom prst="rect">
            <a:avLst/>
          </a:prstGeom>
          <a:effectLst/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623165" y="2662555"/>
            <a:ext cx="1656439" cy="5378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1" kern="1200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4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1614447" y="3286733"/>
            <a:ext cx="1673875" cy="617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spc="100" baseline="0">
                <a:latin typeface="+mj-ea"/>
                <a:ea typeface="+mj-ea"/>
              </a:defRPr>
            </a:lvl1pPr>
          </a:lstStyle>
          <a:p>
            <a:r>
              <a:rPr lang="en-US" altLang="zh-CN" b="0" dirty="0"/>
              <a:t>CONTENT</a:t>
            </a:r>
            <a:endParaRPr lang="en-US" altLang="zh-CN" b="0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1751"/>
          </a:xfrm>
          <a:prstGeom prst="rect">
            <a:avLst/>
          </a:prstGeom>
        </p:spPr>
      </p:pic>
      <p:sp>
        <p:nvSpPr>
          <p:cNvPr id="1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30266" y="1809823"/>
            <a:ext cx="9813884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章节标题内容编辑区域</a:t>
            </a:r>
            <a:endParaRPr lang="zh-CN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30266" y="904875"/>
            <a:ext cx="9803131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5400" b="1" kern="1200" spc="100" baseline="0" dirty="0">
                <a:solidFill>
                  <a:schemeClr val="accent1">
                    <a:lumMod val="10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en-US" altLang="zh-CN" dirty="0"/>
              <a:t>1.0</a:t>
            </a:r>
            <a:endParaRPr 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1" y="3122023"/>
            <a:ext cx="12191999" cy="373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758F10-1891-4C47-B9B3-6B6FC39D8AFD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rgbClr val="DAD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742" y="278567"/>
            <a:ext cx="1089342" cy="363114"/>
          </a:xfrm>
          <a:prstGeom prst="rect">
            <a:avLst/>
          </a:prstGeom>
        </p:spPr>
      </p:pic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rgbClr val="DAD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742" y="278567"/>
            <a:ext cx="1089342" cy="363114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2215931" y="2395832"/>
            <a:ext cx="2305439" cy="1033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spc="1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3600" b="1" spc="150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1.xml"/><Relationship Id="rId12" Type="http://schemas.openxmlformats.org/officeDocument/2006/relationships/image" Target="../media/image12.png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6.xml"/><Relationship Id="rId3" Type="http://schemas.openxmlformats.org/officeDocument/2006/relationships/image" Target="../media/image12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.xml"/><Relationship Id="rId4" Type="http://schemas.openxmlformats.org/officeDocument/2006/relationships/image" Target="../media/image56.png"/><Relationship Id="rId3" Type="http://schemas.openxmlformats.org/officeDocument/2006/relationships/tags" Target="../tags/tag28.xml"/><Relationship Id="rId2" Type="http://schemas.openxmlformats.org/officeDocument/2006/relationships/image" Target="../media/image55.png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4.xml"/><Relationship Id="rId3" Type="http://schemas.openxmlformats.org/officeDocument/2006/relationships/image" Target="../media/image12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58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57.png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tags" Target="../tags/tag17.xml"/><Relationship Id="rId4" Type="http://schemas.openxmlformats.org/officeDocument/2006/relationships/image" Target="../media/image21.png"/><Relationship Id="rId3" Type="http://schemas.openxmlformats.org/officeDocument/2006/relationships/tags" Target="../tags/tag16.xml"/><Relationship Id="rId2" Type="http://schemas.openxmlformats.org/officeDocument/2006/relationships/image" Target="../media/image20.jpeg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">
            <a:alphaModFix amt="9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044"/>
          <a:stretch>
            <a:fillRect/>
          </a:stretch>
        </p:blipFill>
        <p:spPr>
          <a:xfrm flipH="1">
            <a:off x="-24131" y="0"/>
            <a:ext cx="481797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effectLst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5136502" y="1518403"/>
            <a:ext cx="6424422" cy="2842115"/>
            <a:chOff x="5822005" y="1201307"/>
            <a:chExt cx="6424422" cy="2842115"/>
          </a:xfrm>
          <a:noFill/>
        </p:grpSpPr>
        <p:sp>
          <p:nvSpPr>
            <p:cNvPr id="17" name="TextBox 90"/>
            <p:cNvSpPr txBox="1"/>
            <p:nvPr>
              <p:custDataLst>
                <p:tags r:id="rId2"/>
              </p:custDataLst>
            </p:nvPr>
          </p:nvSpPr>
          <p:spPr>
            <a:xfrm>
              <a:off x="6238049" y="1201307"/>
              <a:ext cx="5739420" cy="681990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1.0 </a:t>
              </a:r>
              <a:r>
                <a:rPr lang="zh-CN" altLang="zh-CN" sz="2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密封圈漏气问题更改过程</a:t>
              </a:r>
              <a:endParaRPr lang="zh-CN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TextBox 90"/>
            <p:cNvSpPr txBox="1"/>
            <p:nvPr>
              <p:custDataLst>
                <p:tags r:id="rId3"/>
              </p:custDataLst>
            </p:nvPr>
          </p:nvSpPr>
          <p:spPr>
            <a:xfrm>
              <a:off x="6271707" y="1986167"/>
              <a:ext cx="5967095" cy="1201420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2.0 </a:t>
              </a:r>
              <a:r>
                <a:rPr lang="zh-CN" altLang="en-US" sz="2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气管断裂问题整改过程</a:t>
              </a:r>
              <a:endParaRPr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ts val="600"/>
                </a:spcBef>
              </a:pPr>
              <a:endPara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TextBox 90"/>
            <p:cNvSpPr txBox="1"/>
            <p:nvPr>
              <p:custDataLst>
                <p:tags r:id="rId4"/>
              </p:custDataLst>
            </p:nvPr>
          </p:nvSpPr>
          <p:spPr>
            <a:xfrm>
              <a:off x="6271605" y="2648821"/>
              <a:ext cx="5606070" cy="534035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endParaRPr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 flipH="1">
              <a:off x="5824170" y="1883297"/>
              <a:ext cx="6417051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6"/>
              </p:custDataLst>
            </p:nvPr>
          </p:nvCxnSpPr>
          <p:spPr>
            <a:xfrm flipH="1">
              <a:off x="5829376" y="2658197"/>
              <a:ext cx="6417051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5822005" y="3327636"/>
              <a:ext cx="6419215" cy="3175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90"/>
            <p:cNvSpPr txBox="1"/>
            <p:nvPr>
              <p:custDataLst>
                <p:tags r:id="rId8"/>
              </p:custDataLst>
            </p:nvPr>
          </p:nvSpPr>
          <p:spPr>
            <a:xfrm>
              <a:off x="6295417" y="3370832"/>
              <a:ext cx="5606070" cy="534035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endPara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9"/>
              </p:custDataLst>
            </p:nvPr>
          </p:nvCxnSpPr>
          <p:spPr>
            <a:xfrm flipH="1">
              <a:off x="5822127" y="4043422"/>
              <a:ext cx="6417051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863830" y="4438353"/>
            <a:ext cx="5694045" cy="460375"/>
          </a:xfrm>
          <a:prstGeom prst="rect">
            <a:avLst/>
          </a:prstGeom>
          <a:solidFill>
            <a:srgbClr val="003B90">
              <a:alpha val="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sz="2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858375" y="393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090785" y="116840"/>
            <a:ext cx="1896745" cy="632460"/>
          </a:xfrm>
          <a:prstGeom prst="rect">
            <a:avLst/>
          </a:prstGeom>
        </p:spPr>
      </p:pic>
      <p:cxnSp>
        <p:nvCxnSpPr>
          <p:cNvPr id="28" name="直接连接符 27"/>
          <p:cNvCxnSpPr/>
          <p:nvPr>
            <p:custDataLst>
              <p:tags r:id="rId13"/>
            </p:custDataLst>
          </p:nvPr>
        </p:nvCxnSpPr>
        <p:spPr>
          <a:xfrm flipH="1" flipV="1">
            <a:off x="5133962" y="5013157"/>
            <a:ext cx="6419215" cy="3175"/>
          </a:xfrm>
          <a:prstGeom prst="line">
            <a:avLst/>
          </a:prstGeom>
          <a:noFill/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72440" y="1017905"/>
            <a:ext cx="4394835" cy="1397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密封圈排查：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endParaRPr lang="en-US" altLang="zh-CN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4490" y="1952625"/>
            <a:ext cx="18370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密封圈技术标准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6998335" y="982980"/>
            <a:ext cx="2085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密封圈尺寸抽检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15" y="1346835"/>
            <a:ext cx="2360930" cy="166243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537710" y="3213100"/>
            <a:ext cx="6968490" cy="3456940"/>
            <a:chOff x="6351" y="5156"/>
            <a:chExt cx="10974" cy="544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" y="5601"/>
              <a:ext cx="10974" cy="4999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8" name="文本框 17"/>
            <p:cNvSpPr txBox="1"/>
            <p:nvPr/>
          </p:nvSpPr>
          <p:spPr>
            <a:xfrm>
              <a:off x="9676" y="5156"/>
              <a:ext cx="328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供应商检验报告</a:t>
              </a:r>
              <a:endParaRPr lang="zh-CN" altLang="en-US" sz="14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226" y="5998"/>
              <a:ext cx="77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硬度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534" y="6280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拉伸强度</a:t>
              </a:r>
              <a:endParaRPr lang="en-US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76" y="6666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伸长率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721" y="6956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模数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76" y="7249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撕裂强度</a:t>
              </a:r>
              <a:endParaRPr lang="zh-CN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418" y="7632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密度</a:t>
              </a:r>
              <a:endParaRPr lang="zh-CN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721" y="8218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热老化</a:t>
              </a:r>
              <a:endParaRPr lang="zh-CN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313" y="5646"/>
              <a:ext cx="1554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物理特性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717" y="8522"/>
              <a:ext cx="1144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硬度变化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288" y="8852"/>
              <a:ext cx="182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拉伸强度变化</a:t>
              </a:r>
              <a:endParaRPr lang="en-US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551" y="9215"/>
              <a:ext cx="1433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伸长率变化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586" y="9926"/>
              <a:ext cx="182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压缩永久变形</a:t>
              </a:r>
              <a:endParaRPr lang="en-US" altLang="zh-CN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55" y="1357630"/>
            <a:ext cx="3676650" cy="170497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8222615" y="3747135"/>
            <a:ext cx="6496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90" y="2316480"/>
            <a:ext cx="3343275" cy="30861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17000" y="2733675"/>
            <a:ext cx="1578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chemeClr val="bg1"/>
                </a:solidFill>
              </a:rPr>
              <a:t>密封圈投影测量仪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318770" y="951865"/>
            <a:ext cx="11033760" cy="1096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润滑脂排查</a:t>
            </a:r>
            <a:endParaRPr lang="en-US" altLang="zh-CN" sz="1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润滑脂牌号：摩力克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EM-30L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" y="4255770"/>
            <a:ext cx="2828290" cy="2063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5" y="1481455"/>
            <a:ext cx="4742180" cy="501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5" y="2017395"/>
            <a:ext cx="2691130" cy="22383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286760" y="3510280"/>
            <a:ext cx="571500" cy="558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118860" y="3948430"/>
            <a:ext cx="1771015" cy="1333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763260" y="4577080"/>
            <a:ext cx="1960880" cy="228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030335" y="1428750"/>
            <a:ext cx="16097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供应商检验报告</a:t>
            </a:r>
            <a:endParaRPr lang="zh-CN" altLang="en-US" sz="1400"/>
          </a:p>
        </p:txBody>
      </p:sp>
      <p:sp>
        <p:nvSpPr>
          <p:cNvPr id="22" name="文本框 21"/>
          <p:cNvSpPr txBox="1"/>
          <p:nvPr/>
        </p:nvSpPr>
        <p:spPr>
          <a:xfrm>
            <a:off x="10932160" y="2201545"/>
            <a:ext cx="6496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sp>
        <p:nvSpPr>
          <p:cNvPr id="7" name="文本框 6"/>
          <p:cNvSpPr txBox="1"/>
          <p:nvPr/>
        </p:nvSpPr>
        <p:spPr>
          <a:xfrm>
            <a:off x="4756785" y="1155700"/>
            <a:ext cx="16097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润滑脂性能指标</a:t>
            </a:r>
            <a:endParaRPr lang="zh-CN" altLang="en-US" sz="1400"/>
          </a:p>
        </p:txBody>
      </p:sp>
      <p:grpSp>
        <p:nvGrpSpPr>
          <p:cNvPr id="23" name="组合 22"/>
          <p:cNvGrpSpPr/>
          <p:nvPr/>
        </p:nvGrpSpPr>
        <p:grpSpPr>
          <a:xfrm>
            <a:off x="8093075" y="1995170"/>
            <a:ext cx="3761740" cy="3757930"/>
            <a:chOff x="12860" y="3541"/>
            <a:chExt cx="5924" cy="5918"/>
          </a:xfrm>
        </p:grpSpPr>
        <p:grpSp>
          <p:nvGrpSpPr>
            <p:cNvPr id="24" name="组合 23"/>
            <p:cNvGrpSpPr/>
            <p:nvPr/>
          </p:nvGrpSpPr>
          <p:grpSpPr>
            <a:xfrm>
              <a:off x="12860" y="3541"/>
              <a:ext cx="5924" cy="5918"/>
              <a:chOff x="12860" y="3541"/>
              <a:chExt cx="5924" cy="5918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60" y="3541"/>
                <a:ext cx="5894" cy="328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12" y="6827"/>
                <a:ext cx="5873" cy="2632"/>
              </a:xfrm>
              <a:prstGeom prst="rect">
                <a:avLst/>
              </a:prstGeom>
            </p:spPr>
          </p:pic>
        </p:grpSp>
        <p:sp>
          <p:nvSpPr>
            <p:cNvPr id="27" name="矩形 26"/>
            <p:cNvSpPr/>
            <p:nvPr/>
          </p:nvSpPr>
          <p:spPr>
            <a:xfrm>
              <a:off x="12962" y="8077"/>
              <a:ext cx="4992" cy="6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106785" y="4498975"/>
            <a:ext cx="5607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50545" y="3316605"/>
            <a:ext cx="11033760" cy="1744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综合以上信息，初步结论：</a:t>
            </a:r>
            <a:endParaRPr lang="zh-CN" altLang="en-US" sz="1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现有结构的气阀对润滑脂的依赖较高，因生产过程中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润滑脂涂抹量未进行有效受控，导致断点后的座椅在短时间内出现漏气问题。</a:t>
            </a:r>
            <a:endParaRPr lang="zh-CN" altLang="en-US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2440" y="1518285"/>
            <a:ext cx="10977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/>
              <a:t>统计</a:t>
            </a:r>
            <a:r>
              <a:rPr lang="en-US" altLang="zh-CN" sz="1600"/>
              <a:t>2023</a:t>
            </a:r>
            <a:r>
              <a:rPr lang="zh-CN" altLang="en-US" sz="1600"/>
              <a:t>年</a:t>
            </a:r>
            <a:r>
              <a:rPr lang="en-US" altLang="zh-CN" sz="1600"/>
              <a:t>1</a:t>
            </a:r>
            <a:r>
              <a:rPr lang="zh-CN" altLang="en-US" sz="1600"/>
              <a:t>月</a:t>
            </a:r>
            <a:r>
              <a:rPr lang="en-US" altLang="zh-CN" sz="1600"/>
              <a:t>-10</a:t>
            </a:r>
            <a:r>
              <a:rPr lang="zh-CN" altLang="en-US" sz="1600"/>
              <a:t>月的生产总数量和出现漏气问题的数量，除因弹簧捆扎位置拽拉气阀受力导致的磨损漏气外，从对比数据上分析，原设计方案是有效的，但不是最优。</a:t>
            </a:r>
            <a:endParaRPr lang="zh-CN" altLang="en-US" sz="160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/>
              <a:t>弹簧捆扎位置整改后，出现短时失效（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从车辆销售日期到报单日期，间隔约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月左右，且行驶里程都在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万公里左右</a:t>
            </a:r>
            <a:r>
              <a:rPr lang="zh-CN" altLang="en-US" sz="1600"/>
              <a:t>），已明确是润滑脂涂抹异常，经过对比验证原方案对润滑脂的依赖较高。</a:t>
            </a:r>
            <a:endParaRPr lang="zh-CN" altLang="en-US" sz="1600"/>
          </a:p>
        </p:txBody>
      </p:sp>
      <p:sp>
        <p:nvSpPr>
          <p:cNvPr id="21" name="文本框 20"/>
          <p:cNvSpPr txBox="1"/>
          <p:nvPr/>
        </p:nvSpPr>
        <p:spPr>
          <a:xfrm>
            <a:off x="472440" y="1149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分析总结：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80" y="1772920"/>
            <a:ext cx="6616700" cy="4717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5325" y="991235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2.3  </a:t>
            </a:r>
            <a:r>
              <a:rPr lang="zh-CN" altLang="en-US"/>
              <a:t>解决措施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2935" y="1397635"/>
            <a:ext cx="91840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1400">
                <a:sym typeface="+mn-ea"/>
              </a:rPr>
              <a:t>①优化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气阀润滑脂的</a:t>
            </a:r>
            <a:r>
              <a:rPr lang="zh-CN" altLang="en-US" sz="1400">
                <a:sym typeface="+mn-ea"/>
              </a:rPr>
              <a:t>涂抹量和涂抹方式，并做为关键受控工序。</a:t>
            </a:r>
            <a:r>
              <a:rPr lang="zh-CN" altLang="en-US" sz="1600">
                <a:sym typeface="+mn-ea"/>
              </a:rPr>
              <a:t>（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2024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8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日开始执行</a:t>
            </a:r>
            <a:r>
              <a:rPr lang="zh-CN" altLang="en-US" sz="1600">
                <a:sym typeface="+mn-ea"/>
              </a:rPr>
              <a:t>）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03275" y="1049020"/>
            <a:ext cx="8460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ym typeface="+mn-ea"/>
              </a:rPr>
              <a:t>②</a:t>
            </a:r>
            <a:r>
              <a:rPr lang="zh-CN" sz="1400"/>
              <a:t>增加润滑脂定量涂抹设备，保证润滑脂涂抹的均匀和用量的一致性。</a:t>
            </a: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olidFill>
                  <a:srgbClr val="FF0000"/>
                </a:solidFill>
                <a:sym typeface="+mn-ea"/>
              </a:rPr>
              <a:t>2024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1400">
                <a:solidFill>
                  <a:srgbClr val="FF0000"/>
                </a:solidFill>
                <a:sym typeface="+mn-ea"/>
              </a:rPr>
              <a:t>7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sz="1400">
                <a:solidFill>
                  <a:srgbClr val="FF0000"/>
                </a:solidFill>
                <a:sym typeface="+mn-ea"/>
              </a:rPr>
              <a:t>15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日开始执行</a:t>
            </a:r>
            <a:r>
              <a:rPr lang="zh-CN" altLang="en-US" sz="1400">
                <a:sym typeface="+mn-ea"/>
              </a:rPr>
              <a:t>）</a:t>
            </a:r>
            <a:endParaRPr lang="zh-CN" altLang="en-US" sz="1400">
              <a:sym typeface="+mn-ea"/>
            </a:endParaRPr>
          </a:p>
          <a:p>
            <a:endParaRPr lang="zh-CN" sz="1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275" y="1495425"/>
            <a:ext cx="2961640" cy="4228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5" y="1484630"/>
            <a:ext cx="2913380" cy="42786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08760" y="5867400"/>
            <a:ext cx="14954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/>
              <a:t>定量注脂机</a:t>
            </a:r>
            <a:endParaRPr lang="zh-CN" altLang="zh-CN" sz="1600"/>
          </a:p>
        </p:txBody>
      </p:sp>
      <p:sp>
        <p:nvSpPr>
          <p:cNvPr id="18" name="文本框 17"/>
          <p:cNvSpPr txBox="1"/>
          <p:nvPr/>
        </p:nvSpPr>
        <p:spPr>
          <a:xfrm>
            <a:off x="4871720" y="5828030"/>
            <a:ext cx="17443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/>
              <a:t>阀杆涂润滑脂</a:t>
            </a:r>
            <a:endParaRPr lang="zh-CN" altLang="zh-CN" sz="1600"/>
          </a:p>
        </p:txBody>
      </p:sp>
      <p:sp>
        <p:nvSpPr>
          <p:cNvPr id="19" name="文本框 18"/>
          <p:cNvSpPr txBox="1"/>
          <p:nvPr/>
        </p:nvSpPr>
        <p:spPr>
          <a:xfrm>
            <a:off x="7766685" y="5742940"/>
            <a:ext cx="18376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/>
              <a:t>阀体喷涂润滑脂</a:t>
            </a:r>
            <a:endParaRPr lang="zh-CN" altLang="zh-CN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280" y="1527810"/>
            <a:ext cx="2917825" cy="419608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1020" y="103124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3.1  </a:t>
            </a:r>
            <a:r>
              <a:rPr lang="zh-CN" altLang="en-US"/>
              <a:t>问题识别</a:t>
            </a:r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388745" y="2673985"/>
            <a:ext cx="2298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/>
              <a:t>气阀结构和安装形式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7461885" y="2596515"/>
            <a:ext cx="2298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/>
              <a:t>气阀工作状态受力分析</a:t>
            </a:r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3109595"/>
            <a:ext cx="4589145" cy="31369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624320" y="3134360"/>
            <a:ext cx="4561171" cy="2959703"/>
            <a:chOff x="9882" y="3017"/>
            <a:chExt cx="7583" cy="4907"/>
          </a:xfrm>
        </p:grpSpPr>
        <p:grpSp>
          <p:nvGrpSpPr>
            <p:cNvPr id="6" name="组合 5"/>
            <p:cNvGrpSpPr/>
            <p:nvPr/>
          </p:nvGrpSpPr>
          <p:grpSpPr>
            <a:xfrm>
              <a:off x="9882" y="3017"/>
              <a:ext cx="7583" cy="4907"/>
              <a:chOff x="10366" y="2927"/>
              <a:chExt cx="7224" cy="4727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66" y="2927"/>
                <a:ext cx="7224" cy="4727"/>
              </a:xfrm>
              <a:prstGeom prst="rect">
                <a:avLst/>
              </a:prstGeom>
            </p:spPr>
          </p:pic>
          <p:sp>
            <p:nvSpPr>
              <p:cNvPr id="18" name="下箭头 17"/>
              <p:cNvSpPr/>
              <p:nvPr/>
            </p:nvSpPr>
            <p:spPr>
              <a:xfrm>
                <a:off x="16615" y="3424"/>
                <a:ext cx="563" cy="953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15003" y="5282"/>
              <a:ext cx="893" cy="7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>
              <a:endCxn id="19" idx="4"/>
            </p:cNvCxnSpPr>
            <p:nvPr/>
          </p:nvCxnSpPr>
          <p:spPr>
            <a:xfrm flipH="1" flipV="1">
              <a:off x="15450" y="6063"/>
              <a:ext cx="226" cy="7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4191" y="6908"/>
              <a:ext cx="2841" cy="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>
                  <a:solidFill>
                    <a:schemeClr val="bg1"/>
                  </a:solidFill>
                </a:rPr>
                <a:t>CAE</a:t>
              </a:r>
              <a:r>
                <a:rPr lang="zh-CN" altLang="en-US" sz="1200">
                  <a:solidFill>
                    <a:schemeClr val="bg1"/>
                  </a:solidFill>
                </a:rPr>
                <a:t>分析此处受力较大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3"/>
          <p:cNvSpPr txBox="1"/>
          <p:nvPr>
            <p:custDataLst>
              <p:tags r:id="rId3"/>
            </p:custDataLst>
          </p:nvPr>
        </p:nvSpPr>
        <p:spPr>
          <a:xfrm>
            <a:off x="649605" y="1405890"/>
            <a:ext cx="11023600" cy="1158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经过组织多轮专项技术方案研讨，同时经过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CAE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的分析，</a:t>
            </a:r>
            <a:r>
              <a:rPr lang="zh-CN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对于目前轻卡减振座椅气阀的情况得出如下结论：</a:t>
            </a:r>
            <a:endParaRPr lang="zh-CN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底座振动时为垂直方向，气阀倾斜安装，阀杆对密封圈始终有一个侧向挤压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力，如下图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CAE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分析；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侧向力使两者之前的摩擦加大，座椅振动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阀杆一直压着密封圈做往复运动，随着时间的延长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密封圈最终会被磨损漏气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若阀杆只受沿轴向的力，那么密封圈的寿命将有很大的提升。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zh-CN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第三次整改过程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8020" y="107569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3.2  </a:t>
            </a:r>
            <a:r>
              <a:rPr lang="zh-CN" altLang="en-US"/>
              <a:t>解决措施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83615" y="142176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气阀安装结构更改为水平布置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zh-CN" sz="1600"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760" y="1988820"/>
            <a:ext cx="9409430" cy="3575685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第三次整改过程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0" y="1459230"/>
            <a:ext cx="3504565" cy="5207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8020" y="1075690"/>
            <a:ext cx="299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3.3  </a:t>
            </a:r>
            <a:r>
              <a:rPr lang="zh-CN" altLang="en-US"/>
              <a:t>措施切换</a:t>
            </a:r>
            <a:r>
              <a:rPr lang="zh-CN" altLang="en-US">
                <a:solidFill>
                  <a:srgbClr val="FF0000"/>
                </a:solidFill>
              </a:rPr>
              <a:t>（</a:t>
            </a:r>
            <a:r>
              <a:rPr lang="en-US" altLang="zh-CN">
                <a:solidFill>
                  <a:srgbClr val="FF0000"/>
                </a:solidFill>
              </a:rPr>
              <a:t>2024.9.20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24245" y="1485265"/>
            <a:ext cx="4145280" cy="2564130"/>
            <a:chOff x="9487" y="2339"/>
            <a:chExt cx="6528" cy="40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7" y="2339"/>
              <a:ext cx="6529" cy="4039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2435" y="3786"/>
              <a:ext cx="1814" cy="11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58535" y="4149090"/>
            <a:ext cx="4111625" cy="2494915"/>
            <a:chOff x="9487" y="6534"/>
            <a:chExt cx="6404" cy="38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7" y="6534"/>
              <a:ext cx="6404" cy="3862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11627" y="7426"/>
              <a:ext cx="3993" cy="24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第三次整改过程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858375" y="393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0785" y="116840"/>
            <a:ext cx="1896745" cy="632460"/>
          </a:xfrm>
          <a:prstGeom prst="rect">
            <a:avLst/>
          </a:prstGeom>
        </p:spPr>
      </p:pic>
      <p:sp>
        <p:nvSpPr>
          <p:cNvPr id="7" name="TextBox 90"/>
          <p:cNvSpPr txBox="1"/>
          <p:nvPr>
            <p:custDataLst>
              <p:tags r:id="rId4"/>
            </p:custDataLst>
          </p:nvPr>
        </p:nvSpPr>
        <p:spPr>
          <a:xfrm>
            <a:off x="3863446" y="2637273"/>
            <a:ext cx="5739420" cy="6819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 </a:t>
            </a:r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气管折断</a:t>
            </a:r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问题更改过程</a:t>
            </a:r>
            <a:endParaRPr lang="zh-CN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气管折断</a:t>
            </a: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055370" y="2239010"/>
            <a:ext cx="4989830" cy="3629025"/>
            <a:chOff x="-117" y="3423"/>
            <a:chExt cx="7858" cy="5715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-117" y="3423"/>
              <a:ext cx="7858" cy="5715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058" y="5967"/>
              <a:ext cx="1543" cy="1096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noAutofit/>
            </a:bodyPr>
            <a:p>
              <a:pPr algn="l" rtl="0" hangingPunct="0"/>
              <a:endParaRPr lang="zh-CN" altLang="en-US" sz="14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11900" y="2239010"/>
            <a:ext cx="4929505" cy="3590925"/>
            <a:chOff x="7690" y="3907"/>
            <a:chExt cx="6124" cy="483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690" y="3907"/>
              <a:ext cx="6125" cy="4838"/>
            </a:xfrm>
            <a:prstGeom prst="rect">
              <a:avLst/>
            </a:prstGeom>
          </p:spPr>
        </p:pic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10875" y="5778"/>
              <a:ext cx="1022" cy="1097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noAutofit/>
            </a:bodyPr>
            <a:p>
              <a:pPr algn="l" rtl="0" hangingPunct="0"/>
              <a:endParaRPr lang="zh-CN" altLang="en-US" sz="14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67080" y="113792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1  </a:t>
            </a:r>
            <a:r>
              <a:rPr lang="zh-CN" altLang="en-US" b="1"/>
              <a:t>问题识别</a:t>
            </a:r>
            <a:endParaRPr lang="zh-CN" altLang="en-US" b="1"/>
          </a:p>
        </p:txBody>
      </p:sp>
      <p:sp>
        <p:nvSpPr>
          <p:cNvPr id="5" name="文本框 4"/>
          <p:cNvSpPr txBox="1"/>
          <p:nvPr/>
        </p:nvSpPr>
        <p:spPr>
          <a:xfrm>
            <a:off x="1127125" y="1628775"/>
            <a:ext cx="673036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122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市场反馈，出现蓝色气管破损漏气的现象，具体如下：</a:t>
            </a: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858375" y="393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0785" y="116840"/>
            <a:ext cx="1896745" cy="632460"/>
          </a:xfrm>
          <a:prstGeom prst="rect">
            <a:avLst/>
          </a:prstGeom>
        </p:spPr>
      </p:pic>
      <p:sp>
        <p:nvSpPr>
          <p:cNvPr id="7" name="TextBox 90"/>
          <p:cNvSpPr txBox="1"/>
          <p:nvPr>
            <p:custDataLst>
              <p:tags r:id="rId4"/>
            </p:custDataLst>
          </p:nvPr>
        </p:nvSpPr>
        <p:spPr>
          <a:xfrm>
            <a:off x="3863446" y="2637273"/>
            <a:ext cx="5739420" cy="6819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1.0 </a:t>
            </a:r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密封圈漏气问题更改过程</a:t>
            </a:r>
            <a:endParaRPr lang="zh-CN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气管折断</a:t>
            </a:r>
            <a:endParaRPr lang="zh-CN" altLang="en-US" sz="1800" dirty="0"/>
          </a:p>
        </p:txBody>
      </p:sp>
      <p:sp>
        <p:nvSpPr>
          <p:cNvPr id="3" name="文本框 2"/>
          <p:cNvSpPr txBox="1"/>
          <p:nvPr/>
        </p:nvSpPr>
        <p:spPr>
          <a:xfrm>
            <a:off x="767080" y="113792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2  </a:t>
            </a:r>
            <a:r>
              <a:rPr lang="zh-CN" altLang="en-US" b="1"/>
              <a:t>原因分析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695325" y="1499870"/>
            <a:ext cx="10900410" cy="30410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noAutofit/>
          </a:bodyPr>
          <a:p>
            <a:pPr marL="285750" marR="0" indent="-285750" algn="l" defTabSz="911225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在坑洼路面行驶时，座椅会出现较大幅度的上下振动；当振动到低位时，受上下盖板内部空间限制，蓝色气管折弯半径太小（如图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）。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indent="-285750" algn="l" defTabSz="911225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当气管出现折死弯时，气管两侧会撅起来，和螺旋弹簧的内壁碰到（如图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）。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indent="-285750" algn="l" defTabSz="911225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气管</a:t>
            </a:r>
            <a:r>
              <a:rPr lang="zh-CN" altLang="en-US" b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撅起来的两侧会和螺旋弹簧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来回摩擦，时间久了以后，气管被磨破，甚至磨断，导致漏气。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99920" y="2924810"/>
            <a:ext cx="3504565" cy="3418205"/>
            <a:chOff x="1403" y="4517"/>
            <a:chExt cx="5098" cy="4812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403" y="4517"/>
              <a:ext cx="5099" cy="4813"/>
            </a:xfrm>
            <a:prstGeom prst="rect">
              <a:avLst/>
            </a:prstGeom>
          </p:spPr>
        </p:pic>
        <p:sp>
          <p:nvSpPr>
            <p:cNvPr id="17" name="椭圆 16"/>
            <p:cNvSpPr/>
            <p:nvPr>
              <p:custDataLst>
                <p:tags r:id="rId3"/>
              </p:custDataLst>
            </p:nvPr>
          </p:nvSpPr>
          <p:spPr>
            <a:xfrm>
              <a:off x="3040" y="6611"/>
              <a:ext cx="1163" cy="840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noAutofit/>
            </a:bodyPr>
            <a:p>
              <a:pPr algn="l" rtl="0" hangingPunct="0"/>
              <a:endParaRPr lang="zh-CN" altLang="en-US" sz="14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07710" y="2924810"/>
            <a:ext cx="3425825" cy="3342640"/>
            <a:chOff x="7103" y="4528"/>
            <a:chExt cx="4802" cy="480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103" y="4528"/>
              <a:ext cx="4802" cy="4802"/>
            </a:xfrm>
            <a:prstGeom prst="rect">
              <a:avLst/>
            </a:prstGeom>
          </p:spPr>
        </p:pic>
        <p:sp>
          <p:nvSpPr>
            <p:cNvPr id="18" name="椭圆 17"/>
            <p:cNvSpPr/>
            <p:nvPr>
              <p:custDataLst>
                <p:tags r:id="rId6"/>
              </p:custDataLst>
            </p:nvPr>
          </p:nvSpPr>
          <p:spPr>
            <a:xfrm>
              <a:off x="9782" y="6611"/>
              <a:ext cx="1400" cy="1161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noAutofit/>
            </a:bodyPr>
            <a:p>
              <a:pPr algn="l" rtl="0" hangingPunct="0"/>
              <a:endParaRPr lang="zh-CN" altLang="en-US" sz="14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297555" y="6343650"/>
            <a:ext cx="584200" cy="3359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122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图</a:t>
            </a:r>
            <a:r>
              <a:rPr kumimoji="0" lang="en-US" altLang="zh-CN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kumimoji="0" lang="en-US" altLang="zh-CN" sz="16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7392035" y="6309360"/>
            <a:ext cx="584200" cy="3359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p>
            <a:pPr marL="0" marR="0" indent="0" algn="l" defTabSz="91122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图</a:t>
            </a:r>
            <a:r>
              <a:rPr kumimoji="0" lang="en-US" altLang="zh-CN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lang="en-US" altLang="zh-CN" sz="16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气管折断</a:t>
            </a:r>
            <a:endParaRPr lang="zh-CN" altLang="en-US" sz="1800" dirty="0"/>
          </a:p>
        </p:txBody>
      </p:sp>
      <p:sp>
        <p:nvSpPr>
          <p:cNvPr id="3" name="文本框 2"/>
          <p:cNvSpPr txBox="1"/>
          <p:nvPr/>
        </p:nvSpPr>
        <p:spPr>
          <a:xfrm>
            <a:off x="767080" y="113792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3  </a:t>
            </a:r>
            <a:r>
              <a:rPr lang="zh-CN" altLang="en-US" b="1"/>
              <a:t>解决措施</a:t>
            </a:r>
            <a:endParaRPr lang="zh-CN" altLang="en-US" b="1"/>
          </a:p>
        </p:txBody>
      </p:sp>
      <p:sp>
        <p:nvSpPr>
          <p:cNvPr id="19" name="文本框 18"/>
          <p:cNvSpPr txBox="1"/>
          <p:nvPr/>
        </p:nvSpPr>
        <p:spPr>
          <a:xfrm>
            <a:off x="842645" y="1710055"/>
            <a:ext cx="4936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临时措施：气管加长，走向调整</a:t>
            </a:r>
            <a:r>
              <a:rPr lang="zh-CN" altLang="en-US" sz="1400">
                <a:solidFill>
                  <a:srgbClr val="FF0000"/>
                </a:solidFill>
              </a:rPr>
              <a:t>（切换时间：</a:t>
            </a:r>
            <a:r>
              <a:rPr lang="en-US" altLang="zh-CN" sz="1400">
                <a:solidFill>
                  <a:srgbClr val="FF0000"/>
                </a:solidFill>
              </a:rPr>
              <a:t>2023.10.8</a:t>
            </a:r>
            <a:r>
              <a:rPr lang="zh-CN" altLang="en-US" sz="1400">
                <a:solidFill>
                  <a:srgbClr val="FF0000"/>
                </a:solidFill>
              </a:rPr>
              <a:t>）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15" y="2209800"/>
            <a:ext cx="5349875" cy="353949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311900" y="1710055"/>
            <a:ext cx="5266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永久措施：上盖板避让气管，走向调整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（切换时间：</a:t>
            </a:r>
            <a:r>
              <a:rPr lang="en-US" altLang="zh-CN" sz="1400">
                <a:solidFill>
                  <a:srgbClr val="FF0000"/>
                </a:solidFill>
                <a:sym typeface="+mn-ea"/>
              </a:rPr>
              <a:t>2023.12.28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）</a:t>
            </a:r>
            <a:endParaRPr lang="zh-CN" altLang="en-US" sz="14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70" y="4004945"/>
            <a:ext cx="5201920" cy="17443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2120265"/>
            <a:ext cx="3672205" cy="167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更改过程概述</a:t>
            </a:r>
            <a:endParaRPr lang="zh-CN" altLang="en-US" sz="1800" dirty="0"/>
          </a:p>
        </p:txBody>
      </p:sp>
      <p:cxnSp>
        <p:nvCxnSpPr>
          <p:cNvPr id="5" name="直接箭头连接符 4"/>
          <p:cNvCxnSpPr/>
          <p:nvPr/>
        </p:nvCxnSpPr>
        <p:spPr>
          <a:xfrm>
            <a:off x="964565" y="3930650"/>
            <a:ext cx="10582275" cy="381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29945" y="14414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气阀漏气整改时间线</a:t>
            </a:r>
            <a:endParaRPr lang="zh-CN" altLang="zh-CN"/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1219835" y="3723640"/>
            <a:ext cx="10160" cy="196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82015" y="3331845"/>
            <a:ext cx="139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2023.10.8</a:t>
            </a:r>
            <a:endParaRPr lang="en-US" altLang="zh-CN"/>
          </a:p>
        </p:txBody>
      </p:sp>
      <p:sp>
        <p:nvSpPr>
          <p:cNvPr id="22" name="文本框 21"/>
          <p:cNvSpPr txBox="1"/>
          <p:nvPr/>
        </p:nvSpPr>
        <p:spPr>
          <a:xfrm>
            <a:off x="744855" y="3054350"/>
            <a:ext cx="26454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临时措施：气管加长，走向调整</a:t>
            </a:r>
            <a:endParaRPr lang="zh-CN" altLang="en-US" sz="1200"/>
          </a:p>
        </p:txBody>
      </p:sp>
      <p:cxnSp>
        <p:nvCxnSpPr>
          <p:cNvPr id="24" name="直接连接符 23"/>
          <p:cNvCxnSpPr>
            <a:endCxn id="26" idx="0"/>
          </p:cNvCxnSpPr>
          <p:nvPr/>
        </p:nvCxnSpPr>
        <p:spPr>
          <a:xfrm flipH="1">
            <a:off x="2861945" y="3847465"/>
            <a:ext cx="5080" cy="220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165985" y="4067810"/>
            <a:ext cx="139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2023.12.28</a:t>
            </a:r>
            <a:endParaRPr lang="en-US" altLang="zh-CN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310" y="1388110"/>
            <a:ext cx="2449830" cy="162052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15" y="5454650"/>
            <a:ext cx="2373630" cy="79565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" y="4640580"/>
            <a:ext cx="1786255" cy="81661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 flipH="1" flipV="1">
            <a:off x="4838700" y="3723640"/>
            <a:ext cx="10160" cy="196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334510" y="3345180"/>
            <a:ext cx="1102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2024.3.8</a:t>
            </a:r>
            <a:endParaRPr lang="en-US" altLang="zh-CN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70" y="1417320"/>
            <a:ext cx="2272665" cy="16332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65" y="4671695"/>
            <a:ext cx="2850515" cy="1304290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flipH="1">
            <a:off x="6389370" y="3944620"/>
            <a:ext cx="1905" cy="2019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644515" y="4110990"/>
            <a:ext cx="1257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2024.6.30</a:t>
            </a:r>
            <a:endParaRPr lang="en-US" altLang="zh-CN"/>
          </a:p>
        </p:txBody>
      </p:sp>
      <p:sp>
        <p:nvSpPr>
          <p:cNvPr id="37" name="文本框 36"/>
          <p:cNvSpPr txBox="1"/>
          <p:nvPr/>
        </p:nvSpPr>
        <p:spPr>
          <a:xfrm>
            <a:off x="9596120" y="4087495"/>
            <a:ext cx="1529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2024.8.30</a:t>
            </a:r>
            <a:endParaRPr lang="en-US" altLang="zh-CN"/>
          </a:p>
        </p:txBody>
      </p:sp>
      <p:sp>
        <p:nvSpPr>
          <p:cNvPr id="38" name="文本框 37"/>
          <p:cNvSpPr txBox="1"/>
          <p:nvPr/>
        </p:nvSpPr>
        <p:spPr>
          <a:xfrm>
            <a:off x="829945" y="4358005"/>
            <a:ext cx="2853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永久措施：上盖板避让气管，走向调整</a:t>
            </a:r>
            <a:endParaRPr lang="zh-CN" altLang="en-US" sz="1200"/>
          </a:p>
        </p:txBody>
      </p:sp>
      <p:sp>
        <p:nvSpPr>
          <p:cNvPr id="39" name="文本框 38"/>
          <p:cNvSpPr txBox="1"/>
          <p:nvPr/>
        </p:nvSpPr>
        <p:spPr>
          <a:xfrm>
            <a:off x="4203700" y="3085465"/>
            <a:ext cx="16097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润滑脂涂抹工艺调整</a:t>
            </a:r>
            <a:endParaRPr lang="zh-CN" altLang="en-US" sz="1200"/>
          </a:p>
        </p:txBody>
      </p:sp>
      <p:sp>
        <p:nvSpPr>
          <p:cNvPr id="40" name="文本框 39"/>
          <p:cNvSpPr txBox="1"/>
          <p:nvPr/>
        </p:nvSpPr>
        <p:spPr>
          <a:xfrm>
            <a:off x="5716905" y="4401820"/>
            <a:ext cx="11131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气阀结构更改</a:t>
            </a:r>
            <a:endParaRPr lang="zh-CN" altLang="en-US" sz="1200"/>
          </a:p>
        </p:txBody>
      </p:sp>
      <p:cxnSp>
        <p:nvCxnSpPr>
          <p:cNvPr id="41" name="直接连接符 40"/>
          <p:cNvCxnSpPr/>
          <p:nvPr/>
        </p:nvCxnSpPr>
        <p:spPr>
          <a:xfrm flipH="1">
            <a:off x="8013065" y="3718560"/>
            <a:ext cx="1905" cy="2019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390130" y="3333115"/>
            <a:ext cx="1247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2024.7.15</a:t>
            </a:r>
            <a:endParaRPr lang="en-US" altLang="zh-CN"/>
          </a:p>
        </p:txBody>
      </p:sp>
      <p:sp>
        <p:nvSpPr>
          <p:cNvPr id="43" name="文本框 42"/>
          <p:cNvSpPr txBox="1"/>
          <p:nvPr/>
        </p:nvSpPr>
        <p:spPr>
          <a:xfrm>
            <a:off x="7212965" y="3123565"/>
            <a:ext cx="16021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增加润滑脂涂抹设备</a:t>
            </a:r>
            <a:endParaRPr lang="zh-CN" altLang="en-US" sz="1200"/>
          </a:p>
        </p:txBody>
      </p:sp>
      <p:cxnSp>
        <p:nvCxnSpPr>
          <p:cNvPr id="44" name="直接连接符 43"/>
          <p:cNvCxnSpPr/>
          <p:nvPr/>
        </p:nvCxnSpPr>
        <p:spPr>
          <a:xfrm flipH="1">
            <a:off x="10255885" y="3944620"/>
            <a:ext cx="1905" cy="2019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9544685" y="4375150"/>
            <a:ext cx="14236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气阀安装形式更改</a:t>
            </a:r>
            <a:endParaRPr lang="zh-CN" altLang="en-US" sz="1200"/>
          </a:p>
        </p:txBody>
      </p:sp>
      <p:sp>
        <p:nvSpPr>
          <p:cNvPr id="46" name="矩形 45"/>
          <p:cNvSpPr/>
          <p:nvPr/>
        </p:nvSpPr>
        <p:spPr>
          <a:xfrm>
            <a:off x="603250" y="1375410"/>
            <a:ext cx="2889885" cy="50044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737610" y="1381125"/>
            <a:ext cx="6177915" cy="22771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4895215" y="4151630"/>
            <a:ext cx="7002145" cy="19361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7832090" y="6110605"/>
            <a:ext cx="11283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第三次整改</a:t>
            </a:r>
            <a:endParaRPr lang="zh-CN" altLang="en-US" sz="1400" b="1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045" y="4661535"/>
            <a:ext cx="3534410" cy="134302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612900" y="1046480"/>
            <a:ext cx="11283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第一次整改</a:t>
            </a:r>
            <a:endParaRPr lang="zh-CN" altLang="en-US" sz="1400" b="1"/>
          </a:p>
        </p:txBody>
      </p:sp>
      <p:sp>
        <p:nvSpPr>
          <p:cNvPr id="50" name="文本框 49"/>
          <p:cNvSpPr txBox="1"/>
          <p:nvPr/>
        </p:nvSpPr>
        <p:spPr>
          <a:xfrm>
            <a:off x="6261735" y="1049655"/>
            <a:ext cx="11283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第二次整改</a:t>
            </a:r>
            <a:endParaRPr lang="zh-CN" altLang="en-US" sz="14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45" y="1493520"/>
            <a:ext cx="3284220" cy="163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第一次整改过程</a:t>
            </a:r>
            <a:endParaRPr lang="zh-CN" altLang="en-US" sz="1800" dirty="0"/>
          </a:p>
        </p:txBody>
      </p:sp>
      <p:pic>
        <p:nvPicPr>
          <p:cNvPr id="6" name="图片 5" descr="a353d85c465cd2a1ebee492a3cdfa5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8480" y="2341880"/>
            <a:ext cx="3225800" cy="2605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5325" y="1682750"/>
            <a:ext cx="10165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2023</a:t>
            </a:r>
            <a:r>
              <a:rPr lang="zh-CN" altLang="en-US" sz="1600"/>
              <a:t>年</a:t>
            </a:r>
            <a:r>
              <a:rPr lang="en-US" altLang="zh-CN" sz="1600"/>
              <a:t>8</a:t>
            </a:r>
            <a:r>
              <a:rPr lang="zh-CN" altLang="en-US" sz="1600"/>
              <a:t>月份开始，市场反馈轻卡减震座椅气阀漏气，对失效件进行拆解，发现都是外侧密封圈单边磨损严重。</a:t>
            </a:r>
            <a:endParaRPr lang="zh-CN" altLang="en-US" sz="16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35095" y="2341880"/>
            <a:ext cx="5349875" cy="260540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455785" y="2341880"/>
            <a:ext cx="2283460" cy="2604770"/>
            <a:chOff x="14641" y="2996"/>
            <a:chExt cx="3596" cy="410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6200000">
              <a:off x="14388" y="3249"/>
              <a:ext cx="4103" cy="3597"/>
            </a:xfrm>
            <a:prstGeom prst="rect">
              <a:avLst/>
            </a:prstGeom>
          </p:spPr>
        </p:pic>
        <p:sp>
          <p:nvSpPr>
            <p:cNvPr id="11" name="右箭头 10"/>
            <p:cNvSpPr/>
            <p:nvPr/>
          </p:nvSpPr>
          <p:spPr>
            <a:xfrm rot="19080000">
              <a:off x="15101" y="5734"/>
              <a:ext cx="1256" cy="66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67080" y="113792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1.1  </a:t>
            </a:r>
            <a:r>
              <a:rPr lang="zh-CN" altLang="en-US"/>
              <a:t>问题识别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480" y="2157730"/>
            <a:ext cx="10163175" cy="41408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1045" y="1406525"/>
            <a:ext cx="103759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/>
              <a:t>经过对返回漏气的整椅和底座进行分析，发现漏气的座椅，都是蓝色气管的弹簧捆扎部位露出的较多；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/>
              <a:t>当座椅上跳时，下面的弹簧余量不够，弹簧被拉直后拉拽气阀，使气阀密封圈承受交变挤压力。</a:t>
            </a:r>
            <a:endParaRPr lang="zh-CN" altLang="en-US" sz="1400"/>
          </a:p>
        </p:txBody>
      </p:sp>
      <p:sp>
        <p:nvSpPr>
          <p:cNvPr id="36" name="文本框 35"/>
          <p:cNvSpPr txBox="1"/>
          <p:nvPr/>
        </p:nvSpPr>
        <p:spPr>
          <a:xfrm>
            <a:off x="695325" y="1024255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1.2  </a:t>
            </a:r>
            <a:r>
              <a:rPr lang="zh-CN" altLang="en-US"/>
              <a:t>原因分析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第一次整改过程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-14125" y="96129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42645" y="1710055"/>
            <a:ext cx="4936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临时措施：气管加长，走向调整（切换时间：</a:t>
            </a:r>
            <a:r>
              <a:rPr lang="en-US" altLang="zh-CN" sz="1400"/>
              <a:t>2023.10.8</a:t>
            </a:r>
            <a:r>
              <a:rPr lang="zh-CN" altLang="en-US" sz="1400"/>
              <a:t>）</a:t>
            </a: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15" y="2209800"/>
            <a:ext cx="5349875" cy="35394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11900" y="1710055"/>
            <a:ext cx="5266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永久措施：上盖板避让气管，走向调整</a:t>
            </a:r>
            <a:r>
              <a:rPr lang="zh-CN" altLang="en-US" sz="1400">
                <a:sym typeface="+mn-ea"/>
              </a:rPr>
              <a:t>（切换时间：</a:t>
            </a:r>
            <a:r>
              <a:rPr lang="en-US" altLang="zh-CN" sz="1400">
                <a:sym typeface="+mn-ea"/>
              </a:rPr>
              <a:t>2023.12.28</a:t>
            </a:r>
            <a:r>
              <a:rPr lang="zh-CN" altLang="en-US" sz="1400">
                <a:sym typeface="+mn-ea"/>
              </a:rPr>
              <a:t>）</a:t>
            </a:r>
            <a:endParaRPr lang="zh-CN" altLang="en-US" sz="1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70" y="4004945"/>
            <a:ext cx="5201920" cy="1744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2120265"/>
            <a:ext cx="3672205" cy="16789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95325" y="115951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1.3  </a:t>
            </a:r>
            <a:r>
              <a:rPr lang="zh-CN" altLang="en-US"/>
              <a:t>解决措施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第一次整改过程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0" y="2884805"/>
            <a:ext cx="2919095" cy="3349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2911475"/>
            <a:ext cx="2919730" cy="3416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5" y="2872740"/>
            <a:ext cx="3159760" cy="3343275"/>
          </a:xfrm>
          <a:prstGeom prst="rect">
            <a:avLst/>
          </a:prstGeom>
        </p:spPr>
      </p:pic>
      <p:sp>
        <p:nvSpPr>
          <p:cNvPr id="6" name="TextBox 3"/>
          <p:cNvSpPr txBox="1"/>
          <p:nvPr>
            <p:custDataLst>
              <p:tags r:id="rId4"/>
            </p:custDataLst>
          </p:nvPr>
        </p:nvSpPr>
        <p:spPr>
          <a:xfrm>
            <a:off x="622935" y="1472565"/>
            <a:ext cx="10216515" cy="1360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轻卡减震气阀漏气，经过第一轮整改，断点时间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28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月份出现断点后的气阀漏气，经过协调从服务站调回多个漏气气阀，气阀生产日期都是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月份左右的，</a:t>
            </a: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返回的气阀通气检测都出现漏气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拆开气阀，发现阀杆上几乎没有润滑脂，密封圈磨损严重，已经磨出碎屑。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2935" y="1052830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2.1  </a:t>
            </a:r>
            <a:r>
              <a:rPr lang="zh-CN" altLang="en-US"/>
              <a:t>问题识别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-14125" y="659374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8894445" y="1483995"/>
            <a:ext cx="2298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/>
              <a:t>气阀结构和工作状态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1900" y="2061210"/>
            <a:ext cx="4214495" cy="29762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98260" y="3090545"/>
            <a:ext cx="1183640" cy="3790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en-US" sz="1400" b="1"/>
              <a:t>密封圈磨损</a:t>
            </a:r>
            <a:endParaRPr lang="zh-CN" altLang="en-US" sz="1400" b="1"/>
          </a:p>
        </p:txBody>
      </p:sp>
      <p:cxnSp>
        <p:nvCxnSpPr>
          <p:cNvPr id="5" name="直接箭头连接符 4"/>
          <p:cNvCxnSpPr/>
          <p:nvPr/>
        </p:nvCxnSpPr>
        <p:spPr>
          <a:xfrm>
            <a:off x="1128395" y="3295015"/>
            <a:ext cx="5269865" cy="635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971165" y="1962150"/>
            <a:ext cx="751840" cy="1289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16095" y="1655445"/>
            <a:ext cx="946150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生产物料</a:t>
            </a:r>
            <a:endParaRPr lang="zh-CN" altLang="en-US" sz="140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398905" y="1991995"/>
            <a:ext cx="751840" cy="1289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63295" y="1609725"/>
            <a:ext cx="994410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生产人员</a:t>
            </a:r>
            <a:endParaRPr lang="zh-CN" altLang="en-US" sz="1400"/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2072640" y="3338830"/>
            <a:ext cx="1000125" cy="1341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411730" y="1657985"/>
            <a:ext cx="1031240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生产设备</a:t>
            </a:r>
            <a:endParaRPr lang="zh-CN" altLang="en-US" sz="1400"/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3834765" y="3307080"/>
            <a:ext cx="929005" cy="1312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37335" y="4678045"/>
            <a:ext cx="1091565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生产工艺</a:t>
            </a:r>
            <a:endParaRPr lang="zh-CN" altLang="en-US" sz="1400"/>
          </a:p>
        </p:txBody>
      </p:sp>
      <p:cxnSp>
        <p:nvCxnSpPr>
          <p:cNvPr id="24" name="直接箭头连接符 23"/>
          <p:cNvCxnSpPr/>
          <p:nvPr/>
        </p:nvCxnSpPr>
        <p:spPr>
          <a:xfrm>
            <a:off x="4716780" y="1962150"/>
            <a:ext cx="751840" cy="1289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224530" y="4674235"/>
            <a:ext cx="1551940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1400"/>
              <a:t>使用条件（环境）</a:t>
            </a:r>
            <a:endParaRPr lang="zh-CN" altLang="en-US" sz="1400"/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4410710" y="2327275"/>
            <a:ext cx="452755" cy="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723640" y="2209165"/>
            <a:ext cx="8007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4</a:t>
            </a:r>
            <a:r>
              <a:rPr lang="zh-CN" altLang="en-US" sz="1000"/>
              <a:t>种注塑件</a:t>
            </a:r>
            <a:endParaRPr lang="zh-CN" altLang="en-US" sz="1000"/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4607560" y="2618740"/>
            <a:ext cx="490220" cy="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773170" y="2873375"/>
            <a:ext cx="1090295" cy="596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>
                <a:solidFill>
                  <a:srgbClr val="FF0000"/>
                </a:solidFill>
              </a:rPr>
              <a:t>2023.10.8</a:t>
            </a:r>
            <a:r>
              <a:rPr lang="zh-CN" altLang="en-US" sz="1000">
                <a:solidFill>
                  <a:srgbClr val="FF0000"/>
                </a:solidFill>
              </a:rPr>
              <a:t>蓝色气管和</a:t>
            </a:r>
            <a:r>
              <a:rPr lang="zh-CN" altLang="zh-CN" sz="1000">
                <a:solidFill>
                  <a:srgbClr val="FF0000"/>
                </a:solidFill>
              </a:rPr>
              <a:t>弹簧加长</a:t>
            </a:r>
            <a:endParaRPr lang="zh-CN" altLang="en-US" sz="1000">
              <a:solidFill>
                <a:srgbClr val="FF0000"/>
              </a:solidFill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5053330" y="2496185"/>
            <a:ext cx="469265" cy="6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522595" y="2336165"/>
            <a:ext cx="8750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000"/>
              <a:t>润滑脂辅料</a:t>
            </a:r>
            <a:endParaRPr lang="zh-CN" sz="1000"/>
          </a:p>
        </p:txBody>
      </p:sp>
      <p:cxnSp>
        <p:nvCxnSpPr>
          <p:cNvPr id="32" name="直接箭头连接符 31"/>
          <p:cNvCxnSpPr/>
          <p:nvPr/>
        </p:nvCxnSpPr>
        <p:spPr>
          <a:xfrm flipH="1" flipV="1">
            <a:off x="5316220" y="2524125"/>
            <a:ext cx="189865" cy="227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2771775" y="2487295"/>
            <a:ext cx="452755" cy="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072640" y="2344420"/>
            <a:ext cx="698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生产工装未变动</a:t>
            </a:r>
            <a:endParaRPr lang="zh-CN" altLang="en-US" sz="1000"/>
          </a:p>
        </p:txBody>
      </p:sp>
      <p:cxnSp>
        <p:nvCxnSpPr>
          <p:cNvPr id="48" name="直接箭头连接符 47"/>
          <p:cNvCxnSpPr/>
          <p:nvPr/>
        </p:nvCxnSpPr>
        <p:spPr>
          <a:xfrm flipV="1">
            <a:off x="1350010" y="2814320"/>
            <a:ext cx="452755" cy="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472440" y="2578735"/>
            <a:ext cx="1064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</a:rPr>
              <a:t>2024.1.1-2.18</a:t>
            </a:r>
            <a:r>
              <a:rPr lang="zh-CN" altLang="en-US" sz="1000">
                <a:solidFill>
                  <a:srgbClr val="FF0000"/>
                </a:solidFill>
              </a:rPr>
              <a:t>人员有变动</a:t>
            </a:r>
            <a:endParaRPr lang="zh-CN" altLang="en-US" sz="1000">
              <a:solidFill>
                <a:srgbClr val="FF0000"/>
              </a:solidFill>
            </a:endParaRPr>
          </a:p>
        </p:txBody>
      </p:sp>
      <p:cxnSp>
        <p:nvCxnSpPr>
          <p:cNvPr id="51" name="直接箭头连接符 50"/>
          <p:cNvCxnSpPr>
            <a:stCxn id="52" idx="3"/>
          </p:cNvCxnSpPr>
          <p:nvPr/>
        </p:nvCxnSpPr>
        <p:spPr>
          <a:xfrm flipV="1">
            <a:off x="2160270" y="3754120"/>
            <a:ext cx="523240" cy="5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1461770" y="3636645"/>
            <a:ext cx="6985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000"/>
              <a:t>装配工艺</a:t>
            </a:r>
            <a:endParaRPr lang="zh-CN" altLang="zh-CN" sz="1000"/>
          </a:p>
        </p:txBody>
      </p:sp>
      <p:cxnSp>
        <p:nvCxnSpPr>
          <p:cNvPr id="53" name="直接箭头连接符 52"/>
          <p:cNvCxnSpPr/>
          <p:nvPr/>
        </p:nvCxnSpPr>
        <p:spPr>
          <a:xfrm flipV="1">
            <a:off x="1885950" y="3807460"/>
            <a:ext cx="525780" cy="311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350010" y="4136390"/>
            <a:ext cx="8216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工序未变更</a:t>
            </a:r>
            <a:endParaRPr lang="zh-CN" altLang="en-US" sz="1000"/>
          </a:p>
        </p:txBody>
      </p:sp>
      <p:cxnSp>
        <p:nvCxnSpPr>
          <p:cNvPr id="55" name="直接箭头连接符 54"/>
          <p:cNvCxnSpPr/>
          <p:nvPr/>
        </p:nvCxnSpPr>
        <p:spPr>
          <a:xfrm flipH="1" flipV="1">
            <a:off x="2541905" y="4133850"/>
            <a:ext cx="429260" cy="2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2901315" y="4004945"/>
            <a:ext cx="821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润滑脂涂抹要求</a:t>
            </a:r>
            <a:endParaRPr lang="zh-CN" altLang="en-US" sz="1000"/>
          </a:p>
        </p:txBody>
      </p:sp>
      <p:cxnSp>
        <p:nvCxnSpPr>
          <p:cNvPr id="58" name="直接箭头连接符 57"/>
          <p:cNvCxnSpPr/>
          <p:nvPr/>
        </p:nvCxnSpPr>
        <p:spPr>
          <a:xfrm flipH="1">
            <a:off x="2837180" y="3767455"/>
            <a:ext cx="38735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3028315" y="3385820"/>
            <a:ext cx="821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</a:rPr>
              <a:t>2024.3.8</a:t>
            </a:r>
            <a:r>
              <a:rPr lang="zh-CN" altLang="en-US" sz="1000">
                <a:solidFill>
                  <a:srgbClr val="FF0000"/>
                </a:solidFill>
              </a:rPr>
              <a:t>变更涂抹要求</a:t>
            </a:r>
            <a:endParaRPr lang="zh-CN" altLang="en-US" sz="1000">
              <a:solidFill>
                <a:srgbClr val="FF0000"/>
              </a:solidFill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4452620" y="3759200"/>
            <a:ext cx="622935" cy="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5075555" y="3615690"/>
            <a:ext cx="10426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气阀安装形式</a:t>
            </a:r>
            <a:endParaRPr lang="zh-CN" altLang="en-US" sz="1000"/>
          </a:p>
        </p:txBody>
      </p:sp>
      <p:cxnSp>
        <p:nvCxnSpPr>
          <p:cNvPr id="62" name="直接箭头连接符 61"/>
          <p:cNvCxnSpPr/>
          <p:nvPr/>
        </p:nvCxnSpPr>
        <p:spPr>
          <a:xfrm flipH="1">
            <a:off x="4153535" y="4227195"/>
            <a:ext cx="622935" cy="4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4834890" y="4119245"/>
            <a:ext cx="10426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气管走向布置</a:t>
            </a:r>
            <a:endParaRPr lang="zh-CN" altLang="en-US" sz="1000"/>
          </a:p>
        </p:txBody>
      </p:sp>
      <p:cxnSp>
        <p:nvCxnSpPr>
          <p:cNvPr id="64" name="直接箭头连接符 63"/>
          <p:cNvCxnSpPr/>
          <p:nvPr/>
        </p:nvCxnSpPr>
        <p:spPr>
          <a:xfrm flipH="1" flipV="1">
            <a:off x="4763770" y="3784600"/>
            <a:ext cx="44069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5202555" y="3891280"/>
            <a:ext cx="11957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安装形式未变更</a:t>
            </a:r>
            <a:endParaRPr lang="zh-CN" altLang="en-US" sz="1000"/>
          </a:p>
        </p:txBody>
      </p:sp>
      <p:cxnSp>
        <p:nvCxnSpPr>
          <p:cNvPr id="66" name="直接箭头连接符 65"/>
          <p:cNvCxnSpPr/>
          <p:nvPr/>
        </p:nvCxnSpPr>
        <p:spPr>
          <a:xfrm flipH="1" flipV="1">
            <a:off x="4524375" y="4284345"/>
            <a:ext cx="44069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4965065" y="4403725"/>
            <a:ext cx="1195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</a:rPr>
              <a:t>2023.12.28</a:t>
            </a:r>
            <a:r>
              <a:rPr lang="zh-CN" altLang="en-US" sz="1000">
                <a:solidFill>
                  <a:srgbClr val="FF0000"/>
                </a:solidFill>
              </a:rPr>
              <a:t>体现新走向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777615" y="2487295"/>
            <a:ext cx="8553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000"/>
              <a:t>气管、弹簧</a:t>
            </a:r>
            <a:endParaRPr lang="zh-CN" sz="1000"/>
          </a:p>
        </p:txBody>
      </p:sp>
      <p:sp>
        <p:nvSpPr>
          <p:cNvPr id="36" name="文本框 35"/>
          <p:cNvSpPr txBox="1"/>
          <p:nvPr/>
        </p:nvSpPr>
        <p:spPr>
          <a:xfrm>
            <a:off x="3552190" y="1887855"/>
            <a:ext cx="7639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000">
                <a:solidFill>
                  <a:srgbClr val="00B050"/>
                </a:solidFill>
              </a:rPr>
              <a:t>是否合格？</a:t>
            </a:r>
            <a:endParaRPr lang="zh-CN" sz="1000">
              <a:solidFill>
                <a:srgbClr val="00B050"/>
              </a:solidFill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4273550" y="2061210"/>
            <a:ext cx="334010" cy="262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632960" y="2653030"/>
            <a:ext cx="133350" cy="220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425440" y="2653030"/>
            <a:ext cx="10687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00B050"/>
                </a:solidFill>
              </a:rPr>
              <a:t>是否满足标准？</a:t>
            </a:r>
            <a:endParaRPr lang="zh-CN" altLang="en-US" sz="1000">
              <a:solidFill>
                <a:srgbClr val="00B050"/>
              </a:solidFill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4902835" y="2209165"/>
            <a:ext cx="5734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5515610" y="2077720"/>
            <a:ext cx="6019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000"/>
              <a:t>密封圈</a:t>
            </a:r>
            <a:endParaRPr lang="zh-CN" sz="1000"/>
          </a:p>
        </p:txBody>
      </p:sp>
      <p:cxnSp>
        <p:nvCxnSpPr>
          <p:cNvPr id="42" name="直接箭头连接符 41"/>
          <p:cNvCxnSpPr/>
          <p:nvPr/>
        </p:nvCxnSpPr>
        <p:spPr>
          <a:xfrm flipH="1">
            <a:off x="5208905" y="1929130"/>
            <a:ext cx="274320" cy="259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5483225" y="1781175"/>
            <a:ext cx="10687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00B050"/>
                </a:solidFill>
              </a:rPr>
              <a:t>是否满足标准？</a:t>
            </a:r>
            <a:endParaRPr lang="zh-CN" altLang="en-US" sz="1000">
              <a:solidFill>
                <a:srgbClr val="00B050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68020" y="5255895"/>
            <a:ext cx="7531735" cy="1238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/>
              <a:t>注：</a:t>
            </a:r>
            <a:endParaRPr lang="zh-CN" altLang="en-US" sz="1400" b="1"/>
          </a:p>
          <a:p>
            <a:r>
              <a:rPr lang="zh-CN" altLang="en-US" sz="1400" b="1"/>
              <a:t> </a:t>
            </a:r>
            <a:r>
              <a:rPr lang="en-US" altLang="zh-CN" sz="1400" b="1"/>
              <a:t>  </a:t>
            </a:r>
            <a:r>
              <a:rPr lang="zh-CN" altLang="en-US" sz="1400"/>
              <a:t>   1）</a:t>
            </a:r>
            <a:r>
              <a:rPr lang="zh-CN" altLang="en-US" sz="1400">
                <a:sym typeface="+mn-ea"/>
              </a:rPr>
              <a:t>经过排查生产过程，</a:t>
            </a:r>
            <a:r>
              <a:rPr lang="en-US" altLang="zh-CN" sz="1400">
                <a:sym typeface="+mn-ea"/>
              </a:rPr>
              <a:t>2024.1.1-2.18</a:t>
            </a:r>
            <a:r>
              <a:rPr lang="zh-CN" altLang="en-US" sz="1400">
                <a:sym typeface="+mn-ea"/>
              </a:rPr>
              <a:t>涂抹润滑脂工序的人员有变更，其他人员临时顶岗；</a:t>
            </a:r>
            <a:endParaRPr lang="zh-CN" altLang="en-US" sz="1400"/>
          </a:p>
          <a:p>
            <a:r>
              <a:rPr lang="zh-CN" altLang="en-US" sz="1400">
                <a:sym typeface="+mn-ea"/>
              </a:rPr>
              <a:t>此期间生产的气阀润滑脂涂抹不规范。</a:t>
            </a:r>
            <a:endParaRPr lang="zh-CN" altLang="en-US" sz="1400"/>
          </a:p>
          <a:p>
            <a:r>
              <a:rPr lang="en-US" altLang="zh-CN" sz="1400"/>
              <a:t>      2</a:t>
            </a:r>
            <a:r>
              <a:rPr lang="zh-CN" altLang="en-US" sz="1400"/>
              <a:t>）</a:t>
            </a:r>
            <a:r>
              <a:rPr lang="zh-CN" altLang="en-US" sz="1400">
                <a:sym typeface="+mn-ea"/>
              </a:rPr>
              <a:t>在第一轮整改验证中，我们发现了润滑脂涂抹量的多少对耐久性有较大影响，因此在</a:t>
            </a:r>
            <a:r>
              <a:rPr lang="en-US" altLang="zh-CN" sz="1400">
                <a:sym typeface="+mn-ea"/>
              </a:rPr>
              <a:t>2024.3.8</a:t>
            </a:r>
            <a:r>
              <a:rPr lang="zh-CN" altLang="en-US" sz="1400">
                <a:sym typeface="+mn-ea"/>
              </a:rPr>
              <a:t>将润滑脂的涂抹量和涂抹方式进行了优化更新。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44" name="文本框 43"/>
          <p:cNvSpPr txBox="1"/>
          <p:nvPr/>
        </p:nvSpPr>
        <p:spPr>
          <a:xfrm>
            <a:off x="668020" y="981075"/>
            <a:ext cx="2127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2.2  </a:t>
            </a:r>
            <a:r>
              <a:rPr lang="zh-CN" altLang="en-US"/>
              <a:t>原因分析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335280" y="961390"/>
            <a:ext cx="11033760" cy="676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注塑件尺寸排查：</a:t>
            </a:r>
            <a:endParaRPr lang="zh-CN" altLang="en-US" sz="1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对失效件的阀体内径，阀杆外径，端盖、支撑圈的关键尺寸进行测量，均符合设计要求。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46380" y="1749425"/>
            <a:ext cx="1976755" cy="1850390"/>
            <a:chOff x="1039" y="3099"/>
            <a:chExt cx="3113" cy="291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" y="3099"/>
              <a:ext cx="3021" cy="291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039" y="5175"/>
              <a:ext cx="1468" cy="7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52115" y="1826895"/>
            <a:ext cx="1970405" cy="1716405"/>
            <a:chOff x="6285" y="3815"/>
            <a:chExt cx="4814" cy="39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5" y="3815"/>
              <a:ext cx="4814" cy="393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285" y="5848"/>
              <a:ext cx="528" cy="1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297670" y="2113280"/>
            <a:ext cx="1438910" cy="1354455"/>
            <a:chOff x="12605" y="4444"/>
            <a:chExt cx="2896" cy="250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5" y="4444"/>
              <a:ext cx="2896" cy="250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4801" y="4688"/>
              <a:ext cx="528" cy="13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175" y="6307"/>
              <a:ext cx="1271" cy="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480" y="3697605"/>
            <a:ext cx="1717675" cy="26028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5390" y="3697605"/>
            <a:ext cx="2007235" cy="24422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30" y="3796030"/>
            <a:ext cx="2066925" cy="25228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815" y="3716020"/>
            <a:ext cx="2006600" cy="239966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177290" y="3855720"/>
            <a:ext cx="6496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sp>
        <p:nvSpPr>
          <p:cNvPr id="29" name="文本框 28"/>
          <p:cNvSpPr txBox="1"/>
          <p:nvPr/>
        </p:nvSpPr>
        <p:spPr>
          <a:xfrm>
            <a:off x="3813175" y="3777615"/>
            <a:ext cx="6496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sp>
        <p:nvSpPr>
          <p:cNvPr id="30" name="文本框 29"/>
          <p:cNvSpPr txBox="1"/>
          <p:nvPr/>
        </p:nvSpPr>
        <p:spPr>
          <a:xfrm>
            <a:off x="8719185" y="3796030"/>
            <a:ext cx="59626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sp>
        <p:nvSpPr>
          <p:cNvPr id="31" name="文本框 30"/>
          <p:cNvSpPr txBox="1"/>
          <p:nvPr/>
        </p:nvSpPr>
        <p:spPr>
          <a:xfrm>
            <a:off x="10631170" y="3796030"/>
            <a:ext cx="5607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0040" y="3796030"/>
            <a:ext cx="2176145" cy="219900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289675" y="3855720"/>
            <a:ext cx="649605" cy="3067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zh-CN" sz="1400"/>
              <a:t>合格</a:t>
            </a:r>
            <a:endParaRPr lang="zh-CN" altLang="zh-CN" sz="140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4535" y="2078990"/>
            <a:ext cx="1619250" cy="127635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1.0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密封圈漏气</a:t>
            </a:r>
            <a:r>
              <a:rPr lang="en-US" altLang="zh-CN" dirty="0">
                <a:solidFill>
                  <a:srgbClr val="002060"/>
                </a:solidFill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dirty="0"/>
              <a:t>第二次整改过程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commondata" val="eyJoZGlkIjoiOTQyMzYzYzU2NGVmNGVmNTRlOTE0MjM2ZTk5OTkxOWU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解放PPT配色方案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3B90"/>
      </a:accent1>
      <a:accent2>
        <a:srgbClr val="A7A9AC"/>
      </a:accent2>
      <a:accent3>
        <a:srgbClr val="C0000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1">
  <a:themeElements>
    <a:clrScheme name="自定义 8">
      <a:dk1>
        <a:srgbClr val="000000"/>
      </a:dk1>
      <a:lt1>
        <a:srgbClr val="FFFFFF"/>
      </a:lt1>
      <a:dk2>
        <a:srgbClr val="999DA0"/>
      </a:dk2>
      <a:lt2>
        <a:srgbClr val="BCBEC0"/>
      </a:lt2>
      <a:accent1>
        <a:srgbClr val="4698CB"/>
      </a:accent1>
      <a:accent2>
        <a:srgbClr val="4FB6C4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3264"/>
      </a:hlink>
      <a:folHlink>
        <a:srgbClr val="000000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2237</Words>
  <Application>WPS 演示</Application>
  <PresentationFormat>自定义</PresentationFormat>
  <Paragraphs>285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Arial</vt:lpstr>
      <vt:lpstr>Times New Roman</vt:lpstr>
      <vt:lpstr>Wingdings</vt:lpstr>
      <vt:lpstr>Calibri</vt:lpstr>
      <vt:lpstr>Arial Unicode MS</vt:lpstr>
      <vt:lpstr>等线</vt:lpstr>
      <vt:lpstr>黑体</vt:lpstr>
      <vt:lpstr>Office 主题​​</vt:lpstr>
      <vt:lpstr>主题1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抓党建工作述职报告</dc:title>
  <dc:creator>李日升</dc:creator>
  <cp:lastModifiedBy>Administrator</cp:lastModifiedBy>
  <cp:revision>1664</cp:revision>
  <cp:lastPrinted>2021-12-28T02:22:00Z</cp:lastPrinted>
  <dcterms:created xsi:type="dcterms:W3CDTF">2015-12-28T03:19:00Z</dcterms:created>
  <dcterms:modified xsi:type="dcterms:W3CDTF">2024-12-13T06:38:29Z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70D6166034794E1484F8ED15ECB95E73_13</vt:lpwstr>
  </property>
  <property fmtid="{D5CDD505-2E9C-101B-9397-08002B2CF9AE}" pid="3" name="KSOProductBuildVer">
    <vt:lpwstr>2052-12.1.0.19302</vt:lpwstr>
  </property>
</Properties>
</file>