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41"/>
  </p:handoutMasterIdLst>
  <p:sldIdLst>
    <p:sldId id="546" r:id="rId3"/>
    <p:sldId id="444" r:id="rId4"/>
    <p:sldId id="547" r:id="rId5"/>
    <p:sldId id="548" r:id="rId6"/>
    <p:sldId id="561" r:id="rId7"/>
    <p:sldId id="562" r:id="rId8"/>
    <p:sldId id="567" r:id="rId9"/>
    <p:sldId id="555" r:id="rId10"/>
    <p:sldId id="552" r:id="rId11"/>
    <p:sldId id="553" r:id="rId12"/>
    <p:sldId id="510" r:id="rId13"/>
    <p:sldId id="549" r:id="rId14"/>
    <p:sldId id="550" r:id="rId15"/>
    <p:sldId id="525" r:id="rId16"/>
    <p:sldId id="563" r:id="rId17"/>
    <p:sldId id="568" r:id="rId18"/>
    <p:sldId id="564" r:id="rId19"/>
    <p:sldId id="529" r:id="rId20"/>
    <p:sldId id="565" r:id="rId21"/>
    <p:sldId id="566" r:id="rId22"/>
    <p:sldId id="527" r:id="rId23"/>
    <p:sldId id="559" r:id="rId24"/>
    <p:sldId id="569" r:id="rId25"/>
    <p:sldId id="570" r:id="rId26"/>
    <p:sldId id="523" r:id="rId27"/>
    <p:sldId id="524" r:id="rId28"/>
    <p:sldId id="528" r:id="rId29"/>
    <p:sldId id="531" r:id="rId30"/>
    <p:sldId id="533" r:id="rId31"/>
    <p:sldId id="534" r:id="rId32"/>
    <p:sldId id="516" r:id="rId33"/>
    <p:sldId id="521" r:id="rId35"/>
    <p:sldId id="520" r:id="rId36"/>
    <p:sldId id="540" r:id="rId37"/>
    <p:sldId id="542" r:id="rId38"/>
    <p:sldId id="543" r:id="rId39"/>
    <p:sldId id="544" r:id="rId40"/>
  </p:sldIdLst>
  <p:sldSz cx="9144000" cy="6858000" type="screen4x3"/>
  <p:notesSz cx="7102475" cy="10233025"/>
  <p:defaultTextStyle>
    <a:defPPr>
      <a:defRPr lang="zh-CN"/>
    </a:defPPr>
    <a:lvl1pPr marL="0" lvl="0"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16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2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C4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5" autoAdjust="0"/>
    <p:restoredTop sz="94683"/>
  </p:normalViewPr>
  <p:slideViewPr>
    <p:cSldViewPr showGuides="1">
      <p:cViewPr varScale="1">
        <p:scale>
          <a:sx n="72" d="100"/>
          <a:sy n="72" d="100"/>
        </p:scale>
        <p:origin x="1742" y="41"/>
      </p:cViewPr>
      <p:guideLst>
        <p:guide orient="horz" pos="2126"/>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7951" cy="511096"/>
          </a:xfrm>
          <a:prstGeom prst="rect">
            <a:avLst/>
          </a:prstGeom>
          <a:noFill/>
          <a:ln w="9525">
            <a:noFill/>
            <a:miter lim="800000"/>
          </a:ln>
          <a:effectLst/>
        </p:spPr>
        <p:txBody>
          <a:bodyPr vert="horz" wrap="square" lIns="99048" tIns="49524" rIns="99048" bIns="49524" numCol="1" anchor="t"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7" name="Rectangle 3"/>
          <p:cNvSpPr>
            <a:spLocks noGrp="1" noChangeArrowheads="1"/>
          </p:cNvSpPr>
          <p:nvPr>
            <p:ph type="dt" sz="quarter" idx="1"/>
          </p:nvPr>
        </p:nvSpPr>
        <p:spPr bwMode="auto">
          <a:xfrm>
            <a:off x="4022937" y="0"/>
            <a:ext cx="3077951" cy="511096"/>
          </a:xfrm>
          <a:prstGeom prst="rect">
            <a:avLst/>
          </a:prstGeom>
          <a:noFill/>
          <a:ln w="9525">
            <a:noFill/>
            <a:miter lim="800000"/>
          </a:ln>
          <a:effectLst/>
        </p:spPr>
        <p:txBody>
          <a:bodyPr vert="horz" wrap="square" lIns="99048" tIns="49524" rIns="99048" bIns="49524" numCol="1" anchor="t" anchorCtr="0" compatLnSpc="1"/>
          <a:lstStyle>
            <a:lvl1pPr algn="r">
              <a:defRPr sz="1300">
                <a:latin typeface="Arial" panose="020B060402020202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8" name="Rectangle 4"/>
          <p:cNvSpPr>
            <a:spLocks noGrp="1" noChangeArrowheads="1"/>
          </p:cNvSpPr>
          <p:nvPr>
            <p:ph type="ftr" sz="quarter" idx="2"/>
          </p:nvPr>
        </p:nvSpPr>
        <p:spPr bwMode="auto">
          <a:xfrm>
            <a:off x="0" y="9720342"/>
            <a:ext cx="3077951" cy="511096"/>
          </a:xfrm>
          <a:prstGeom prst="rect">
            <a:avLst/>
          </a:prstGeom>
          <a:noFill/>
          <a:ln w="9525">
            <a:noFill/>
            <a:miter lim="800000"/>
          </a:ln>
          <a:effectLst/>
        </p:spPr>
        <p:txBody>
          <a:bodyPr vert="horz" wrap="square" lIns="99048" tIns="49524" rIns="99048" bIns="49524" numCol="1" anchor="b"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9" name="Rectangle 5"/>
          <p:cNvSpPr>
            <a:spLocks noGrp="1" noChangeArrowheads="1"/>
          </p:cNvSpPr>
          <p:nvPr>
            <p:ph type="sldNum" sz="quarter" idx="3"/>
          </p:nvPr>
        </p:nvSpPr>
        <p:spPr bwMode="auto">
          <a:xfrm>
            <a:off x="4022937" y="9720342"/>
            <a:ext cx="3077951" cy="511096"/>
          </a:xfrm>
          <a:prstGeom prst="rect">
            <a:avLst/>
          </a:prstGeom>
          <a:noFill/>
          <a:ln w="9525">
            <a:noFill/>
            <a:miter lim="800000"/>
          </a:ln>
          <a:effectLst/>
        </p:spPr>
        <p:txBody>
          <a:bodyPr vert="horz" wrap="square" lIns="99048" tIns="49524" rIns="99048" bIns="49524" numCol="1" anchor="b" anchorCtr="0" compatLnSpc="1"/>
          <a:lstStyle/>
          <a:p>
            <a:pPr lvl="0" algn="r" eaLnBrk="1" hangingPunct="1"/>
            <a:fld id="{9A0DB2DC-4C9A-4742-B13C-FB6460FD3503}" type="slidenum">
              <a:rPr lang="en-US" altLang="zh-CN" sz="1300" dirty="0"/>
            </a:fld>
            <a:endParaRPr lang="en-US" altLang="zh-CN" sz="13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7951" cy="511096"/>
          </a:xfrm>
          <a:prstGeom prst="rect">
            <a:avLst/>
          </a:prstGeom>
          <a:noFill/>
          <a:ln w="9525">
            <a:noFill/>
            <a:miter lim="800000"/>
          </a:ln>
          <a:effectLst/>
        </p:spPr>
        <p:txBody>
          <a:bodyPr vert="horz" wrap="square" lIns="99048" tIns="49524" rIns="99048" bIns="49524" numCol="1" anchor="t"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3" name="Rectangle 3"/>
          <p:cNvSpPr>
            <a:spLocks noGrp="1" noChangeArrowheads="1"/>
          </p:cNvSpPr>
          <p:nvPr>
            <p:ph type="dt" idx="1"/>
          </p:nvPr>
        </p:nvSpPr>
        <p:spPr bwMode="auto">
          <a:xfrm>
            <a:off x="4022937" y="0"/>
            <a:ext cx="3077951" cy="511096"/>
          </a:xfrm>
          <a:prstGeom prst="rect">
            <a:avLst/>
          </a:prstGeom>
          <a:noFill/>
          <a:ln w="9525">
            <a:noFill/>
            <a:miter lim="800000"/>
          </a:ln>
          <a:effectLst/>
        </p:spPr>
        <p:txBody>
          <a:bodyPr vert="horz" wrap="square" lIns="99048" tIns="49524" rIns="99048" bIns="49524" numCol="1" anchor="t" anchorCtr="0" compatLnSpc="1"/>
          <a:lstStyle>
            <a:lvl1pPr algn="r">
              <a:defRPr sz="1300">
                <a:latin typeface="Arial" panose="020B0604020202020204" pitchFamily="34"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364" name="Rectangle 4"/>
          <p:cNvSpPr>
            <a:spLocks noGrp="1" noRot="1" noChangeAspect="1" noTextEdit="1"/>
          </p:cNvSpPr>
          <p:nvPr>
            <p:ph type="sldImg" idx="2"/>
          </p:nvPr>
        </p:nvSpPr>
        <p:spPr>
          <a:xfrm>
            <a:off x="993775" y="768350"/>
            <a:ext cx="5114925" cy="3836988"/>
          </a:xfrm>
          <a:prstGeom prst="rect">
            <a:avLst/>
          </a:prstGeom>
          <a:noFill/>
          <a:ln w="9525" cap="flat" cmpd="sng">
            <a:solidFill>
              <a:srgbClr val="000000"/>
            </a:solidFill>
            <a:prstDash val="solid"/>
            <a:miter/>
            <a:headEnd type="none" w="med" len="med"/>
            <a:tailEnd type="none" w="med" len="med"/>
          </a:ln>
        </p:spPr>
      </p:sp>
      <p:sp>
        <p:nvSpPr>
          <p:cNvPr id="5125" name="Rectangle 5"/>
          <p:cNvSpPr>
            <a:spLocks noGrp="1" noChangeArrowheads="1"/>
          </p:cNvSpPr>
          <p:nvPr>
            <p:ph type="body" sz="quarter" idx="3"/>
          </p:nvPr>
        </p:nvSpPr>
        <p:spPr bwMode="auto">
          <a:xfrm>
            <a:off x="709931" y="4860171"/>
            <a:ext cx="5682615" cy="4604623"/>
          </a:xfrm>
          <a:prstGeom prst="rect">
            <a:avLst/>
          </a:prstGeom>
          <a:noFill/>
          <a:ln w="9525">
            <a:noFill/>
            <a:miter lim="800000"/>
          </a:ln>
          <a:effectLst/>
        </p:spPr>
        <p:txBody>
          <a:bodyPr vert="horz" wrap="square" lIns="99048" tIns="49524" rIns="99048" bIns="49524"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6" name="Rectangle 6"/>
          <p:cNvSpPr>
            <a:spLocks noGrp="1" noChangeArrowheads="1"/>
          </p:cNvSpPr>
          <p:nvPr>
            <p:ph type="ftr" sz="quarter" idx="4"/>
          </p:nvPr>
        </p:nvSpPr>
        <p:spPr bwMode="auto">
          <a:xfrm>
            <a:off x="0" y="9720342"/>
            <a:ext cx="3077951" cy="511096"/>
          </a:xfrm>
          <a:prstGeom prst="rect">
            <a:avLst/>
          </a:prstGeom>
          <a:noFill/>
          <a:ln w="9525">
            <a:noFill/>
            <a:miter lim="800000"/>
          </a:ln>
          <a:effectLst/>
        </p:spPr>
        <p:txBody>
          <a:bodyPr vert="horz" wrap="square" lIns="99048" tIns="49524" rIns="99048" bIns="49524" numCol="1" anchor="b" anchorCtr="0" compatLnSpc="1"/>
          <a:lstStyle>
            <a:lvl1pPr>
              <a:defRPr sz="1300">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7" name="Rectangle 7"/>
          <p:cNvSpPr>
            <a:spLocks noGrp="1" noChangeArrowheads="1"/>
          </p:cNvSpPr>
          <p:nvPr>
            <p:ph type="sldNum" sz="quarter" idx="5"/>
          </p:nvPr>
        </p:nvSpPr>
        <p:spPr bwMode="auto">
          <a:xfrm>
            <a:off x="4022937" y="9720342"/>
            <a:ext cx="3077951" cy="511096"/>
          </a:xfrm>
          <a:prstGeom prst="rect">
            <a:avLst/>
          </a:prstGeom>
          <a:noFill/>
          <a:ln w="9525">
            <a:noFill/>
            <a:miter lim="800000"/>
          </a:ln>
          <a:effectLst/>
        </p:spPr>
        <p:txBody>
          <a:bodyPr vert="horz" wrap="square" lIns="99048" tIns="49524" rIns="99048" bIns="49524" numCol="1" anchor="b" anchorCtr="0" compatLnSpc="1"/>
          <a:lstStyle/>
          <a:p>
            <a:pPr lvl="0" algn="r" eaLnBrk="1" hangingPunct="1"/>
            <a:fld id="{9A0DB2DC-4C9A-4742-B13C-FB6460FD3503}" type="slidenum">
              <a:rPr lang="en-US" altLang="zh-CN" sz="1300" dirty="0"/>
            </a:fld>
            <a:endParaRPr lang="en-US" altLang="zh-CN" sz="13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en-US" altLang="zh-CN" smtClean="0"/>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5330952" y="6400800"/>
            <a:ext cx="3733800" cy="283800"/>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endParaRPr kumimoji="0"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endParaRPr lang="zh-CN" altLang="en-US"/>
          </a:p>
          <a:p>
            <a:pPr lvl="1" eaLnBrk="1" latinLnBrk="0" hangingPunct="1"/>
            <a:r>
              <a:rPr lang="zh-CN" altLang="en-US"/>
              <a:t>第二级</a:t>
            </a:r>
            <a:endParaRPr lang="zh-CN" altLang="en-US"/>
          </a:p>
          <a:p>
            <a:pPr lvl="2" eaLnBrk="1" latinLnBrk="0" hangingPunct="1"/>
            <a:r>
              <a:rPr lang="zh-CN" altLang="en-US"/>
              <a:t>第三级</a:t>
            </a:r>
            <a:endParaRPr lang="zh-CN" altLang="en-US"/>
          </a:p>
          <a:p>
            <a:pPr lvl="3" eaLnBrk="1" latinLnBrk="0" hangingPunct="1"/>
            <a:r>
              <a:rPr lang="zh-CN" altLang="en-US"/>
              <a:t>第四级</a:t>
            </a:r>
            <a:endParaRPr lang="zh-CN" altLang="en-US"/>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a:t>单击此处编辑母版文本样式</a:t>
            </a:r>
            <a:endParaRPr kumimoji="0" lang="zh-CN" altLang="en-US"/>
          </a:p>
          <a:p>
            <a:pPr lvl="1" eaLnBrk="1" latinLnBrk="0" hangingPunct="1"/>
            <a:r>
              <a:rPr kumimoji="0" lang="zh-CN" altLang="en-US"/>
              <a:t>第二级</a:t>
            </a:r>
            <a:endParaRPr kumimoji="0" lang="zh-CN" altLang="en-US"/>
          </a:p>
          <a:p>
            <a:pPr lvl="2" eaLnBrk="1" latinLnBrk="0" hangingPunct="1"/>
            <a:r>
              <a:rPr kumimoji="0" lang="zh-CN" altLang="en-US"/>
              <a:t>第三级</a:t>
            </a:r>
            <a:endParaRPr kumimoji="0" lang="zh-CN" altLang="en-US"/>
          </a:p>
          <a:p>
            <a:pPr lvl="3" eaLnBrk="1" latinLnBrk="0" hangingPunct="1"/>
            <a:r>
              <a:rPr kumimoji="0" lang="zh-CN" altLang="en-US"/>
              <a:t>第四级</a:t>
            </a:r>
            <a:endParaRPr kumimoji="0" lang="zh-CN" altLang="en-US"/>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pPr lvl="0" eaLnBrk="1" hangingPunct="1"/>
            <a:fld id="{9A0DB2DC-4C9A-4742-B13C-FB6460FD3503}" type="slidenum">
              <a:rPr lang="en-US" altLang="zh-CN" smtClean="0">
                <a:latin typeface="Arial" panose="020B0604020202020204" pitchFamily="34" charset="0"/>
              </a:rPr>
            </a:fld>
            <a:endParaRPr lang="en-US" altLang="zh-CN" dirty="0">
              <a:latin typeface="Arial" panose="020B0604020202020204" pitchFamily="34" charset="0"/>
            </a:endParaRPr>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hemeOverride" Target="../theme/themeOverride1.xml"/><Relationship Id="rId6" Type="http://schemas.openxmlformats.org/officeDocument/2006/relationships/slide" Target="slide10.xml"/><Relationship Id="rId5" Type="http://schemas.openxmlformats.org/officeDocument/2006/relationships/image" Target="../media/image56.png"/><Relationship Id="rId4" Type="http://schemas.openxmlformats.org/officeDocument/2006/relationships/image" Target="../media/image55.wmf"/><Relationship Id="rId3" Type="http://schemas.openxmlformats.org/officeDocument/2006/relationships/slide" Target="slide35.xml"/><Relationship Id="rId2" Type="http://schemas.openxmlformats.org/officeDocument/2006/relationships/slide" Target="slide28.xml"/><Relationship Id="rId1" Type="http://schemas.openxmlformats.org/officeDocument/2006/relationships/slide" Target="slide3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784830"/>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座椅线工艺要求</a:t>
            </a:r>
            <a:endParaRPr lang="zh-CN" altLang="en-US" sz="1800" dirty="0"/>
          </a:p>
          <a:p>
            <a:pPr algn="ctr">
              <a:spcBef>
                <a:spcPct val="50000"/>
              </a:spcBef>
            </a:pP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矩形 5"/>
          <p:cNvSpPr/>
          <p:nvPr/>
        </p:nvSpPr>
        <p:spPr>
          <a:xfrm>
            <a:off x="476164"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OP10</a:t>
            </a:r>
            <a:r>
              <a:rPr lang="zh-CN" altLang="en-US" sz="1400" dirty="0">
                <a:solidFill>
                  <a:schemeClr val="tx1"/>
                </a:solidFill>
              </a:rPr>
              <a:t>底座上线</a:t>
            </a:r>
            <a:endParaRPr lang="zh-CN" altLang="en-US" sz="1400" dirty="0">
              <a:solidFill>
                <a:schemeClr val="tx1"/>
              </a:solidFill>
            </a:endParaRPr>
          </a:p>
        </p:txBody>
      </p:sp>
      <p:sp>
        <p:nvSpPr>
          <p:cNvPr id="7" name="矩形 6"/>
          <p:cNvSpPr/>
          <p:nvPr/>
        </p:nvSpPr>
        <p:spPr>
          <a:xfrm>
            <a:off x="2060340"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OP20</a:t>
            </a:r>
            <a:r>
              <a:rPr lang="zh-CN" altLang="en-US" sz="1400" dirty="0">
                <a:solidFill>
                  <a:schemeClr val="tx1"/>
                </a:solidFill>
              </a:rPr>
              <a:t>速降阀安装</a:t>
            </a:r>
            <a:endParaRPr lang="zh-CN" altLang="en-US" sz="1400" dirty="0">
              <a:solidFill>
                <a:schemeClr val="tx1"/>
              </a:solidFill>
            </a:endParaRPr>
          </a:p>
        </p:txBody>
      </p:sp>
      <p:sp>
        <p:nvSpPr>
          <p:cNvPr id="8" name="矩形 7"/>
          <p:cNvSpPr/>
          <p:nvPr/>
        </p:nvSpPr>
        <p:spPr>
          <a:xfrm>
            <a:off x="3644516"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OP30</a:t>
            </a:r>
            <a:r>
              <a:rPr lang="zh-CN" altLang="en-US" sz="1400" dirty="0">
                <a:solidFill>
                  <a:schemeClr val="tx1"/>
                </a:solidFill>
              </a:rPr>
              <a:t>高调安装</a:t>
            </a:r>
            <a:endParaRPr lang="zh-CN" altLang="en-US" sz="1400" dirty="0">
              <a:solidFill>
                <a:schemeClr val="tx1"/>
              </a:solidFill>
            </a:endParaRPr>
          </a:p>
        </p:txBody>
      </p:sp>
      <p:cxnSp>
        <p:nvCxnSpPr>
          <p:cNvPr id="15" name="直接箭头连接符 14"/>
          <p:cNvCxnSpPr>
            <a:stCxn id="6" idx="3"/>
            <a:endCxn id="7" idx="1"/>
          </p:cNvCxnSpPr>
          <p:nvPr/>
        </p:nvCxnSpPr>
        <p:spPr>
          <a:xfrm>
            <a:off x="1538028"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p:cNvCxnSpPr/>
          <p:nvPr/>
        </p:nvCxnSpPr>
        <p:spPr>
          <a:xfrm>
            <a:off x="3122204"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矩形 16"/>
          <p:cNvSpPr/>
          <p:nvPr/>
        </p:nvSpPr>
        <p:spPr>
          <a:xfrm>
            <a:off x="6804248" y="183478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OP50</a:t>
            </a:r>
            <a:r>
              <a:rPr lang="zh-CN" altLang="en-US" sz="1400" dirty="0">
                <a:solidFill>
                  <a:schemeClr val="tx1"/>
                </a:solidFill>
              </a:rPr>
              <a:t>靠背预装</a:t>
            </a:r>
            <a:endParaRPr lang="zh-CN" altLang="en-US" sz="1400" dirty="0">
              <a:solidFill>
                <a:schemeClr val="tx1"/>
              </a:solidFill>
            </a:endParaRPr>
          </a:p>
        </p:txBody>
      </p:sp>
      <p:cxnSp>
        <p:nvCxnSpPr>
          <p:cNvPr id="18" name="直接箭头连接符 17"/>
          <p:cNvCxnSpPr/>
          <p:nvPr/>
        </p:nvCxnSpPr>
        <p:spPr>
          <a:xfrm>
            <a:off x="6281936"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矩形 18"/>
          <p:cNvSpPr/>
          <p:nvPr/>
        </p:nvSpPr>
        <p:spPr>
          <a:xfrm>
            <a:off x="5228692" y="1840730"/>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OP40</a:t>
            </a:r>
            <a:r>
              <a:rPr lang="zh-CN" altLang="en-US" sz="1400" dirty="0">
                <a:solidFill>
                  <a:schemeClr val="tx1"/>
                </a:solidFill>
              </a:rPr>
              <a:t>线束整理</a:t>
            </a:r>
            <a:endParaRPr lang="zh-CN" altLang="en-US" sz="1400" dirty="0">
              <a:solidFill>
                <a:schemeClr val="tx1"/>
              </a:solidFill>
            </a:endParaRPr>
          </a:p>
        </p:txBody>
      </p:sp>
      <p:cxnSp>
        <p:nvCxnSpPr>
          <p:cNvPr id="20" name="直接箭头连接符 19"/>
          <p:cNvCxnSpPr/>
          <p:nvPr/>
        </p:nvCxnSpPr>
        <p:spPr>
          <a:xfrm>
            <a:off x="4706380" y="2128762"/>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矩形 20"/>
          <p:cNvSpPr/>
          <p:nvPr/>
        </p:nvSpPr>
        <p:spPr>
          <a:xfrm>
            <a:off x="2051720" y="83671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OP01</a:t>
            </a:r>
            <a:r>
              <a:rPr lang="zh-CN" altLang="en-US" sz="1400" dirty="0">
                <a:solidFill>
                  <a:schemeClr val="tx1"/>
                </a:solidFill>
              </a:rPr>
              <a:t>靠背骨架预装</a:t>
            </a:r>
            <a:endParaRPr lang="zh-CN" altLang="en-US" sz="1400" dirty="0">
              <a:solidFill>
                <a:schemeClr val="tx1"/>
              </a:solidFill>
            </a:endParaRPr>
          </a:p>
        </p:txBody>
      </p:sp>
      <p:sp>
        <p:nvSpPr>
          <p:cNvPr id="22" name="矩形 21"/>
          <p:cNvSpPr/>
          <p:nvPr/>
        </p:nvSpPr>
        <p:spPr>
          <a:xfrm>
            <a:off x="3635896" y="83671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OP02</a:t>
            </a:r>
            <a:r>
              <a:rPr lang="zh-CN" altLang="en-US" sz="1400" dirty="0">
                <a:solidFill>
                  <a:schemeClr val="tx1"/>
                </a:solidFill>
              </a:rPr>
              <a:t>面套包覆</a:t>
            </a:r>
            <a:endParaRPr lang="zh-CN" altLang="en-US" sz="1400" dirty="0">
              <a:solidFill>
                <a:schemeClr val="tx1"/>
              </a:solidFill>
            </a:endParaRPr>
          </a:p>
        </p:txBody>
      </p:sp>
      <p:sp>
        <p:nvSpPr>
          <p:cNvPr id="23" name="矩形 22"/>
          <p:cNvSpPr/>
          <p:nvPr/>
        </p:nvSpPr>
        <p:spPr>
          <a:xfrm>
            <a:off x="5220072" y="83671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OP03</a:t>
            </a:r>
            <a:r>
              <a:rPr lang="zh-CN" altLang="en-US" sz="1400" dirty="0">
                <a:solidFill>
                  <a:schemeClr val="tx1"/>
                </a:solidFill>
              </a:rPr>
              <a:t>背部整理</a:t>
            </a:r>
            <a:endParaRPr lang="zh-CN" altLang="en-US" sz="1400" dirty="0">
              <a:solidFill>
                <a:schemeClr val="tx1"/>
              </a:solidFill>
            </a:endParaRPr>
          </a:p>
        </p:txBody>
      </p:sp>
      <p:cxnSp>
        <p:nvCxnSpPr>
          <p:cNvPr id="24" name="直接箭头连接符 23"/>
          <p:cNvCxnSpPr>
            <a:stCxn id="21" idx="3"/>
            <a:endCxn id="22" idx="1"/>
          </p:cNvCxnSpPr>
          <p:nvPr/>
        </p:nvCxnSpPr>
        <p:spPr>
          <a:xfrm>
            <a:off x="3113584" y="112474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p:cNvCxnSpPr/>
          <p:nvPr/>
        </p:nvCxnSpPr>
        <p:spPr>
          <a:xfrm>
            <a:off x="4697760" y="112474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矩形 25"/>
          <p:cNvSpPr/>
          <p:nvPr/>
        </p:nvSpPr>
        <p:spPr>
          <a:xfrm>
            <a:off x="6804248" y="84265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OP04</a:t>
            </a:r>
            <a:r>
              <a:rPr lang="zh-CN" altLang="en-US" sz="1400" dirty="0">
                <a:solidFill>
                  <a:schemeClr val="tx1"/>
                </a:solidFill>
              </a:rPr>
              <a:t>熨烫下线</a:t>
            </a:r>
            <a:endParaRPr lang="zh-CN" altLang="en-US" sz="1400" dirty="0">
              <a:solidFill>
                <a:schemeClr val="tx1"/>
              </a:solidFill>
            </a:endParaRPr>
          </a:p>
        </p:txBody>
      </p:sp>
      <p:cxnSp>
        <p:nvCxnSpPr>
          <p:cNvPr id="27" name="直接箭头连接符 26"/>
          <p:cNvCxnSpPr/>
          <p:nvPr/>
        </p:nvCxnSpPr>
        <p:spPr>
          <a:xfrm>
            <a:off x="6281936" y="11306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接箭头连接符 28"/>
          <p:cNvCxnSpPr>
            <a:stCxn id="26" idx="2"/>
            <a:endCxn id="17" idx="0"/>
          </p:cNvCxnSpPr>
          <p:nvPr/>
        </p:nvCxnSpPr>
        <p:spPr>
          <a:xfrm>
            <a:off x="7335180" y="1418722"/>
            <a:ext cx="0" cy="416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箭头连接符 29"/>
          <p:cNvCxnSpPr/>
          <p:nvPr/>
        </p:nvCxnSpPr>
        <p:spPr>
          <a:xfrm>
            <a:off x="7866112" y="2122816"/>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矩形 30"/>
          <p:cNvSpPr/>
          <p:nvPr/>
        </p:nvSpPr>
        <p:spPr>
          <a:xfrm>
            <a:off x="476164"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OP60</a:t>
            </a:r>
            <a:r>
              <a:rPr lang="zh-CN" altLang="en-US" sz="1400" dirty="0">
                <a:solidFill>
                  <a:schemeClr val="tx1"/>
                </a:solidFill>
              </a:rPr>
              <a:t>靠背拧紧</a:t>
            </a:r>
            <a:endParaRPr lang="zh-CN" altLang="en-US" sz="1400" dirty="0">
              <a:solidFill>
                <a:schemeClr val="tx1"/>
              </a:solidFill>
            </a:endParaRPr>
          </a:p>
        </p:txBody>
      </p:sp>
      <p:sp>
        <p:nvSpPr>
          <p:cNvPr id="32" name="矩形 31"/>
          <p:cNvSpPr/>
          <p:nvPr/>
        </p:nvSpPr>
        <p:spPr>
          <a:xfrm>
            <a:off x="2060340"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OP60</a:t>
            </a:r>
            <a:r>
              <a:rPr lang="zh-CN" altLang="en-US" sz="1400" dirty="0">
                <a:solidFill>
                  <a:schemeClr val="tx1"/>
                </a:solidFill>
              </a:rPr>
              <a:t>安全带拧紧</a:t>
            </a:r>
            <a:endParaRPr lang="zh-CN" altLang="en-US" sz="1400" dirty="0">
              <a:solidFill>
                <a:schemeClr val="tx1"/>
              </a:solidFill>
            </a:endParaRPr>
          </a:p>
        </p:txBody>
      </p:sp>
      <p:sp>
        <p:nvSpPr>
          <p:cNvPr id="33" name="矩形 32"/>
          <p:cNvSpPr/>
          <p:nvPr/>
        </p:nvSpPr>
        <p:spPr>
          <a:xfrm>
            <a:off x="3644516"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OP70</a:t>
            </a:r>
            <a:r>
              <a:rPr lang="zh-CN" altLang="en-US" sz="1400" dirty="0">
                <a:solidFill>
                  <a:schemeClr val="tx1"/>
                </a:solidFill>
              </a:rPr>
              <a:t>前侧护板组装</a:t>
            </a:r>
            <a:endParaRPr lang="zh-CN" altLang="en-US" sz="1400" dirty="0">
              <a:solidFill>
                <a:schemeClr val="tx1"/>
              </a:solidFill>
            </a:endParaRPr>
          </a:p>
        </p:txBody>
      </p:sp>
      <p:cxnSp>
        <p:nvCxnSpPr>
          <p:cNvPr id="34" name="直接箭头连接符 33"/>
          <p:cNvCxnSpPr>
            <a:stCxn id="31" idx="3"/>
            <a:endCxn id="32" idx="1"/>
          </p:cNvCxnSpPr>
          <p:nvPr/>
        </p:nvCxnSpPr>
        <p:spPr>
          <a:xfrm>
            <a:off x="1538028"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接箭头连接符 34"/>
          <p:cNvCxnSpPr/>
          <p:nvPr/>
        </p:nvCxnSpPr>
        <p:spPr>
          <a:xfrm>
            <a:off x="3122204"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矩形 35"/>
          <p:cNvSpPr/>
          <p:nvPr/>
        </p:nvSpPr>
        <p:spPr>
          <a:xfrm>
            <a:off x="6804248" y="283459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OP90</a:t>
            </a:r>
            <a:r>
              <a:rPr lang="zh-CN" altLang="en-US" sz="1400" dirty="0">
                <a:solidFill>
                  <a:schemeClr val="tx1"/>
                </a:solidFill>
              </a:rPr>
              <a:t>安装扶手</a:t>
            </a:r>
            <a:endParaRPr lang="zh-CN" altLang="en-US" sz="1400" dirty="0">
              <a:solidFill>
                <a:schemeClr val="tx1"/>
              </a:solidFill>
            </a:endParaRPr>
          </a:p>
        </p:txBody>
      </p:sp>
      <p:cxnSp>
        <p:nvCxnSpPr>
          <p:cNvPr id="37" name="直接箭头连接符 36"/>
          <p:cNvCxnSpPr/>
          <p:nvPr/>
        </p:nvCxnSpPr>
        <p:spPr>
          <a:xfrm>
            <a:off x="6281936"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矩形 37"/>
          <p:cNvSpPr/>
          <p:nvPr/>
        </p:nvSpPr>
        <p:spPr>
          <a:xfrm>
            <a:off x="5228692" y="284053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OP80</a:t>
            </a:r>
            <a:r>
              <a:rPr lang="zh-CN" altLang="en-US" sz="1400" dirty="0">
                <a:solidFill>
                  <a:schemeClr val="tx1"/>
                </a:solidFill>
              </a:rPr>
              <a:t>左右侧护板组装</a:t>
            </a:r>
            <a:endParaRPr lang="zh-CN" altLang="en-US" sz="1400" dirty="0">
              <a:solidFill>
                <a:schemeClr val="tx1"/>
              </a:solidFill>
            </a:endParaRPr>
          </a:p>
        </p:txBody>
      </p:sp>
      <p:cxnSp>
        <p:nvCxnSpPr>
          <p:cNvPr id="39" name="直接箭头连接符 38"/>
          <p:cNvCxnSpPr/>
          <p:nvPr/>
        </p:nvCxnSpPr>
        <p:spPr>
          <a:xfrm>
            <a:off x="4706380" y="312857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直接箭头连接符 39"/>
          <p:cNvCxnSpPr/>
          <p:nvPr/>
        </p:nvCxnSpPr>
        <p:spPr>
          <a:xfrm>
            <a:off x="7866112" y="312262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矩形 40"/>
          <p:cNvSpPr/>
          <p:nvPr/>
        </p:nvSpPr>
        <p:spPr>
          <a:xfrm>
            <a:off x="461356"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OP100</a:t>
            </a:r>
            <a:r>
              <a:rPr lang="zh-CN" altLang="en-US" sz="1400" dirty="0">
                <a:solidFill>
                  <a:schemeClr val="tx1"/>
                </a:solidFill>
              </a:rPr>
              <a:t>高度调整</a:t>
            </a:r>
            <a:endParaRPr lang="zh-CN" altLang="en-US" sz="1400" dirty="0">
              <a:solidFill>
                <a:schemeClr val="tx1"/>
              </a:solidFill>
            </a:endParaRPr>
          </a:p>
        </p:txBody>
      </p:sp>
      <p:sp>
        <p:nvSpPr>
          <p:cNvPr id="42" name="矩形 41"/>
          <p:cNvSpPr/>
          <p:nvPr/>
        </p:nvSpPr>
        <p:spPr>
          <a:xfrm>
            <a:off x="2045532"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OP110</a:t>
            </a:r>
            <a:r>
              <a:rPr lang="zh-CN" altLang="en-US" sz="1400" dirty="0">
                <a:solidFill>
                  <a:schemeClr val="tx1"/>
                </a:solidFill>
              </a:rPr>
              <a:t>坐盆安装</a:t>
            </a:r>
            <a:endParaRPr lang="zh-CN" altLang="en-US" sz="1400" dirty="0">
              <a:solidFill>
                <a:schemeClr val="tx1"/>
              </a:solidFill>
            </a:endParaRPr>
          </a:p>
        </p:txBody>
      </p:sp>
      <p:sp>
        <p:nvSpPr>
          <p:cNvPr id="43" name="矩形 42"/>
          <p:cNvSpPr/>
          <p:nvPr/>
        </p:nvSpPr>
        <p:spPr>
          <a:xfrm>
            <a:off x="3629708"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OP110</a:t>
            </a:r>
            <a:r>
              <a:rPr lang="zh-CN" altLang="en-US" sz="1400" dirty="0">
                <a:solidFill>
                  <a:schemeClr val="tx1"/>
                </a:solidFill>
              </a:rPr>
              <a:t>熨烫</a:t>
            </a:r>
            <a:endParaRPr lang="zh-CN" altLang="en-US" sz="1400" dirty="0">
              <a:solidFill>
                <a:schemeClr val="tx1"/>
              </a:solidFill>
            </a:endParaRPr>
          </a:p>
        </p:txBody>
      </p:sp>
      <p:cxnSp>
        <p:nvCxnSpPr>
          <p:cNvPr id="44" name="直接箭头连接符 43"/>
          <p:cNvCxnSpPr>
            <a:stCxn id="41" idx="3"/>
            <a:endCxn id="42" idx="1"/>
          </p:cNvCxnSpPr>
          <p:nvPr/>
        </p:nvCxnSpPr>
        <p:spPr>
          <a:xfrm>
            <a:off x="1523220"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a:off x="3107396"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矩形 45"/>
          <p:cNvSpPr/>
          <p:nvPr/>
        </p:nvSpPr>
        <p:spPr>
          <a:xfrm>
            <a:off x="6789440" y="3717032"/>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OP150</a:t>
            </a:r>
            <a:r>
              <a:rPr lang="zh-CN" altLang="en-US" sz="1400" dirty="0">
                <a:solidFill>
                  <a:schemeClr val="tx1"/>
                </a:solidFill>
              </a:rPr>
              <a:t>外观检查</a:t>
            </a:r>
            <a:endParaRPr lang="zh-CN" altLang="en-US" sz="1400" dirty="0">
              <a:solidFill>
                <a:schemeClr val="tx1"/>
              </a:solidFill>
            </a:endParaRPr>
          </a:p>
        </p:txBody>
      </p:sp>
      <p:cxnSp>
        <p:nvCxnSpPr>
          <p:cNvPr id="47" name="直接箭头连接符 46"/>
          <p:cNvCxnSpPr/>
          <p:nvPr/>
        </p:nvCxnSpPr>
        <p:spPr>
          <a:xfrm>
            <a:off x="6267128"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直接箭头连接符 48"/>
          <p:cNvCxnSpPr>
            <a:endCxn id="46" idx="1"/>
          </p:cNvCxnSpPr>
          <p:nvPr/>
        </p:nvCxnSpPr>
        <p:spPr>
          <a:xfrm flipV="1">
            <a:off x="4691572" y="4005064"/>
            <a:ext cx="2097868" cy="59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直接箭头连接符 58"/>
          <p:cNvCxnSpPr/>
          <p:nvPr/>
        </p:nvCxnSpPr>
        <p:spPr>
          <a:xfrm>
            <a:off x="4139952" y="4293096"/>
            <a:ext cx="0" cy="416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矩形 59"/>
          <p:cNvSpPr/>
          <p:nvPr/>
        </p:nvSpPr>
        <p:spPr>
          <a:xfrm>
            <a:off x="3656359" y="470915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OP120</a:t>
            </a:r>
            <a:r>
              <a:rPr lang="zh-CN" altLang="en-US" sz="1400" dirty="0">
                <a:solidFill>
                  <a:schemeClr val="tx1"/>
                </a:solidFill>
              </a:rPr>
              <a:t>滑阻力</a:t>
            </a:r>
            <a:r>
              <a:rPr lang="en-US" altLang="zh-CN" sz="1400" dirty="0">
                <a:solidFill>
                  <a:schemeClr val="tx1"/>
                </a:solidFill>
              </a:rPr>
              <a:t>/</a:t>
            </a:r>
            <a:r>
              <a:rPr lang="zh-CN" altLang="en-US" sz="1400" dirty="0">
                <a:solidFill>
                  <a:schemeClr val="tx1"/>
                </a:solidFill>
              </a:rPr>
              <a:t>解锁检测</a:t>
            </a:r>
            <a:endParaRPr lang="zh-CN" altLang="en-US" sz="1400" dirty="0">
              <a:solidFill>
                <a:schemeClr val="tx1"/>
              </a:solidFill>
            </a:endParaRPr>
          </a:p>
        </p:txBody>
      </p:sp>
      <p:cxnSp>
        <p:nvCxnSpPr>
          <p:cNvPr id="61" name="直接箭头连接符 60"/>
          <p:cNvCxnSpPr/>
          <p:nvPr/>
        </p:nvCxnSpPr>
        <p:spPr>
          <a:xfrm>
            <a:off x="4716016" y="49971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矩形 61"/>
          <p:cNvSpPr/>
          <p:nvPr/>
        </p:nvSpPr>
        <p:spPr>
          <a:xfrm>
            <a:off x="5238328" y="4709158"/>
            <a:ext cx="1043608"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OP130</a:t>
            </a:r>
            <a:r>
              <a:rPr lang="zh-CN" altLang="en-US" sz="1400" dirty="0">
                <a:solidFill>
                  <a:schemeClr val="tx1"/>
                </a:solidFill>
              </a:rPr>
              <a:t>气密检测</a:t>
            </a:r>
            <a:endParaRPr lang="zh-CN" altLang="en-US" sz="1400" dirty="0">
              <a:solidFill>
                <a:schemeClr val="tx1"/>
              </a:solidFill>
            </a:endParaRPr>
          </a:p>
        </p:txBody>
      </p:sp>
      <p:sp>
        <p:nvSpPr>
          <p:cNvPr id="63" name="矩形 62"/>
          <p:cNvSpPr/>
          <p:nvPr/>
        </p:nvSpPr>
        <p:spPr>
          <a:xfrm>
            <a:off x="6789440" y="467481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OP140SBR</a:t>
            </a:r>
            <a:r>
              <a:rPr lang="zh-CN" altLang="en-US" sz="1400" dirty="0">
                <a:solidFill>
                  <a:schemeClr val="tx1"/>
                </a:solidFill>
              </a:rPr>
              <a:t>电检</a:t>
            </a:r>
            <a:endParaRPr lang="zh-CN" altLang="en-US" sz="1400" dirty="0">
              <a:solidFill>
                <a:schemeClr val="tx1"/>
              </a:solidFill>
            </a:endParaRPr>
          </a:p>
        </p:txBody>
      </p:sp>
      <p:cxnSp>
        <p:nvCxnSpPr>
          <p:cNvPr id="1025" name="直接箭头连接符 1024"/>
          <p:cNvCxnSpPr/>
          <p:nvPr/>
        </p:nvCxnSpPr>
        <p:spPr>
          <a:xfrm>
            <a:off x="6267128" y="49971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7" name="直接箭头连接符 1026"/>
          <p:cNvCxnSpPr>
            <a:stCxn id="63" idx="0"/>
            <a:endCxn id="46" idx="2"/>
          </p:cNvCxnSpPr>
          <p:nvPr/>
        </p:nvCxnSpPr>
        <p:spPr>
          <a:xfrm flipV="1">
            <a:off x="7320372" y="4293096"/>
            <a:ext cx="0" cy="381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1" name="直接箭头连接符 1030"/>
          <p:cNvCxnSpPr/>
          <p:nvPr/>
        </p:nvCxnSpPr>
        <p:spPr>
          <a:xfrm>
            <a:off x="7866112" y="4005064"/>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文本框 2"/>
          <p:cNvSpPr txBox="1"/>
          <p:nvPr/>
        </p:nvSpPr>
        <p:spPr>
          <a:xfrm>
            <a:off x="654935" y="1012819"/>
            <a:ext cx="1385392" cy="338554"/>
          </a:xfrm>
          <a:prstGeom prst="rect">
            <a:avLst/>
          </a:prstGeom>
          <a:noFill/>
        </p:spPr>
        <p:txBody>
          <a:bodyPr wrap="square">
            <a:spAutoFit/>
          </a:bodyPr>
          <a:lstStyle/>
          <a:p>
            <a:pPr algn="ctr"/>
            <a:r>
              <a:rPr lang="zh-CN" altLang="en-US" sz="1600" dirty="0">
                <a:solidFill>
                  <a:schemeClr val="tx1"/>
                </a:solidFill>
              </a:rPr>
              <a:t>靠背分装线</a:t>
            </a:r>
            <a:endParaRPr lang="zh-CN" altLang="en-US" sz="1600" dirty="0">
              <a:solidFill>
                <a:schemeClr val="tx1"/>
              </a:solidFill>
            </a:endParaRPr>
          </a:p>
        </p:txBody>
      </p:sp>
      <p:sp>
        <p:nvSpPr>
          <p:cNvPr id="5" name="文本框 4"/>
          <p:cNvSpPr txBox="1"/>
          <p:nvPr/>
        </p:nvSpPr>
        <p:spPr>
          <a:xfrm>
            <a:off x="455214" y="1542557"/>
            <a:ext cx="1385392" cy="338554"/>
          </a:xfrm>
          <a:prstGeom prst="rect">
            <a:avLst/>
          </a:prstGeom>
          <a:noFill/>
        </p:spPr>
        <p:txBody>
          <a:bodyPr wrap="square">
            <a:spAutoFit/>
          </a:bodyPr>
          <a:lstStyle/>
          <a:p>
            <a:pPr algn="ctr"/>
            <a:r>
              <a:rPr lang="zh-CN" altLang="en-US" dirty="0"/>
              <a:t>总</a:t>
            </a:r>
            <a:r>
              <a:rPr lang="zh-CN" altLang="en-US" sz="1600" dirty="0">
                <a:solidFill>
                  <a:schemeClr val="tx1"/>
                </a:solidFill>
              </a:rPr>
              <a:t>装线</a:t>
            </a:r>
            <a:endParaRPr lang="zh-CN" altLang="en-US" sz="1600" dirty="0">
              <a:solidFill>
                <a:schemeClr val="tx1"/>
              </a:solidFill>
            </a:endParaRPr>
          </a:p>
        </p:txBody>
      </p:sp>
      <p:sp>
        <p:nvSpPr>
          <p:cNvPr id="9" name="矩形 8"/>
          <p:cNvSpPr/>
          <p:nvPr/>
        </p:nvSpPr>
        <p:spPr>
          <a:xfrm>
            <a:off x="2075598" y="557841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OP160</a:t>
            </a:r>
            <a:r>
              <a:rPr lang="zh-CN" altLang="en-US" sz="1400" dirty="0">
                <a:solidFill>
                  <a:schemeClr val="tx1"/>
                </a:solidFill>
              </a:rPr>
              <a:t>套袋</a:t>
            </a:r>
            <a:endParaRPr lang="zh-CN" altLang="en-US" sz="1400" dirty="0">
              <a:solidFill>
                <a:schemeClr val="tx1"/>
              </a:solidFill>
            </a:endParaRPr>
          </a:p>
        </p:txBody>
      </p:sp>
      <p:sp>
        <p:nvSpPr>
          <p:cNvPr id="10" name="矩形 9"/>
          <p:cNvSpPr/>
          <p:nvPr/>
        </p:nvSpPr>
        <p:spPr>
          <a:xfrm>
            <a:off x="3659774" y="557841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OP170</a:t>
            </a:r>
            <a:r>
              <a:rPr lang="zh-CN" altLang="en-US" sz="1400" dirty="0">
                <a:solidFill>
                  <a:schemeClr val="tx1"/>
                </a:solidFill>
              </a:rPr>
              <a:t>成品下线</a:t>
            </a:r>
            <a:endParaRPr lang="zh-CN" altLang="en-US" sz="1400" dirty="0">
              <a:solidFill>
                <a:schemeClr val="tx1"/>
              </a:solidFill>
            </a:endParaRPr>
          </a:p>
        </p:txBody>
      </p:sp>
      <p:cxnSp>
        <p:nvCxnSpPr>
          <p:cNvPr id="12" name="直接箭头连接符 11"/>
          <p:cNvCxnSpPr>
            <a:stCxn id="9" idx="3"/>
            <a:endCxn id="10" idx="1"/>
          </p:cNvCxnSpPr>
          <p:nvPr/>
        </p:nvCxnSpPr>
        <p:spPr>
          <a:xfrm>
            <a:off x="3137462" y="586645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矩形 51"/>
          <p:cNvSpPr/>
          <p:nvPr/>
        </p:nvSpPr>
        <p:spPr>
          <a:xfrm>
            <a:off x="2063563" y="4709158"/>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0000"/>
                </a:solidFill>
              </a:rPr>
              <a:t>OP155</a:t>
            </a:r>
            <a:r>
              <a:rPr lang="zh-CN" altLang="en-US" sz="1400" dirty="0">
                <a:solidFill>
                  <a:srgbClr val="FF0000"/>
                </a:solidFill>
              </a:rPr>
              <a:t>返修</a:t>
            </a:r>
            <a:endParaRPr lang="zh-CN" altLang="en-US" sz="1400" dirty="0">
              <a:solidFill>
                <a:srgbClr val="FF0000"/>
              </a:solidFill>
            </a:endParaRPr>
          </a:p>
        </p:txBody>
      </p:sp>
      <p:cxnSp>
        <p:nvCxnSpPr>
          <p:cNvPr id="53" name="直接箭头连接符 52"/>
          <p:cNvCxnSpPr>
            <a:stCxn id="52" idx="3"/>
          </p:cNvCxnSpPr>
          <p:nvPr/>
        </p:nvCxnSpPr>
        <p:spPr>
          <a:xfrm>
            <a:off x="3125427" y="4997190"/>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矩形 53"/>
          <p:cNvSpPr/>
          <p:nvPr/>
        </p:nvSpPr>
        <p:spPr>
          <a:xfrm>
            <a:off x="470767" y="4670513"/>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0000"/>
                </a:solidFill>
              </a:rPr>
              <a:t>OP150</a:t>
            </a:r>
            <a:r>
              <a:rPr lang="zh-CN" altLang="en-US" sz="1400" dirty="0">
                <a:solidFill>
                  <a:srgbClr val="FF0000"/>
                </a:solidFill>
              </a:rPr>
              <a:t>外观检查</a:t>
            </a:r>
            <a:r>
              <a:rPr lang="en-US" altLang="zh-CN" sz="1400" dirty="0">
                <a:solidFill>
                  <a:srgbClr val="FF0000"/>
                </a:solidFill>
              </a:rPr>
              <a:t>NG</a:t>
            </a:r>
            <a:endParaRPr lang="zh-CN" altLang="en-US" sz="1400" dirty="0">
              <a:solidFill>
                <a:srgbClr val="FF0000"/>
              </a:solidFill>
            </a:endParaRPr>
          </a:p>
        </p:txBody>
      </p:sp>
      <p:cxnSp>
        <p:nvCxnSpPr>
          <p:cNvPr id="55" name="直接箭头连接符 54"/>
          <p:cNvCxnSpPr/>
          <p:nvPr/>
        </p:nvCxnSpPr>
        <p:spPr>
          <a:xfrm>
            <a:off x="1547439" y="4958545"/>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矩形 55"/>
          <p:cNvSpPr/>
          <p:nvPr/>
        </p:nvSpPr>
        <p:spPr>
          <a:xfrm>
            <a:off x="470644" y="5574264"/>
            <a:ext cx="1061864" cy="5760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OP150</a:t>
            </a:r>
            <a:r>
              <a:rPr lang="zh-CN" altLang="en-US" sz="1400" dirty="0">
                <a:solidFill>
                  <a:schemeClr val="tx1"/>
                </a:solidFill>
              </a:rPr>
              <a:t>外观检查</a:t>
            </a:r>
            <a:r>
              <a:rPr lang="en-US" altLang="zh-CN" sz="1400" dirty="0">
                <a:solidFill>
                  <a:schemeClr val="tx1"/>
                </a:solidFill>
              </a:rPr>
              <a:t>OK</a:t>
            </a:r>
            <a:endParaRPr lang="zh-CN" altLang="en-US" sz="1400" dirty="0">
              <a:solidFill>
                <a:schemeClr val="tx1"/>
              </a:solidFill>
            </a:endParaRPr>
          </a:p>
        </p:txBody>
      </p:sp>
      <p:cxnSp>
        <p:nvCxnSpPr>
          <p:cNvPr id="57" name="直接箭头连接符 56"/>
          <p:cNvCxnSpPr/>
          <p:nvPr/>
        </p:nvCxnSpPr>
        <p:spPr>
          <a:xfrm>
            <a:off x="1539434" y="5828131"/>
            <a:ext cx="52231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4429124" y="2928934"/>
            <a:ext cx="4286280" cy="3214710"/>
          </a:xfrm>
          <a:prstGeom prst="rect">
            <a:avLst/>
          </a:prstGeom>
          <a:noFill/>
          <a:ln w="9525">
            <a:noFill/>
            <a:miter lim="800000"/>
            <a:headEnd/>
            <a:tailEnd/>
          </a:ln>
          <a:effectLst/>
        </p:spPr>
      </p:pic>
      <p:sp>
        <p:nvSpPr>
          <p:cNvPr id="11" name="矩形标注 10"/>
          <p:cNvSpPr/>
          <p:nvPr/>
        </p:nvSpPr>
        <p:spPr>
          <a:xfrm>
            <a:off x="5429256" y="5643577"/>
            <a:ext cx="785818" cy="357190"/>
          </a:xfrm>
          <a:prstGeom prst="wedgeRectCallout">
            <a:avLst>
              <a:gd name="adj1" fmla="val -79075"/>
              <a:gd name="adj2" fmla="val -24875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座椅抓取机构</a:t>
            </a:r>
            <a:endParaRPr lang="zh-CN" altLang="en-US" sz="1200" b="1" dirty="0">
              <a:solidFill>
                <a:schemeClr val="tx2"/>
              </a:solidFill>
            </a:endParaRPr>
          </a:p>
        </p:txBody>
      </p:sp>
      <p:sp>
        <p:nvSpPr>
          <p:cNvPr id="12" name="矩形标注 11"/>
          <p:cNvSpPr/>
          <p:nvPr/>
        </p:nvSpPr>
        <p:spPr>
          <a:xfrm>
            <a:off x="7358082" y="5500701"/>
            <a:ext cx="1000132" cy="428628"/>
          </a:xfrm>
          <a:prstGeom prst="wedgeRectCallout">
            <a:avLst>
              <a:gd name="adj1" fmla="val -91200"/>
              <a:gd name="adj2" fmla="val -19114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助力机械手支架</a:t>
            </a:r>
            <a:endParaRPr lang="zh-CN" altLang="en-US" sz="1200" b="1" dirty="0">
              <a:solidFill>
                <a:schemeClr val="tx2"/>
              </a:solidFill>
            </a:endParaRPr>
          </a:p>
        </p:txBody>
      </p:sp>
      <p:sp>
        <p:nvSpPr>
          <p:cNvPr id="14" name="Rectangle 3"/>
          <p:cNvSpPr>
            <a:spLocks noChangeArrowheads="1"/>
          </p:cNvSpPr>
          <p:nvPr/>
        </p:nvSpPr>
        <p:spPr bwMode="auto">
          <a:xfrm>
            <a:off x="142844" y="571480"/>
            <a:ext cx="9001156" cy="233910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61950" algn="l" defTabSz="914400" rtl="0" eaLnBrk="1" fontAlgn="base" latinLnBrk="0" hangingPunct="1">
              <a:lnSpc>
                <a:spcPct val="100000"/>
              </a:lnSpc>
              <a:spcBef>
                <a:spcPct val="0"/>
              </a:spcBef>
              <a:spcAft>
                <a:spcPct val="0"/>
              </a:spcAft>
              <a:buClrTx/>
              <a:buSzTx/>
              <a:buFontTx/>
              <a:buNone/>
            </a:pPr>
            <a:r>
              <a:rPr kumimoji="0" lang="zh-CN" altLang="en-US" sz="12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助力机械手说明</a:t>
            </a:r>
            <a:r>
              <a:rPr lang="zh-CN" altLang="en-US" sz="1200" b="1" dirty="0">
                <a:latin typeface="宋体" panose="02010600030101010101" pitchFamily="2" charset="-122"/>
                <a:cs typeface="Times New Roman" panose="02020603050405020304" pitchFamily="18" charset="0"/>
              </a:rPr>
              <a:t>；</a:t>
            </a:r>
            <a:endParaRPr lang="en-US" altLang="zh-CN" sz="1200" b="1" dirty="0">
              <a:latin typeface="宋体" panose="02010600030101010101" pitchFamily="2" charset="-122"/>
              <a:cs typeface="Times New Roman" panose="02020603050405020304" pitchFamily="18" charset="0"/>
            </a:endParaRPr>
          </a:p>
          <a:p>
            <a:pPr marL="0" marR="0" lvl="0" indent="361950" algn="l" defTabSz="914400" rtl="0" eaLnBrk="1" fontAlgn="base" latinLnBrk="0" hangingPunct="1">
              <a:lnSpc>
                <a:spcPct val="100000"/>
              </a:lnSpc>
              <a:spcBef>
                <a:spcPct val="0"/>
              </a:spcBef>
              <a:spcAft>
                <a:spcPct val="0"/>
              </a:spcAft>
              <a:buClrTx/>
              <a:buSzTx/>
              <a:buFontTx/>
              <a:buNone/>
            </a:pPr>
            <a:r>
              <a:rPr lang="en-US" altLang="zh-CN" sz="1200" dirty="0"/>
              <a:t>1.</a:t>
            </a:r>
            <a:r>
              <a:rPr lang="zh-CN" altLang="en-US" sz="1200" dirty="0"/>
              <a:t>系统采用 </a:t>
            </a:r>
            <a:r>
              <a:rPr lang="en-US" altLang="zh-CN" sz="1200" dirty="0"/>
              <a:t>PBF-75 </a:t>
            </a:r>
            <a:r>
              <a:rPr lang="zh-CN" altLang="en-US" sz="1200" dirty="0"/>
              <a:t>型气动平衡吊， 采用 </a:t>
            </a:r>
            <a:r>
              <a:rPr lang="en-US" altLang="zh-CN" sz="1200" dirty="0"/>
              <a:t>UP/DOWN </a:t>
            </a:r>
            <a:r>
              <a:rPr lang="zh-CN" altLang="en-US" sz="1200" dirty="0"/>
              <a:t>控制方式， 按 </a:t>
            </a:r>
            <a:r>
              <a:rPr lang="en-US" altLang="zh-CN" sz="1200" dirty="0"/>
              <a:t>UP </a:t>
            </a:r>
            <a:r>
              <a:rPr lang="zh-CN" altLang="en-US" sz="1200" dirty="0"/>
              <a:t>按钮， 工件上升； 按 </a:t>
            </a:r>
            <a:r>
              <a:rPr lang="en-US" altLang="zh-CN" sz="1200" dirty="0"/>
              <a:t>DOWN </a:t>
            </a:r>
            <a:r>
              <a:rPr lang="zh-CN" altLang="en-US" sz="1200" dirty="0"/>
              <a:t>按钮， 工件下降</a:t>
            </a:r>
            <a:r>
              <a:rPr lang="en-US" altLang="zh-CN" sz="1200" dirty="0"/>
              <a:t>;</a:t>
            </a:r>
            <a:br>
              <a:rPr lang="en-US" altLang="zh-CN" sz="1200" dirty="0"/>
            </a:br>
            <a:r>
              <a:rPr lang="zh-CN" altLang="en-US" sz="1200" dirty="0"/>
              <a:t> </a:t>
            </a:r>
            <a:r>
              <a:rPr lang="en-US" altLang="zh-CN" sz="1200" dirty="0"/>
              <a:t>2.</a:t>
            </a:r>
            <a:r>
              <a:rPr lang="zh-CN" altLang="en-US" sz="1200" dirty="0"/>
              <a:t>系统配备动力夹具， 实现工件的抓取</a:t>
            </a:r>
            <a:r>
              <a:rPr lang="en-US" altLang="zh-CN" sz="1200" dirty="0"/>
              <a:t>;</a:t>
            </a:r>
            <a:br>
              <a:rPr lang="en-US" altLang="zh-CN" sz="1200" dirty="0"/>
            </a:br>
            <a:r>
              <a:rPr lang="zh-CN" altLang="en-US" sz="1200" dirty="0"/>
              <a:t> </a:t>
            </a:r>
            <a:r>
              <a:rPr lang="en-US" altLang="zh-CN" sz="1200" dirty="0"/>
              <a:t>3.</a:t>
            </a:r>
            <a:r>
              <a:rPr lang="zh-CN" altLang="en-US" sz="1200" dirty="0"/>
              <a:t>系统配有负载显示功能</a:t>
            </a:r>
            <a:br>
              <a:rPr lang="zh-CN" altLang="en-US" sz="1200" dirty="0"/>
            </a:br>
            <a:r>
              <a:rPr lang="zh-CN" altLang="en-US" sz="1200" dirty="0"/>
              <a:t></a:t>
            </a:r>
            <a:r>
              <a:rPr lang="en-US" altLang="zh-CN" sz="1200" dirty="0"/>
              <a:t>4.</a:t>
            </a:r>
            <a:r>
              <a:rPr lang="zh-CN" altLang="en-US" sz="1200" dirty="0"/>
              <a:t> 系统配有误操作保护装置， 只有在工件被有效支撑面支撑后才能卸载， 从而保障工件卸载时工件和操作人员安全</a:t>
            </a:r>
            <a:r>
              <a:rPr lang="en-US" altLang="zh-CN" sz="1200" dirty="0"/>
              <a:t>;</a:t>
            </a:r>
            <a:br>
              <a:rPr lang="en-US" altLang="zh-CN" sz="1200" dirty="0"/>
            </a:br>
            <a:r>
              <a:rPr lang="zh-CN" altLang="en-US" sz="1200" dirty="0"/>
              <a:t> </a:t>
            </a:r>
            <a:r>
              <a:rPr lang="en-US" altLang="zh-CN" sz="1200" dirty="0"/>
              <a:t>5.</a:t>
            </a:r>
            <a:r>
              <a:rPr lang="zh-CN" altLang="en-US" sz="1200" dirty="0"/>
              <a:t>系统配有失气保护装置， 当主供气源意外断气时， 工件不会突然坠落</a:t>
            </a:r>
            <a:r>
              <a:rPr lang="en-US" altLang="zh-CN" sz="1200" dirty="0"/>
              <a:t>;</a:t>
            </a:r>
            <a:br>
              <a:rPr lang="en-US" altLang="zh-CN" sz="1200" dirty="0"/>
            </a:br>
            <a:r>
              <a:rPr lang="zh-CN" altLang="en-US" sz="1200" dirty="0"/>
              <a:t> </a:t>
            </a:r>
            <a:r>
              <a:rPr lang="en-US" altLang="zh-CN" sz="1200" dirty="0"/>
              <a:t>6.</a:t>
            </a:r>
            <a:r>
              <a:rPr lang="zh-CN" altLang="en-US" sz="1200" dirty="0"/>
              <a:t>系统配有供气两联件， 对系统入口的压缩空气作进一步的清洁、 净化、 并可在一定范围内调节输出压力，提高系统的工作寿命</a:t>
            </a:r>
            <a:r>
              <a:rPr lang="en-US" altLang="zh-CN" sz="1200" dirty="0"/>
              <a:t>;</a:t>
            </a:r>
            <a:br>
              <a:rPr lang="en-US" altLang="zh-CN" sz="1200" dirty="0"/>
            </a:br>
            <a:r>
              <a:rPr lang="zh-CN" altLang="en-US" sz="1200" dirty="0"/>
              <a:t> </a:t>
            </a:r>
            <a:r>
              <a:rPr lang="en-US" altLang="zh-CN" sz="1200" dirty="0"/>
              <a:t>7.</a:t>
            </a:r>
            <a:r>
              <a:rPr lang="zh-CN" altLang="en-US" sz="1200" dirty="0"/>
              <a:t>系统在回转关节处配备有关节锁定装置来实现机械手的锁定， 当机械手不工作时可防止机械臂随意转动而碰伤设备</a:t>
            </a:r>
            <a:r>
              <a:rPr lang="en-US" altLang="zh-CN" sz="1200" dirty="0"/>
              <a:t>;</a:t>
            </a:r>
            <a:br>
              <a:rPr lang="en-US" altLang="zh-CN" sz="1200" dirty="0"/>
            </a:br>
            <a:r>
              <a:rPr lang="zh-CN" altLang="en-US" sz="1200" dirty="0"/>
              <a:t> </a:t>
            </a:r>
            <a:r>
              <a:rPr lang="en-US" altLang="zh-CN" sz="1200" dirty="0"/>
              <a:t>8.</a:t>
            </a:r>
            <a:r>
              <a:rPr lang="zh-CN" altLang="en-US" sz="1200" dirty="0"/>
              <a:t>系统额定负载为： </a:t>
            </a:r>
            <a:r>
              <a:rPr lang="en-US" altLang="zh-CN" sz="1200" dirty="0"/>
              <a:t>G=75Kg</a:t>
            </a:r>
            <a:r>
              <a:rPr lang="zh-CN" altLang="en-US" sz="1200" dirty="0"/>
              <a:t>（</a:t>
            </a:r>
            <a:r>
              <a:rPr lang="en-US" altLang="zh-CN" sz="1200" dirty="0"/>
              <a:t>6kgf </a:t>
            </a:r>
            <a:r>
              <a:rPr lang="zh-CN" altLang="en-US" sz="1200" dirty="0"/>
              <a:t>供气压力下） ， 可提升行程为： </a:t>
            </a:r>
            <a:r>
              <a:rPr lang="en-US" altLang="zh-CN" sz="1200" dirty="0"/>
              <a:t>H=1200mm</a:t>
            </a:r>
            <a:r>
              <a:rPr lang="zh-CN" altLang="en-US" sz="1200" dirty="0"/>
              <a:t>， 服务范围 </a:t>
            </a:r>
            <a:r>
              <a:rPr lang="en-US" altLang="zh-CN" sz="1200" dirty="0"/>
              <a:t>R=2500mm;</a:t>
            </a:r>
            <a:br>
              <a:rPr lang="en-US" altLang="zh-CN" sz="1200" dirty="0"/>
            </a:br>
            <a:r>
              <a:rPr lang="zh-CN" altLang="en-US" sz="1200" dirty="0"/>
              <a:t></a:t>
            </a:r>
            <a:br>
              <a:rPr lang="zh-CN" altLang="en-US" sz="1400" dirty="0"/>
            </a:br>
            <a:endParaRPr lang="en-US" altLang="zh-CN" sz="1400" dirty="0">
              <a:latin typeface="宋体" panose="02010600030101010101" pitchFamily="2" charset="-122"/>
              <a:cs typeface="Times New Roman" panose="02020603050405020304" pitchFamily="18" charset="0"/>
            </a:endParaRPr>
          </a:p>
        </p:txBody>
      </p:sp>
      <p:sp>
        <p:nvSpPr>
          <p:cNvPr id="13" name="Rectangle 3"/>
          <p:cNvSpPr>
            <a:spLocks noChangeArrowheads="1"/>
          </p:cNvSpPr>
          <p:nvPr/>
        </p:nvSpPr>
        <p:spPr bwMode="auto">
          <a:xfrm>
            <a:off x="5286380" y="6072206"/>
            <a:ext cx="3000428" cy="30777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61950" algn="l" defTabSz="914400" rtl="0" eaLnBrk="1" fontAlgn="base" latinLnBrk="0" hangingPunct="1">
              <a:lnSpc>
                <a:spcPct val="100000"/>
              </a:lnSpc>
              <a:spcBef>
                <a:spcPct val="0"/>
              </a:spcBef>
              <a:spcAft>
                <a:spcPct val="0"/>
              </a:spcAft>
              <a:buClrTx/>
              <a:buSzTx/>
              <a:buFontTx/>
              <a:buNone/>
            </a:pPr>
            <a:r>
              <a:rPr lang="zh-CN" altLang="en-US" sz="1400" dirty="0">
                <a:latin typeface="宋体" panose="02010600030101010101" pitchFamily="2" charset="-122"/>
                <a:cs typeface="Times New Roman" panose="02020603050405020304" pitchFamily="18" charset="0"/>
              </a:rPr>
              <a:t>座椅下线助力机械手中的照片</a:t>
            </a:r>
            <a:endParaRPr lang="en-US" altLang="zh-CN" sz="1400" dirty="0">
              <a:latin typeface="宋体" panose="02010600030101010101" pitchFamily="2" charset="-122"/>
              <a:cs typeface="Times New Roman" panose="02020603050405020304" pitchFamily="18" charset="0"/>
            </a:endParaRPr>
          </a:p>
        </p:txBody>
      </p:sp>
      <p:sp>
        <p:nvSpPr>
          <p:cNvPr id="10" name="Text Box 3"/>
          <p:cNvSpPr txBox="1"/>
          <p:nvPr/>
        </p:nvSpPr>
        <p:spPr>
          <a:xfrm>
            <a:off x="2357422"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座椅下线助力机械手</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2"/>
          <a:srcRect/>
          <a:stretch>
            <a:fillRect/>
          </a:stretch>
        </p:blipFill>
        <p:spPr bwMode="auto">
          <a:xfrm>
            <a:off x="1000100" y="2786058"/>
            <a:ext cx="2786082" cy="3654249"/>
          </a:xfrm>
          <a:prstGeom prst="rect">
            <a:avLst/>
          </a:prstGeom>
          <a:noFill/>
          <a:ln w="9525">
            <a:noFill/>
            <a:miter lim="800000"/>
            <a:headEnd/>
            <a:tailEnd/>
          </a:ln>
          <a:effectLst/>
        </p:spPr>
      </p:pic>
      <p:sp>
        <p:nvSpPr>
          <p:cNvPr id="15" name="矩形标注 14"/>
          <p:cNvSpPr/>
          <p:nvPr/>
        </p:nvSpPr>
        <p:spPr>
          <a:xfrm>
            <a:off x="3571868" y="5857892"/>
            <a:ext cx="714380" cy="428628"/>
          </a:xfrm>
          <a:prstGeom prst="wedgeRectCallout">
            <a:avLst>
              <a:gd name="adj1" fmla="val -72152"/>
              <a:gd name="adj2" fmla="val -18225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助力机械手</a:t>
            </a:r>
            <a:endParaRPr lang="zh-CN" altLang="en-US" sz="1200" b="1" dirty="0">
              <a:solidFill>
                <a:schemeClr val="tx2"/>
              </a:solidFill>
            </a:endParaRPr>
          </a:p>
        </p:txBody>
      </p:sp>
      <p:sp>
        <p:nvSpPr>
          <p:cNvPr id="16" name="矩形标注 15"/>
          <p:cNvSpPr/>
          <p:nvPr/>
        </p:nvSpPr>
        <p:spPr>
          <a:xfrm>
            <a:off x="1571604" y="5715016"/>
            <a:ext cx="785818" cy="428628"/>
          </a:xfrm>
          <a:prstGeom prst="wedgeRectCallout">
            <a:avLst>
              <a:gd name="adj1" fmla="val 11830"/>
              <a:gd name="adj2" fmla="val -31336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座椅抓取机构</a:t>
            </a:r>
            <a:endParaRPr lang="zh-CN" altLang="en-US" sz="1200" b="1" dirty="0">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灯架和电器部分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a:srcRect/>
          <a:stretch>
            <a:fillRect/>
          </a:stretch>
        </p:blipFill>
        <p:spPr bwMode="auto">
          <a:xfrm>
            <a:off x="3643306" y="642918"/>
            <a:ext cx="5137503" cy="4272899"/>
          </a:xfrm>
          <a:prstGeom prst="rect">
            <a:avLst/>
          </a:prstGeom>
          <a:noFill/>
          <a:ln w="9525">
            <a:noFill/>
            <a:miter lim="800000"/>
            <a:headEnd/>
            <a:tailEnd/>
          </a:ln>
          <a:effectLst/>
        </p:spPr>
      </p:pic>
      <p:pic>
        <p:nvPicPr>
          <p:cNvPr id="3076" name="Picture 4"/>
          <p:cNvPicPr>
            <a:picLocks noChangeAspect="1" noChangeArrowheads="1"/>
          </p:cNvPicPr>
          <p:nvPr/>
        </p:nvPicPr>
        <p:blipFill>
          <a:blip r:embed="rId2"/>
          <a:srcRect/>
          <a:stretch>
            <a:fillRect/>
          </a:stretch>
        </p:blipFill>
        <p:spPr bwMode="auto">
          <a:xfrm>
            <a:off x="1357290" y="4525102"/>
            <a:ext cx="3214710" cy="1902217"/>
          </a:xfrm>
          <a:prstGeom prst="rect">
            <a:avLst/>
          </a:prstGeom>
          <a:noFill/>
          <a:ln w="9525">
            <a:noFill/>
            <a:miter lim="800000"/>
            <a:headEnd/>
            <a:tailEnd/>
          </a:ln>
          <a:effectLst/>
        </p:spPr>
      </p:pic>
      <p:sp>
        <p:nvSpPr>
          <p:cNvPr id="8" name="矩形标注 7"/>
          <p:cNvSpPr/>
          <p:nvPr/>
        </p:nvSpPr>
        <p:spPr>
          <a:xfrm>
            <a:off x="285720" y="5357826"/>
            <a:ext cx="642942" cy="428628"/>
          </a:xfrm>
          <a:prstGeom prst="wedgeRectCallout">
            <a:avLst>
              <a:gd name="adj1" fmla="val 142119"/>
              <a:gd name="adj2" fmla="val 10474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立柱</a:t>
            </a:r>
            <a:endParaRPr lang="zh-CN" altLang="en-US" sz="1200" b="1" dirty="0">
              <a:solidFill>
                <a:schemeClr val="tx2"/>
              </a:solidFill>
            </a:endParaRPr>
          </a:p>
        </p:txBody>
      </p:sp>
      <p:sp>
        <p:nvSpPr>
          <p:cNvPr id="9" name="矩形标注 8"/>
          <p:cNvSpPr/>
          <p:nvPr/>
        </p:nvSpPr>
        <p:spPr>
          <a:xfrm>
            <a:off x="285720" y="4572008"/>
            <a:ext cx="642942" cy="428628"/>
          </a:xfrm>
          <a:prstGeom prst="wedgeRectCallout">
            <a:avLst>
              <a:gd name="adj1" fmla="val 205277"/>
              <a:gd name="adj2" fmla="val 15085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风扇</a:t>
            </a:r>
            <a:endParaRPr lang="zh-CN" altLang="en-US" sz="1200" b="1" dirty="0">
              <a:solidFill>
                <a:schemeClr val="tx2"/>
              </a:solidFill>
            </a:endParaRPr>
          </a:p>
        </p:txBody>
      </p:sp>
      <p:sp>
        <p:nvSpPr>
          <p:cNvPr id="10" name="矩形标注 9"/>
          <p:cNvSpPr/>
          <p:nvPr/>
        </p:nvSpPr>
        <p:spPr>
          <a:xfrm>
            <a:off x="1571604" y="3643314"/>
            <a:ext cx="642942" cy="428628"/>
          </a:xfrm>
          <a:prstGeom prst="wedgeRectCallout">
            <a:avLst>
              <a:gd name="adj1" fmla="val 70766"/>
              <a:gd name="adj2" fmla="val 27439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线槽</a:t>
            </a:r>
            <a:endParaRPr lang="zh-CN" altLang="en-US" sz="1200" b="1" dirty="0">
              <a:solidFill>
                <a:schemeClr val="tx2"/>
              </a:solidFill>
            </a:endParaRPr>
          </a:p>
        </p:txBody>
      </p:sp>
      <p:sp>
        <p:nvSpPr>
          <p:cNvPr id="11" name="矩形标注 10"/>
          <p:cNvSpPr/>
          <p:nvPr/>
        </p:nvSpPr>
        <p:spPr>
          <a:xfrm>
            <a:off x="285720" y="4000504"/>
            <a:ext cx="857256" cy="428628"/>
          </a:xfrm>
          <a:prstGeom prst="wedgeRectCallout">
            <a:avLst>
              <a:gd name="adj1" fmla="val 174856"/>
              <a:gd name="adj2" fmla="val 26154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工具吊挂</a:t>
            </a:r>
            <a:endParaRPr lang="zh-CN" altLang="en-US" sz="1200" b="1" dirty="0">
              <a:solidFill>
                <a:schemeClr val="tx2"/>
              </a:solidFill>
            </a:endParaRPr>
          </a:p>
        </p:txBody>
      </p:sp>
      <p:sp>
        <p:nvSpPr>
          <p:cNvPr id="12" name="矩形标注 11"/>
          <p:cNvSpPr/>
          <p:nvPr/>
        </p:nvSpPr>
        <p:spPr>
          <a:xfrm>
            <a:off x="4714876" y="4572008"/>
            <a:ext cx="714380" cy="428628"/>
          </a:xfrm>
          <a:prstGeom prst="wedgeRectCallout">
            <a:avLst>
              <a:gd name="adj1" fmla="val -118628"/>
              <a:gd name="adj2" fmla="val 16202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工位牌</a:t>
            </a:r>
            <a:endParaRPr lang="zh-CN" altLang="en-US" sz="1200" b="1" dirty="0">
              <a:solidFill>
                <a:schemeClr val="tx2"/>
              </a:solidFill>
            </a:endParaRPr>
          </a:p>
        </p:txBody>
      </p:sp>
      <p:sp>
        <p:nvSpPr>
          <p:cNvPr id="13" name="矩形标注 12"/>
          <p:cNvSpPr/>
          <p:nvPr/>
        </p:nvSpPr>
        <p:spPr>
          <a:xfrm>
            <a:off x="4714876" y="5357826"/>
            <a:ext cx="714380" cy="428628"/>
          </a:xfrm>
          <a:prstGeom prst="wedgeRectCallout">
            <a:avLst>
              <a:gd name="adj1" fmla="val -82067"/>
              <a:gd name="adj2" fmla="val 325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三色灯</a:t>
            </a:r>
            <a:endParaRPr lang="zh-CN" altLang="en-US" sz="1200" b="1" dirty="0">
              <a:solidFill>
                <a:schemeClr val="tx2"/>
              </a:solidFill>
            </a:endParaRPr>
          </a:p>
        </p:txBody>
      </p:sp>
      <p:sp>
        <p:nvSpPr>
          <p:cNvPr id="14" name="矩形标注 13"/>
          <p:cNvSpPr/>
          <p:nvPr/>
        </p:nvSpPr>
        <p:spPr>
          <a:xfrm>
            <a:off x="3500430" y="5857892"/>
            <a:ext cx="857256" cy="428628"/>
          </a:xfrm>
          <a:prstGeom prst="wedgeRectCallout">
            <a:avLst>
              <a:gd name="adj1" fmla="val -119060"/>
              <a:gd name="adj2" fmla="val -361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工艺看板</a:t>
            </a:r>
            <a:endParaRPr lang="zh-CN" altLang="en-US" sz="1200" b="1" dirty="0">
              <a:solidFill>
                <a:schemeClr val="tx2"/>
              </a:solidFill>
            </a:endParaRPr>
          </a:p>
        </p:txBody>
      </p:sp>
      <p:sp>
        <p:nvSpPr>
          <p:cNvPr id="15" name="矩形标注 14"/>
          <p:cNvSpPr/>
          <p:nvPr/>
        </p:nvSpPr>
        <p:spPr>
          <a:xfrm>
            <a:off x="2428860" y="3571876"/>
            <a:ext cx="857256" cy="428628"/>
          </a:xfrm>
          <a:prstGeom prst="wedgeRectCallout">
            <a:avLst>
              <a:gd name="adj1" fmla="val 42630"/>
              <a:gd name="adj2" fmla="val 32074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日光灯</a:t>
            </a:r>
            <a:endParaRPr lang="zh-CN" altLang="en-US" sz="1200" b="1" dirty="0">
              <a:solidFill>
                <a:schemeClr val="tx2"/>
              </a:solidFill>
            </a:endParaRPr>
          </a:p>
        </p:txBody>
      </p:sp>
      <p:sp>
        <p:nvSpPr>
          <p:cNvPr id="17" name="TextBox 16"/>
          <p:cNvSpPr txBox="1"/>
          <p:nvPr/>
        </p:nvSpPr>
        <p:spPr>
          <a:xfrm>
            <a:off x="428596" y="714356"/>
            <a:ext cx="4286280" cy="2123658"/>
          </a:xfrm>
          <a:prstGeom prst="rect">
            <a:avLst/>
          </a:prstGeom>
          <a:noFill/>
        </p:spPr>
        <p:txBody>
          <a:bodyPr wrap="square" rtlCol="0">
            <a:spAutoFit/>
          </a:bodyPr>
          <a:lstStyle/>
          <a:p>
            <a:pPr algn="just"/>
            <a:r>
              <a:rPr lang="zh-CN" altLang="en-US" sz="1200" b="1" dirty="0">
                <a:solidFill>
                  <a:schemeClr val="tx2"/>
                </a:solidFill>
              </a:rPr>
              <a:t>灯架构成说明；</a:t>
            </a:r>
            <a:endParaRPr lang="en-US" altLang="zh-CN" sz="1200" b="1" dirty="0">
              <a:solidFill>
                <a:schemeClr val="tx2"/>
              </a:solidFill>
            </a:endParaRPr>
          </a:p>
          <a:p>
            <a:pPr algn="just"/>
            <a:r>
              <a:rPr lang="en-US" altLang="zh-CN" sz="1200" b="1" dirty="0">
                <a:solidFill>
                  <a:schemeClr val="tx2"/>
                </a:solidFill>
              </a:rPr>
              <a:t>1</a:t>
            </a:r>
            <a:r>
              <a:rPr lang="zh-CN" altLang="en-US" sz="1200" b="1" dirty="0">
                <a:solidFill>
                  <a:schemeClr val="tx2"/>
                </a:solidFill>
              </a:rPr>
              <a:t>，灯架总长</a:t>
            </a:r>
            <a:r>
              <a:rPr lang="en-US" altLang="zh-CN" sz="1200" b="1" dirty="0">
                <a:solidFill>
                  <a:schemeClr val="tx2"/>
                </a:solidFill>
              </a:rPr>
              <a:t>30</a:t>
            </a:r>
            <a:r>
              <a:rPr lang="zh-CN" altLang="en-US" sz="1200" b="1" dirty="0">
                <a:solidFill>
                  <a:schemeClr val="tx2"/>
                </a:solidFill>
              </a:rPr>
              <a:t>米，采用倒</a:t>
            </a:r>
            <a:r>
              <a:rPr lang="en-US" altLang="zh-CN" sz="1200" b="1" dirty="0">
                <a:solidFill>
                  <a:schemeClr val="tx2"/>
                </a:solidFill>
              </a:rPr>
              <a:t>L</a:t>
            </a:r>
            <a:r>
              <a:rPr lang="zh-CN" altLang="en-US" sz="1200" b="1" dirty="0">
                <a:solidFill>
                  <a:schemeClr val="tx2"/>
                </a:solidFill>
              </a:rPr>
              <a:t>型支撑，立柱用方管喷塑制；总线共设置</a:t>
            </a:r>
            <a:r>
              <a:rPr lang="en-US" altLang="zh-CN" sz="1200" b="1" dirty="0">
                <a:solidFill>
                  <a:schemeClr val="tx2"/>
                </a:solidFill>
              </a:rPr>
              <a:t>12</a:t>
            </a:r>
            <a:r>
              <a:rPr lang="zh-CN" altLang="en-US" sz="1200" b="1" dirty="0">
                <a:solidFill>
                  <a:schemeClr val="tx2"/>
                </a:solidFill>
              </a:rPr>
              <a:t>个工位。</a:t>
            </a:r>
            <a:endParaRPr lang="en-US" altLang="zh-CN" sz="1200" b="1" dirty="0">
              <a:solidFill>
                <a:schemeClr val="tx2"/>
              </a:solidFill>
            </a:endParaRPr>
          </a:p>
          <a:p>
            <a:pPr algn="just"/>
            <a:r>
              <a:rPr lang="en-US" altLang="zh-CN" sz="1200" b="1" dirty="0">
                <a:solidFill>
                  <a:schemeClr val="tx2"/>
                </a:solidFill>
              </a:rPr>
              <a:t>2</a:t>
            </a:r>
            <a:r>
              <a:rPr lang="zh-CN" altLang="en-US" sz="1200" b="1" dirty="0">
                <a:solidFill>
                  <a:schemeClr val="tx2"/>
                </a:solidFill>
              </a:rPr>
              <a:t>，拉杆、横梁、纵梁等用</a:t>
            </a:r>
            <a:r>
              <a:rPr lang="en-US" altLang="zh-CN" sz="1200" b="1" dirty="0">
                <a:solidFill>
                  <a:schemeClr val="tx2"/>
                </a:solidFill>
              </a:rPr>
              <a:t>4080</a:t>
            </a:r>
            <a:r>
              <a:rPr lang="zh-CN" altLang="en-US" sz="1200" b="1" dirty="0">
                <a:solidFill>
                  <a:schemeClr val="tx2"/>
                </a:solidFill>
              </a:rPr>
              <a:t>型材制；</a:t>
            </a:r>
            <a:endParaRPr lang="en-US" altLang="zh-CN" sz="1200" b="1" dirty="0">
              <a:solidFill>
                <a:schemeClr val="tx2"/>
              </a:solidFill>
            </a:endParaRPr>
          </a:p>
          <a:p>
            <a:pPr algn="just"/>
            <a:r>
              <a:rPr lang="en-US" altLang="zh-CN" sz="1200" b="1" dirty="0">
                <a:solidFill>
                  <a:schemeClr val="tx2"/>
                </a:solidFill>
              </a:rPr>
              <a:t>3</a:t>
            </a:r>
            <a:r>
              <a:rPr lang="zh-CN" altLang="en-US" sz="1200" b="1" dirty="0">
                <a:solidFill>
                  <a:schemeClr val="tx2"/>
                </a:solidFill>
              </a:rPr>
              <a:t>，日光灯用双管格栅灯，每个工位线体两侧各一个</a:t>
            </a:r>
            <a:endParaRPr lang="en-US" altLang="zh-CN" sz="1200" b="1" dirty="0">
              <a:solidFill>
                <a:schemeClr val="tx2"/>
              </a:solidFill>
            </a:endParaRPr>
          </a:p>
          <a:p>
            <a:pPr algn="just"/>
            <a:r>
              <a:rPr lang="en-US" altLang="zh-CN" sz="1200" b="1" dirty="0">
                <a:solidFill>
                  <a:schemeClr val="tx2"/>
                </a:solidFill>
              </a:rPr>
              <a:t>4</a:t>
            </a:r>
            <a:r>
              <a:rPr lang="zh-CN" altLang="en-US" sz="1200" b="1" dirty="0">
                <a:solidFill>
                  <a:schemeClr val="tx2"/>
                </a:solidFill>
              </a:rPr>
              <a:t>，风扇美的品牌，总线设置</a:t>
            </a:r>
            <a:r>
              <a:rPr lang="en-US" altLang="zh-CN" sz="1200" b="1" dirty="0">
                <a:solidFill>
                  <a:schemeClr val="tx2"/>
                </a:solidFill>
              </a:rPr>
              <a:t>12</a:t>
            </a:r>
            <a:r>
              <a:rPr lang="zh-CN" altLang="en-US" sz="1200" b="1" dirty="0">
                <a:solidFill>
                  <a:schemeClr val="tx2"/>
                </a:solidFill>
              </a:rPr>
              <a:t>个风扇。</a:t>
            </a:r>
            <a:endParaRPr lang="en-US" altLang="zh-CN" sz="1200" b="1" dirty="0">
              <a:solidFill>
                <a:schemeClr val="tx2"/>
              </a:solidFill>
            </a:endParaRPr>
          </a:p>
          <a:p>
            <a:pPr algn="just"/>
            <a:r>
              <a:rPr lang="en-US" altLang="zh-CN" sz="1200" b="1" dirty="0">
                <a:solidFill>
                  <a:schemeClr val="tx2"/>
                </a:solidFill>
              </a:rPr>
              <a:t>5</a:t>
            </a:r>
            <a:r>
              <a:rPr lang="zh-CN" altLang="en-US" sz="1200" b="1" dirty="0">
                <a:solidFill>
                  <a:schemeClr val="tx2"/>
                </a:solidFill>
              </a:rPr>
              <a:t>，每工位设置一套</a:t>
            </a:r>
            <a:r>
              <a:rPr lang="en-US" altLang="zh-CN" sz="1200" b="1" dirty="0">
                <a:solidFill>
                  <a:schemeClr val="tx2"/>
                </a:solidFill>
              </a:rPr>
              <a:t>A3</a:t>
            </a:r>
            <a:r>
              <a:rPr lang="zh-CN" altLang="en-US" sz="1200" b="1" dirty="0">
                <a:solidFill>
                  <a:schemeClr val="tx2"/>
                </a:solidFill>
              </a:rPr>
              <a:t>工艺看板</a:t>
            </a:r>
            <a:endParaRPr lang="en-US" altLang="zh-CN" sz="1200" b="1" dirty="0">
              <a:solidFill>
                <a:schemeClr val="tx2"/>
              </a:solidFill>
            </a:endParaRPr>
          </a:p>
          <a:p>
            <a:pPr algn="just"/>
            <a:r>
              <a:rPr lang="en-US" altLang="zh-CN" sz="1200" b="1" dirty="0">
                <a:solidFill>
                  <a:schemeClr val="tx2"/>
                </a:solidFill>
              </a:rPr>
              <a:t>6</a:t>
            </a:r>
            <a:r>
              <a:rPr lang="zh-CN" altLang="en-US" sz="1200" b="1" dirty="0">
                <a:solidFill>
                  <a:schemeClr val="tx2"/>
                </a:solidFill>
              </a:rPr>
              <a:t>，工具吊轨线体两侧各一套，每个工位设置一套吊轮</a:t>
            </a:r>
            <a:r>
              <a:rPr lang="en-US" altLang="zh-CN" sz="1200" b="1" dirty="0">
                <a:solidFill>
                  <a:schemeClr val="tx2"/>
                </a:solidFill>
              </a:rPr>
              <a:t>.</a:t>
            </a:r>
            <a:endParaRPr lang="en-US" altLang="zh-CN" sz="1200" b="1" dirty="0">
              <a:solidFill>
                <a:schemeClr val="tx2"/>
              </a:solidFill>
            </a:endParaRPr>
          </a:p>
          <a:p>
            <a:pPr algn="just"/>
            <a:r>
              <a:rPr lang="en-US" altLang="zh-CN" sz="1200" b="1" dirty="0">
                <a:solidFill>
                  <a:schemeClr val="tx2"/>
                </a:solidFill>
              </a:rPr>
              <a:t>7</a:t>
            </a:r>
            <a:r>
              <a:rPr lang="zh-CN" altLang="en-US" sz="1200" b="1" dirty="0">
                <a:solidFill>
                  <a:schemeClr val="tx2"/>
                </a:solidFill>
              </a:rPr>
              <a:t>，操作工位处均需要设置灯架及照明设施，检验工位</a:t>
            </a:r>
            <a:r>
              <a:rPr lang="en-US" altLang="zh-CN" sz="1200" b="1" dirty="0">
                <a:solidFill>
                  <a:schemeClr val="tx2"/>
                </a:solidFill>
              </a:rPr>
              <a:t>3000</a:t>
            </a:r>
            <a:r>
              <a:rPr lang="zh-CN" altLang="en-US" sz="1200" b="1" dirty="0">
                <a:solidFill>
                  <a:schemeClr val="tx2"/>
                </a:solidFill>
              </a:rPr>
              <a:t>流明，根据吊臂结构，吊臂区域灯带可取消。</a:t>
            </a:r>
            <a:endParaRPr lang="en-US" altLang="zh-CN" sz="1200" b="1" dirty="0">
              <a:solidFill>
                <a:schemeClr val="tx2"/>
              </a:solidFill>
            </a:endParaRPr>
          </a:p>
          <a:p>
            <a:pPr algn="just"/>
            <a:r>
              <a:rPr lang="en-US" altLang="zh-CN" sz="1200" b="1" dirty="0">
                <a:solidFill>
                  <a:schemeClr val="tx2"/>
                </a:solidFill>
              </a:rPr>
              <a:t>8</a:t>
            </a:r>
            <a:r>
              <a:rPr lang="zh-CN" altLang="en-US" sz="1200" b="1" dirty="0">
                <a:solidFill>
                  <a:schemeClr val="tx2"/>
                </a:solidFill>
              </a:rPr>
              <a:t>，安装拧紧助力臂的位置灯架做成</a:t>
            </a:r>
            <a:r>
              <a:rPr lang="en-US" altLang="zh-CN" sz="1200" b="1" dirty="0">
                <a:solidFill>
                  <a:schemeClr val="tx2"/>
                </a:solidFill>
              </a:rPr>
              <a:t>n</a:t>
            </a:r>
            <a:r>
              <a:rPr lang="zh-CN" altLang="en-US" sz="1200" b="1" dirty="0">
                <a:solidFill>
                  <a:schemeClr val="tx2"/>
                </a:solidFill>
              </a:rPr>
              <a:t>型的。</a:t>
            </a:r>
            <a:endParaRPr lang="zh-CN" altLang="en-US" sz="1200" b="1" dirty="0">
              <a:solidFill>
                <a:schemeClr val="tx2"/>
              </a:solidFill>
            </a:endParaRPr>
          </a:p>
        </p:txBody>
      </p:sp>
      <p:pic>
        <p:nvPicPr>
          <p:cNvPr id="5" name="图片 4"/>
          <p:cNvPicPr>
            <a:picLocks noChangeAspect="1"/>
          </p:cNvPicPr>
          <p:nvPr/>
        </p:nvPicPr>
        <p:blipFill>
          <a:blip r:embed="rId3"/>
          <a:stretch>
            <a:fillRect/>
          </a:stretch>
        </p:blipFill>
        <p:spPr>
          <a:xfrm>
            <a:off x="5572132" y="4000504"/>
            <a:ext cx="3554850" cy="2486932"/>
          </a:xfrm>
          <a:prstGeom prst="rect">
            <a:avLst/>
          </a:prstGeom>
        </p:spPr>
      </p:pic>
      <p:sp>
        <p:nvSpPr>
          <p:cNvPr id="6" name="矩形标注 15"/>
          <p:cNvSpPr/>
          <p:nvPr/>
        </p:nvSpPr>
        <p:spPr>
          <a:xfrm>
            <a:off x="7956376" y="4066585"/>
            <a:ext cx="714380" cy="428628"/>
          </a:xfrm>
          <a:prstGeom prst="wedgeRectCallout">
            <a:avLst>
              <a:gd name="adj1" fmla="val -106067"/>
              <a:gd name="adj2" fmla="val 22811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tx2"/>
                </a:solidFill>
              </a:rPr>
              <a:t>n</a:t>
            </a:r>
            <a:r>
              <a:rPr lang="zh-CN" altLang="en-US" sz="1200" b="1" dirty="0">
                <a:solidFill>
                  <a:schemeClr val="tx2"/>
                </a:solidFill>
              </a:rPr>
              <a:t>型灯架</a:t>
            </a:r>
            <a:endParaRPr lang="zh-CN" altLang="en-US" sz="1200" b="1" dirty="0">
              <a:solidFill>
                <a:schemeClr val="tx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靠背预组装线布局图</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1"/>
          <a:stretch>
            <a:fillRect/>
          </a:stretch>
        </p:blipFill>
        <p:spPr>
          <a:xfrm>
            <a:off x="3067511" y="980728"/>
            <a:ext cx="5824969" cy="2721502"/>
          </a:xfrm>
          <a:prstGeom prst="rect">
            <a:avLst/>
          </a:prstGeom>
        </p:spPr>
      </p:pic>
      <p:pic>
        <p:nvPicPr>
          <p:cNvPr id="8" name="图片 7"/>
          <p:cNvPicPr>
            <a:picLocks noChangeAspect="1"/>
          </p:cNvPicPr>
          <p:nvPr/>
        </p:nvPicPr>
        <p:blipFill>
          <a:blip r:embed="rId2"/>
          <a:stretch>
            <a:fillRect/>
          </a:stretch>
        </p:blipFill>
        <p:spPr>
          <a:xfrm>
            <a:off x="3067511" y="3916209"/>
            <a:ext cx="5824969" cy="2487692"/>
          </a:xfrm>
          <a:prstGeom prst="rect">
            <a:avLst/>
          </a:prstGeom>
        </p:spPr>
      </p:pic>
      <p:sp>
        <p:nvSpPr>
          <p:cNvPr id="9" name="箭头: 燕尾形 8"/>
          <p:cNvSpPr/>
          <p:nvPr/>
        </p:nvSpPr>
        <p:spPr>
          <a:xfrm rot="1244938">
            <a:off x="5308430" y="5085882"/>
            <a:ext cx="659543" cy="216024"/>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0" name="表格 9"/>
          <p:cNvGraphicFramePr>
            <a:graphicFrameLocks noGrp="1"/>
          </p:cNvGraphicFramePr>
          <p:nvPr/>
        </p:nvGraphicFramePr>
        <p:xfrm>
          <a:off x="251520" y="796119"/>
          <a:ext cx="2664296" cy="5607785"/>
        </p:xfrm>
        <a:graphic>
          <a:graphicData uri="http://schemas.openxmlformats.org/drawingml/2006/table">
            <a:tbl>
              <a:tblPr>
                <a:tableStyleId>{5C22544A-7EE6-4342-B048-85BDC9FD1C3A}</a:tableStyleId>
              </a:tblPr>
              <a:tblGrid>
                <a:gridCol w="119452"/>
                <a:gridCol w="565652"/>
                <a:gridCol w="1979192"/>
              </a:tblGrid>
              <a:tr h="317451">
                <a:tc>
                  <a:txBody>
                    <a:bodyPr/>
                    <a:lstStyle/>
                    <a:p>
                      <a:pPr algn="ctr" fontAlgn="ctr"/>
                      <a:r>
                        <a:rPr lang="zh-CN" altLang="en-US" sz="800" u="none" strike="noStrike">
                          <a:effectLst/>
                        </a:rPr>
                        <a:t>序号</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800" u="none" strike="noStrike">
                          <a:effectLst/>
                        </a:rPr>
                        <a:t>项目</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800" u="none" strike="noStrike">
                          <a:effectLst/>
                        </a:rPr>
                        <a:t>内容</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1</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组件名称</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靠背预组装线</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304754">
                <a:tc rowSpan="2">
                  <a:txBody>
                    <a:bodyPr/>
                    <a:lstStyle/>
                    <a:p>
                      <a:pPr algn="ctr" fontAlgn="ctr"/>
                      <a:r>
                        <a:rPr lang="en-US" altLang="zh-CN" sz="800" u="none" strike="noStrike">
                          <a:effectLst/>
                        </a:rPr>
                        <a:t>2</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尺寸</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每 </a:t>
                      </a:r>
                      <a:r>
                        <a:rPr lang="en-US" altLang="zh-CN" sz="800" u="none" strike="noStrike">
                          <a:effectLst/>
                        </a:rPr>
                        <a:t>1 </a:t>
                      </a:r>
                      <a:r>
                        <a:rPr lang="zh-CN" altLang="en-US" sz="800" u="none" strike="noStrike">
                          <a:effectLst/>
                        </a:rPr>
                        <a:t>工位</a:t>
                      </a:r>
                      <a:r>
                        <a:rPr lang="en-US" altLang="zh-CN" sz="800" u="none" strike="noStrike">
                          <a:effectLst/>
                        </a:rPr>
                        <a:t>- 1000X650X650(</a:t>
                      </a:r>
                      <a:r>
                        <a:rPr lang="zh-CN" altLang="en-US" sz="800" u="none" strike="noStrike">
                          <a:effectLst/>
                        </a:rPr>
                        <a:t>高</a:t>
                      </a:r>
                      <a:r>
                        <a:rPr lang="en-US" altLang="zh-CN" sz="800" u="none" strike="noStrike">
                          <a:effectLst/>
                        </a:rPr>
                        <a:t>) (</a:t>
                      </a:r>
                      <a:r>
                        <a:rPr lang="zh-CN" altLang="en-US" sz="800" u="none" strike="noStrike">
                          <a:effectLst/>
                        </a:rPr>
                        <a:t>高度</a:t>
                      </a:r>
                      <a:r>
                        <a:rPr lang="en-US" altLang="zh-CN" sz="800" u="none" strike="noStrike">
                          <a:effectLst/>
                        </a:rPr>
                        <a:t>: </a:t>
                      </a:r>
                      <a:r>
                        <a:rPr lang="zh-CN" altLang="en-US" sz="800" u="none" strike="noStrike">
                          <a:effectLst/>
                        </a:rPr>
                        <a:t>可以调整 </a:t>
                      </a:r>
                      <a:r>
                        <a:rPr lang="en-US" altLang="zh-CN" sz="800" u="none" strike="noStrike">
                          <a:effectLst/>
                        </a:rPr>
                        <a:t>150</a:t>
                      </a:r>
                      <a:r>
                        <a:rPr lang="zh-CN" altLang="en-US" sz="800" u="none" strike="noStrike">
                          <a:effectLst/>
                        </a:rPr>
                        <a:t>毫米） 单位：</a:t>
                      </a:r>
                      <a:r>
                        <a:rPr lang="en-US" altLang="zh-CN" sz="800" u="none" strike="noStrike">
                          <a:effectLst/>
                        </a:rPr>
                        <a:t>mm</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r>
              <a:tr h="365069">
                <a:tc vMerge="1">
                  <a:tcP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3</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支架材料</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铝型材</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4</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驱动类型</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一级输送机 （每个开关由直达按钮、确定按钮和急停按钮组成。）</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5</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链条类型</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en-US" altLang="zh-CN" sz="800" u="none" strike="noStrike" dirty="0">
                          <a:effectLst/>
                        </a:rPr>
                        <a:t>3</a:t>
                      </a:r>
                      <a:r>
                        <a:rPr lang="zh-CN" altLang="en-US" sz="800" u="none" strike="noStrike" dirty="0">
                          <a:effectLst/>
                        </a:rPr>
                        <a:t>倍速链条</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6</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链轮齿</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根据设计选择</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7</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电机</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根据设计选择</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8</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速度</a:t>
                      </a:r>
                      <a:r>
                        <a:rPr lang="en-US" altLang="zh-CN" sz="800" u="none" strike="noStrike">
                          <a:effectLst/>
                        </a:rPr>
                        <a:t>(</a:t>
                      </a:r>
                      <a:r>
                        <a:rPr lang="zh-CN" altLang="en-US" sz="800" u="none" strike="noStrike">
                          <a:effectLst/>
                        </a:rPr>
                        <a:t>米</a:t>
                      </a:r>
                      <a:r>
                        <a:rPr lang="en-US" altLang="zh-CN" sz="800" u="none" strike="noStrike">
                          <a:effectLst/>
                        </a:rPr>
                        <a:t>/</a:t>
                      </a:r>
                      <a:r>
                        <a:rPr lang="zh-CN" altLang="en-US" sz="800" u="none" strike="noStrike">
                          <a:effectLst/>
                        </a:rPr>
                        <a:t>分钟</a:t>
                      </a:r>
                      <a:r>
                        <a:rPr lang="en-US" altLang="zh-CN" sz="800" u="none" strike="noStrike">
                          <a:effectLst/>
                        </a:rPr>
                        <a:t>)</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18</a:t>
                      </a:r>
                      <a:r>
                        <a:rPr lang="zh-CN" altLang="en-US" sz="800" u="none" strike="noStrike" dirty="0">
                          <a:effectLst/>
                        </a:rPr>
                        <a:t>米</a:t>
                      </a:r>
                      <a:r>
                        <a:rPr lang="en-US" altLang="zh-CN" sz="800" u="none" strike="noStrike" dirty="0">
                          <a:effectLst/>
                        </a:rPr>
                        <a:t>/</a:t>
                      </a:r>
                      <a:r>
                        <a:rPr lang="zh-CN" altLang="en-US" sz="800" u="none" strike="noStrike" dirty="0">
                          <a:effectLst/>
                        </a:rPr>
                        <a:t>分钟</a:t>
                      </a:r>
                      <a:endParaRPr lang="en-US" altLang="zh-CN"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en-US" altLang="zh-CN" sz="800" u="none" strike="noStrike">
                          <a:effectLst/>
                        </a:rPr>
                        <a:t>9</a:t>
                      </a:r>
                      <a:endParaRPr lang="en-US" altLang="zh-CN"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其他</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a:t>
                      </a:r>
                      <a:r>
                        <a:rPr lang="zh-CN" altLang="en-US" sz="800" u="none" strike="noStrike">
                          <a:effectLst/>
                        </a:rPr>
                        <a:t>脚踏按钮结束每个工位的其他操作</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a:t>
                      </a:r>
                      <a:r>
                        <a:rPr lang="zh-CN" altLang="en-US" sz="800" u="none" strike="noStrike" dirty="0">
                          <a:effectLst/>
                        </a:rPr>
                        <a:t>两端设置升降机构，便于工装循环</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a:t>
                      </a:r>
                      <a:r>
                        <a:rPr lang="zh-CN" altLang="en-US" sz="800" u="none" strike="noStrike">
                          <a:effectLst/>
                        </a:rPr>
                        <a:t>照明灯架设置，铝型材</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 </a:t>
                      </a:r>
                      <a:r>
                        <a:rPr lang="zh-CN" altLang="en-US" sz="800" u="none" strike="noStrike" dirty="0">
                          <a:effectLst/>
                        </a:rPr>
                        <a:t>导轨：采用钢轨（两个方向的公差为</a:t>
                      </a:r>
                      <a:r>
                        <a:rPr lang="en-US" altLang="zh-CN" sz="800" u="none" strike="noStrike" dirty="0">
                          <a:effectLst/>
                        </a:rPr>
                        <a:t>2.5</a:t>
                      </a:r>
                      <a:r>
                        <a:rPr lang="zh-CN" altLang="en-US" sz="800" u="none" strike="noStrike" dirty="0">
                          <a:effectLst/>
                        </a:rPr>
                        <a:t>毫米）</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将输送机设计成轴承易起出型</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固定减速机</a:t>
                      </a:r>
                      <a:r>
                        <a:rPr lang="en-US" altLang="zh-CN" sz="800" u="none" strike="noStrike">
                          <a:effectLst/>
                        </a:rPr>
                        <a:t>/</a:t>
                      </a:r>
                      <a:r>
                        <a:rPr lang="zh-CN" altLang="en-US" sz="800" u="none" strike="noStrike">
                          <a:effectLst/>
                        </a:rPr>
                        <a:t>电机便于维护</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设计阻挡器上</a:t>
                      </a:r>
                      <a:r>
                        <a:rPr lang="en-US" altLang="zh-CN" sz="800" u="none" strike="noStrike">
                          <a:effectLst/>
                        </a:rPr>
                        <a:t>/</a:t>
                      </a:r>
                      <a:r>
                        <a:rPr lang="zh-CN" altLang="en-US" sz="800" u="none" strike="noStrike">
                          <a:effectLst/>
                        </a:rPr>
                        <a:t>下开关以及进行自动模式操作</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安装能够夹紧夹具不再移动的设备</a:t>
                      </a:r>
                      <a:endParaRPr lang="zh-CN" altLang="en-US" sz="800" b="1" i="0" u="none" strike="noStrike">
                        <a:effectLst/>
                        <a:latin typeface="宋体" panose="02010600030101010101" pitchFamily="2" charset="-122"/>
                        <a:ea typeface="宋体" panose="02010600030101010101" pitchFamily="2" charset="-122"/>
                      </a:endParaRPr>
                    </a:p>
                  </a:txBody>
                  <a:tcPr marL="0" marR="0" marT="0" marB="0" anchor="ctr"/>
                </a:tc>
              </a:tr>
              <a:tr h="404751">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r>
                        <a:rPr lang="en-US" altLang="zh-CN" sz="800" u="none" strike="noStrike">
                          <a:effectLst/>
                        </a:rPr>
                        <a:t>- </a:t>
                      </a:r>
                      <a:r>
                        <a:rPr lang="zh-CN" altLang="en-US" sz="800" u="none" strike="noStrike">
                          <a:effectLst/>
                        </a:rPr>
                        <a:t>安装一个固定无线电天线的支架</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263485">
                <a:tc>
                  <a:txBody>
                    <a:bodyPr/>
                    <a:lstStyle/>
                    <a:p>
                      <a:pPr algn="ctr"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800" u="none" strike="noStrike" dirty="0">
                          <a:effectLst/>
                        </a:rPr>
                        <a:t> </a:t>
                      </a:r>
                      <a:r>
                        <a:rPr lang="en-US" altLang="zh-CN" sz="800" u="none" strike="noStrike" dirty="0">
                          <a:effectLst/>
                        </a:rPr>
                        <a:t>- </a:t>
                      </a:r>
                      <a:r>
                        <a:rPr lang="zh-CN" altLang="en-US" sz="800" u="none" strike="noStrike" dirty="0">
                          <a:effectLst/>
                        </a:rPr>
                        <a:t>包括公共设施（底柱型）：包括灯</a:t>
                      </a:r>
                      <a:r>
                        <a:rPr lang="en-US" altLang="zh-CN" sz="800" u="none" strike="noStrike" dirty="0">
                          <a:effectLst/>
                        </a:rPr>
                        <a:t>/</a:t>
                      </a:r>
                      <a:r>
                        <a:rPr lang="zh-CN" altLang="en-US" sz="800" u="none" strike="noStrike" dirty="0">
                          <a:effectLst/>
                        </a:rPr>
                        <a:t>电力</a:t>
                      </a:r>
                      <a:r>
                        <a:rPr lang="en-US" altLang="zh-CN" sz="800" u="none" strike="noStrike" dirty="0">
                          <a:effectLst/>
                        </a:rPr>
                        <a:t>/</a:t>
                      </a:r>
                      <a:r>
                        <a:rPr lang="zh-CN" altLang="en-US" sz="800" u="none" strike="noStrike" dirty="0">
                          <a:effectLst/>
                        </a:rPr>
                        <a:t>空气</a:t>
                      </a:r>
                      <a:r>
                        <a:rPr lang="en-US" altLang="zh-CN" sz="800" u="none" strike="noStrike" dirty="0">
                          <a:effectLst/>
                        </a:rPr>
                        <a:t>/</a:t>
                      </a:r>
                      <a:r>
                        <a:rPr lang="zh-CN" altLang="en-US" sz="800" u="none" strike="noStrike" dirty="0">
                          <a:effectLst/>
                        </a:rPr>
                        <a:t>通讯设备等</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四、</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设计规范</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nvGraphicFramePr>
        <p:xfrm>
          <a:off x="683568" y="692696"/>
          <a:ext cx="7416824" cy="5768457"/>
        </p:xfrm>
        <a:graphic>
          <a:graphicData uri="http://schemas.openxmlformats.org/drawingml/2006/table">
            <a:tbl>
              <a:tblPr>
                <a:tableStyleId>{5C22544A-7EE6-4342-B048-85BDC9FD1C3A}</a:tableStyleId>
              </a:tblPr>
              <a:tblGrid>
                <a:gridCol w="1892048"/>
                <a:gridCol w="5524776"/>
              </a:tblGrid>
              <a:tr h="294323">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倍速链输送机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尺寸  单位：</a:t>
                      </a:r>
                      <a:r>
                        <a:rPr lang="en-US" sz="1200" u="none" strike="noStrike">
                          <a:effectLst/>
                        </a:rPr>
                        <a:t>mm</a:t>
                      </a:r>
                      <a:endParaRPr 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每个 工位</a:t>
                      </a:r>
                      <a:r>
                        <a:rPr lang="en-US" altLang="zh-CN" sz="1200" u="none" strike="noStrike">
                          <a:effectLst/>
                        </a:rPr>
                        <a:t>- 1100X900X800(</a:t>
                      </a:r>
                      <a:r>
                        <a:rPr lang="zh-CN" altLang="en-US" sz="1200" u="none" strike="noStrike">
                          <a:effectLst/>
                        </a:rPr>
                        <a:t>高</a:t>
                      </a:r>
                      <a:r>
                        <a:rPr lang="en-US" altLang="zh-CN" sz="1200" u="none" strike="noStrike">
                          <a:effectLst/>
                        </a:rPr>
                        <a:t>), </a:t>
                      </a:r>
                      <a:r>
                        <a:rPr lang="zh-CN" altLang="en-US" sz="1200" u="none" strike="noStrike">
                          <a:effectLst/>
                        </a:rPr>
                        <a:t>总共 </a:t>
                      </a:r>
                      <a:r>
                        <a:rPr lang="en-US" altLang="zh-CN" sz="1200" u="none" strike="noStrike">
                          <a:effectLst/>
                        </a:rPr>
                        <a:t>43</a:t>
                      </a:r>
                      <a:r>
                        <a:rPr lang="zh-CN" altLang="en-US" sz="1200" u="none" strike="noStrike">
                          <a:effectLst/>
                        </a:rPr>
                        <a:t>工位</a:t>
                      </a:r>
                      <a:r>
                        <a:rPr lang="en-US" altLang="zh-CN" sz="1200" u="none" strike="noStrike">
                          <a:effectLst/>
                        </a:rPr>
                        <a:t>( 2</a:t>
                      </a:r>
                      <a:r>
                        <a:rPr lang="zh-CN" altLang="en-US" sz="1200" u="none" strike="noStrike">
                          <a:effectLst/>
                        </a:rPr>
                        <a:t>个工位的升降机除外</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支架材料</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铝型材（内嵌钢条支撑）</a:t>
                      </a:r>
                      <a:endParaRPr lang="zh-CN" altLang="en-US" sz="1200" b="0" i="0" u="none" strike="noStrike">
                        <a:solidFill>
                          <a:srgbClr val="FF0000"/>
                        </a:solidFill>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驱动类型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一 级输送机 （上部）， 二级输送机（下部）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82620">
                <a:tc>
                  <a:txBody>
                    <a:bodyPr/>
                    <a:lstStyle/>
                    <a:p>
                      <a:pPr algn="l" fontAlgn="ctr"/>
                      <a:r>
                        <a:rPr lang="zh-CN" altLang="en-US" sz="1200" u="none" strike="noStrike">
                          <a:effectLst/>
                        </a:rPr>
                        <a:t>链条类型</a:t>
                      </a:r>
                      <a:endParaRPr lang="zh-CN" altLang="en-US" sz="1200" b="0" i="0" u="none" strike="noStrike">
                        <a:effectLst/>
                        <a:latin typeface="Modern H Medium"/>
                        <a:ea typeface="돋움" panose="020B0600000101010101" pitchFamily="34" charset="-127"/>
                      </a:endParaRPr>
                    </a:p>
                  </a:txBody>
                  <a:tcPr marL="0" marR="0" marT="0" marB="0" anchor="ctr"/>
                </a:tc>
                <a:tc>
                  <a:txBody>
                    <a:bodyPr/>
                    <a:lstStyle/>
                    <a:p>
                      <a:pPr algn="l" fontAlgn="ctr"/>
                      <a:r>
                        <a:rPr lang="en-US" altLang="zh-CN" sz="1200" u="none" strike="noStrike">
                          <a:effectLst/>
                        </a:rPr>
                        <a:t>Bs30-C212A/RS60</a:t>
                      </a:r>
                      <a:r>
                        <a:rPr lang="zh-CN" altLang="en-US" sz="1200" u="none" strike="noStrike">
                          <a:effectLst/>
                        </a:rPr>
                        <a:t>倍速链条</a:t>
                      </a:r>
                      <a:r>
                        <a:rPr lang="en-US" altLang="zh-CN" sz="1200" u="none" strike="noStrike">
                          <a:effectLst/>
                        </a:rPr>
                        <a:t>(</a:t>
                      </a:r>
                      <a:r>
                        <a:rPr lang="zh-CN" altLang="en-US" sz="1200" u="none" strike="noStrike">
                          <a:effectLst/>
                        </a:rPr>
                        <a:t>或同级别品）噪音低于</a:t>
                      </a:r>
                      <a:r>
                        <a:rPr lang="en-US" altLang="zh-CN" sz="1200" u="none" strike="noStrike">
                          <a:effectLst/>
                        </a:rPr>
                        <a:t>70dB</a:t>
                      </a:r>
                      <a:r>
                        <a:rPr lang="zh-CN" altLang="en-US" sz="1200" u="none" strike="noStrike">
                          <a:effectLst/>
                        </a:rPr>
                        <a:t>，不要将螺钉和五金件插入链条中</a:t>
                      </a:r>
                      <a:br>
                        <a:rPr lang="zh-CN" altLang="en-US" sz="1200" u="none" strike="noStrike">
                          <a:effectLst/>
                        </a:rPr>
                      </a:br>
                      <a:r>
                        <a:rPr lang="zh-CN" altLang="en-US" sz="1200" u="none" strike="noStrike">
                          <a:effectLst/>
                        </a:rPr>
                        <a:t>（座椅重量超过</a:t>
                      </a:r>
                      <a:r>
                        <a:rPr lang="en-US" altLang="zh-CN" sz="1200" u="none" strike="noStrike">
                          <a:effectLst/>
                        </a:rPr>
                        <a:t>50kg</a:t>
                      </a:r>
                      <a:r>
                        <a:rPr lang="zh-CN" altLang="en-US" sz="1200" u="none" strike="noStrike">
                          <a:effectLst/>
                        </a:rPr>
                        <a:t>，因此考虑重载链条，防止链条断裂）</a:t>
                      </a:r>
                      <a:endParaRPr lang="zh-CN" altLang="en-US" sz="1200" b="0" i="0" u="none" strike="noStrike">
                        <a:solidFill>
                          <a:srgbClr val="FF0000"/>
                        </a:solidFill>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链轮齿</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根据设计选择</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电机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根据设计选择</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速度</a:t>
                      </a:r>
                      <a:r>
                        <a:rPr lang="en-US" altLang="zh-CN" sz="1200" u="none" strike="noStrike">
                          <a:effectLst/>
                        </a:rPr>
                        <a:t>(</a:t>
                      </a:r>
                      <a:r>
                        <a:rPr lang="zh-CN" altLang="en-US" sz="1200" u="none" strike="noStrike">
                          <a:effectLst/>
                        </a:rPr>
                        <a:t>米</a:t>
                      </a:r>
                      <a:r>
                        <a:rPr lang="en-US" altLang="zh-CN" sz="1200" u="none" strike="noStrike">
                          <a:effectLst/>
                        </a:rPr>
                        <a:t>/</a:t>
                      </a:r>
                      <a:r>
                        <a:rPr lang="zh-CN" altLang="en-US" sz="1200" u="none" strike="noStrike">
                          <a:effectLst/>
                        </a:rPr>
                        <a:t>分钟</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顶部</a:t>
                      </a:r>
                      <a:r>
                        <a:rPr lang="en-US" altLang="zh-CN" sz="1200" u="none" strike="noStrike">
                          <a:effectLst/>
                        </a:rPr>
                        <a:t>: 20 </a:t>
                      </a:r>
                      <a:r>
                        <a:rPr lang="zh-CN" altLang="en-US" sz="1200" u="none" strike="noStrike">
                          <a:effectLst/>
                        </a:rPr>
                        <a:t>米</a:t>
                      </a:r>
                      <a:r>
                        <a:rPr lang="en-US" altLang="zh-CN" sz="1200" u="none" strike="noStrike">
                          <a:effectLst/>
                        </a:rPr>
                        <a:t>/</a:t>
                      </a:r>
                      <a:r>
                        <a:rPr lang="zh-CN" altLang="en-US" sz="1200" u="none" strike="noStrike">
                          <a:effectLst/>
                        </a:rPr>
                        <a:t>分钟； 底部</a:t>
                      </a:r>
                      <a:r>
                        <a:rPr lang="en-US" altLang="zh-CN" sz="1200" u="none" strike="noStrike">
                          <a:effectLst/>
                        </a:rPr>
                        <a:t>:  20 </a:t>
                      </a:r>
                      <a:r>
                        <a:rPr lang="zh-CN" altLang="en-US" sz="1200" u="none" strike="noStrike">
                          <a:effectLst/>
                        </a:rPr>
                        <a:t>米</a:t>
                      </a:r>
                      <a:r>
                        <a:rPr lang="en-US" altLang="zh-CN" sz="1200" u="none" strike="noStrike">
                          <a:effectLst/>
                        </a:rPr>
                        <a:t>/</a:t>
                      </a:r>
                      <a:r>
                        <a:rPr lang="zh-CN" altLang="en-US" sz="1200" u="none" strike="noStrike">
                          <a:effectLst/>
                        </a:rPr>
                        <a:t>分钟（工位之间的移动时间少于</a:t>
                      </a:r>
                      <a:r>
                        <a:rPr lang="en-US" altLang="zh-CN" sz="1200" u="none" strike="noStrike">
                          <a:effectLst/>
                        </a:rPr>
                        <a:t>5</a:t>
                      </a:r>
                      <a:r>
                        <a:rPr lang="zh-CN" altLang="en-US" sz="1200" u="none" strike="noStrike">
                          <a:effectLst/>
                        </a:rPr>
                        <a:t>秒）</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其他</a:t>
                      </a:r>
                      <a:endParaRPr lang="zh-CN" altLang="en-US" sz="12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a:t>
                      </a:r>
                      <a:r>
                        <a:rPr lang="zh-CN" altLang="en-US" sz="1200" u="none" strike="noStrike">
                          <a:effectLst/>
                        </a:rPr>
                        <a:t>操作夹具空气喷射装置，无任何破裂现象  </a:t>
                      </a:r>
                      <a:r>
                        <a:rPr lang="en-US" altLang="zh-CN" sz="1200" u="none" strike="noStrike">
                          <a:effectLst/>
                        </a:rPr>
                        <a:t>(3 </a:t>
                      </a:r>
                      <a:r>
                        <a:rPr lang="zh-CN" altLang="en-US" sz="1200" u="none" strike="noStrike">
                          <a:effectLst/>
                        </a:rPr>
                        <a:t>台</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可以</a:t>
                      </a:r>
                      <a:r>
                        <a:rPr lang="en-US" altLang="zh-CN" sz="1200" u="none" strike="noStrike">
                          <a:effectLst/>
                        </a:rPr>
                        <a:t>G</a:t>
                      </a:r>
                      <a:r>
                        <a:rPr lang="zh-CN" altLang="en-US" sz="1200" u="none" strike="noStrike">
                          <a:effectLst/>
                        </a:rPr>
                        <a:t>级脚踏按钮调节高度（高度：</a:t>
                      </a:r>
                      <a:r>
                        <a:rPr lang="en-US" altLang="zh-CN" sz="1200" u="none" strike="noStrike">
                          <a:effectLst/>
                        </a:rPr>
                        <a:t>800</a:t>
                      </a:r>
                      <a:r>
                        <a:rPr lang="zh-CN" altLang="en-US" sz="1200" u="none" strike="noStrike">
                          <a:effectLst/>
                        </a:rPr>
                        <a:t>毫米）</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82620">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安装卧式阻挡器，防止发生碰撞产生大噪音以及损坏夹具</a:t>
                      </a:r>
                      <a:br>
                        <a:rPr lang="zh-CN" altLang="en-US" sz="1200" u="none" strike="noStrike">
                          <a:effectLst/>
                        </a:rPr>
                      </a:br>
                      <a:r>
                        <a:rPr lang="zh-CN" altLang="en-US" sz="1200" u="none" strike="noStrike">
                          <a:effectLst/>
                        </a:rPr>
                        <a:t>  （</a:t>
                      </a:r>
                      <a:r>
                        <a:rPr lang="en-US" altLang="zh-CN" sz="1200" u="none" strike="noStrike">
                          <a:effectLst/>
                        </a:rPr>
                        <a:t>1</a:t>
                      </a:r>
                      <a:r>
                        <a:rPr lang="zh-CN" altLang="en-US" sz="1200" u="none" strike="noStrike">
                          <a:effectLst/>
                        </a:rPr>
                        <a:t>台</a:t>
                      </a:r>
                      <a:r>
                        <a:rPr lang="en-US" altLang="zh-CN" sz="1200" u="none" strike="noStrike">
                          <a:effectLst/>
                        </a:rPr>
                        <a:t>/12</a:t>
                      </a:r>
                      <a:r>
                        <a:rPr lang="zh-CN" altLang="en-US" sz="1200" u="none" strike="noStrike">
                          <a:effectLst/>
                        </a:rPr>
                        <a:t>个工位</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下输送机（</a:t>
                      </a:r>
                      <a:r>
                        <a:rPr lang="en-US" altLang="zh-CN" sz="1200" u="none" strike="noStrike">
                          <a:effectLst/>
                        </a:rPr>
                        <a:t>2</a:t>
                      </a:r>
                      <a:r>
                        <a:rPr lang="zh-CN" altLang="en-US" sz="1200" u="none" strike="noStrike">
                          <a:effectLst/>
                        </a:rPr>
                        <a:t>号输送机）设置起出夹具工位：位于线体中间位置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导轨：采用钢轨（两个方向的公差为</a:t>
                      </a:r>
                      <a:r>
                        <a:rPr lang="en-US" altLang="zh-CN" sz="1200" u="none" strike="noStrike">
                          <a:effectLst/>
                        </a:rPr>
                        <a:t>2.5</a:t>
                      </a:r>
                      <a:r>
                        <a:rPr lang="zh-CN" altLang="en-US" sz="1200" u="none" strike="noStrike">
                          <a:effectLst/>
                        </a:rPr>
                        <a:t>毫米）</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将输送机设计成轴承易起出型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固定减速机</a:t>
                      </a:r>
                      <a:r>
                        <a:rPr lang="en-US" altLang="zh-CN" sz="1200" u="none" strike="noStrike">
                          <a:effectLst/>
                        </a:rPr>
                        <a:t>/</a:t>
                      </a:r>
                      <a:r>
                        <a:rPr lang="zh-CN" altLang="en-US" sz="1200" u="none" strike="noStrike">
                          <a:effectLst/>
                        </a:rPr>
                        <a:t>电机便于维护</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设计阻挡器上</a:t>
                      </a:r>
                      <a:r>
                        <a:rPr lang="en-US" altLang="zh-CN" sz="1200" u="none" strike="noStrike">
                          <a:effectLst/>
                        </a:rPr>
                        <a:t>/</a:t>
                      </a:r>
                      <a:r>
                        <a:rPr lang="zh-CN" altLang="en-US" sz="1200" u="none" strike="noStrike">
                          <a:effectLst/>
                        </a:rPr>
                        <a:t>下开关以及进行自动模式操作</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8997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每个工位设置一个开关</a:t>
                      </a:r>
                      <a:r>
                        <a:rPr lang="en-US" altLang="zh-CN" sz="1200" u="none" strike="noStrike">
                          <a:effectLst/>
                        </a:rPr>
                        <a:t>: </a:t>
                      </a:r>
                      <a:r>
                        <a:rPr lang="zh-CN" altLang="en-US" sz="1200" u="none" strike="noStrike">
                          <a:effectLst/>
                        </a:rPr>
                        <a:t>直达按钮、结束按钮和急停按钮</a:t>
                      </a:r>
                      <a:br>
                        <a:rPr lang="zh-CN" altLang="en-US" sz="1200" u="none" strike="noStrike">
                          <a:effectLst/>
                        </a:rPr>
                      </a:br>
                      <a:r>
                        <a:rPr lang="zh-CN" altLang="en-US" sz="1200" u="none" strike="noStrike">
                          <a:effectLst/>
                        </a:rPr>
                        <a:t>  （特殊工位需安装脚踏开关，具体需稍后确定）</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夹具尺寸</a:t>
                      </a:r>
                      <a:r>
                        <a:rPr lang="en-US" altLang="zh-CN" sz="1200" u="none" strike="noStrike">
                          <a:effectLst/>
                        </a:rPr>
                        <a:t>: 750mm</a:t>
                      </a:r>
                      <a:r>
                        <a:rPr lang="zh-CN" altLang="en-US" sz="1200" u="none" strike="noStrike">
                          <a:effectLst/>
                        </a:rPr>
                        <a:t>宽</a:t>
                      </a:r>
                      <a:r>
                        <a:rPr lang="en-US" altLang="zh-CN" sz="1200" u="none" strike="noStrike">
                          <a:effectLst/>
                        </a:rPr>
                        <a:t>x750mm</a:t>
                      </a:r>
                      <a:r>
                        <a:rPr lang="zh-CN" altLang="en-US" sz="1200" u="none" strike="noStrike">
                          <a:effectLst/>
                        </a:rPr>
                        <a:t>长</a:t>
                      </a:r>
                      <a:r>
                        <a:rPr lang="en-US" altLang="zh-CN" sz="1200" u="none" strike="noStrike">
                          <a:effectLst/>
                        </a:rPr>
                        <a:t>x230mm</a:t>
                      </a:r>
                      <a:r>
                        <a:rPr lang="zh-CN" altLang="en-US" sz="1200" u="none" strike="noStrike">
                          <a:effectLst/>
                        </a:rPr>
                        <a:t>高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设计一个起出夹具和跷跷板式的阻挡器用工位</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244288">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安装一个固定无线电天线的支架（大致在</a:t>
                      </a:r>
                      <a:r>
                        <a:rPr lang="en-US" altLang="zh-CN" sz="1200" u="none" strike="noStrike" dirty="0">
                          <a:effectLst/>
                        </a:rPr>
                        <a:t>15</a:t>
                      </a:r>
                      <a:r>
                        <a:rPr lang="zh-CN" altLang="en-US" sz="1200" u="none" strike="noStrike" dirty="0">
                          <a:effectLst/>
                        </a:rPr>
                        <a:t>号） </a:t>
                      </a:r>
                      <a:r>
                        <a:rPr lang="en-US" altLang="zh-CN" sz="1200" u="none" strike="noStrike" dirty="0">
                          <a:effectLst/>
                        </a:rPr>
                        <a:t>:</a:t>
                      </a:r>
                      <a:r>
                        <a:rPr lang="zh-CN" altLang="en-US" sz="1200" u="none" strike="noStrike" dirty="0">
                          <a:effectLst/>
                        </a:rPr>
                        <a:t>具体位置和图纸需稍后确定 </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635896" y="1196752"/>
            <a:ext cx="5154122" cy="5301208"/>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升降机描述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4716016" y="6046824"/>
            <a:ext cx="571504" cy="428628"/>
          </a:xfrm>
          <a:prstGeom prst="wedgeRectCallout">
            <a:avLst>
              <a:gd name="adj1" fmla="val 107166"/>
              <a:gd name="adj2" fmla="val -15353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外防护罩</a:t>
            </a:r>
            <a:endParaRPr lang="zh-CN" altLang="en-US" sz="1200" b="1" dirty="0">
              <a:solidFill>
                <a:schemeClr val="tx1"/>
              </a:solidFill>
            </a:endParaRPr>
          </a:p>
        </p:txBody>
      </p:sp>
      <p:sp>
        <p:nvSpPr>
          <p:cNvPr id="11" name="矩形标注 10"/>
          <p:cNvSpPr/>
          <p:nvPr/>
        </p:nvSpPr>
        <p:spPr>
          <a:xfrm>
            <a:off x="3747925" y="3457710"/>
            <a:ext cx="571504" cy="428628"/>
          </a:xfrm>
          <a:prstGeom prst="wedgeRectCallout">
            <a:avLst>
              <a:gd name="adj1" fmla="val 239368"/>
              <a:gd name="adj2" fmla="val -10924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升降电机</a:t>
            </a:r>
            <a:endParaRPr lang="zh-CN" altLang="en-US" sz="1200" b="1" dirty="0">
              <a:solidFill>
                <a:schemeClr val="tx1"/>
              </a:solidFill>
            </a:endParaRPr>
          </a:p>
        </p:txBody>
      </p:sp>
      <p:sp>
        <p:nvSpPr>
          <p:cNvPr id="12" name="矩形标注 11"/>
          <p:cNvSpPr/>
          <p:nvPr/>
        </p:nvSpPr>
        <p:spPr>
          <a:xfrm>
            <a:off x="7524328" y="4274310"/>
            <a:ext cx="571504" cy="428628"/>
          </a:xfrm>
          <a:prstGeom prst="wedgeRectCallout">
            <a:avLst>
              <a:gd name="adj1" fmla="val -75617"/>
              <a:gd name="adj2" fmla="val -2282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输送机</a:t>
            </a:r>
            <a:endParaRPr lang="zh-CN" altLang="en-US" sz="1200" b="1" dirty="0">
              <a:solidFill>
                <a:schemeClr val="tx1"/>
              </a:solidFill>
            </a:endParaRPr>
          </a:p>
        </p:txBody>
      </p:sp>
      <p:sp>
        <p:nvSpPr>
          <p:cNvPr id="13" name="矩形标注 12"/>
          <p:cNvSpPr/>
          <p:nvPr/>
        </p:nvSpPr>
        <p:spPr>
          <a:xfrm>
            <a:off x="3755937" y="5232620"/>
            <a:ext cx="571504" cy="428628"/>
          </a:xfrm>
          <a:prstGeom prst="wedgeRectCallout">
            <a:avLst>
              <a:gd name="adj1" fmla="val 212482"/>
              <a:gd name="adj2" fmla="val -26154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升降架</a:t>
            </a:r>
            <a:endParaRPr lang="zh-CN" altLang="en-US" sz="1200" b="1" dirty="0">
              <a:solidFill>
                <a:schemeClr val="tx1"/>
              </a:solidFill>
            </a:endParaRPr>
          </a:p>
        </p:txBody>
      </p:sp>
      <p:sp>
        <p:nvSpPr>
          <p:cNvPr id="14" name="矩形标注 13"/>
          <p:cNvSpPr/>
          <p:nvPr/>
        </p:nvSpPr>
        <p:spPr>
          <a:xfrm>
            <a:off x="3747925" y="4527066"/>
            <a:ext cx="571504" cy="428628"/>
          </a:xfrm>
          <a:prstGeom prst="wedgeRectCallout">
            <a:avLst>
              <a:gd name="adj1" fmla="val 113243"/>
              <a:gd name="adj2" fmla="val -5631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侧防护板</a:t>
            </a:r>
            <a:endParaRPr lang="zh-CN" altLang="en-US" sz="1200" b="1" dirty="0">
              <a:solidFill>
                <a:schemeClr val="tx1"/>
              </a:solidFill>
            </a:endParaRPr>
          </a:p>
        </p:txBody>
      </p:sp>
      <p:sp>
        <p:nvSpPr>
          <p:cNvPr id="5" name="文本框 4"/>
          <p:cNvSpPr txBox="1"/>
          <p:nvPr/>
        </p:nvSpPr>
        <p:spPr>
          <a:xfrm>
            <a:off x="251520" y="4704494"/>
            <a:ext cx="3098624" cy="1200329"/>
          </a:xfrm>
          <a:prstGeom prst="rect">
            <a:avLst/>
          </a:prstGeom>
          <a:noFill/>
        </p:spPr>
        <p:txBody>
          <a:bodyPr wrap="square">
            <a:spAutoFit/>
          </a:bodyPr>
          <a:lstStyle/>
          <a:p>
            <a:r>
              <a:rPr lang="zh-CN" altLang="en-US" sz="1200" dirty="0">
                <a:solidFill>
                  <a:schemeClr val="tx1"/>
                </a:solidFill>
              </a:rPr>
              <a:t>翻板升降机；</a:t>
            </a:r>
            <a:endParaRPr lang="en-US" altLang="zh-CN" sz="1200" dirty="0">
              <a:solidFill>
                <a:schemeClr val="tx1"/>
              </a:solidFill>
            </a:endParaRPr>
          </a:p>
          <a:p>
            <a:r>
              <a:rPr lang="en-US" altLang="zh-CN" sz="1200" dirty="0">
                <a:solidFill>
                  <a:schemeClr val="tx1"/>
                </a:solidFill>
              </a:rPr>
              <a:t>1</a:t>
            </a:r>
            <a:r>
              <a:rPr lang="zh-CN" altLang="en-US" sz="1200" dirty="0">
                <a:solidFill>
                  <a:schemeClr val="tx1"/>
                </a:solidFill>
              </a:rPr>
              <a:t>，升降机用电机驱动升降。</a:t>
            </a:r>
            <a:endParaRPr lang="en-US" altLang="zh-CN" sz="1200" dirty="0">
              <a:solidFill>
                <a:schemeClr val="tx1"/>
              </a:solidFill>
            </a:endParaRPr>
          </a:p>
          <a:p>
            <a:r>
              <a:rPr lang="en-US" altLang="zh-CN" sz="1200" dirty="0">
                <a:solidFill>
                  <a:schemeClr val="tx1"/>
                </a:solidFill>
              </a:rPr>
              <a:t>2</a:t>
            </a:r>
            <a:r>
              <a:rPr lang="zh-CN" altLang="en-US" sz="1200" dirty="0">
                <a:solidFill>
                  <a:schemeClr val="tx1"/>
                </a:solidFill>
              </a:rPr>
              <a:t>，输送用滚筒输送。</a:t>
            </a:r>
            <a:endParaRPr lang="en-US" altLang="zh-CN" sz="1200" dirty="0">
              <a:solidFill>
                <a:schemeClr val="tx1"/>
              </a:solidFill>
            </a:endParaRPr>
          </a:p>
          <a:p>
            <a:r>
              <a:rPr lang="en-US" altLang="zh-CN" sz="1200" dirty="0">
                <a:solidFill>
                  <a:schemeClr val="tx1"/>
                </a:solidFill>
              </a:rPr>
              <a:t>3</a:t>
            </a:r>
            <a:r>
              <a:rPr lang="zh-CN" altLang="en-US" sz="1200" dirty="0">
                <a:solidFill>
                  <a:schemeClr val="tx1"/>
                </a:solidFill>
              </a:rPr>
              <a:t>，升降机机架用钢材焊接制作。</a:t>
            </a:r>
            <a:endParaRPr lang="en-US" altLang="zh-CN" sz="1200" dirty="0">
              <a:solidFill>
                <a:schemeClr val="tx1"/>
              </a:solidFill>
            </a:endParaRPr>
          </a:p>
          <a:p>
            <a:r>
              <a:rPr lang="en-US" altLang="zh-CN" sz="1200" dirty="0">
                <a:solidFill>
                  <a:schemeClr val="tx1"/>
                </a:solidFill>
              </a:rPr>
              <a:t>4</a:t>
            </a:r>
            <a:r>
              <a:rPr lang="zh-CN" altLang="en-US" sz="1200" dirty="0">
                <a:solidFill>
                  <a:schemeClr val="tx1"/>
                </a:solidFill>
              </a:rPr>
              <a:t>，四周用铝合金</a:t>
            </a:r>
            <a:r>
              <a:rPr lang="en-US" altLang="zh-CN" sz="1200" dirty="0">
                <a:solidFill>
                  <a:schemeClr val="tx1"/>
                </a:solidFill>
              </a:rPr>
              <a:t>+</a:t>
            </a:r>
            <a:r>
              <a:rPr lang="zh-CN" altLang="en-US" sz="1200" dirty="0">
                <a:solidFill>
                  <a:schemeClr val="tx1"/>
                </a:solidFill>
              </a:rPr>
              <a:t>有机玻璃防护</a:t>
            </a:r>
            <a:endParaRPr lang="en-US" altLang="zh-CN" sz="1200" dirty="0">
              <a:solidFill>
                <a:schemeClr val="tx1"/>
              </a:solidFill>
            </a:endParaRPr>
          </a:p>
          <a:p>
            <a:r>
              <a:rPr lang="en-US" altLang="zh-CN" sz="1200" dirty="0">
                <a:solidFill>
                  <a:schemeClr val="tx1"/>
                </a:solidFill>
              </a:rPr>
              <a:t>5</a:t>
            </a:r>
            <a:r>
              <a:rPr lang="zh-CN" altLang="en-US" sz="1200" dirty="0">
                <a:solidFill>
                  <a:schemeClr val="tx1"/>
                </a:solidFill>
              </a:rPr>
              <a:t>，升降机后面有维修门。</a:t>
            </a:r>
            <a:endParaRPr lang="zh-CN" altLang="en-US" sz="1200" dirty="0">
              <a:solidFill>
                <a:schemeClr val="tx1"/>
              </a:solidFill>
            </a:endParaRPr>
          </a:p>
        </p:txBody>
      </p:sp>
      <p:graphicFrame>
        <p:nvGraphicFramePr>
          <p:cNvPr id="6" name="表格 5"/>
          <p:cNvGraphicFramePr>
            <a:graphicFrameLocks noGrp="1"/>
          </p:cNvGraphicFramePr>
          <p:nvPr/>
        </p:nvGraphicFramePr>
        <p:xfrm>
          <a:off x="230208" y="765404"/>
          <a:ext cx="3405688" cy="3852658"/>
        </p:xfrm>
        <a:graphic>
          <a:graphicData uri="http://schemas.openxmlformats.org/drawingml/2006/table">
            <a:tbl>
              <a:tblPr>
                <a:tableStyleId>{5C22544A-7EE6-4342-B048-85BDC9FD1C3A}</a:tableStyleId>
              </a:tblPr>
              <a:tblGrid>
                <a:gridCol w="152691"/>
                <a:gridCol w="608415"/>
                <a:gridCol w="2644582"/>
              </a:tblGrid>
              <a:tr h="381788">
                <a:tc>
                  <a:txBody>
                    <a:bodyPr/>
                    <a:lstStyle/>
                    <a:p>
                      <a:pPr algn="ctr" fontAlgn="ctr"/>
                      <a:r>
                        <a:rPr lang="zh-CN" altLang="en-US" sz="1200" u="none" strike="noStrike">
                          <a:effectLst/>
                        </a:rPr>
                        <a:t>序号</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1</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上</a:t>
                      </a:r>
                      <a:r>
                        <a:rPr lang="en-US" altLang="zh-CN" sz="1200" u="none" strike="noStrike">
                          <a:effectLst/>
                        </a:rPr>
                        <a:t>/</a:t>
                      </a:r>
                      <a:r>
                        <a:rPr lang="zh-CN" altLang="en-US" sz="1200" u="none" strike="noStrike">
                          <a:effectLst/>
                        </a:rPr>
                        <a:t>下升降机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en-US" altLang="zh-CN" sz="1200" u="none" strike="noStrike">
                          <a:effectLst/>
                        </a:rPr>
                        <a:t>2</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功能</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将夹具运输至输送机的顶部和底部</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3</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结构</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上</a:t>
                      </a:r>
                      <a:r>
                        <a:rPr lang="en-US" altLang="zh-CN" sz="1200" u="none" strike="noStrike">
                          <a:effectLst/>
                        </a:rPr>
                        <a:t>/</a:t>
                      </a:r>
                      <a:r>
                        <a:rPr lang="zh-CN" altLang="en-US" sz="1200" u="none" strike="noStrike">
                          <a:effectLst/>
                        </a:rPr>
                        <a:t>下机构</a:t>
                      </a:r>
                      <a:r>
                        <a:rPr lang="en-US" altLang="zh-CN" sz="1200" u="none" strike="noStrike">
                          <a:effectLst/>
                        </a:rPr>
                        <a:t>(</a:t>
                      </a:r>
                      <a:r>
                        <a:rPr lang="zh-CN" altLang="en-US" sz="1200" u="none" strike="noStrike">
                          <a:effectLst/>
                        </a:rPr>
                        <a:t>电机</a:t>
                      </a:r>
                      <a:r>
                        <a:rPr lang="en-US" altLang="zh-CN" sz="1200" u="none" strike="noStrike">
                          <a:effectLst/>
                        </a:rPr>
                        <a:t>+</a:t>
                      </a:r>
                      <a:r>
                        <a:rPr lang="zh-CN" altLang="en-US" sz="1200" u="none" strike="noStrike">
                          <a:effectLst/>
                        </a:rPr>
                        <a:t>链条驱动</a:t>
                      </a:r>
                      <a:r>
                        <a:rPr lang="en-US" altLang="zh-CN" sz="1200" u="none" strike="noStrike">
                          <a:effectLst/>
                        </a:rPr>
                        <a:t>+ </a:t>
                      </a:r>
                      <a:r>
                        <a:rPr lang="zh-CN" altLang="en-US" sz="1200" u="none" strike="noStrike">
                          <a:effectLst/>
                        </a:rPr>
                        <a:t>正转</a:t>
                      </a:r>
                      <a:r>
                        <a:rPr lang="en-US" altLang="zh-CN" sz="1200" u="none" strike="noStrike">
                          <a:effectLst/>
                        </a:rPr>
                        <a:t>/</a:t>
                      </a:r>
                      <a:r>
                        <a:rPr lang="zh-CN" altLang="en-US" sz="1200" u="none" strike="noStrike">
                          <a:effectLst/>
                        </a:rPr>
                        <a:t>反转 机构</a:t>
                      </a:r>
                      <a:r>
                        <a:rPr lang="en-US" altLang="zh-CN" sz="1200" u="none" strike="noStrike">
                          <a:effectLst/>
                        </a:rPr>
                        <a:t>(</a:t>
                      </a:r>
                      <a:r>
                        <a:rPr lang="zh-CN" altLang="en-US" sz="1200" u="none" strike="noStrike">
                          <a:effectLst/>
                        </a:rPr>
                        <a:t>电机</a:t>
                      </a:r>
                      <a:r>
                        <a:rPr lang="en-US" altLang="zh-CN" sz="1200" u="none" strike="noStrike">
                          <a:effectLst/>
                        </a:rPr>
                        <a:t>+</a:t>
                      </a:r>
                      <a:r>
                        <a:rPr lang="zh-CN" altLang="en-US" sz="1200" u="none" strike="noStrike">
                          <a:effectLst/>
                        </a:rPr>
                        <a:t>链条</a:t>
                      </a:r>
                      <a:r>
                        <a:rPr lang="en-US" altLang="zh-CN" sz="1200" u="none" strike="noStrike">
                          <a:effectLst/>
                        </a:rPr>
                        <a:t>+</a:t>
                      </a:r>
                      <a:r>
                        <a:rPr lang="zh-CN" altLang="en-US" sz="1200" u="none" strike="noStrike">
                          <a:effectLst/>
                        </a:rPr>
                        <a:t>滚筒驱动</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4</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工作流程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检测到信号 → 升降机上升 → 链条起动 → 链条停止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 升降机下降</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en-US" altLang="zh-CN" sz="1200" u="none" strike="noStrike">
                          <a:effectLst/>
                        </a:rPr>
                        <a:t>5</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其他</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a:t>
                      </a:r>
                      <a:r>
                        <a:rPr lang="zh-CN" altLang="en-US" sz="1200" u="none" strike="noStrike" dirty="0">
                          <a:effectLst/>
                        </a:rPr>
                        <a:t>安装一个导轨，防止夹具的方向发生变化时夹具发生翻转。 </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可以起动升降机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如果需要，可以手动操作升降机</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6884">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设计标准：夹具重量为</a:t>
                      </a:r>
                      <a:r>
                        <a:rPr lang="en-US" altLang="zh-CN" sz="1200" u="none" strike="noStrike" dirty="0">
                          <a:effectLst/>
                        </a:rPr>
                        <a:t>200</a:t>
                      </a:r>
                      <a:r>
                        <a:rPr lang="zh-CN" altLang="en-US" sz="1200" u="none" strike="noStrike" dirty="0">
                          <a:effectLst/>
                        </a:rPr>
                        <a:t>千克</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77290">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将运行噪音降至最小（需经光华荣昌批准）</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995936" y="983698"/>
            <a:ext cx="4716016" cy="3371270"/>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顶升转向机</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6078722" y="4295148"/>
            <a:ext cx="571504" cy="428628"/>
          </a:xfrm>
          <a:prstGeom prst="wedgeRectCallout">
            <a:avLst>
              <a:gd name="adj1" fmla="val -62166"/>
              <a:gd name="adj2" fmla="val -8419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底座</a:t>
            </a:r>
            <a:endParaRPr lang="zh-CN" altLang="en-US" sz="1200" b="1" dirty="0">
              <a:solidFill>
                <a:schemeClr val="tx1"/>
              </a:solidFill>
            </a:endParaRPr>
          </a:p>
        </p:txBody>
      </p:sp>
      <p:sp>
        <p:nvSpPr>
          <p:cNvPr id="11" name="矩形标注 10"/>
          <p:cNvSpPr/>
          <p:nvPr/>
        </p:nvSpPr>
        <p:spPr>
          <a:xfrm>
            <a:off x="6156176" y="614890"/>
            <a:ext cx="571504" cy="428628"/>
          </a:xfrm>
          <a:prstGeom prst="wedgeRectCallout">
            <a:avLst>
              <a:gd name="adj1" fmla="val 80702"/>
              <a:gd name="adj2" fmla="val 34941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滚筒电机</a:t>
            </a:r>
            <a:endParaRPr lang="zh-CN" altLang="en-US" sz="1200" b="1" dirty="0">
              <a:solidFill>
                <a:schemeClr val="tx1"/>
              </a:solidFill>
            </a:endParaRPr>
          </a:p>
        </p:txBody>
      </p:sp>
      <p:sp>
        <p:nvSpPr>
          <p:cNvPr id="12" name="矩形标注 11"/>
          <p:cNvSpPr/>
          <p:nvPr/>
        </p:nvSpPr>
        <p:spPr>
          <a:xfrm>
            <a:off x="7596336" y="3773224"/>
            <a:ext cx="571504" cy="428628"/>
          </a:xfrm>
          <a:prstGeom prst="wedgeRectCallout">
            <a:avLst>
              <a:gd name="adj1" fmla="val -75617"/>
              <a:gd name="adj2" fmla="val -2282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输送滚筒</a:t>
            </a:r>
            <a:endParaRPr lang="zh-CN" altLang="en-US" sz="1200" b="1" dirty="0">
              <a:solidFill>
                <a:schemeClr val="tx1"/>
              </a:solidFill>
            </a:endParaRPr>
          </a:p>
        </p:txBody>
      </p:sp>
      <p:sp>
        <p:nvSpPr>
          <p:cNvPr id="13" name="矩形标注 12"/>
          <p:cNvSpPr/>
          <p:nvPr/>
        </p:nvSpPr>
        <p:spPr>
          <a:xfrm>
            <a:off x="5010905" y="4140654"/>
            <a:ext cx="571504" cy="428628"/>
          </a:xfrm>
          <a:prstGeom prst="wedgeRectCallout">
            <a:avLst>
              <a:gd name="adj1" fmla="val 75150"/>
              <a:gd name="adj2" fmla="val -13888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升降架</a:t>
            </a:r>
            <a:endParaRPr lang="zh-CN" altLang="en-US" sz="1200" b="1" dirty="0">
              <a:solidFill>
                <a:schemeClr val="tx1"/>
              </a:solidFill>
            </a:endParaRPr>
          </a:p>
        </p:txBody>
      </p:sp>
      <p:sp>
        <p:nvSpPr>
          <p:cNvPr id="14" name="矩形标注 13"/>
          <p:cNvSpPr/>
          <p:nvPr/>
        </p:nvSpPr>
        <p:spPr>
          <a:xfrm>
            <a:off x="4169994" y="3773224"/>
            <a:ext cx="571504" cy="428628"/>
          </a:xfrm>
          <a:prstGeom prst="wedgeRectCallout">
            <a:avLst>
              <a:gd name="adj1" fmla="val 143909"/>
              <a:gd name="adj2" fmla="val -10787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导向装置</a:t>
            </a:r>
            <a:endParaRPr lang="zh-CN" altLang="en-US" sz="1200" b="1" dirty="0">
              <a:solidFill>
                <a:schemeClr val="tx1"/>
              </a:solidFill>
            </a:endParaRPr>
          </a:p>
        </p:txBody>
      </p:sp>
      <p:sp>
        <p:nvSpPr>
          <p:cNvPr id="5" name="文本框 4"/>
          <p:cNvSpPr txBox="1"/>
          <p:nvPr/>
        </p:nvSpPr>
        <p:spPr>
          <a:xfrm>
            <a:off x="156258" y="3674145"/>
            <a:ext cx="3098624" cy="2492990"/>
          </a:xfrm>
          <a:prstGeom prst="rect">
            <a:avLst/>
          </a:prstGeom>
          <a:noFill/>
        </p:spPr>
        <p:txBody>
          <a:bodyPr wrap="square">
            <a:spAutoFit/>
          </a:bodyPr>
          <a:lstStyle/>
          <a:p>
            <a:r>
              <a:rPr lang="zh-CN" altLang="en-US" sz="1200" dirty="0">
                <a:solidFill>
                  <a:schemeClr val="tx1"/>
                </a:solidFill>
              </a:rPr>
              <a:t>转向机；</a:t>
            </a:r>
            <a:endParaRPr lang="en-US" altLang="zh-CN" sz="1200" dirty="0">
              <a:solidFill>
                <a:schemeClr val="tx1"/>
              </a:solidFill>
            </a:endParaRPr>
          </a:p>
          <a:p>
            <a:r>
              <a:rPr lang="en-US" altLang="zh-CN" sz="1200" dirty="0">
                <a:solidFill>
                  <a:schemeClr val="tx1"/>
                </a:solidFill>
              </a:rPr>
              <a:t>1</a:t>
            </a:r>
            <a:r>
              <a:rPr lang="zh-CN" altLang="en-US" sz="1200" dirty="0">
                <a:solidFill>
                  <a:schemeClr val="tx1"/>
                </a:solidFill>
              </a:rPr>
              <a:t>，升降机用气缸驱动升降。</a:t>
            </a:r>
            <a:endParaRPr lang="en-US" altLang="zh-CN" sz="1200" dirty="0">
              <a:solidFill>
                <a:schemeClr val="tx1"/>
              </a:solidFill>
            </a:endParaRPr>
          </a:p>
          <a:p>
            <a:r>
              <a:rPr lang="en-US" altLang="zh-CN" sz="1200" dirty="0">
                <a:solidFill>
                  <a:schemeClr val="tx1"/>
                </a:solidFill>
              </a:rPr>
              <a:t>2</a:t>
            </a:r>
            <a:r>
              <a:rPr lang="zh-CN" altLang="en-US" sz="1200" dirty="0">
                <a:solidFill>
                  <a:schemeClr val="tx1"/>
                </a:solidFill>
              </a:rPr>
              <a:t>，输送用滚筒输送，驱动用同步带驱动。</a:t>
            </a:r>
            <a:endParaRPr lang="en-US" altLang="zh-CN" sz="1200" dirty="0">
              <a:solidFill>
                <a:schemeClr val="tx1"/>
              </a:solidFill>
            </a:endParaRPr>
          </a:p>
          <a:p>
            <a:r>
              <a:rPr lang="en-US" altLang="zh-CN" sz="1200" dirty="0">
                <a:solidFill>
                  <a:schemeClr val="tx1"/>
                </a:solidFill>
              </a:rPr>
              <a:t>3</a:t>
            </a:r>
            <a:r>
              <a:rPr lang="zh-CN" altLang="en-US" sz="1200" dirty="0">
                <a:solidFill>
                  <a:schemeClr val="tx1"/>
                </a:solidFill>
              </a:rPr>
              <a:t>，升降机机架用钢材焊接制作。</a:t>
            </a:r>
            <a:endParaRPr lang="en-US" altLang="zh-CN" sz="1200" dirty="0">
              <a:solidFill>
                <a:schemeClr val="tx1"/>
              </a:solidFill>
            </a:endParaRPr>
          </a:p>
          <a:p>
            <a:r>
              <a:rPr lang="en-US" altLang="zh-CN" sz="1200" dirty="0">
                <a:solidFill>
                  <a:schemeClr val="tx1"/>
                </a:solidFill>
              </a:rPr>
              <a:t>4</a:t>
            </a:r>
            <a:r>
              <a:rPr lang="zh-CN" altLang="en-US" sz="1200" dirty="0">
                <a:solidFill>
                  <a:schemeClr val="tx1"/>
                </a:solidFill>
              </a:rPr>
              <a:t>，导向用直线轴承导向。</a:t>
            </a:r>
            <a:endParaRPr lang="en-US" altLang="zh-CN" sz="1200" dirty="0">
              <a:solidFill>
                <a:schemeClr val="tx1"/>
              </a:solidFill>
            </a:endParaRPr>
          </a:p>
          <a:p>
            <a:r>
              <a:rPr lang="en-US" altLang="zh-CN" sz="1200" dirty="0"/>
              <a:t>5</a:t>
            </a:r>
            <a:r>
              <a:rPr lang="zh-CN" altLang="en-US" sz="1200" dirty="0"/>
              <a:t>，底座用钢材焊接制作。</a:t>
            </a:r>
            <a:endParaRPr lang="en-US" altLang="zh-CN" sz="1200" dirty="0"/>
          </a:p>
          <a:p>
            <a:pPr marR="66675" lvl="0">
              <a:tabLst>
                <a:tab pos="372745" algn="l"/>
                <a:tab pos="626745" algn="l"/>
              </a:tabLst>
            </a:pPr>
            <a:r>
              <a:rPr lang="en-US" altLang="zh-CN" sz="1200" dirty="0"/>
              <a:t>6</a:t>
            </a:r>
            <a:r>
              <a:rPr lang="zh-CN" altLang="en-US" sz="1200" dirty="0"/>
              <a:t>，</a:t>
            </a:r>
            <a:r>
              <a:rPr lang="zh-CN" altLang="zh-CN" sz="1200" dirty="0"/>
              <a:t>顶升用气缸为动力，</a:t>
            </a:r>
            <a:r>
              <a:rPr lang="en-US" altLang="zh-CN" sz="1200" dirty="0"/>
              <a:t>SMC</a:t>
            </a:r>
            <a:r>
              <a:rPr lang="zh-CN" altLang="zh-CN" sz="1200" dirty="0"/>
              <a:t>品牌。</a:t>
            </a:r>
            <a:endParaRPr lang="zh-CN" altLang="zh-CN" sz="1200" dirty="0"/>
          </a:p>
          <a:p>
            <a:pPr marR="66675" lvl="0">
              <a:tabLst>
                <a:tab pos="372745" algn="l"/>
                <a:tab pos="626745" algn="l"/>
              </a:tabLst>
            </a:pPr>
            <a:r>
              <a:rPr lang="en-US" altLang="zh-CN" sz="1200" dirty="0"/>
              <a:t>7</a:t>
            </a:r>
            <a:r>
              <a:rPr lang="zh-CN" altLang="en-US" sz="1200" dirty="0"/>
              <a:t>，</a:t>
            </a:r>
            <a:r>
              <a:rPr lang="zh-CN" altLang="zh-CN" sz="1200" dirty="0"/>
              <a:t>顶升高度</a:t>
            </a:r>
            <a:r>
              <a:rPr lang="en-US" altLang="zh-CN" sz="1200" dirty="0"/>
              <a:t>50mm</a:t>
            </a:r>
            <a:endParaRPr lang="zh-CN" altLang="zh-CN" sz="1200" dirty="0"/>
          </a:p>
          <a:p>
            <a:pPr marR="66675" lvl="0">
              <a:tabLst>
                <a:tab pos="372745" algn="l"/>
                <a:tab pos="626745" algn="l"/>
              </a:tabLst>
            </a:pPr>
            <a:r>
              <a:rPr lang="en-US" altLang="zh-CN" sz="1200" dirty="0"/>
              <a:t>8</a:t>
            </a:r>
            <a:r>
              <a:rPr lang="zh-CN" altLang="en-US" sz="1200" dirty="0"/>
              <a:t>，</a:t>
            </a:r>
            <a:r>
              <a:rPr lang="zh-CN" altLang="zh-CN" sz="1200" dirty="0"/>
              <a:t>移载机构采用电动滚筒为动力，电动滚筒与其它滚筒采用同步带连接；</a:t>
            </a:r>
            <a:endParaRPr lang="zh-CN" altLang="zh-CN" sz="1200" dirty="0"/>
          </a:p>
          <a:p>
            <a:pPr lvl="0">
              <a:tabLst>
                <a:tab pos="372745" algn="l"/>
              </a:tabLst>
            </a:pPr>
            <a:r>
              <a:rPr lang="en-US" altLang="zh-CN" sz="1200" dirty="0"/>
              <a:t>9</a:t>
            </a:r>
            <a:r>
              <a:rPr lang="zh-CN" altLang="en-US" sz="1200" dirty="0"/>
              <a:t>，</a:t>
            </a:r>
            <a:r>
              <a:rPr lang="zh-CN" altLang="zh-CN" sz="1200" dirty="0"/>
              <a:t>设备输送速度为</a:t>
            </a:r>
            <a:r>
              <a:rPr lang="en-US" altLang="zh-CN" sz="1200" dirty="0"/>
              <a:t>10m/Min</a:t>
            </a:r>
            <a:r>
              <a:rPr lang="zh-CN" altLang="zh-CN" sz="1200" dirty="0"/>
              <a:t>。</a:t>
            </a:r>
            <a:endParaRPr lang="zh-CN" altLang="zh-CN" sz="1200" dirty="0"/>
          </a:p>
          <a:p>
            <a:pPr lvl="0">
              <a:tabLst>
                <a:tab pos="372745" algn="l"/>
              </a:tabLst>
            </a:pPr>
            <a:r>
              <a:rPr lang="en-US" altLang="zh-CN" sz="1200" dirty="0"/>
              <a:t>10</a:t>
            </a:r>
            <a:r>
              <a:rPr lang="zh-CN" altLang="en-US" sz="1200" dirty="0"/>
              <a:t>，</a:t>
            </a:r>
            <a:r>
              <a:rPr lang="zh-CN" altLang="zh-CN" sz="1200" dirty="0"/>
              <a:t>固定架采用钢制喷塑处理</a:t>
            </a:r>
            <a:endParaRPr lang="zh-CN" altLang="zh-CN" sz="1200" dirty="0"/>
          </a:p>
          <a:p>
            <a:endParaRPr lang="zh-CN" altLang="en-US" sz="1200" dirty="0">
              <a:solidFill>
                <a:schemeClr val="tx1"/>
              </a:solidFill>
            </a:endParaRPr>
          </a:p>
        </p:txBody>
      </p:sp>
      <p:graphicFrame>
        <p:nvGraphicFramePr>
          <p:cNvPr id="2" name="表格 1"/>
          <p:cNvGraphicFramePr>
            <a:graphicFrameLocks noGrp="1"/>
          </p:cNvGraphicFramePr>
          <p:nvPr/>
        </p:nvGraphicFramePr>
        <p:xfrm>
          <a:off x="251520" y="836712"/>
          <a:ext cx="3600399" cy="2699919"/>
        </p:xfrm>
        <a:graphic>
          <a:graphicData uri="http://schemas.openxmlformats.org/drawingml/2006/table">
            <a:tbl>
              <a:tblPr>
                <a:tableStyleId>{5C22544A-7EE6-4342-B048-85BDC9FD1C3A}</a:tableStyleId>
              </a:tblPr>
              <a:tblGrid>
                <a:gridCol w="161421"/>
                <a:gridCol w="918699"/>
                <a:gridCol w="2520279"/>
              </a:tblGrid>
              <a:tr h="408669">
                <a:tc>
                  <a:txBody>
                    <a:bodyPr/>
                    <a:lstStyle/>
                    <a:p>
                      <a:pPr algn="ctr" fontAlgn="ctr"/>
                      <a:r>
                        <a:rPr lang="zh-CN" altLang="en-US" sz="1200" u="none" strike="noStrike">
                          <a:effectLst/>
                        </a:rPr>
                        <a:t>序号</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1</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滚筒转向器</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2</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功能</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改变夹具方向</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3</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结构</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向上</a:t>
                      </a:r>
                      <a:r>
                        <a:rPr lang="en-US" altLang="zh-CN" sz="1200" u="none" strike="noStrike">
                          <a:effectLst/>
                        </a:rPr>
                        <a:t>/</a:t>
                      </a:r>
                      <a:r>
                        <a:rPr lang="zh-CN" altLang="en-US" sz="1200" u="none" strike="noStrike">
                          <a:effectLst/>
                        </a:rPr>
                        <a:t>向下运动机构（气缸、升降器驱动）</a:t>
                      </a:r>
                      <a:r>
                        <a:rPr lang="en-US" altLang="zh-CN" sz="1200" u="none" strike="noStrike">
                          <a:effectLst/>
                        </a:rPr>
                        <a:t>+</a:t>
                      </a:r>
                      <a:r>
                        <a:rPr lang="zh-CN" altLang="en-US" sz="1200" u="none" strike="noStrike">
                          <a:effectLst/>
                        </a:rPr>
                        <a:t>滚筒</a:t>
                      </a:r>
                      <a:r>
                        <a:rPr lang="en-US" altLang="zh-CN" sz="1200" u="none" strike="noStrike">
                          <a:effectLst/>
                        </a:rPr>
                        <a:t>(</a:t>
                      </a:r>
                      <a:r>
                        <a:rPr lang="zh-CN" altLang="en-US" sz="1200" u="none" strike="noStrike">
                          <a:effectLst/>
                        </a:rPr>
                        <a:t>电机驱动</a:t>
                      </a:r>
                      <a:r>
                        <a:rPr lang="en-US" altLang="zh-CN" sz="1200" u="none" strike="noStrike">
                          <a:effectLst/>
                        </a:rPr>
                        <a:t>)</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4</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工作流程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检测到信号 →转向器向上运动 → 链条起动 → 链条停止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 转向器向下运动</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5</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其他</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r>
                        <a:rPr lang="en-US" altLang="zh-CN" sz="1200" u="none" strike="noStrike">
                          <a:effectLst/>
                        </a:rPr>
                        <a:t>- </a:t>
                      </a:r>
                      <a:r>
                        <a:rPr lang="zh-CN" altLang="en-US" sz="1200" u="none" strike="noStrike">
                          <a:effectLst/>
                        </a:rPr>
                        <a:t>滚筒驱动式</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　</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a:t>
                      </a:r>
                      <a:r>
                        <a:rPr lang="en-US" altLang="zh-CN" sz="1200" u="none" strike="noStrike" dirty="0">
                          <a:effectLst/>
                        </a:rPr>
                        <a:t>- </a:t>
                      </a:r>
                      <a:r>
                        <a:rPr lang="zh-CN" altLang="en-US" sz="1200" u="none" strike="noStrike" dirty="0">
                          <a:effectLst/>
                        </a:rPr>
                        <a:t>如果需要，可以手动操作升降机</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pic>
        <p:nvPicPr>
          <p:cNvPr id="8"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8105" y="4653136"/>
            <a:ext cx="1865670" cy="19997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710194" y="836712"/>
            <a:ext cx="2403315" cy="2352896"/>
          </a:xfrm>
          <a:prstGeom prst="rect">
            <a:avLst/>
          </a:prstGeom>
          <a:noFill/>
          <a:ln>
            <a:noFill/>
          </a:ln>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zh-CN" sz="1800" b="1" kern="100" dirty="0">
                <a:effectLst/>
                <a:latin typeface="Times New Roman" panose="02020603050405020304" pitchFamily="18" charset="0"/>
                <a:ea typeface="楷体_GB2312"/>
                <a:cs typeface="Times New Roman" panose="02020603050405020304" pitchFamily="18" charset="0"/>
              </a:rPr>
              <a:t>顶升定位</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6311415" y="3431173"/>
            <a:ext cx="571504" cy="428628"/>
          </a:xfrm>
          <a:prstGeom prst="wedgeRectCallout">
            <a:avLst>
              <a:gd name="adj1" fmla="val -58166"/>
              <a:gd name="adj2" fmla="val -21219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底座</a:t>
            </a:r>
            <a:endParaRPr lang="zh-CN" altLang="en-US" sz="1200" b="1" dirty="0">
              <a:solidFill>
                <a:schemeClr val="tx1"/>
              </a:solidFill>
            </a:endParaRPr>
          </a:p>
        </p:txBody>
      </p:sp>
      <p:sp>
        <p:nvSpPr>
          <p:cNvPr id="12" name="矩形标注 11"/>
          <p:cNvSpPr/>
          <p:nvPr/>
        </p:nvSpPr>
        <p:spPr>
          <a:xfrm>
            <a:off x="7125422" y="3449481"/>
            <a:ext cx="571504" cy="428628"/>
          </a:xfrm>
          <a:prstGeom prst="wedgeRectCallout">
            <a:avLst>
              <a:gd name="adj1" fmla="val -99617"/>
              <a:gd name="adj2" fmla="val -31893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定位装置</a:t>
            </a:r>
            <a:endParaRPr lang="zh-CN" altLang="en-US" sz="1200" b="1" dirty="0">
              <a:solidFill>
                <a:schemeClr val="tx1"/>
              </a:solidFill>
            </a:endParaRPr>
          </a:p>
        </p:txBody>
      </p:sp>
      <p:sp>
        <p:nvSpPr>
          <p:cNvPr id="13" name="矩形标注 12"/>
          <p:cNvSpPr/>
          <p:nvPr/>
        </p:nvSpPr>
        <p:spPr>
          <a:xfrm>
            <a:off x="5365305" y="3449481"/>
            <a:ext cx="571504" cy="428628"/>
          </a:xfrm>
          <a:prstGeom prst="wedgeRectCallout">
            <a:avLst>
              <a:gd name="adj1" fmla="val 15150"/>
              <a:gd name="adj2" fmla="val -2971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升降架</a:t>
            </a:r>
            <a:endParaRPr lang="zh-CN" altLang="en-US" sz="1200" b="1" dirty="0">
              <a:solidFill>
                <a:schemeClr val="tx1"/>
              </a:solidFill>
            </a:endParaRPr>
          </a:p>
        </p:txBody>
      </p:sp>
      <p:sp>
        <p:nvSpPr>
          <p:cNvPr id="14" name="矩形标注 13"/>
          <p:cNvSpPr/>
          <p:nvPr/>
        </p:nvSpPr>
        <p:spPr>
          <a:xfrm>
            <a:off x="4551298" y="3431173"/>
            <a:ext cx="571504" cy="428628"/>
          </a:xfrm>
          <a:prstGeom prst="wedgeRectCallout">
            <a:avLst>
              <a:gd name="adj1" fmla="val 130576"/>
              <a:gd name="adj2" fmla="val -28031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导向装置</a:t>
            </a:r>
            <a:endParaRPr lang="zh-CN" altLang="en-US" sz="1200" b="1" dirty="0">
              <a:solidFill>
                <a:schemeClr val="tx1"/>
              </a:solidFill>
            </a:endParaRPr>
          </a:p>
        </p:txBody>
      </p:sp>
      <p:sp>
        <p:nvSpPr>
          <p:cNvPr id="5" name="文本框 4"/>
          <p:cNvSpPr txBox="1"/>
          <p:nvPr/>
        </p:nvSpPr>
        <p:spPr>
          <a:xfrm>
            <a:off x="179512" y="3009413"/>
            <a:ext cx="3098624" cy="1235403"/>
          </a:xfrm>
          <a:prstGeom prst="rect">
            <a:avLst/>
          </a:prstGeom>
          <a:noFill/>
        </p:spPr>
        <p:txBody>
          <a:bodyPr wrap="square">
            <a:spAutoFit/>
          </a:bodyPr>
          <a:lstStyle/>
          <a:p>
            <a:r>
              <a:rPr lang="zh-CN" altLang="en-US" sz="1400" dirty="0">
                <a:solidFill>
                  <a:schemeClr val="tx1"/>
                </a:solidFill>
              </a:rPr>
              <a:t>转向</a:t>
            </a:r>
            <a:r>
              <a:rPr lang="zh-CN" altLang="en-US" sz="1400" dirty="0"/>
              <a:t>机组成；</a:t>
            </a:r>
            <a:endParaRPr lang="en-US" altLang="zh-CN" sz="1400" dirty="0"/>
          </a:p>
          <a:p>
            <a:pPr marL="742950" lvl="1" indent="-285750" algn="just">
              <a:lnSpc>
                <a:spcPct val="150000"/>
              </a:lnSpc>
              <a:buFont typeface="Wingdings" panose="05000000000000000000" pitchFamily="2" charset="2"/>
              <a:buChar char=""/>
              <a:tabLst>
                <a:tab pos="533400" algn="l"/>
              </a:tabLst>
            </a:pPr>
            <a:r>
              <a:rPr lang="en-US" altLang="zh-CN" sz="1400" dirty="0"/>
              <a:t>1</a:t>
            </a:r>
            <a:r>
              <a:rPr lang="zh-CN" altLang="en-US" sz="1400" dirty="0"/>
              <a:t>，</a:t>
            </a:r>
            <a:r>
              <a:rPr lang="zh-CN" altLang="zh-CN" sz="1400" dirty="0"/>
              <a:t>顶升机构：</a:t>
            </a:r>
            <a:r>
              <a:rPr lang="en-US" altLang="zh-CN" sz="1400" dirty="0"/>
              <a:t>4</a:t>
            </a:r>
            <a:r>
              <a:rPr lang="zh-CN" altLang="zh-CN" sz="1400" dirty="0"/>
              <a:t>导柱式升降，气缸顶升；</a:t>
            </a:r>
            <a:endParaRPr lang="zh-CN" altLang="zh-CN" sz="1400" dirty="0"/>
          </a:p>
          <a:p>
            <a:pPr marL="742950" lvl="1" indent="-285750" algn="just">
              <a:lnSpc>
                <a:spcPct val="150000"/>
              </a:lnSpc>
              <a:buFont typeface="Wingdings" panose="05000000000000000000" pitchFamily="2" charset="2"/>
              <a:buChar char=""/>
              <a:tabLst>
                <a:tab pos="533400" algn="l"/>
              </a:tabLst>
            </a:pPr>
            <a:r>
              <a:rPr lang="zh-CN" altLang="zh-CN" sz="1400" dirty="0"/>
              <a:t>定位机构：定位销插入工装；</a:t>
            </a:r>
            <a:endParaRPr lang="zh-CN" altLang="zh-CN" sz="1400" dirty="0"/>
          </a:p>
        </p:txBody>
      </p:sp>
      <p:graphicFrame>
        <p:nvGraphicFramePr>
          <p:cNvPr id="2" name="表格 1"/>
          <p:cNvGraphicFramePr>
            <a:graphicFrameLocks noGrp="1"/>
          </p:cNvGraphicFramePr>
          <p:nvPr/>
        </p:nvGraphicFramePr>
        <p:xfrm>
          <a:off x="251520" y="836712"/>
          <a:ext cx="3600399" cy="1764081"/>
        </p:xfrm>
        <a:graphic>
          <a:graphicData uri="http://schemas.openxmlformats.org/drawingml/2006/table">
            <a:tbl>
              <a:tblPr>
                <a:tableStyleId>{5C22544A-7EE6-4342-B048-85BDC9FD1C3A}</a:tableStyleId>
              </a:tblPr>
              <a:tblGrid>
                <a:gridCol w="161421"/>
                <a:gridCol w="918699"/>
                <a:gridCol w="2520279"/>
              </a:tblGrid>
              <a:tr h="408669">
                <a:tc>
                  <a:txBody>
                    <a:bodyPr/>
                    <a:lstStyle/>
                    <a:p>
                      <a:pPr algn="ctr" fontAlgn="ctr"/>
                      <a:r>
                        <a:rPr lang="zh-CN" altLang="en-US" sz="1200" u="none" strike="noStrike">
                          <a:effectLst/>
                        </a:rPr>
                        <a:t>序号</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项目</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ctr" fontAlgn="ctr"/>
                      <a:r>
                        <a:rPr lang="zh-CN" altLang="en-US" sz="1200" u="none" strike="noStrike">
                          <a:effectLst/>
                        </a:rPr>
                        <a:t>内容</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1</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组件名称</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顶升定位</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2</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功能</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保证夹具到位后的一致性</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3</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结构</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 向上</a:t>
                      </a:r>
                      <a:r>
                        <a:rPr lang="en-US" altLang="zh-CN" sz="1200" u="none" strike="noStrike" dirty="0">
                          <a:effectLst/>
                        </a:rPr>
                        <a:t>/</a:t>
                      </a:r>
                      <a:r>
                        <a:rPr lang="zh-CN" altLang="en-US" sz="1200" u="none" strike="noStrike" dirty="0">
                          <a:effectLst/>
                        </a:rPr>
                        <a:t>向下运动机构（气缸、升降器驱动）</a:t>
                      </a:r>
                      <a:r>
                        <a:rPr lang="en-US" altLang="zh-CN" sz="1200" u="none" strike="noStrike" dirty="0">
                          <a:effectLst/>
                        </a:rPr>
                        <a:t>+</a:t>
                      </a:r>
                      <a:r>
                        <a:rPr lang="zh-CN" altLang="en-US" sz="1200" u="none" strike="noStrike" dirty="0">
                          <a:effectLst/>
                        </a:rPr>
                        <a:t>精定位</a:t>
                      </a:r>
                      <a:endParaRPr lang="en-US" altLang="zh-CN" sz="1200" b="0" i="0" u="none" strike="noStrike" dirty="0">
                        <a:effectLst/>
                        <a:latin typeface="宋体" panose="02010600030101010101" pitchFamily="2" charset="-122"/>
                        <a:ea typeface="宋体" panose="02010600030101010101" pitchFamily="2" charset="-122"/>
                      </a:endParaRPr>
                    </a:p>
                  </a:txBody>
                  <a:tcPr marL="0" marR="0" marT="0" marB="0" anchor="ctr"/>
                </a:tc>
              </a:tr>
              <a:tr h="311946">
                <a:tc>
                  <a:txBody>
                    <a:bodyPr/>
                    <a:lstStyle/>
                    <a:p>
                      <a:pPr algn="ctr" fontAlgn="ctr"/>
                      <a:r>
                        <a:rPr lang="en-US" altLang="zh-CN" sz="1200" u="none" strike="noStrike">
                          <a:effectLst/>
                        </a:rPr>
                        <a:t>4</a:t>
                      </a:r>
                      <a:endParaRPr lang="en-US" altLang="zh-CN"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a:effectLst/>
                        </a:rPr>
                        <a:t>工作流程</a:t>
                      </a:r>
                      <a:endParaRPr lang="zh-CN" altLang="en-US" sz="1200" b="0" i="0" u="none" strike="noStrike">
                        <a:effectLst/>
                        <a:latin typeface="宋体" panose="02010600030101010101" pitchFamily="2" charset="-122"/>
                        <a:ea typeface="宋体" panose="02010600030101010101" pitchFamily="2" charset="-122"/>
                      </a:endParaRPr>
                    </a:p>
                  </a:txBody>
                  <a:tcPr marL="0" marR="0" marT="0" marB="0" anchor="ctr"/>
                </a:tc>
                <a:tc>
                  <a:txBody>
                    <a:bodyPr/>
                    <a:lstStyle/>
                    <a:p>
                      <a:pPr algn="l" fontAlgn="ctr"/>
                      <a:r>
                        <a:rPr lang="zh-CN" altLang="en-US" sz="1200" u="none" strike="noStrike" dirty="0">
                          <a:effectLst/>
                        </a:rPr>
                        <a:t>检测到信号 →设备向上运动 → 限制托盘位置</a:t>
                      </a:r>
                      <a:endParaRPr lang="zh-CN" altLang="en-US" sz="1200" b="0" i="0" u="none" strike="noStrike" dirty="0">
                        <a:effectLst/>
                        <a:latin typeface="宋体" panose="02010600030101010101" pitchFamily="2" charset="-122"/>
                        <a:ea typeface="宋体" panose="02010600030101010101" pitchFamily="2" charset="-122"/>
                      </a:endParaRPr>
                    </a:p>
                  </a:txBody>
                  <a:tcPr marL="0" marR="0" marT="0" marB="0" anchor="ctr"/>
                </a:tc>
              </a:tr>
            </a:tbl>
          </a:graphicData>
        </a:graphic>
      </p:graphicFrame>
      <p:pic>
        <p:nvPicPr>
          <p:cNvPr id="6" name="图片 5"/>
          <p:cNvPicPr>
            <a:picLocks noChangeAspect="1"/>
          </p:cNvPicPr>
          <p:nvPr/>
        </p:nvPicPr>
        <p:blipFill>
          <a:blip r:embed="rId2"/>
          <a:stretch>
            <a:fillRect/>
          </a:stretch>
        </p:blipFill>
        <p:spPr>
          <a:xfrm>
            <a:off x="4499992" y="4119674"/>
            <a:ext cx="3456384" cy="2117448"/>
          </a:xfrm>
          <a:prstGeom prst="rect">
            <a:avLst/>
          </a:prstGeom>
        </p:spPr>
      </p:pic>
      <p:sp>
        <p:nvSpPr>
          <p:cNvPr id="8" name="矩形标注 11"/>
          <p:cNvSpPr/>
          <p:nvPr/>
        </p:nvSpPr>
        <p:spPr>
          <a:xfrm>
            <a:off x="5079553" y="5949280"/>
            <a:ext cx="571504" cy="428628"/>
          </a:xfrm>
          <a:prstGeom prst="wedgeRectCallout">
            <a:avLst>
              <a:gd name="adj1" fmla="val 173714"/>
              <a:gd name="adj2" fmla="val -1322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定位销</a:t>
            </a:r>
            <a:endParaRPr lang="zh-CN" altLang="en-US" sz="1200" b="1"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电扭枪分布要求</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TextBox 16"/>
          <p:cNvSpPr txBox="1"/>
          <p:nvPr/>
        </p:nvSpPr>
        <p:spPr>
          <a:xfrm>
            <a:off x="428596" y="571480"/>
            <a:ext cx="6000792" cy="954107"/>
          </a:xfrm>
          <a:prstGeom prst="rect">
            <a:avLst/>
          </a:prstGeom>
          <a:noFill/>
        </p:spPr>
        <p:txBody>
          <a:bodyPr wrap="square" rtlCol="0">
            <a:spAutoFit/>
          </a:bodyPr>
          <a:lstStyle/>
          <a:p>
            <a:pPr algn="just"/>
            <a:r>
              <a:rPr lang="zh-CN" altLang="en-US" sz="1400" b="1" dirty="0">
                <a:solidFill>
                  <a:schemeClr val="tx2"/>
                </a:solidFill>
              </a:rPr>
              <a:t>拧紧枪说明；</a:t>
            </a:r>
            <a:endParaRPr lang="en-US" altLang="zh-CN" sz="1400" b="1" dirty="0">
              <a:solidFill>
                <a:schemeClr val="tx2"/>
              </a:solidFill>
            </a:endParaRPr>
          </a:p>
          <a:p>
            <a:pPr algn="just"/>
            <a:r>
              <a:rPr lang="en-US" altLang="zh-CN" sz="1400" dirty="0">
                <a:solidFill>
                  <a:schemeClr val="tx2"/>
                </a:solidFill>
              </a:rPr>
              <a:t>1</a:t>
            </a:r>
            <a:r>
              <a:rPr lang="zh-CN" altLang="en-US" sz="1400" dirty="0">
                <a:solidFill>
                  <a:schemeClr val="tx2"/>
                </a:solidFill>
              </a:rPr>
              <a:t>，扭矩要求</a:t>
            </a:r>
            <a:r>
              <a:rPr lang="en-US" altLang="zh-CN" sz="1400" dirty="0">
                <a:solidFill>
                  <a:schemeClr val="tx2"/>
                </a:solidFill>
              </a:rPr>
              <a:t>3</a:t>
            </a:r>
            <a:r>
              <a:rPr lang="zh-CN" altLang="en-US" sz="1400" dirty="0">
                <a:solidFill>
                  <a:schemeClr val="tx2"/>
                </a:solidFill>
              </a:rPr>
              <a:t>把</a:t>
            </a:r>
            <a:r>
              <a:rPr lang="en-US" altLang="zh-CN" sz="1400" dirty="0">
                <a:solidFill>
                  <a:schemeClr val="tx2"/>
                </a:solidFill>
              </a:rPr>
              <a:t>47N.m</a:t>
            </a:r>
            <a:r>
              <a:rPr lang="zh-CN" altLang="en-US" sz="1400" dirty="0">
                <a:solidFill>
                  <a:schemeClr val="tx2"/>
                </a:solidFill>
              </a:rPr>
              <a:t>，</a:t>
            </a:r>
            <a:r>
              <a:rPr lang="en-US" altLang="zh-CN" sz="1400" dirty="0">
                <a:solidFill>
                  <a:schemeClr val="tx2"/>
                </a:solidFill>
              </a:rPr>
              <a:t>1</a:t>
            </a:r>
            <a:r>
              <a:rPr lang="zh-CN" altLang="en-US" sz="1400" dirty="0">
                <a:solidFill>
                  <a:schemeClr val="tx2"/>
                </a:solidFill>
              </a:rPr>
              <a:t>把</a:t>
            </a:r>
            <a:r>
              <a:rPr lang="en-US" altLang="zh-CN" sz="1400" dirty="0">
                <a:solidFill>
                  <a:schemeClr val="tx2"/>
                </a:solidFill>
              </a:rPr>
              <a:t>27N.m</a:t>
            </a:r>
            <a:r>
              <a:rPr lang="zh-CN" altLang="en-US" sz="1400" dirty="0">
                <a:solidFill>
                  <a:schemeClr val="tx2"/>
                </a:solidFill>
              </a:rPr>
              <a:t>，拧紧枪选用阿特拉斯牌。                        </a:t>
            </a:r>
            <a:endParaRPr lang="en-US" altLang="zh-CN" sz="1400" dirty="0">
              <a:solidFill>
                <a:schemeClr val="tx2"/>
              </a:solidFill>
            </a:endParaRPr>
          </a:p>
          <a:p>
            <a:pPr algn="just"/>
            <a:r>
              <a:rPr lang="en-US" altLang="zh-CN" sz="1400" dirty="0">
                <a:solidFill>
                  <a:schemeClr val="tx2"/>
                </a:solidFill>
              </a:rPr>
              <a:t>2</a:t>
            </a:r>
            <a:r>
              <a:rPr lang="zh-CN" altLang="en-US" sz="1400" dirty="0">
                <a:solidFill>
                  <a:schemeClr val="tx2"/>
                </a:solidFill>
              </a:rPr>
              <a:t>，   每把枪带防错</a:t>
            </a:r>
            <a:r>
              <a:rPr lang="en-US" altLang="zh-CN" sz="1400" dirty="0">
                <a:solidFill>
                  <a:schemeClr val="tx2"/>
                </a:solidFill>
              </a:rPr>
              <a:t>X/Y/Z</a:t>
            </a:r>
            <a:r>
              <a:rPr lang="zh-CN" altLang="en-US" sz="1400" dirty="0">
                <a:solidFill>
                  <a:schemeClr val="tx2"/>
                </a:solidFill>
              </a:rPr>
              <a:t>反作用力臂。</a:t>
            </a:r>
            <a:endParaRPr lang="en-US" altLang="zh-CN" sz="1400" dirty="0">
              <a:solidFill>
                <a:schemeClr val="tx2"/>
              </a:solidFill>
            </a:endParaRPr>
          </a:p>
          <a:p>
            <a:pPr algn="just"/>
            <a:r>
              <a:rPr lang="en-US" altLang="zh-CN" sz="1400" dirty="0">
                <a:solidFill>
                  <a:schemeClr val="tx2"/>
                </a:solidFill>
              </a:rPr>
              <a:t>3</a:t>
            </a:r>
            <a:r>
              <a:rPr lang="zh-CN" altLang="en-US" sz="1400" dirty="0">
                <a:solidFill>
                  <a:schemeClr val="tx2"/>
                </a:solidFill>
              </a:rPr>
              <a:t>，拧紧枪拧紧每颗螺栓都带过程控制，具有防错和防漏功能。</a:t>
            </a:r>
            <a:endParaRPr lang="zh-CN" altLang="en-US" sz="1400" dirty="0">
              <a:solidFill>
                <a:schemeClr val="tx2"/>
              </a:solidFill>
            </a:endParaRPr>
          </a:p>
        </p:txBody>
      </p:sp>
      <p:pic>
        <p:nvPicPr>
          <p:cNvPr id="4098" name="Picture 2"/>
          <p:cNvPicPr>
            <a:picLocks noChangeAspect="1" noChangeArrowheads="1"/>
          </p:cNvPicPr>
          <p:nvPr/>
        </p:nvPicPr>
        <p:blipFill>
          <a:blip r:embed="rId1"/>
          <a:srcRect/>
          <a:stretch>
            <a:fillRect/>
          </a:stretch>
        </p:blipFill>
        <p:spPr bwMode="auto">
          <a:xfrm>
            <a:off x="571472" y="1785926"/>
            <a:ext cx="3569381" cy="4643470"/>
          </a:xfrm>
          <a:prstGeom prst="rect">
            <a:avLst/>
          </a:prstGeom>
          <a:noFill/>
          <a:ln w="9525">
            <a:noFill/>
            <a:miter lim="800000"/>
            <a:headEnd/>
            <a:tailEnd/>
          </a:ln>
          <a:effectLst/>
        </p:spPr>
      </p:pic>
      <p:sp>
        <p:nvSpPr>
          <p:cNvPr id="5" name="矩形标注 4"/>
          <p:cNvSpPr/>
          <p:nvPr/>
        </p:nvSpPr>
        <p:spPr>
          <a:xfrm>
            <a:off x="4286248" y="3643314"/>
            <a:ext cx="714380" cy="428628"/>
          </a:xfrm>
          <a:prstGeom prst="wedgeRectCallout">
            <a:avLst>
              <a:gd name="adj1" fmla="val -304273"/>
              <a:gd name="adj2" fmla="val 9411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拧紧枪</a:t>
            </a:r>
            <a:endParaRPr lang="zh-CN" altLang="en-US" sz="1200" dirty="0">
              <a:solidFill>
                <a:schemeClr val="tx1"/>
              </a:solidFill>
            </a:endParaRPr>
          </a:p>
        </p:txBody>
      </p:sp>
      <p:sp>
        <p:nvSpPr>
          <p:cNvPr id="6" name="矩形标注 5"/>
          <p:cNvSpPr/>
          <p:nvPr/>
        </p:nvSpPr>
        <p:spPr>
          <a:xfrm>
            <a:off x="4286248" y="3071810"/>
            <a:ext cx="714380" cy="428628"/>
          </a:xfrm>
          <a:prstGeom prst="wedgeRectCallout">
            <a:avLst>
              <a:gd name="adj1" fmla="val -333606"/>
              <a:gd name="adj2" fmla="val 1318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反作用力臂</a:t>
            </a:r>
            <a:endParaRPr lang="zh-CN" altLang="en-US" sz="1200" dirty="0">
              <a:solidFill>
                <a:schemeClr val="tx1"/>
              </a:solidFill>
            </a:endParaRPr>
          </a:p>
        </p:txBody>
      </p:sp>
      <p:sp>
        <p:nvSpPr>
          <p:cNvPr id="7" name="矩形标注 6"/>
          <p:cNvSpPr/>
          <p:nvPr/>
        </p:nvSpPr>
        <p:spPr>
          <a:xfrm>
            <a:off x="4286248" y="2357430"/>
            <a:ext cx="714380" cy="428628"/>
          </a:xfrm>
          <a:prstGeom prst="wedgeRectCallout">
            <a:avLst>
              <a:gd name="adj1" fmla="val -321606"/>
              <a:gd name="adj2" fmla="val -3921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2"/>
                </a:solidFill>
              </a:rPr>
              <a:t>X/Y/Z</a:t>
            </a:r>
            <a:r>
              <a:rPr lang="zh-CN" altLang="en-US" sz="1200" dirty="0">
                <a:solidFill>
                  <a:schemeClr val="tx2"/>
                </a:solidFill>
              </a:rPr>
              <a:t>向滑道</a:t>
            </a:r>
            <a:endParaRPr lang="zh-CN" altLang="en-US" sz="1200" b="1" dirty="0">
              <a:solidFill>
                <a:schemeClr val="tx1"/>
              </a:solidFill>
            </a:endParaRPr>
          </a:p>
        </p:txBody>
      </p:sp>
      <p:pic>
        <p:nvPicPr>
          <p:cNvPr id="4099" name="Picture 3"/>
          <p:cNvPicPr>
            <a:picLocks noChangeAspect="1" noChangeArrowheads="1"/>
          </p:cNvPicPr>
          <p:nvPr/>
        </p:nvPicPr>
        <p:blipFill>
          <a:blip r:embed="rId2"/>
          <a:srcRect/>
          <a:stretch>
            <a:fillRect/>
          </a:stretch>
        </p:blipFill>
        <p:spPr bwMode="auto">
          <a:xfrm>
            <a:off x="5072066" y="1857364"/>
            <a:ext cx="3443955" cy="3786214"/>
          </a:xfrm>
          <a:prstGeom prst="rect">
            <a:avLst/>
          </a:prstGeom>
          <a:noFill/>
          <a:ln w="9525">
            <a:noFill/>
            <a:miter lim="800000"/>
            <a:headEnd/>
            <a:tailEnd/>
          </a:ln>
          <a:effectLst/>
        </p:spPr>
      </p:pic>
      <p:sp>
        <p:nvSpPr>
          <p:cNvPr id="9" name="矩形标注 8"/>
          <p:cNvSpPr/>
          <p:nvPr/>
        </p:nvSpPr>
        <p:spPr>
          <a:xfrm>
            <a:off x="6929454" y="5857892"/>
            <a:ext cx="714380" cy="428628"/>
          </a:xfrm>
          <a:prstGeom prst="wedgeRectCallout">
            <a:avLst>
              <a:gd name="adj1" fmla="val -68275"/>
              <a:gd name="adj2" fmla="val -29254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类似设备照片</a:t>
            </a:r>
            <a:endParaRPr lang="zh-CN" altLang="en-US" sz="12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气密测试台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TextBox 16"/>
          <p:cNvSpPr txBox="1"/>
          <p:nvPr/>
        </p:nvSpPr>
        <p:spPr>
          <a:xfrm>
            <a:off x="428596" y="714356"/>
            <a:ext cx="3571900" cy="2246769"/>
          </a:xfrm>
          <a:prstGeom prst="rect">
            <a:avLst/>
          </a:prstGeom>
          <a:noFill/>
        </p:spPr>
        <p:txBody>
          <a:bodyPr wrap="square" rtlCol="0">
            <a:spAutoFit/>
          </a:bodyPr>
          <a:lstStyle/>
          <a:p>
            <a:pPr algn="just"/>
            <a:r>
              <a:rPr lang="zh-CN" altLang="en-US" sz="1400" b="1" dirty="0">
                <a:solidFill>
                  <a:schemeClr val="tx2"/>
                </a:solidFill>
              </a:rPr>
              <a:t>气密测试台；</a:t>
            </a:r>
            <a:r>
              <a:rPr lang="en-US" altLang="zh-CN" sz="1400" b="1" dirty="0">
                <a:solidFill>
                  <a:schemeClr val="tx2"/>
                </a:solidFill>
              </a:rPr>
              <a:t>1</a:t>
            </a:r>
            <a:r>
              <a:rPr lang="zh-CN" altLang="en-US" sz="1400" b="1" dirty="0">
                <a:solidFill>
                  <a:schemeClr val="tx2"/>
                </a:solidFill>
              </a:rPr>
              <a:t>台；</a:t>
            </a:r>
            <a:endParaRPr lang="en-US" altLang="zh-CN" sz="1400" b="1" dirty="0">
              <a:solidFill>
                <a:schemeClr val="tx2"/>
              </a:solidFill>
            </a:endParaRPr>
          </a:p>
          <a:p>
            <a:pPr lvl="0" algn="just"/>
            <a:r>
              <a:rPr lang="en-US" altLang="zh-CN" sz="1400" dirty="0">
                <a:solidFill>
                  <a:schemeClr val="tx2"/>
                </a:solidFill>
              </a:rPr>
              <a:t>1</a:t>
            </a:r>
            <a:r>
              <a:rPr lang="zh-CN" altLang="en-US" sz="1400" dirty="0">
                <a:solidFill>
                  <a:schemeClr val="tx2"/>
                </a:solidFill>
              </a:rPr>
              <a:t>，测试压力</a:t>
            </a:r>
            <a:r>
              <a:rPr lang="en-US" altLang="zh-CN" sz="1400" dirty="0">
                <a:solidFill>
                  <a:schemeClr val="tx2"/>
                </a:solidFill>
              </a:rPr>
              <a:t>1.2MPA</a:t>
            </a:r>
            <a:r>
              <a:rPr lang="zh-CN" altLang="en-US" sz="1400" dirty="0">
                <a:solidFill>
                  <a:schemeClr val="tx2"/>
                </a:solidFill>
              </a:rPr>
              <a:t>，</a:t>
            </a:r>
            <a:r>
              <a:rPr lang="zh-CN" altLang="en-US" sz="1400" dirty="0">
                <a:latin typeface="宋体" panose="02010600030101010101" pitchFamily="2" charset="-122"/>
              </a:rPr>
              <a:t>泄漏量</a:t>
            </a:r>
            <a:r>
              <a:rPr lang="en-US" altLang="zh-CN" sz="1400" dirty="0">
                <a:latin typeface="宋体" panose="02010600030101010101" pitchFamily="2" charset="-122"/>
              </a:rPr>
              <a:t>&lt;600Pa</a:t>
            </a:r>
            <a:r>
              <a:rPr lang="zh-CN" altLang="en-US" sz="1400" dirty="0">
                <a:latin typeface="宋体" panose="02010600030101010101" pitchFamily="2" charset="-122"/>
              </a:rPr>
              <a:t>。</a:t>
            </a:r>
            <a:endParaRPr lang="en-US" altLang="zh-CN" sz="1400" dirty="0">
              <a:solidFill>
                <a:schemeClr val="tx2"/>
              </a:solidFill>
            </a:endParaRPr>
          </a:p>
          <a:p>
            <a:pPr algn="just"/>
            <a:r>
              <a:rPr lang="en-US" altLang="zh-CN" sz="1400" dirty="0">
                <a:solidFill>
                  <a:schemeClr val="tx2"/>
                </a:solidFill>
              </a:rPr>
              <a:t>2</a:t>
            </a:r>
            <a:r>
              <a:rPr lang="zh-CN" altLang="en-US" sz="1400" dirty="0">
                <a:solidFill>
                  <a:schemeClr val="tx2"/>
                </a:solidFill>
              </a:rPr>
              <a:t>，气密侧漏仪选用直压式测试仪，</a:t>
            </a:r>
            <a:r>
              <a:rPr lang="zh-CN" altLang="en-US" sz="1400" dirty="0">
                <a:latin typeface="宋体" panose="02010600030101010101" pitchFamily="2" charset="-122"/>
              </a:rPr>
              <a:t>含设备泄漏校准仪。</a:t>
            </a:r>
            <a:endParaRPr lang="en-US" altLang="zh-CN" sz="1400" dirty="0">
              <a:latin typeface="宋体" panose="02010600030101010101" pitchFamily="2" charset="-122"/>
            </a:endParaRPr>
          </a:p>
          <a:p>
            <a:pPr algn="just"/>
            <a:r>
              <a:rPr lang="en-US" altLang="zh-CN" sz="1400" dirty="0">
                <a:solidFill>
                  <a:schemeClr val="tx2"/>
                </a:solidFill>
                <a:latin typeface="宋体" panose="02010600030101010101" pitchFamily="2" charset="-122"/>
              </a:rPr>
              <a:t>3</a:t>
            </a:r>
            <a:r>
              <a:rPr lang="zh-CN" altLang="en-US" sz="1400" dirty="0">
                <a:solidFill>
                  <a:schemeClr val="tx2"/>
                </a:solidFill>
                <a:latin typeface="宋体" panose="02010600030101010101" pitchFamily="2" charset="-122"/>
              </a:rPr>
              <a:t>，侧漏仪与工控机通过</a:t>
            </a:r>
            <a:r>
              <a:rPr lang="en-US" altLang="zh-CN" sz="1400" dirty="0">
                <a:solidFill>
                  <a:schemeClr val="tx2"/>
                </a:solidFill>
                <a:latin typeface="宋体" panose="02010600030101010101" pitchFamily="2" charset="-122"/>
              </a:rPr>
              <a:t>232</a:t>
            </a:r>
            <a:r>
              <a:rPr lang="zh-CN" altLang="en-US" sz="1400" dirty="0">
                <a:solidFill>
                  <a:schemeClr val="tx2"/>
                </a:solidFill>
                <a:latin typeface="宋体" panose="02010600030101010101" pitchFamily="2" charset="-122"/>
              </a:rPr>
              <a:t>接口连接，可以将检测结果上传至工控机保存。</a:t>
            </a:r>
            <a:endParaRPr lang="en-US" altLang="zh-CN" sz="1400" dirty="0">
              <a:solidFill>
                <a:schemeClr val="tx2"/>
              </a:solidFill>
              <a:latin typeface="宋体" panose="02010600030101010101" pitchFamily="2" charset="-122"/>
            </a:endParaRPr>
          </a:p>
          <a:p>
            <a:pPr algn="just"/>
            <a:r>
              <a:rPr lang="en-US" altLang="zh-CN" sz="1400" dirty="0">
                <a:solidFill>
                  <a:schemeClr val="tx2"/>
                </a:solidFill>
                <a:latin typeface="宋体" panose="02010600030101010101" pitchFamily="2" charset="-122"/>
              </a:rPr>
              <a:t>4</a:t>
            </a:r>
            <a:r>
              <a:rPr lang="zh-CN" altLang="en-US" sz="1400" dirty="0">
                <a:solidFill>
                  <a:schemeClr val="tx2"/>
                </a:solidFill>
                <a:latin typeface="宋体" panose="02010600030101010101" pitchFamily="2" charset="-122"/>
              </a:rPr>
              <a:t>，设备框架用铝型材搭建，台面用不锈钢板制作。</a:t>
            </a:r>
            <a:endParaRPr lang="en-US" altLang="zh-CN" sz="1400" dirty="0">
              <a:solidFill>
                <a:schemeClr val="tx2"/>
              </a:solidFill>
              <a:latin typeface="宋体" panose="02010600030101010101" pitchFamily="2" charset="-122"/>
            </a:endParaRPr>
          </a:p>
          <a:p>
            <a:pPr algn="just"/>
            <a:r>
              <a:rPr lang="en-US" altLang="zh-CN" sz="1400" dirty="0">
                <a:solidFill>
                  <a:schemeClr val="tx2"/>
                </a:solidFill>
                <a:latin typeface="宋体" panose="02010600030101010101" pitchFamily="2" charset="-122"/>
              </a:rPr>
              <a:t>5</a:t>
            </a:r>
            <a:r>
              <a:rPr lang="zh-CN" altLang="en-US" sz="1400" dirty="0">
                <a:solidFill>
                  <a:schemeClr val="tx2"/>
                </a:solidFill>
                <a:latin typeface="宋体" panose="02010600030101010101" pitchFamily="2" charset="-122"/>
              </a:rPr>
              <a:t>，设备控制部分防置在设备下方。</a:t>
            </a:r>
            <a:endParaRPr lang="en-US" altLang="zh-CN" sz="1400" dirty="0">
              <a:solidFill>
                <a:schemeClr val="tx2"/>
              </a:solidFill>
              <a:latin typeface="宋体" panose="02010600030101010101" pitchFamily="2" charset="-122"/>
            </a:endParaRPr>
          </a:p>
          <a:p>
            <a:pPr algn="just"/>
            <a:r>
              <a:rPr lang="en-US" altLang="zh-CN" sz="1400" dirty="0">
                <a:solidFill>
                  <a:schemeClr val="tx2"/>
                </a:solidFill>
                <a:latin typeface="宋体" panose="02010600030101010101" pitchFamily="2" charset="-122"/>
              </a:rPr>
              <a:t>6</a:t>
            </a:r>
            <a:r>
              <a:rPr lang="zh-CN" altLang="en-US" sz="1400" dirty="0">
                <a:solidFill>
                  <a:schemeClr val="tx2"/>
                </a:solidFill>
                <a:latin typeface="宋体" panose="02010600030101010101" pitchFamily="2" charset="-122"/>
              </a:rPr>
              <a:t>，工控用用研华牌。</a:t>
            </a:r>
            <a:endParaRPr lang="zh-CN" altLang="en-US" sz="1400" dirty="0">
              <a:solidFill>
                <a:schemeClr val="tx2"/>
              </a:solidFill>
            </a:endParaRPr>
          </a:p>
        </p:txBody>
      </p:sp>
      <p:pic>
        <p:nvPicPr>
          <p:cNvPr id="8194" name="Picture 2"/>
          <p:cNvPicPr>
            <a:picLocks noChangeAspect="1" noChangeArrowheads="1"/>
          </p:cNvPicPr>
          <p:nvPr/>
        </p:nvPicPr>
        <p:blipFill>
          <a:blip r:embed="rId1"/>
          <a:srcRect/>
          <a:stretch>
            <a:fillRect/>
          </a:stretch>
        </p:blipFill>
        <p:spPr bwMode="auto">
          <a:xfrm>
            <a:off x="4572000" y="1785926"/>
            <a:ext cx="3733969" cy="4143404"/>
          </a:xfrm>
          <a:prstGeom prst="rect">
            <a:avLst/>
          </a:prstGeom>
          <a:noFill/>
          <a:ln w="9525">
            <a:noFill/>
            <a:miter lim="800000"/>
            <a:headEnd/>
            <a:tailEnd/>
          </a:ln>
          <a:effectLst/>
        </p:spPr>
      </p:pic>
      <p:pic>
        <p:nvPicPr>
          <p:cNvPr id="8195" name="Picture 3"/>
          <p:cNvPicPr>
            <a:picLocks noChangeAspect="1" noChangeArrowheads="1"/>
          </p:cNvPicPr>
          <p:nvPr/>
        </p:nvPicPr>
        <p:blipFill>
          <a:blip r:embed="rId2"/>
          <a:srcRect/>
          <a:stretch>
            <a:fillRect/>
          </a:stretch>
        </p:blipFill>
        <p:spPr bwMode="auto">
          <a:xfrm>
            <a:off x="5940152" y="3563310"/>
            <a:ext cx="2088232" cy="2531295"/>
          </a:xfrm>
          <a:prstGeom prst="rect">
            <a:avLst/>
          </a:prstGeom>
          <a:noFill/>
          <a:ln w="9525">
            <a:noFill/>
            <a:miter lim="800000"/>
            <a:headEnd/>
            <a:tailEnd/>
          </a:ln>
          <a:effectLst/>
        </p:spPr>
      </p:pic>
      <p:sp>
        <p:nvSpPr>
          <p:cNvPr id="6" name="矩形标注 5"/>
          <p:cNvSpPr/>
          <p:nvPr/>
        </p:nvSpPr>
        <p:spPr>
          <a:xfrm>
            <a:off x="3929058" y="3143248"/>
            <a:ext cx="642942" cy="428628"/>
          </a:xfrm>
          <a:prstGeom prst="wedgeRectCallout">
            <a:avLst>
              <a:gd name="adj1" fmla="val 369611"/>
              <a:gd name="adj2" fmla="val -5775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侧漏仪</a:t>
            </a:r>
            <a:endParaRPr lang="zh-CN" altLang="en-US" sz="1200" b="1" dirty="0">
              <a:solidFill>
                <a:schemeClr val="tx2"/>
              </a:solidFill>
            </a:endParaRPr>
          </a:p>
        </p:txBody>
      </p:sp>
      <p:sp>
        <p:nvSpPr>
          <p:cNvPr id="7" name="矩形标注 6"/>
          <p:cNvSpPr/>
          <p:nvPr/>
        </p:nvSpPr>
        <p:spPr>
          <a:xfrm>
            <a:off x="3929058" y="3929066"/>
            <a:ext cx="642942" cy="428628"/>
          </a:xfrm>
          <a:prstGeom prst="wedgeRectCallout">
            <a:avLst>
              <a:gd name="adj1" fmla="val 373212"/>
              <a:gd name="adj2" fmla="val 705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工控机</a:t>
            </a:r>
            <a:endParaRPr lang="zh-CN" altLang="en-US" sz="1200" b="1" dirty="0">
              <a:solidFill>
                <a:schemeClr val="tx2"/>
              </a:solidFill>
            </a:endParaRPr>
          </a:p>
        </p:txBody>
      </p:sp>
      <p:sp>
        <p:nvSpPr>
          <p:cNvPr id="8" name="矩形标注 7"/>
          <p:cNvSpPr/>
          <p:nvPr/>
        </p:nvSpPr>
        <p:spPr>
          <a:xfrm>
            <a:off x="3929058" y="4714884"/>
            <a:ext cx="642942" cy="428628"/>
          </a:xfrm>
          <a:prstGeom prst="wedgeRectCallout">
            <a:avLst>
              <a:gd name="adj1" fmla="val 236392"/>
              <a:gd name="adj2" fmla="val 9077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机架</a:t>
            </a:r>
            <a:endParaRPr lang="zh-CN" altLang="en-US" sz="1200" b="1" dirty="0">
              <a:solidFill>
                <a:schemeClr val="tx2"/>
              </a:solidFill>
            </a:endParaRPr>
          </a:p>
        </p:txBody>
      </p:sp>
      <p:sp>
        <p:nvSpPr>
          <p:cNvPr id="9" name="矩形标注 8"/>
          <p:cNvSpPr/>
          <p:nvPr/>
        </p:nvSpPr>
        <p:spPr>
          <a:xfrm>
            <a:off x="7881710" y="5493098"/>
            <a:ext cx="642942" cy="428628"/>
          </a:xfrm>
          <a:prstGeom prst="wedgeRectCallout">
            <a:avLst>
              <a:gd name="adj1" fmla="val -139864"/>
              <a:gd name="adj2" fmla="val -9015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侧漏仪说明</a:t>
            </a:r>
            <a:endParaRPr lang="zh-CN" altLang="en-US" sz="1200" b="1" dirty="0">
              <a:solidFill>
                <a:schemeClr val="tx2"/>
              </a:solidFill>
            </a:endParaRPr>
          </a:p>
        </p:txBody>
      </p:sp>
      <p:pic>
        <p:nvPicPr>
          <p:cNvPr id="3" name="图片 2"/>
          <p:cNvPicPr>
            <a:picLocks noChangeAspect="1"/>
          </p:cNvPicPr>
          <p:nvPr/>
        </p:nvPicPr>
        <p:blipFill>
          <a:blip r:embed="rId3"/>
          <a:stretch>
            <a:fillRect/>
          </a:stretch>
        </p:blipFill>
        <p:spPr>
          <a:xfrm>
            <a:off x="874260" y="2928376"/>
            <a:ext cx="2751721" cy="35730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6.</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电检设备</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1"/>
          <a:srcRect/>
          <a:stretch>
            <a:fillRect/>
          </a:stretch>
        </p:blipFill>
        <p:spPr bwMode="auto">
          <a:xfrm>
            <a:off x="428596" y="2643182"/>
            <a:ext cx="3320922" cy="3781423"/>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6215074" y="2643182"/>
            <a:ext cx="2788353" cy="3714776"/>
          </a:xfrm>
          <a:prstGeom prst="rect">
            <a:avLst/>
          </a:prstGeom>
          <a:noFill/>
          <a:ln w="9525">
            <a:noFill/>
            <a:miter lim="800000"/>
            <a:headEnd/>
            <a:tailEnd/>
          </a:ln>
          <a:effectLst/>
        </p:spPr>
      </p:pic>
      <p:sp>
        <p:nvSpPr>
          <p:cNvPr id="9" name="矩形 8"/>
          <p:cNvSpPr/>
          <p:nvPr/>
        </p:nvSpPr>
        <p:spPr>
          <a:xfrm>
            <a:off x="571472" y="571480"/>
            <a:ext cx="7929618" cy="1754326"/>
          </a:xfrm>
          <a:prstGeom prst="rect">
            <a:avLst/>
          </a:prstGeom>
        </p:spPr>
        <p:txBody>
          <a:bodyPr wrap="square">
            <a:spAutoFit/>
          </a:bodyPr>
          <a:lstStyle/>
          <a:p>
            <a:r>
              <a:rPr lang="zh-CN" altLang="en-US" sz="1200" b="1" dirty="0"/>
              <a:t>电检描述；</a:t>
            </a:r>
            <a:endParaRPr lang="en-US" altLang="zh-CN" sz="1200" b="1" dirty="0"/>
          </a:p>
          <a:p>
            <a:r>
              <a:rPr lang="zh-CN" altLang="en-US" sz="1200" dirty="0"/>
              <a:t>前排座椅电检工作站主要检测座椅四大功能：副驾</a:t>
            </a:r>
            <a:r>
              <a:rPr lang="en-US" altLang="zh-CN" sz="1200" dirty="0"/>
              <a:t>SBR</a:t>
            </a:r>
            <a:r>
              <a:rPr lang="zh-CN" altLang="en-US" sz="1200" dirty="0"/>
              <a:t>测试、座椅安全气囊、座椅电加热、安全带扣。其中副驾</a:t>
            </a:r>
            <a:r>
              <a:rPr lang="en-US" altLang="zh-CN" sz="1200" dirty="0"/>
              <a:t>SBR</a:t>
            </a:r>
            <a:r>
              <a:rPr lang="zh-CN" altLang="en-US" sz="1200" dirty="0"/>
              <a:t>测试需要座椅加载，并测试安全卡扣电路的通段功能，其余两项检测都是检测相关电路的电阻变化情况，更具甲方提供的检测标准数据，判断产品是否合格。    下压头带两级加载，小于</a:t>
            </a:r>
            <a:r>
              <a:rPr lang="en-US" altLang="zh-CN" sz="1200" dirty="0"/>
              <a:t>5KG</a:t>
            </a:r>
            <a:r>
              <a:rPr lang="zh-CN" altLang="en-US" sz="1200" dirty="0"/>
              <a:t>加载，大于</a:t>
            </a:r>
            <a:r>
              <a:rPr lang="en-US" altLang="zh-CN" sz="1200" dirty="0"/>
              <a:t>35KG</a:t>
            </a:r>
            <a:r>
              <a:rPr lang="zh-CN" altLang="en-US" sz="1200" dirty="0"/>
              <a:t>加载；    下压头机构带有水平方向调整伺服机构，根据不同产品可进行水平方向调整</a:t>
            </a:r>
            <a:r>
              <a:rPr lang="en-US" altLang="zh-CN" sz="1200" dirty="0"/>
              <a:t>SBR</a:t>
            </a:r>
            <a:r>
              <a:rPr lang="zh-CN" altLang="en-US" sz="1200" dirty="0"/>
              <a:t>下压位置；   电检内容以及步骤</a:t>
            </a:r>
            <a:r>
              <a:rPr lang="en-US" altLang="zh-CN" sz="1200" dirty="0"/>
              <a:t>1</a:t>
            </a:r>
            <a:r>
              <a:rPr lang="zh-CN" altLang="en-US" sz="1200" dirty="0"/>
              <a:t>）扫描总成条码。</a:t>
            </a:r>
            <a:r>
              <a:rPr lang="en-US" altLang="zh-CN" sz="1200" dirty="0"/>
              <a:t>2</a:t>
            </a:r>
            <a:r>
              <a:rPr lang="zh-CN" altLang="en-US" sz="1200" dirty="0"/>
              <a:t>）检测安全气囊：操作者分别将安全气囊、安全带、</a:t>
            </a:r>
            <a:r>
              <a:rPr lang="en-US" altLang="zh-CN" sz="1200" dirty="0"/>
              <a:t>SBR</a:t>
            </a:r>
            <a:r>
              <a:rPr lang="zh-CN" altLang="en-US" sz="1200" dirty="0"/>
              <a:t>（仅副驾驶员座椅）的线束插头插在检测仪相应的插座上，启动检测按钮，显示界面，正常亮绿灯，异常亮红灯。</a:t>
            </a:r>
            <a:r>
              <a:rPr lang="en-US" altLang="zh-CN" sz="1200" dirty="0"/>
              <a:t>3</a:t>
            </a:r>
            <a:r>
              <a:rPr lang="zh-CN" altLang="en-US" sz="1200" dirty="0"/>
              <a:t>）取安全带插锁，插入安全带锁扣，启动检测按钮，显示界面，正常亮绿灯，异常亮红灯。</a:t>
            </a:r>
            <a:r>
              <a:rPr lang="en-US" altLang="zh-CN" sz="1200" dirty="0"/>
              <a:t>4</a:t>
            </a:r>
            <a:r>
              <a:rPr lang="zh-CN" altLang="en-US" sz="1200" dirty="0"/>
              <a:t>）检测副驾驶室座椅</a:t>
            </a:r>
            <a:r>
              <a:rPr lang="en-US" altLang="zh-CN" sz="1200" dirty="0"/>
              <a:t>SBR:</a:t>
            </a:r>
            <a:r>
              <a:rPr lang="zh-CN" altLang="en-US" sz="1200" dirty="0"/>
              <a:t>启动设备，检测空载时</a:t>
            </a:r>
            <a:r>
              <a:rPr lang="en-US" altLang="zh-CN" sz="1200" dirty="0"/>
              <a:t>SBR</a:t>
            </a:r>
            <a:r>
              <a:rPr lang="zh-CN" altLang="en-US" sz="1200" dirty="0"/>
              <a:t>的活动性。</a:t>
            </a:r>
            <a:r>
              <a:rPr lang="en-US" altLang="zh-CN" sz="1200" dirty="0"/>
              <a:t>5</a:t>
            </a:r>
            <a:r>
              <a:rPr lang="zh-CN" altLang="en-US" sz="1200" dirty="0"/>
              <a:t>）仿型头下压，在副驾驶室座椅座垫上加载</a:t>
            </a:r>
            <a:r>
              <a:rPr lang="en-US" altLang="zh-CN" sz="1200" dirty="0"/>
              <a:t>35Kg</a:t>
            </a:r>
            <a:r>
              <a:rPr lang="zh-CN" altLang="en-US" sz="1200" dirty="0"/>
              <a:t>（显示界面有显示压力加载值），三秒钟再检测</a:t>
            </a:r>
            <a:r>
              <a:rPr lang="en-US" altLang="zh-CN" sz="1200" dirty="0"/>
              <a:t>SBR</a:t>
            </a:r>
            <a:r>
              <a:rPr lang="zh-CN" altLang="en-US" sz="1200" dirty="0"/>
              <a:t>的活动性，</a:t>
            </a:r>
            <a:endParaRPr lang="zh-CN" altLang="en-US" sz="1200" dirty="0"/>
          </a:p>
        </p:txBody>
      </p:sp>
      <p:sp>
        <p:nvSpPr>
          <p:cNvPr id="10" name="矩形标注 9"/>
          <p:cNvSpPr/>
          <p:nvPr/>
        </p:nvSpPr>
        <p:spPr>
          <a:xfrm>
            <a:off x="5357818" y="2500306"/>
            <a:ext cx="714380" cy="428628"/>
          </a:xfrm>
          <a:prstGeom prst="wedgeRectCallout">
            <a:avLst>
              <a:gd name="adj1" fmla="val 123724"/>
              <a:gd name="adj2" fmla="val 14522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pic>
        <p:nvPicPr>
          <p:cNvPr id="3" name="图片 2"/>
          <p:cNvPicPr>
            <a:picLocks noChangeAspect="1"/>
          </p:cNvPicPr>
          <p:nvPr/>
        </p:nvPicPr>
        <p:blipFill>
          <a:blip r:embed="rId3"/>
          <a:stretch>
            <a:fillRect/>
          </a:stretch>
        </p:blipFill>
        <p:spPr>
          <a:xfrm>
            <a:off x="3749518" y="3215690"/>
            <a:ext cx="2099807" cy="3208915"/>
          </a:xfrm>
          <a:prstGeom prst="rect">
            <a:avLst/>
          </a:prstGeom>
        </p:spPr>
      </p:pic>
      <p:sp>
        <p:nvSpPr>
          <p:cNvPr id="4" name="矩形标注 9"/>
          <p:cNvSpPr/>
          <p:nvPr/>
        </p:nvSpPr>
        <p:spPr>
          <a:xfrm>
            <a:off x="3923302" y="2684000"/>
            <a:ext cx="714380" cy="428628"/>
          </a:xfrm>
          <a:prstGeom prst="wedgeRectCallout">
            <a:avLst>
              <a:gd name="adj1" fmla="val 31991"/>
              <a:gd name="adj2" fmla="val 1647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座椅线布局图</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0" y="1357393"/>
            <a:ext cx="9144000" cy="414321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1"/>
          <a:srcRect/>
          <a:stretch>
            <a:fillRect/>
          </a:stretch>
        </p:blipFill>
        <p:spPr bwMode="auto">
          <a:xfrm>
            <a:off x="142844" y="2285992"/>
            <a:ext cx="3428992" cy="4156354"/>
          </a:xfrm>
          <a:prstGeom prst="rect">
            <a:avLst/>
          </a:prstGeom>
          <a:noFill/>
          <a:ln w="9525">
            <a:noFill/>
            <a:miter lim="800000"/>
            <a:headEnd/>
            <a:tailEnd/>
          </a:ln>
          <a:effectLst/>
        </p:spPr>
      </p:pic>
      <p:pic>
        <p:nvPicPr>
          <p:cNvPr id="2050" name="Picture 2"/>
          <p:cNvPicPr>
            <a:picLocks noChangeAspect="1" noChangeArrowheads="1"/>
          </p:cNvPicPr>
          <p:nvPr/>
        </p:nvPicPr>
        <p:blipFill>
          <a:blip r:embed="rId2"/>
          <a:srcRect/>
          <a:stretch>
            <a:fillRect/>
          </a:stretch>
        </p:blipFill>
        <p:spPr bwMode="auto">
          <a:xfrm>
            <a:off x="4071934" y="2643182"/>
            <a:ext cx="4261929" cy="3660781"/>
          </a:xfrm>
          <a:prstGeom prst="rect">
            <a:avLst/>
          </a:prstGeom>
          <a:noFill/>
          <a:ln w="9525">
            <a:noFill/>
            <a:miter lim="800000"/>
            <a:headEnd/>
            <a:tailEnd/>
          </a:ln>
          <a:effectLst/>
        </p:spPr>
      </p:pic>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7.</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滑轨检测设备</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矩形标注 6"/>
          <p:cNvSpPr/>
          <p:nvPr/>
        </p:nvSpPr>
        <p:spPr>
          <a:xfrm>
            <a:off x="3286116" y="5000636"/>
            <a:ext cx="714380" cy="428628"/>
          </a:xfrm>
          <a:prstGeom prst="wedgeRectCallout">
            <a:avLst>
              <a:gd name="adj1" fmla="val -184275"/>
              <a:gd name="adj2" fmla="val 763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框架</a:t>
            </a:r>
            <a:endParaRPr lang="zh-CN" altLang="en-US" sz="1200" b="1" dirty="0">
              <a:solidFill>
                <a:schemeClr val="tx1"/>
              </a:solidFill>
            </a:endParaRPr>
          </a:p>
        </p:txBody>
      </p:sp>
      <p:sp>
        <p:nvSpPr>
          <p:cNvPr id="8" name="矩形标注 7"/>
          <p:cNvSpPr/>
          <p:nvPr/>
        </p:nvSpPr>
        <p:spPr>
          <a:xfrm>
            <a:off x="3357554" y="5572140"/>
            <a:ext cx="714380" cy="428628"/>
          </a:xfrm>
          <a:prstGeom prst="wedgeRectCallout">
            <a:avLst>
              <a:gd name="adj1" fmla="val 395722"/>
              <a:gd name="adj2" fmla="val -14810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sp>
        <p:nvSpPr>
          <p:cNvPr id="9" name="矩形标注 8"/>
          <p:cNvSpPr/>
          <p:nvPr/>
        </p:nvSpPr>
        <p:spPr>
          <a:xfrm>
            <a:off x="3286116" y="4429132"/>
            <a:ext cx="714380" cy="428628"/>
          </a:xfrm>
          <a:prstGeom prst="wedgeRectCallout">
            <a:avLst>
              <a:gd name="adj1" fmla="val -304274"/>
              <a:gd name="adj2" fmla="val 16745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解锁机构</a:t>
            </a:r>
            <a:endParaRPr lang="zh-CN" altLang="en-US" sz="1200" b="1" dirty="0">
              <a:solidFill>
                <a:schemeClr val="tx1"/>
              </a:solidFill>
            </a:endParaRPr>
          </a:p>
        </p:txBody>
      </p:sp>
      <p:sp>
        <p:nvSpPr>
          <p:cNvPr id="10" name="矩形标注 9"/>
          <p:cNvSpPr/>
          <p:nvPr/>
        </p:nvSpPr>
        <p:spPr>
          <a:xfrm>
            <a:off x="3286116" y="3857628"/>
            <a:ext cx="714380" cy="428628"/>
          </a:xfrm>
          <a:prstGeom prst="wedgeRectCallout">
            <a:avLst>
              <a:gd name="adj1" fmla="val -274941"/>
              <a:gd name="adj2" fmla="val 2318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推拉机构</a:t>
            </a:r>
            <a:endParaRPr lang="zh-CN" altLang="en-US" sz="1200" b="1" dirty="0">
              <a:solidFill>
                <a:schemeClr val="tx1"/>
              </a:solidFill>
            </a:endParaRPr>
          </a:p>
        </p:txBody>
      </p:sp>
      <p:sp>
        <p:nvSpPr>
          <p:cNvPr id="11" name="矩形标注 10"/>
          <p:cNvSpPr/>
          <p:nvPr/>
        </p:nvSpPr>
        <p:spPr>
          <a:xfrm>
            <a:off x="3286116" y="3286124"/>
            <a:ext cx="714380" cy="428628"/>
          </a:xfrm>
          <a:prstGeom prst="wedgeRectCallout">
            <a:avLst>
              <a:gd name="adj1" fmla="val -242941"/>
              <a:gd name="adj2" fmla="val 2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伺服滑台</a:t>
            </a:r>
            <a:endParaRPr lang="zh-CN" altLang="en-US" sz="1200" b="1" dirty="0">
              <a:solidFill>
                <a:schemeClr val="tx1"/>
              </a:solidFill>
            </a:endParaRPr>
          </a:p>
        </p:txBody>
      </p:sp>
      <p:sp>
        <p:nvSpPr>
          <p:cNvPr id="12" name="矩形标注 11"/>
          <p:cNvSpPr/>
          <p:nvPr/>
        </p:nvSpPr>
        <p:spPr>
          <a:xfrm>
            <a:off x="3286116" y="2643182"/>
            <a:ext cx="714380" cy="428628"/>
          </a:xfrm>
          <a:prstGeom prst="wedgeRectCallout">
            <a:avLst>
              <a:gd name="adj1" fmla="val -202941"/>
              <a:gd name="adj2" fmla="val 17411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工控机</a:t>
            </a:r>
            <a:endParaRPr lang="zh-CN" altLang="en-US" sz="1200" b="1" dirty="0">
              <a:solidFill>
                <a:schemeClr val="tx1"/>
              </a:solidFill>
            </a:endParaRPr>
          </a:p>
        </p:txBody>
      </p:sp>
      <p:sp>
        <p:nvSpPr>
          <p:cNvPr id="15" name="矩形 14"/>
          <p:cNvSpPr/>
          <p:nvPr/>
        </p:nvSpPr>
        <p:spPr>
          <a:xfrm>
            <a:off x="571472" y="571480"/>
            <a:ext cx="7929618" cy="1569660"/>
          </a:xfrm>
          <a:prstGeom prst="rect">
            <a:avLst/>
          </a:prstGeom>
        </p:spPr>
        <p:txBody>
          <a:bodyPr wrap="square">
            <a:spAutoFit/>
          </a:bodyPr>
          <a:lstStyle/>
          <a:p>
            <a:r>
              <a:rPr lang="zh-CN" altLang="en-US" sz="1200" b="1" dirty="0"/>
              <a:t>滑轨检测描述；</a:t>
            </a:r>
            <a:endParaRPr lang="en-US" altLang="zh-CN" sz="1200" b="1" dirty="0"/>
          </a:p>
          <a:p>
            <a:pPr lvl="0" latinLnBrk="1"/>
            <a:r>
              <a:rPr lang="en-US" altLang="zh-CN" sz="1200" dirty="0"/>
              <a:t>1</a:t>
            </a:r>
            <a:r>
              <a:rPr lang="zh-CN" altLang="en-US" sz="1200" dirty="0"/>
              <a:t>，检测座椅三大功能：</a:t>
            </a:r>
            <a:r>
              <a:rPr lang="zh-CN" altLang="en-US" sz="1200" dirty="0">
                <a:latin typeface="宋体" panose="02010600030101010101" pitchFamily="2" charset="-122"/>
              </a:rPr>
              <a:t>滑轨解锁力</a:t>
            </a:r>
            <a:r>
              <a:rPr lang="en-US" altLang="ko-KR" sz="1200" dirty="0">
                <a:latin typeface="微软雅黑" panose="020B0503020204020204" charset="-122"/>
                <a:ea typeface="Malgun Gothic" panose="020B0503020000020004" pitchFamily="34" charset="-127"/>
              </a:rPr>
              <a:t>70</a:t>
            </a:r>
            <a:r>
              <a:rPr lang="en-US" altLang="zh-CN" sz="1200" dirty="0">
                <a:latin typeface="微软雅黑" panose="020B0503020204020204" charset="-122"/>
              </a:rPr>
              <a:t>±10N</a:t>
            </a:r>
            <a:r>
              <a:rPr lang="zh-CN" altLang="en-US" sz="1200" dirty="0">
                <a:latin typeface="宋体" panose="02010600030101010101" pitchFamily="2" charset="-122"/>
              </a:rPr>
              <a:t>、滑动力</a:t>
            </a:r>
            <a:r>
              <a:rPr lang="en-US" altLang="ko-KR" sz="1200" dirty="0">
                <a:latin typeface="微软雅黑" panose="020B0503020204020204" charset="-122"/>
                <a:ea typeface="Malgun Gothic" panose="020B0503020000020004" pitchFamily="34" charset="-127"/>
              </a:rPr>
              <a:t>130</a:t>
            </a:r>
            <a:r>
              <a:rPr lang="en-US" altLang="zh-CN" sz="1200" dirty="0">
                <a:latin typeface="微软雅黑" panose="020B0503020204020204" charset="-122"/>
              </a:rPr>
              <a:t>±10N</a:t>
            </a:r>
            <a:r>
              <a:rPr lang="zh-CN" altLang="en-US" sz="1200" dirty="0">
                <a:latin typeface="微软雅黑" panose="020B0503020204020204" charset="-122"/>
              </a:rPr>
              <a:t>、</a:t>
            </a:r>
            <a:r>
              <a:rPr lang="zh-CN" altLang="en-US" sz="1200" dirty="0">
                <a:latin typeface="宋体" panose="02010600030101010101" pitchFamily="2" charset="-122"/>
              </a:rPr>
              <a:t>行程</a:t>
            </a:r>
            <a:r>
              <a:rPr lang="en-US" altLang="ko-KR" sz="1200" dirty="0">
                <a:latin typeface="微软雅黑" panose="020B0503020204020204" charset="-122"/>
                <a:ea typeface="Malgun Gothic" panose="020B0503020000020004" pitchFamily="34" charset="-127"/>
              </a:rPr>
              <a:t>200mm</a:t>
            </a:r>
            <a:r>
              <a:rPr lang="zh-CN" altLang="en-US" sz="1200" dirty="0">
                <a:latin typeface="微软雅黑" panose="020B0503020204020204" charset="-122"/>
                <a:ea typeface="Malgun Gothic" panose="020B0503020000020004" pitchFamily="34" charset="-127"/>
              </a:rPr>
              <a:t>。</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2</a:t>
            </a:r>
            <a:r>
              <a:rPr lang="zh-CN" altLang="en-US" sz="1200" dirty="0">
                <a:latin typeface="微软雅黑" panose="020B0503020204020204" charset="-122"/>
                <a:ea typeface="Malgun Gothic" panose="020B0503020000020004" pitchFamily="34" charset="-127"/>
              </a:rPr>
              <a:t>，框架用铝合金型材搭建。</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3</a:t>
            </a:r>
            <a:r>
              <a:rPr lang="zh-CN" altLang="en-US" sz="1200" dirty="0">
                <a:latin typeface="微软雅黑" panose="020B0503020204020204" charset="-122"/>
                <a:ea typeface="Malgun Gothic" panose="020B0503020000020004" pitchFamily="34" charset="-127"/>
              </a:rPr>
              <a:t>，滑轨解锁装置用伺服电机带动滚珠丝杆上的解锁机构上下移动将座椅解锁同时记录解锁力大小。</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4</a:t>
            </a:r>
            <a:r>
              <a:rPr lang="zh-CN" altLang="en-US" sz="1200" dirty="0">
                <a:latin typeface="微软雅黑" panose="020B0503020204020204" charset="-122"/>
                <a:ea typeface="Malgun Gothic" panose="020B0503020000020004" pitchFamily="34" charset="-127"/>
              </a:rPr>
              <a:t>，座椅解锁后伺服推杆带动轨道前后移动，并记录滑道力值。</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5</a:t>
            </a:r>
            <a:r>
              <a:rPr lang="zh-CN" altLang="en-US" sz="1200" dirty="0">
                <a:latin typeface="微软雅黑" panose="020B0503020204020204" charset="-122"/>
                <a:ea typeface="Malgun Gothic" panose="020B0503020000020004" pitchFamily="34" charset="-127"/>
              </a:rPr>
              <a:t>，伺服电机用三菱</a:t>
            </a:r>
            <a:r>
              <a:rPr lang="en-US" altLang="zh-CN" sz="1200" dirty="0">
                <a:latin typeface="微软雅黑" panose="020B0503020204020204" charset="-122"/>
                <a:ea typeface="Malgun Gothic" panose="020B0503020000020004" pitchFamily="34" charset="-127"/>
              </a:rPr>
              <a:t>/</a:t>
            </a:r>
            <a:r>
              <a:rPr lang="zh-CN" altLang="en-US" sz="1200" dirty="0">
                <a:latin typeface="微软雅黑" panose="020B0503020204020204" charset="-122"/>
                <a:ea typeface="Malgun Gothic" panose="020B0503020000020004" pitchFamily="34" charset="-127"/>
              </a:rPr>
              <a:t>松下牌，滑轨用上银牌，推拉力传感器用梅斯泰克</a:t>
            </a:r>
            <a:r>
              <a:rPr lang="en-US" altLang="zh-CN" sz="1200" dirty="0">
                <a:latin typeface="微软雅黑" panose="020B0503020204020204" charset="-122"/>
                <a:ea typeface="Malgun Gothic" panose="020B0503020000020004" pitchFamily="34" charset="-127"/>
              </a:rPr>
              <a:t>/HBM</a:t>
            </a:r>
            <a:r>
              <a:rPr lang="zh-CN" altLang="en-US" sz="1200" dirty="0">
                <a:latin typeface="微软雅黑" panose="020B0503020204020204" charset="-122"/>
                <a:ea typeface="Malgun Gothic" panose="020B0503020000020004" pitchFamily="34" charset="-127"/>
              </a:rPr>
              <a:t>，位移传感器用</a:t>
            </a:r>
            <a:r>
              <a:rPr lang="en-US" altLang="zh-CN" sz="1200" dirty="0">
                <a:latin typeface="微软雅黑" panose="020B0503020204020204" charset="-122"/>
                <a:ea typeface="Malgun Gothic" panose="020B0503020000020004" pitchFamily="34" charset="-127"/>
              </a:rPr>
              <a:t>B+F/sick</a:t>
            </a:r>
            <a:r>
              <a:rPr lang="zh-CN" altLang="en-US" sz="1200" dirty="0">
                <a:latin typeface="微软雅黑" panose="020B0503020204020204" charset="-122"/>
                <a:ea typeface="Malgun Gothic" panose="020B0503020000020004" pitchFamily="34" charset="-127"/>
              </a:rPr>
              <a:t>。</a:t>
            </a:r>
            <a:endParaRPr lang="en-US" altLang="zh-CN" sz="1200" dirty="0">
              <a:latin typeface="微软雅黑" panose="020B0503020204020204" charset="-122"/>
              <a:ea typeface="Malgun Gothic" panose="020B0503020000020004" pitchFamily="34" charset="-127"/>
            </a:endParaRPr>
          </a:p>
          <a:p>
            <a:pPr lvl="0" latinLnBrk="1"/>
            <a:r>
              <a:rPr lang="en-US" altLang="ko-KR" sz="1200" dirty="0">
                <a:latin typeface="微软雅黑" panose="020B0503020204020204" charset="-122"/>
                <a:ea typeface="Malgun Gothic" panose="020B0503020000020004" pitchFamily="34" charset="-127"/>
              </a:rPr>
              <a:t>6,</a:t>
            </a:r>
            <a:r>
              <a:rPr lang="zh-CN" altLang="en-US" sz="1200" dirty="0">
                <a:latin typeface="微软雅黑" panose="020B0503020204020204" charset="-122"/>
                <a:ea typeface="Malgun Gothic" panose="020B0503020000020004" pitchFamily="34" charset="-127"/>
              </a:rPr>
              <a:t>工控机用研华、</a:t>
            </a:r>
            <a:r>
              <a:rPr lang="en-US" altLang="zh-CN" sz="1200" dirty="0">
                <a:latin typeface="微软雅黑" panose="020B0503020204020204" charset="-122"/>
                <a:ea typeface="Malgun Gothic" panose="020B0503020000020004" pitchFamily="34" charset="-127"/>
              </a:rPr>
              <a:t>PLC</a:t>
            </a:r>
            <a:r>
              <a:rPr lang="zh-CN" altLang="en-US" sz="1200" dirty="0">
                <a:latin typeface="微软雅黑" panose="020B0503020204020204" charset="-122"/>
                <a:ea typeface="Malgun Gothic" panose="020B0503020000020004" pitchFamily="34" charset="-127"/>
              </a:rPr>
              <a:t>西门子。</a:t>
            </a:r>
            <a:endParaRPr lang="ko-KR" altLang="en-US" sz="1200" dirty="0">
              <a:latin typeface="微软雅黑" panose="020B0503020204020204" charset="-122"/>
              <a:ea typeface="Malgun Gothic" panose="020B0503020000020004" pitchFamily="34" charset="-127"/>
            </a:endParaRPr>
          </a:p>
          <a:p>
            <a:endParaRPr lang="zh-CN" alt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srcRect/>
          <a:stretch>
            <a:fillRect/>
          </a:stretch>
        </p:blipFill>
        <p:spPr bwMode="auto">
          <a:xfrm>
            <a:off x="1142976" y="2285992"/>
            <a:ext cx="2359742" cy="3643338"/>
          </a:xfrm>
          <a:prstGeom prst="rect">
            <a:avLst/>
          </a:prstGeom>
          <a:noFill/>
          <a:ln w="9525">
            <a:noFill/>
            <a:miter lim="800000"/>
            <a:headEnd/>
            <a:tailEnd/>
          </a:ln>
          <a:effectLst/>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8.</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工装解锁装置描述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矩形标注 9"/>
          <p:cNvSpPr/>
          <p:nvPr/>
        </p:nvSpPr>
        <p:spPr>
          <a:xfrm>
            <a:off x="500034" y="2786058"/>
            <a:ext cx="571504" cy="428628"/>
          </a:xfrm>
          <a:prstGeom prst="wedgeRectCallout">
            <a:avLst>
              <a:gd name="adj1" fmla="val 125394"/>
              <a:gd name="adj2" fmla="val 4089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外防护罩</a:t>
            </a:r>
            <a:endParaRPr lang="zh-CN" altLang="en-US" sz="1200" b="1" dirty="0">
              <a:solidFill>
                <a:schemeClr val="tx1"/>
              </a:solidFill>
            </a:endParaRPr>
          </a:p>
        </p:txBody>
      </p:sp>
      <p:sp>
        <p:nvSpPr>
          <p:cNvPr id="11" name="矩形标注 10"/>
          <p:cNvSpPr/>
          <p:nvPr/>
        </p:nvSpPr>
        <p:spPr>
          <a:xfrm>
            <a:off x="500034" y="4714884"/>
            <a:ext cx="571504" cy="428628"/>
          </a:xfrm>
          <a:prstGeom prst="wedgeRectCallout">
            <a:avLst>
              <a:gd name="adj1" fmla="val 331975"/>
              <a:gd name="adj2" fmla="val -31825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解锁杆</a:t>
            </a:r>
            <a:endParaRPr lang="zh-CN" altLang="en-US" sz="1200" b="1" dirty="0">
              <a:solidFill>
                <a:schemeClr val="tx1"/>
              </a:solidFill>
            </a:endParaRPr>
          </a:p>
        </p:txBody>
      </p:sp>
      <p:sp>
        <p:nvSpPr>
          <p:cNvPr id="12" name="矩形标注 11"/>
          <p:cNvSpPr/>
          <p:nvPr/>
        </p:nvSpPr>
        <p:spPr>
          <a:xfrm>
            <a:off x="500034" y="3429000"/>
            <a:ext cx="571504" cy="428628"/>
          </a:xfrm>
          <a:prstGeom prst="wedgeRectCallout">
            <a:avLst>
              <a:gd name="adj1" fmla="val 319823"/>
              <a:gd name="adj2" fmla="val -7252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解锁气缸</a:t>
            </a:r>
            <a:endParaRPr lang="zh-CN" altLang="en-US" sz="1200" b="1" dirty="0">
              <a:solidFill>
                <a:schemeClr val="tx1"/>
              </a:solidFill>
            </a:endParaRPr>
          </a:p>
        </p:txBody>
      </p:sp>
      <p:sp>
        <p:nvSpPr>
          <p:cNvPr id="13" name="矩形标注 12"/>
          <p:cNvSpPr/>
          <p:nvPr/>
        </p:nvSpPr>
        <p:spPr>
          <a:xfrm>
            <a:off x="500034" y="5429264"/>
            <a:ext cx="571504" cy="428628"/>
          </a:xfrm>
          <a:prstGeom prst="wedgeRectCallout">
            <a:avLst>
              <a:gd name="adj1" fmla="val 141596"/>
              <a:gd name="adj2" fmla="val -4011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调整脚</a:t>
            </a:r>
            <a:endParaRPr lang="zh-CN" altLang="en-US" sz="1200" b="1" dirty="0">
              <a:solidFill>
                <a:schemeClr val="tx1"/>
              </a:solidFill>
            </a:endParaRPr>
          </a:p>
        </p:txBody>
      </p:sp>
      <p:sp>
        <p:nvSpPr>
          <p:cNvPr id="14" name="矩形标注 13"/>
          <p:cNvSpPr/>
          <p:nvPr/>
        </p:nvSpPr>
        <p:spPr>
          <a:xfrm>
            <a:off x="500034" y="4071942"/>
            <a:ext cx="571504" cy="428628"/>
          </a:xfrm>
          <a:prstGeom prst="wedgeRectCallout">
            <a:avLst>
              <a:gd name="adj1" fmla="val 113243"/>
              <a:gd name="adj2" fmla="val -5631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机架</a:t>
            </a:r>
            <a:endParaRPr lang="zh-CN" altLang="en-US" sz="1200" b="1" dirty="0">
              <a:solidFill>
                <a:schemeClr val="tx1"/>
              </a:solidFill>
            </a:endParaRPr>
          </a:p>
        </p:txBody>
      </p:sp>
      <p:sp>
        <p:nvSpPr>
          <p:cNvPr id="16" name="TextBox 15"/>
          <p:cNvSpPr txBox="1"/>
          <p:nvPr/>
        </p:nvSpPr>
        <p:spPr>
          <a:xfrm>
            <a:off x="642910" y="714356"/>
            <a:ext cx="7643866" cy="1384995"/>
          </a:xfrm>
          <a:prstGeom prst="rect">
            <a:avLst/>
          </a:prstGeom>
          <a:noFill/>
        </p:spPr>
        <p:txBody>
          <a:bodyPr wrap="square" rtlCol="0">
            <a:spAutoFit/>
          </a:bodyPr>
          <a:lstStyle/>
          <a:p>
            <a:r>
              <a:rPr lang="zh-CN" altLang="en-US" sz="1400" b="1" dirty="0">
                <a:solidFill>
                  <a:schemeClr val="tx2"/>
                </a:solidFill>
              </a:rPr>
              <a:t>工装板解锁机：</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，工装板解锁机分别放置在第一工位和最后一个工位，共有</a:t>
            </a:r>
            <a:r>
              <a:rPr lang="en-US" altLang="zh-CN" sz="1400" dirty="0">
                <a:solidFill>
                  <a:schemeClr val="tx2"/>
                </a:solidFill>
              </a:rPr>
              <a:t>2</a:t>
            </a:r>
            <a:r>
              <a:rPr lang="zh-CN" altLang="en-US" sz="1400" dirty="0">
                <a:solidFill>
                  <a:schemeClr val="tx2"/>
                </a:solidFill>
              </a:rPr>
              <a:t>个。</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，座椅框架上线时，解锁机将托盘压入最小位置，座椅框架放到工装上后，解锁机构缩回，托盘卡死。</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，座椅在整个生产过程中无法从托盘上取下，到最后工位后解锁机构动作座椅才能从托盘上取下。</a:t>
            </a:r>
            <a:endParaRPr lang="zh-CN" altLang="en-US" dirty="0"/>
          </a:p>
        </p:txBody>
      </p:sp>
      <p:pic>
        <p:nvPicPr>
          <p:cNvPr id="6147" name="Picture 3"/>
          <p:cNvPicPr>
            <a:picLocks noChangeAspect="1" noChangeArrowheads="1"/>
          </p:cNvPicPr>
          <p:nvPr/>
        </p:nvPicPr>
        <p:blipFill>
          <a:blip r:embed="rId2"/>
          <a:srcRect l="30669"/>
          <a:stretch>
            <a:fillRect/>
          </a:stretch>
        </p:blipFill>
        <p:spPr bwMode="auto">
          <a:xfrm>
            <a:off x="4143372" y="2428868"/>
            <a:ext cx="3552940" cy="3481396"/>
          </a:xfrm>
          <a:prstGeom prst="rect">
            <a:avLst/>
          </a:prstGeom>
          <a:noFill/>
          <a:ln w="9525">
            <a:noFill/>
            <a:miter lim="800000"/>
            <a:headEnd/>
            <a:tailEnd/>
          </a:ln>
          <a:effectLst/>
        </p:spPr>
      </p:pic>
      <p:sp>
        <p:nvSpPr>
          <p:cNvPr id="17" name="矩形标注 16"/>
          <p:cNvSpPr/>
          <p:nvPr/>
        </p:nvSpPr>
        <p:spPr>
          <a:xfrm>
            <a:off x="5072066" y="2000240"/>
            <a:ext cx="571504" cy="428628"/>
          </a:xfrm>
          <a:prstGeom prst="wedgeRectCallout">
            <a:avLst>
              <a:gd name="adj1" fmla="val 169951"/>
              <a:gd name="adj2" fmla="val 22722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解锁机构</a:t>
            </a:r>
            <a:endParaRPr lang="zh-CN" altLang="en-US" sz="1200" b="1"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004048" y="908720"/>
            <a:ext cx="3712299" cy="4968552"/>
          </a:xfrm>
          <a:prstGeom prst="rect">
            <a:avLst/>
          </a:prstGeom>
        </p:spPr>
      </p:pic>
      <p:sp>
        <p:nvSpPr>
          <p:cNvPr id="5"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9.</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面套烘烤设备</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TextBox 15"/>
          <p:cNvSpPr txBox="1"/>
          <p:nvPr/>
        </p:nvSpPr>
        <p:spPr>
          <a:xfrm>
            <a:off x="608332" y="764704"/>
            <a:ext cx="3531621" cy="1415772"/>
          </a:xfrm>
          <a:prstGeom prst="rect">
            <a:avLst/>
          </a:prstGeom>
          <a:noFill/>
        </p:spPr>
        <p:txBody>
          <a:bodyPr wrap="square" rtlCol="0">
            <a:spAutoFit/>
          </a:bodyPr>
          <a:lstStyle/>
          <a:p>
            <a:r>
              <a:rPr lang="zh-CN" altLang="en-US" sz="1400" b="1" dirty="0">
                <a:solidFill>
                  <a:schemeClr val="tx2"/>
                </a:solidFill>
              </a:rPr>
              <a:t>面套加热：</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，框架用铝合金搭建。</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，内壁用塑料板封装。</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，外面用软玻璃封装。</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，加热方式为远红外线加热。</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，温度控制用</a:t>
            </a:r>
            <a:r>
              <a:rPr lang="en-US" altLang="zh-CN" sz="1400" dirty="0">
                <a:solidFill>
                  <a:schemeClr val="tx2"/>
                </a:solidFill>
              </a:rPr>
              <a:t>PLC</a:t>
            </a:r>
            <a:r>
              <a:rPr lang="zh-CN" altLang="en-US" sz="1400" dirty="0">
                <a:solidFill>
                  <a:schemeClr val="tx2"/>
                </a:solidFill>
              </a:rPr>
              <a:t>控制。</a:t>
            </a:r>
            <a:endParaRPr lang="zh-CN" altLang="en-US" dirty="0"/>
          </a:p>
        </p:txBody>
      </p:sp>
      <p:pic>
        <p:nvPicPr>
          <p:cNvPr id="8" name="图片 7"/>
          <p:cNvPicPr>
            <a:picLocks noChangeAspect="1"/>
          </p:cNvPicPr>
          <p:nvPr/>
        </p:nvPicPr>
        <p:blipFill>
          <a:blip r:embed="rId2"/>
          <a:stretch>
            <a:fillRect/>
          </a:stretch>
        </p:blipFill>
        <p:spPr>
          <a:xfrm>
            <a:off x="1004574" y="3562257"/>
            <a:ext cx="3523439" cy="2315015"/>
          </a:xfrm>
          <a:prstGeom prst="rect">
            <a:avLst/>
          </a:prstGeom>
        </p:spPr>
      </p:pic>
      <p:sp>
        <p:nvSpPr>
          <p:cNvPr id="9" name="矩形标注 16"/>
          <p:cNvSpPr/>
          <p:nvPr/>
        </p:nvSpPr>
        <p:spPr>
          <a:xfrm>
            <a:off x="5976214" y="2708920"/>
            <a:ext cx="571504" cy="428628"/>
          </a:xfrm>
          <a:prstGeom prst="wedgeRectCallout">
            <a:avLst>
              <a:gd name="adj1" fmla="val 236617"/>
              <a:gd name="adj2" fmla="val 1312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框架</a:t>
            </a:r>
            <a:endParaRPr lang="zh-CN" altLang="en-US" sz="1200" b="1" dirty="0">
              <a:solidFill>
                <a:schemeClr val="tx1"/>
              </a:solidFill>
            </a:endParaRPr>
          </a:p>
        </p:txBody>
      </p:sp>
      <p:sp>
        <p:nvSpPr>
          <p:cNvPr id="10" name="矩形标注 16"/>
          <p:cNvSpPr/>
          <p:nvPr/>
        </p:nvSpPr>
        <p:spPr>
          <a:xfrm>
            <a:off x="6032218" y="620688"/>
            <a:ext cx="700022" cy="428628"/>
          </a:xfrm>
          <a:prstGeom prst="wedgeRectCallout">
            <a:avLst>
              <a:gd name="adj1" fmla="val 165951"/>
              <a:gd name="adj2" fmla="val 1667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红外加热管</a:t>
            </a:r>
            <a:endParaRPr lang="zh-CN" altLang="en-US" sz="1200" b="1" dirty="0">
              <a:solidFill>
                <a:schemeClr val="tx1"/>
              </a:solidFill>
            </a:endParaRPr>
          </a:p>
        </p:txBody>
      </p:sp>
      <p:sp>
        <p:nvSpPr>
          <p:cNvPr id="11" name="矩形标注 16"/>
          <p:cNvSpPr/>
          <p:nvPr/>
        </p:nvSpPr>
        <p:spPr>
          <a:xfrm>
            <a:off x="2740789" y="3717032"/>
            <a:ext cx="700022" cy="428628"/>
          </a:xfrm>
          <a:prstGeom prst="wedgeRectCallout">
            <a:avLst>
              <a:gd name="adj1" fmla="val 76691"/>
              <a:gd name="adj2" fmla="val 27878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红外加热管</a:t>
            </a:r>
            <a:endParaRPr lang="zh-CN" altLang="en-US" sz="1200" b="1"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63478" y="1608865"/>
            <a:ext cx="5337479" cy="4653187"/>
          </a:xfrm>
          <a:prstGeom prst="rect">
            <a:avLst/>
          </a:prstGeom>
        </p:spPr>
      </p:pic>
      <p:sp>
        <p:nvSpPr>
          <p:cNvPr id="5"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10.</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装配工装台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TextBox 15"/>
          <p:cNvSpPr txBox="1"/>
          <p:nvPr/>
        </p:nvSpPr>
        <p:spPr>
          <a:xfrm>
            <a:off x="459459" y="1484784"/>
            <a:ext cx="2670575" cy="1815882"/>
          </a:xfrm>
          <a:prstGeom prst="rect">
            <a:avLst/>
          </a:prstGeom>
          <a:noFill/>
        </p:spPr>
        <p:txBody>
          <a:bodyPr wrap="square" rtlCol="0">
            <a:spAutoFit/>
          </a:bodyPr>
          <a:lstStyle/>
          <a:p>
            <a:r>
              <a:rPr lang="zh-CN" altLang="en-US" sz="1400" b="1" dirty="0">
                <a:solidFill>
                  <a:schemeClr val="tx2"/>
                </a:solidFill>
              </a:rPr>
              <a:t>工作台：</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，工作台框架用</a:t>
            </a:r>
            <a:r>
              <a:rPr lang="en-US" altLang="zh-CN" sz="1400" dirty="0">
                <a:solidFill>
                  <a:schemeClr val="tx2"/>
                </a:solidFill>
              </a:rPr>
              <a:t>5050</a:t>
            </a:r>
            <a:r>
              <a:rPr lang="zh-CN" altLang="en-US" sz="1400" dirty="0">
                <a:solidFill>
                  <a:schemeClr val="tx2"/>
                </a:solidFill>
              </a:rPr>
              <a:t>铝合金搭建。</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，日光灯用</a:t>
            </a:r>
            <a:r>
              <a:rPr lang="en-US" altLang="zh-CN" sz="1400" dirty="0">
                <a:solidFill>
                  <a:schemeClr val="tx2"/>
                </a:solidFill>
              </a:rPr>
              <a:t>LED</a:t>
            </a:r>
            <a:r>
              <a:rPr lang="zh-CN" altLang="en-US" sz="1400" dirty="0">
                <a:solidFill>
                  <a:schemeClr val="tx2"/>
                </a:solidFill>
              </a:rPr>
              <a:t>。</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，风扇用美的楼顶风扇。</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，插座用公牛的。</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，工作台面板用</a:t>
            </a:r>
            <a:r>
              <a:rPr lang="en-US" altLang="zh-CN" sz="1400" dirty="0">
                <a:solidFill>
                  <a:schemeClr val="tx2"/>
                </a:solidFill>
              </a:rPr>
              <a:t>2mm</a:t>
            </a:r>
            <a:r>
              <a:rPr lang="zh-CN" altLang="en-US" sz="1400" dirty="0">
                <a:solidFill>
                  <a:schemeClr val="tx2"/>
                </a:solidFill>
              </a:rPr>
              <a:t>厚不锈钢制作。</a:t>
            </a:r>
            <a:endParaRPr lang="zh-CN" altLang="en-US" dirty="0"/>
          </a:p>
        </p:txBody>
      </p:sp>
      <p:sp>
        <p:nvSpPr>
          <p:cNvPr id="9" name="矩形标注 16"/>
          <p:cNvSpPr/>
          <p:nvPr/>
        </p:nvSpPr>
        <p:spPr>
          <a:xfrm>
            <a:off x="5865094" y="1407793"/>
            <a:ext cx="700022" cy="428628"/>
          </a:xfrm>
          <a:prstGeom prst="wedgeRectCallout">
            <a:avLst>
              <a:gd name="adj1" fmla="val -118047"/>
              <a:gd name="adj2" fmla="val 13833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日光灯</a:t>
            </a:r>
            <a:endParaRPr lang="zh-CN" altLang="en-US" sz="1200" b="1" dirty="0">
              <a:solidFill>
                <a:schemeClr val="tx1"/>
              </a:solidFill>
            </a:endParaRPr>
          </a:p>
        </p:txBody>
      </p:sp>
      <p:sp>
        <p:nvSpPr>
          <p:cNvPr id="10" name="矩形标注 16"/>
          <p:cNvSpPr/>
          <p:nvPr/>
        </p:nvSpPr>
        <p:spPr>
          <a:xfrm>
            <a:off x="6732240" y="1427245"/>
            <a:ext cx="700022" cy="428628"/>
          </a:xfrm>
          <a:prstGeom prst="wedgeRectCallout">
            <a:avLst>
              <a:gd name="adj1" fmla="val -142105"/>
              <a:gd name="adj2" fmla="val 19167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红外加热管</a:t>
            </a:r>
            <a:endParaRPr lang="zh-CN" altLang="en-US" sz="1200" b="1" dirty="0">
              <a:solidFill>
                <a:schemeClr val="tx1"/>
              </a:solidFill>
            </a:endParaRPr>
          </a:p>
        </p:txBody>
      </p:sp>
      <p:sp>
        <p:nvSpPr>
          <p:cNvPr id="11" name="矩形标注 16"/>
          <p:cNvSpPr/>
          <p:nvPr/>
        </p:nvSpPr>
        <p:spPr>
          <a:xfrm>
            <a:off x="2843808" y="3935458"/>
            <a:ext cx="700022" cy="428628"/>
          </a:xfrm>
          <a:prstGeom prst="wedgeRectCallout">
            <a:avLst>
              <a:gd name="adj1" fmla="val 95196"/>
              <a:gd name="adj2" fmla="val 9211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有灯架工作台</a:t>
            </a:r>
            <a:endParaRPr lang="zh-CN" altLang="en-US" sz="1200" b="1" dirty="0">
              <a:solidFill>
                <a:schemeClr val="tx1"/>
              </a:solidFill>
            </a:endParaRPr>
          </a:p>
        </p:txBody>
      </p:sp>
      <p:sp>
        <p:nvSpPr>
          <p:cNvPr id="7" name="矩形标注 16"/>
          <p:cNvSpPr/>
          <p:nvPr/>
        </p:nvSpPr>
        <p:spPr>
          <a:xfrm>
            <a:off x="7308304" y="4293096"/>
            <a:ext cx="700022" cy="428628"/>
          </a:xfrm>
          <a:prstGeom prst="wedgeRectCallout">
            <a:avLst>
              <a:gd name="adj1" fmla="val -141016"/>
              <a:gd name="adj2" fmla="val -1318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无灯架工作台</a:t>
            </a:r>
            <a:endParaRPr lang="zh-CN" altLang="en-US" sz="1200" b="1"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3600"/>
          <p:cNvPicPr>
            <a:picLocks noChangeAspect="1" noChangeArrowheads="1"/>
          </p:cNvPicPr>
          <p:nvPr/>
        </p:nvPicPr>
        <p:blipFill>
          <a:blip r:embed="rId1">
            <a:lum bright="30000"/>
            <a:extLst>
              <a:ext uri="{28A0092B-C50C-407E-A947-70E740481C1C}">
                <a14:useLocalDpi xmlns:a14="http://schemas.microsoft.com/office/drawing/2010/main" val="0"/>
              </a:ext>
            </a:extLst>
          </a:blip>
          <a:srcRect/>
          <a:stretch>
            <a:fillRect/>
          </a:stretch>
        </p:blipFill>
        <p:spPr bwMode="auto">
          <a:xfrm>
            <a:off x="3518472" y="1558572"/>
            <a:ext cx="4969515" cy="410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带式输送机</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TextBox 15"/>
          <p:cNvSpPr txBox="1"/>
          <p:nvPr/>
        </p:nvSpPr>
        <p:spPr>
          <a:xfrm>
            <a:off x="459459" y="1484784"/>
            <a:ext cx="2670575" cy="2062103"/>
          </a:xfrm>
          <a:prstGeom prst="rect">
            <a:avLst/>
          </a:prstGeom>
          <a:noFill/>
        </p:spPr>
        <p:txBody>
          <a:bodyPr wrap="square" rtlCol="0">
            <a:spAutoFit/>
          </a:bodyPr>
          <a:lstStyle/>
          <a:p>
            <a:r>
              <a:rPr lang="zh-CN" altLang="en-US" sz="1400" b="1" dirty="0">
                <a:solidFill>
                  <a:schemeClr val="tx2"/>
                </a:solidFill>
              </a:rPr>
              <a:t>输送机规格：</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，输送带长度</a:t>
            </a:r>
            <a:r>
              <a:rPr lang="en-US" altLang="zh-CN" sz="1400" dirty="0">
                <a:solidFill>
                  <a:schemeClr val="tx2"/>
                </a:solidFill>
              </a:rPr>
              <a:t>2</a:t>
            </a:r>
            <a:r>
              <a:rPr lang="zh-CN" altLang="en-US" sz="1400" dirty="0">
                <a:solidFill>
                  <a:schemeClr val="tx2"/>
                </a:solidFill>
              </a:rPr>
              <a:t>米</a:t>
            </a:r>
            <a:r>
              <a:rPr lang="en-US" altLang="zh-CN" sz="1400" dirty="0">
                <a:solidFill>
                  <a:schemeClr val="tx2"/>
                </a:solidFill>
              </a:rPr>
              <a:t>*</a:t>
            </a:r>
            <a:r>
              <a:rPr lang="zh-CN" altLang="en-US" sz="1400" dirty="0">
                <a:solidFill>
                  <a:schemeClr val="tx2"/>
                </a:solidFill>
              </a:rPr>
              <a:t>宽度</a:t>
            </a:r>
            <a:r>
              <a:rPr lang="en-US" altLang="zh-CN" sz="1400" dirty="0">
                <a:solidFill>
                  <a:schemeClr val="tx2"/>
                </a:solidFill>
              </a:rPr>
              <a:t>0.75</a:t>
            </a:r>
            <a:r>
              <a:rPr lang="zh-CN" altLang="en-US" sz="1400" dirty="0">
                <a:solidFill>
                  <a:schemeClr val="tx2"/>
                </a:solidFill>
              </a:rPr>
              <a:t>米</a:t>
            </a:r>
            <a:r>
              <a:rPr lang="en-US" altLang="zh-CN" sz="1400" dirty="0">
                <a:solidFill>
                  <a:schemeClr val="tx2"/>
                </a:solidFill>
              </a:rPr>
              <a:t>*</a:t>
            </a:r>
            <a:r>
              <a:rPr lang="zh-CN" altLang="en-US" sz="1400" dirty="0">
                <a:solidFill>
                  <a:schemeClr val="tx2"/>
                </a:solidFill>
              </a:rPr>
              <a:t>高度</a:t>
            </a:r>
            <a:r>
              <a:rPr lang="en-US" altLang="zh-CN" sz="1400" dirty="0">
                <a:solidFill>
                  <a:schemeClr val="tx2"/>
                </a:solidFill>
              </a:rPr>
              <a:t>0.75-1.2</a:t>
            </a:r>
            <a:r>
              <a:rPr lang="zh-CN" altLang="en-US" sz="1400" dirty="0">
                <a:solidFill>
                  <a:schemeClr val="tx2"/>
                </a:solidFill>
              </a:rPr>
              <a:t>米。</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，输送机电机用</a:t>
            </a:r>
            <a:r>
              <a:rPr lang="en-US" altLang="zh-CN" sz="1400" dirty="0">
                <a:solidFill>
                  <a:schemeClr val="tx2"/>
                </a:solidFill>
              </a:rPr>
              <a:t>SEW</a:t>
            </a:r>
            <a:r>
              <a:rPr lang="zh-CN" altLang="en-US" sz="1400" dirty="0">
                <a:solidFill>
                  <a:schemeClr val="tx2"/>
                </a:solidFill>
              </a:rPr>
              <a:t>牌、</a:t>
            </a:r>
            <a:r>
              <a:rPr lang="en-US" altLang="zh-CN" sz="1400" dirty="0">
                <a:solidFill>
                  <a:schemeClr val="tx2"/>
                </a:solidFill>
              </a:rPr>
              <a:t>0.37KW</a:t>
            </a:r>
            <a:r>
              <a:rPr lang="zh-CN" altLang="en-US" sz="1400" dirty="0">
                <a:solidFill>
                  <a:schemeClr val="tx2"/>
                </a:solidFill>
              </a:rPr>
              <a:t>。</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，输送机身</a:t>
            </a:r>
            <a:r>
              <a:rPr lang="en-US" altLang="zh-CN" sz="1400" dirty="0">
                <a:solidFill>
                  <a:schemeClr val="tx2"/>
                </a:solidFill>
              </a:rPr>
              <a:t>12040</a:t>
            </a:r>
            <a:r>
              <a:rPr lang="zh-CN" altLang="en-US" sz="1400" dirty="0">
                <a:solidFill>
                  <a:schemeClr val="tx2"/>
                </a:solidFill>
              </a:rPr>
              <a:t>铝型材制作。</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a:t>
            </a:r>
            <a:r>
              <a:rPr lang="zh-CN" altLang="en-US" sz="1400" b="1" dirty="0">
                <a:solidFill>
                  <a:schemeClr val="tx1"/>
                </a:solidFill>
              </a:rPr>
              <a:t>支腿</a:t>
            </a:r>
            <a:r>
              <a:rPr lang="zh-CN" altLang="en-US" sz="1400" dirty="0">
                <a:solidFill>
                  <a:schemeClr val="tx2"/>
                </a:solidFill>
              </a:rPr>
              <a:t>用</a:t>
            </a:r>
            <a:r>
              <a:rPr lang="en-US" altLang="zh-CN" sz="1400" dirty="0">
                <a:solidFill>
                  <a:schemeClr val="tx2"/>
                </a:solidFill>
              </a:rPr>
              <a:t>4080</a:t>
            </a:r>
            <a:r>
              <a:rPr lang="zh-CN" altLang="en-US" sz="1400" dirty="0">
                <a:solidFill>
                  <a:schemeClr val="tx2"/>
                </a:solidFill>
              </a:rPr>
              <a:t>铝型材搭建。</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，横梁用</a:t>
            </a:r>
            <a:r>
              <a:rPr lang="en-US" altLang="zh-CN" sz="1400" dirty="0">
                <a:solidFill>
                  <a:schemeClr val="tx2"/>
                </a:solidFill>
              </a:rPr>
              <a:t>4040</a:t>
            </a:r>
            <a:r>
              <a:rPr lang="zh-CN" altLang="en-US" sz="1400" dirty="0">
                <a:solidFill>
                  <a:schemeClr val="tx2"/>
                </a:solidFill>
              </a:rPr>
              <a:t>铝型材制作。</a:t>
            </a:r>
            <a:endParaRPr lang="en-US" altLang="zh-CN" sz="1400" dirty="0">
              <a:solidFill>
                <a:schemeClr val="tx2"/>
              </a:solidFill>
            </a:endParaRPr>
          </a:p>
          <a:p>
            <a:r>
              <a:rPr lang="en-US" altLang="zh-CN" sz="1400" dirty="0">
                <a:solidFill>
                  <a:schemeClr val="tx2"/>
                </a:solidFill>
              </a:rPr>
              <a:t>6</a:t>
            </a:r>
            <a:r>
              <a:rPr lang="zh-CN" altLang="en-US" sz="1400" dirty="0">
                <a:solidFill>
                  <a:schemeClr val="tx2"/>
                </a:solidFill>
              </a:rPr>
              <a:t>，皮带用</a:t>
            </a:r>
            <a:r>
              <a:rPr lang="en-US" altLang="zh-CN" sz="1400" dirty="0">
                <a:solidFill>
                  <a:schemeClr val="tx2"/>
                </a:solidFill>
              </a:rPr>
              <a:t>3mmPVC</a:t>
            </a:r>
            <a:r>
              <a:rPr lang="zh-CN" altLang="en-US" sz="1400" dirty="0">
                <a:solidFill>
                  <a:schemeClr val="tx2"/>
                </a:solidFill>
              </a:rPr>
              <a:t>皮带。</a:t>
            </a:r>
            <a:endParaRPr lang="zh-CN" altLang="en-US" dirty="0"/>
          </a:p>
        </p:txBody>
      </p:sp>
      <p:sp>
        <p:nvSpPr>
          <p:cNvPr id="9" name="矩形标注 16"/>
          <p:cNvSpPr/>
          <p:nvPr/>
        </p:nvSpPr>
        <p:spPr>
          <a:xfrm>
            <a:off x="4860032" y="1427245"/>
            <a:ext cx="700022" cy="428628"/>
          </a:xfrm>
          <a:prstGeom prst="wedgeRectCallout">
            <a:avLst>
              <a:gd name="adj1" fmla="val -60355"/>
              <a:gd name="adj2" fmla="val 34989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驱动滚筒</a:t>
            </a:r>
            <a:endParaRPr lang="zh-CN" altLang="en-US" sz="1200" b="1" dirty="0">
              <a:solidFill>
                <a:schemeClr val="tx1"/>
              </a:solidFill>
            </a:endParaRPr>
          </a:p>
        </p:txBody>
      </p:sp>
      <p:sp>
        <p:nvSpPr>
          <p:cNvPr id="10" name="矩形标注 16"/>
          <p:cNvSpPr/>
          <p:nvPr/>
        </p:nvSpPr>
        <p:spPr>
          <a:xfrm>
            <a:off x="6732240" y="1427245"/>
            <a:ext cx="700022" cy="428628"/>
          </a:xfrm>
          <a:prstGeom prst="wedgeRectCallout">
            <a:avLst>
              <a:gd name="adj1" fmla="val -142105"/>
              <a:gd name="adj2" fmla="val 19167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输送皮带</a:t>
            </a:r>
            <a:endParaRPr lang="zh-CN" altLang="en-US" sz="1200" b="1" dirty="0">
              <a:solidFill>
                <a:schemeClr val="tx1"/>
              </a:solidFill>
            </a:endParaRPr>
          </a:p>
        </p:txBody>
      </p:sp>
      <p:sp>
        <p:nvSpPr>
          <p:cNvPr id="11" name="矩形标注 16"/>
          <p:cNvSpPr/>
          <p:nvPr/>
        </p:nvSpPr>
        <p:spPr>
          <a:xfrm>
            <a:off x="3995936" y="4437112"/>
            <a:ext cx="700022" cy="428628"/>
          </a:xfrm>
          <a:prstGeom prst="wedgeRectCallout">
            <a:avLst>
              <a:gd name="adj1" fmla="val 36415"/>
              <a:gd name="adj2" fmla="val -25632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驱动电机</a:t>
            </a:r>
            <a:endParaRPr lang="zh-CN" altLang="en-US" sz="1200" b="1" dirty="0">
              <a:solidFill>
                <a:schemeClr val="tx1"/>
              </a:solidFill>
            </a:endParaRPr>
          </a:p>
        </p:txBody>
      </p:sp>
      <p:sp>
        <p:nvSpPr>
          <p:cNvPr id="7" name="矩形标注 16"/>
          <p:cNvSpPr/>
          <p:nvPr/>
        </p:nvSpPr>
        <p:spPr>
          <a:xfrm>
            <a:off x="7308304" y="4293096"/>
            <a:ext cx="700022" cy="428628"/>
          </a:xfrm>
          <a:prstGeom prst="wedgeRectCallout">
            <a:avLst>
              <a:gd name="adj1" fmla="val -117068"/>
              <a:gd name="adj2" fmla="val -1016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框架</a:t>
            </a:r>
            <a:endParaRPr lang="zh-CN" altLang="en-US" sz="1200" b="1" dirty="0">
              <a:solidFill>
                <a:schemeClr val="tx1"/>
              </a:solidFill>
            </a:endParaRPr>
          </a:p>
        </p:txBody>
      </p:sp>
      <p:sp>
        <p:nvSpPr>
          <p:cNvPr id="3" name="矩形标注 16"/>
          <p:cNvSpPr/>
          <p:nvPr/>
        </p:nvSpPr>
        <p:spPr>
          <a:xfrm>
            <a:off x="7818151" y="3429000"/>
            <a:ext cx="700022" cy="428628"/>
          </a:xfrm>
          <a:prstGeom prst="wedgeRectCallout">
            <a:avLst>
              <a:gd name="adj1" fmla="val -106183"/>
              <a:gd name="adj2" fmla="val -23499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机身</a:t>
            </a:r>
            <a:endParaRPr lang="zh-CN" altLang="en-US" sz="1200" b="1" dirty="0">
              <a:solidFill>
                <a:schemeClr val="tx1"/>
              </a:solidFill>
            </a:endParaRPr>
          </a:p>
        </p:txBody>
      </p:sp>
      <p:sp>
        <p:nvSpPr>
          <p:cNvPr id="8" name="矩形标注 16"/>
          <p:cNvSpPr/>
          <p:nvPr/>
        </p:nvSpPr>
        <p:spPr>
          <a:xfrm>
            <a:off x="6478632" y="4651426"/>
            <a:ext cx="700022" cy="428628"/>
          </a:xfrm>
          <a:prstGeom prst="wedgeRectCallout">
            <a:avLst>
              <a:gd name="adj1" fmla="val -87678"/>
              <a:gd name="adj2" fmla="val -19943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支腿</a:t>
            </a:r>
            <a:endParaRPr lang="zh-CN" altLang="en-US" sz="1200" b="1"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91930" y="2304809"/>
            <a:ext cx="4213210" cy="2148320"/>
          </a:xfrm>
          <a:prstGeom prst="rect">
            <a:avLst/>
          </a:prstGeom>
        </p:spPr>
      </p:pic>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五、</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12.</a:t>
            </a:r>
            <a:r>
              <a:rPr lang="zh-CN" altLang="en-US" sz="1800" dirty="0"/>
              <a:t>工装</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098" name="Picture 2"/>
          <p:cNvPicPr>
            <a:picLocks noChangeAspect="1" noChangeArrowheads="1"/>
          </p:cNvPicPr>
          <p:nvPr/>
        </p:nvPicPr>
        <p:blipFill>
          <a:blip r:embed="rId2"/>
          <a:srcRect/>
          <a:stretch>
            <a:fillRect/>
          </a:stretch>
        </p:blipFill>
        <p:spPr bwMode="auto">
          <a:xfrm>
            <a:off x="5286380" y="3359926"/>
            <a:ext cx="3000396" cy="3226599"/>
          </a:xfrm>
          <a:prstGeom prst="rect">
            <a:avLst/>
          </a:prstGeom>
          <a:noFill/>
          <a:ln w="9525">
            <a:noFill/>
            <a:miter lim="800000"/>
            <a:headEnd/>
            <a:tailEnd/>
          </a:ln>
          <a:effectLst/>
        </p:spPr>
      </p:pic>
      <p:sp>
        <p:nvSpPr>
          <p:cNvPr id="6" name="矩形标注 5"/>
          <p:cNvSpPr/>
          <p:nvPr/>
        </p:nvSpPr>
        <p:spPr>
          <a:xfrm>
            <a:off x="2000232" y="4857760"/>
            <a:ext cx="571504" cy="428628"/>
          </a:xfrm>
          <a:prstGeom prst="wedgeRectCallout">
            <a:avLst>
              <a:gd name="adj1" fmla="val 64299"/>
              <a:gd name="adj2" fmla="val -17131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下层</a:t>
            </a:r>
            <a:endParaRPr lang="zh-CN" altLang="en-US" sz="1200" b="1" dirty="0">
              <a:solidFill>
                <a:schemeClr val="tx1"/>
              </a:solidFill>
            </a:endParaRPr>
          </a:p>
        </p:txBody>
      </p:sp>
      <p:sp>
        <p:nvSpPr>
          <p:cNvPr id="7" name="矩形标注 6"/>
          <p:cNvSpPr/>
          <p:nvPr/>
        </p:nvSpPr>
        <p:spPr>
          <a:xfrm>
            <a:off x="971600" y="4857760"/>
            <a:ext cx="714380" cy="428628"/>
          </a:xfrm>
          <a:prstGeom prst="wedgeRectCallout">
            <a:avLst>
              <a:gd name="adj1" fmla="val 55630"/>
              <a:gd name="adj2" fmla="val -3569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旋转层</a:t>
            </a:r>
            <a:endParaRPr lang="zh-CN" altLang="en-US" sz="1200" b="1" dirty="0">
              <a:solidFill>
                <a:schemeClr val="tx1"/>
              </a:solidFill>
            </a:endParaRPr>
          </a:p>
        </p:txBody>
      </p:sp>
      <p:sp>
        <p:nvSpPr>
          <p:cNvPr id="9" name="矩形标注 8"/>
          <p:cNvSpPr/>
          <p:nvPr/>
        </p:nvSpPr>
        <p:spPr>
          <a:xfrm>
            <a:off x="4000496" y="2000240"/>
            <a:ext cx="714380" cy="428628"/>
          </a:xfrm>
          <a:prstGeom prst="wedgeRectCallout">
            <a:avLst>
              <a:gd name="adj1" fmla="val -98941"/>
              <a:gd name="adj2" fmla="val 1438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前锁销</a:t>
            </a:r>
            <a:endParaRPr lang="zh-CN" altLang="en-US" sz="1200" b="1" dirty="0">
              <a:solidFill>
                <a:schemeClr val="tx1"/>
              </a:solidFill>
            </a:endParaRPr>
          </a:p>
        </p:txBody>
      </p:sp>
      <p:sp>
        <p:nvSpPr>
          <p:cNvPr id="10" name="矩形标注 9"/>
          <p:cNvSpPr/>
          <p:nvPr/>
        </p:nvSpPr>
        <p:spPr>
          <a:xfrm>
            <a:off x="2928926" y="1500174"/>
            <a:ext cx="714380" cy="428628"/>
          </a:xfrm>
          <a:prstGeom prst="wedgeRectCallout">
            <a:avLst>
              <a:gd name="adj1" fmla="val -85210"/>
              <a:gd name="adj2" fmla="val 19563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后锁销</a:t>
            </a:r>
            <a:endParaRPr lang="zh-CN" altLang="en-US" sz="1200" b="1" dirty="0">
              <a:solidFill>
                <a:schemeClr val="tx1"/>
              </a:solidFill>
            </a:endParaRPr>
          </a:p>
        </p:txBody>
      </p:sp>
      <p:sp>
        <p:nvSpPr>
          <p:cNvPr id="12" name="下弧形箭头 11"/>
          <p:cNvSpPr/>
          <p:nvPr/>
        </p:nvSpPr>
        <p:spPr>
          <a:xfrm rot="14945463">
            <a:off x="2467185" y="2882202"/>
            <a:ext cx="785818" cy="2857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TextBox 13"/>
          <p:cNvSpPr txBox="1"/>
          <p:nvPr/>
        </p:nvSpPr>
        <p:spPr>
          <a:xfrm>
            <a:off x="5218866" y="697695"/>
            <a:ext cx="3109122" cy="2462213"/>
          </a:xfrm>
          <a:prstGeom prst="rect">
            <a:avLst/>
          </a:prstGeom>
          <a:noFill/>
        </p:spPr>
        <p:txBody>
          <a:bodyPr wrap="square" rtlCol="0">
            <a:spAutoFit/>
          </a:bodyPr>
          <a:lstStyle/>
          <a:p>
            <a:r>
              <a:rPr lang="zh-CN" altLang="en-US" sz="1400" b="1" dirty="0">
                <a:solidFill>
                  <a:schemeClr val="tx2"/>
                </a:solidFill>
              </a:rPr>
              <a:t>工装板：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，工装板，共有      个。</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，工装托盘可以共用主驾和副驾。</a:t>
            </a:r>
            <a:endParaRPr lang="en-US" altLang="zh-CN" sz="1400" dirty="0">
              <a:solidFill>
                <a:schemeClr val="tx2"/>
              </a:solidFill>
            </a:endParaRPr>
          </a:p>
          <a:p>
            <a:r>
              <a:rPr lang="en-US" altLang="zh-CN" sz="1400" dirty="0">
                <a:solidFill>
                  <a:schemeClr val="tx2"/>
                </a:solidFill>
              </a:rPr>
              <a:t>3</a:t>
            </a:r>
            <a:r>
              <a:rPr lang="zh-CN" altLang="en-US" sz="1400" dirty="0">
                <a:solidFill>
                  <a:schemeClr val="tx2"/>
                </a:solidFill>
              </a:rPr>
              <a:t>，下层板用铝合金板制作，底部装有耐磨尼龙板。</a:t>
            </a:r>
            <a:endParaRPr lang="en-US" altLang="zh-CN" sz="1400" dirty="0">
              <a:solidFill>
                <a:schemeClr val="tx2"/>
              </a:solidFill>
            </a:endParaRPr>
          </a:p>
          <a:p>
            <a:r>
              <a:rPr lang="en-US" altLang="zh-CN" sz="1400" dirty="0">
                <a:solidFill>
                  <a:schemeClr val="tx2"/>
                </a:solidFill>
              </a:rPr>
              <a:t>4</a:t>
            </a:r>
            <a:r>
              <a:rPr lang="zh-CN" altLang="en-US" sz="1400" dirty="0">
                <a:solidFill>
                  <a:schemeClr val="tx2"/>
                </a:solidFill>
              </a:rPr>
              <a:t>，中层板用铝合金制作，安装在旋转轴承上，可以水平旋转，每旋转</a:t>
            </a:r>
            <a:r>
              <a:rPr lang="en-US" altLang="zh-CN" sz="1400" dirty="0">
                <a:solidFill>
                  <a:schemeClr val="tx2"/>
                </a:solidFill>
              </a:rPr>
              <a:t>90</a:t>
            </a:r>
            <a:r>
              <a:rPr lang="zh-CN" altLang="en-US" sz="1400" dirty="0">
                <a:solidFill>
                  <a:schemeClr val="tx2"/>
                </a:solidFill>
              </a:rPr>
              <a:t>度锁至一次。</a:t>
            </a:r>
            <a:endParaRPr lang="en-US" altLang="zh-CN" sz="1400" dirty="0">
              <a:solidFill>
                <a:schemeClr val="tx2"/>
              </a:solidFill>
            </a:endParaRPr>
          </a:p>
          <a:p>
            <a:r>
              <a:rPr lang="en-US" altLang="zh-CN" sz="1400" dirty="0">
                <a:solidFill>
                  <a:schemeClr val="tx2"/>
                </a:solidFill>
              </a:rPr>
              <a:t>5</a:t>
            </a:r>
            <a:r>
              <a:rPr lang="zh-CN" altLang="en-US" sz="1400" dirty="0">
                <a:solidFill>
                  <a:schemeClr val="tx2"/>
                </a:solidFill>
              </a:rPr>
              <a:t>，上层板是快换层板，固定在中间板上，设置有定位销和滑动块固定座椅框架。</a:t>
            </a:r>
            <a:endParaRPr lang="zh-CN" altLang="en-US" dirty="0"/>
          </a:p>
        </p:txBody>
      </p:sp>
      <p:sp>
        <p:nvSpPr>
          <p:cNvPr id="15" name="矩形标注 14"/>
          <p:cNvSpPr/>
          <p:nvPr/>
        </p:nvSpPr>
        <p:spPr>
          <a:xfrm>
            <a:off x="4429124" y="5929330"/>
            <a:ext cx="571504" cy="428628"/>
          </a:xfrm>
          <a:prstGeom prst="wedgeRectCallout">
            <a:avLst>
              <a:gd name="adj1" fmla="val 224635"/>
              <a:gd name="adj2" fmla="val -7252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类似工装</a:t>
            </a:r>
            <a:endParaRPr lang="zh-CN" altLang="en-US" sz="1200" b="1"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六、</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设备配置明细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nvGraphicFramePr>
        <p:xfrm>
          <a:off x="683567" y="571918"/>
          <a:ext cx="7776865" cy="6246107"/>
        </p:xfrm>
        <a:graphic>
          <a:graphicData uri="http://schemas.openxmlformats.org/drawingml/2006/table">
            <a:tbl>
              <a:tblPr>
                <a:tableStyleId>{5C22544A-7EE6-4342-B048-85BDC9FD1C3A}</a:tableStyleId>
              </a:tblPr>
              <a:tblGrid>
                <a:gridCol w="939540"/>
                <a:gridCol w="1724757"/>
                <a:gridCol w="3888432"/>
                <a:gridCol w="864096"/>
                <a:gridCol w="360040"/>
              </a:tblGrid>
              <a:tr h="151260">
                <a:tc>
                  <a:txBody>
                    <a:bodyPr/>
                    <a:lstStyle/>
                    <a:p>
                      <a:pPr algn="ctr" fontAlgn="b"/>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a:effectLst/>
                        </a:rPr>
                        <a:t>双层主线体部分</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zh-CN" altLang="en-US" sz="1000" u="none" strike="noStrike">
                          <a:effectLst/>
                        </a:rPr>
                        <a:t>含安灯系统</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r>
              <a:tr h="332924">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主</a:t>
                      </a:r>
                      <a:r>
                        <a:rPr lang="en-US" altLang="zh-CN" sz="1000" u="none" strike="noStrike">
                          <a:effectLst/>
                        </a:rPr>
                        <a:t>/</a:t>
                      </a:r>
                      <a:r>
                        <a:rPr lang="zh-CN" altLang="en-US" sz="1000" u="none" strike="noStrike">
                          <a:effectLst/>
                        </a:rPr>
                        <a:t>副驾座椅装配线</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双层倍速线全长：</a:t>
                      </a:r>
                      <a:r>
                        <a:rPr lang="en-US" altLang="zh-CN" sz="1000" u="none" strike="noStrike">
                          <a:effectLst/>
                        </a:rPr>
                        <a:t>31.9m(29</a:t>
                      </a:r>
                      <a:r>
                        <a:rPr lang="zh-CN" altLang="en-US" sz="1000" u="none" strike="noStrike">
                          <a:effectLst/>
                        </a:rPr>
                        <a:t>个工位</a:t>
                      </a:r>
                      <a:r>
                        <a:rPr lang="en-US" altLang="zh-CN" sz="1000" u="none" strike="noStrike">
                          <a:effectLst/>
                        </a:rPr>
                        <a:t>)</a:t>
                      </a:r>
                      <a:r>
                        <a:rPr lang="zh-CN" altLang="en-US" sz="1000" u="none" strike="noStrike">
                          <a:effectLst/>
                        </a:rPr>
                        <a:t>，分成</a:t>
                      </a:r>
                      <a:r>
                        <a:rPr lang="en-US" altLang="zh-CN" sz="1000" u="none" strike="noStrike">
                          <a:effectLst/>
                        </a:rPr>
                        <a:t>6</a:t>
                      </a:r>
                      <a:r>
                        <a:rPr lang="zh-CN" altLang="en-US" sz="1000" u="none" strike="noStrike">
                          <a:effectLst/>
                        </a:rPr>
                        <a:t>段线体，</a:t>
                      </a:r>
                      <a:r>
                        <a:rPr lang="en-US" altLang="zh-CN" sz="1000" u="none" strike="noStrike">
                          <a:effectLst/>
                        </a:rPr>
                        <a:t>5.5</a:t>
                      </a:r>
                      <a:r>
                        <a:rPr lang="zh-CN" altLang="en-US" sz="1000" u="none" strike="noStrike">
                          <a:effectLst/>
                        </a:rPr>
                        <a:t>米*</a:t>
                      </a:r>
                      <a:r>
                        <a:rPr lang="en-US" altLang="zh-CN" sz="1000" u="none" strike="noStrike">
                          <a:effectLst/>
                        </a:rPr>
                        <a:t>5</a:t>
                      </a:r>
                      <a:r>
                        <a:rPr lang="zh-CN" altLang="en-US" sz="1000" u="none" strike="noStrike">
                          <a:effectLst/>
                        </a:rPr>
                        <a:t>段，</a:t>
                      </a:r>
                      <a:r>
                        <a:rPr lang="en-US" altLang="zh-CN" sz="1000" u="none" strike="noStrike">
                          <a:effectLst/>
                        </a:rPr>
                        <a:t>4.4</a:t>
                      </a:r>
                      <a:r>
                        <a:rPr lang="zh-CN" altLang="en-US" sz="1000" u="none" strike="noStrike">
                          <a:effectLst/>
                        </a:rPr>
                        <a:t>米*</a:t>
                      </a:r>
                      <a:r>
                        <a:rPr lang="en-US" altLang="zh-CN" sz="1000" u="none" strike="noStrike">
                          <a:effectLst/>
                        </a:rPr>
                        <a:t>1</a:t>
                      </a:r>
                      <a:r>
                        <a:rPr lang="zh-CN" altLang="en-US" sz="1000" u="none" strike="noStrike">
                          <a:effectLst/>
                        </a:rPr>
                        <a:t>段</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b"/>
                      <a:r>
                        <a:rPr lang="zh-CN" altLang="en-US" sz="1000" u="none" strike="noStrike">
                          <a:effectLst/>
                        </a:rPr>
                        <a:t>返板升降机</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a:effectLst/>
                        </a:rPr>
                        <a:t>电动升降</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r>
              <a:tr h="151260">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3</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b"/>
                      <a:r>
                        <a:rPr lang="zh-CN" altLang="en-US" sz="1000" u="none" strike="noStrike">
                          <a:effectLst/>
                        </a:rPr>
                        <a:t>工装板解锁装置</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a:effectLst/>
                        </a:rPr>
                        <a:t>气缸动解锁</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r>
              <a:tr h="300220">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4</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电检线和返修线体</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单层倍速线全长：</a:t>
                      </a:r>
                      <a:r>
                        <a:rPr lang="en-US" altLang="zh-CN" sz="1000" u="none" strike="noStrike">
                          <a:effectLst/>
                        </a:rPr>
                        <a:t>5.6m(4</a:t>
                      </a:r>
                      <a:r>
                        <a:rPr lang="zh-CN" altLang="en-US" sz="1000" u="none" strike="noStrike">
                          <a:effectLst/>
                        </a:rPr>
                        <a:t>个工位</a:t>
                      </a:r>
                      <a:r>
                        <a:rPr lang="en-US" altLang="zh-CN" sz="1000" u="none" strike="noStrike">
                          <a:effectLst/>
                        </a:rPr>
                        <a:t>)</a:t>
                      </a:r>
                      <a:r>
                        <a:rPr lang="zh-CN" altLang="en-US" sz="1000" u="none" strike="noStrike">
                          <a:effectLst/>
                        </a:rPr>
                        <a:t>，分成</a:t>
                      </a:r>
                      <a:r>
                        <a:rPr lang="en-US" altLang="zh-CN" sz="1000" u="none" strike="noStrike">
                          <a:effectLst/>
                        </a:rPr>
                        <a:t>1</a:t>
                      </a:r>
                      <a:r>
                        <a:rPr lang="zh-CN" altLang="en-US" sz="1000" u="none" strike="noStrike">
                          <a:effectLst/>
                        </a:rPr>
                        <a:t>段线体，</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3</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5</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顶升换向机构</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用电动滚筒驱动输送</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6</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式</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6</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顶升精定位</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电检处用</a:t>
                      </a:r>
                      <a:r>
                        <a:rPr lang="en-US" altLang="zh-CN" sz="1000" u="none" strike="noStrike">
                          <a:effectLst/>
                        </a:rPr>
                        <a:t>3</a:t>
                      </a:r>
                      <a:r>
                        <a:rPr lang="zh-CN" altLang="en-US" sz="1000" u="none" strike="noStrike">
                          <a:effectLst/>
                        </a:rPr>
                        <a:t>个，拧紧处</a:t>
                      </a:r>
                      <a:r>
                        <a:rPr lang="en-US" altLang="zh-CN" sz="1000" u="none" strike="noStrike">
                          <a:effectLst/>
                        </a:rPr>
                        <a:t>4</a:t>
                      </a:r>
                      <a:r>
                        <a:rPr lang="zh-CN" altLang="en-US" sz="1000" u="none" strike="noStrike">
                          <a:effectLst/>
                        </a:rPr>
                        <a:t>个</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7</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式</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67692">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7</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过渡动力滚筒线</a:t>
                      </a: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用滚筒输送长度</a:t>
                      </a:r>
                      <a:r>
                        <a:rPr lang="en-US" altLang="zh-CN" sz="1000" u="none" strike="noStrike">
                          <a:effectLst/>
                        </a:rPr>
                        <a:t>2.4</a:t>
                      </a:r>
                      <a:r>
                        <a:rPr lang="zh-CN" altLang="en-US" sz="1000" u="none" strike="noStrike">
                          <a:effectLst/>
                        </a:rPr>
                        <a:t>米*宽度</a:t>
                      </a:r>
                      <a:r>
                        <a:rPr lang="en-US" altLang="zh-CN" sz="1000" u="none" strike="noStrike">
                          <a:effectLst/>
                        </a:rPr>
                        <a:t>0.82</a:t>
                      </a:r>
                      <a:r>
                        <a:rPr lang="zh-CN" altLang="en-US" sz="1000" u="none" strike="noStrike">
                          <a:effectLst/>
                        </a:rPr>
                        <a:t>米</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67692">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8</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过渡动力滚筒线</a:t>
                      </a:r>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用滚筒输送长度</a:t>
                      </a:r>
                      <a:r>
                        <a:rPr lang="en-US" altLang="zh-CN" sz="1000" u="none" strike="noStrike">
                          <a:effectLst/>
                        </a:rPr>
                        <a:t>1.2</a:t>
                      </a:r>
                      <a:r>
                        <a:rPr lang="zh-CN" altLang="en-US" sz="1000" u="none" strike="noStrike">
                          <a:effectLst/>
                        </a:rPr>
                        <a:t>米*宽度</a:t>
                      </a:r>
                      <a:r>
                        <a:rPr lang="en-US" altLang="zh-CN" sz="1000" u="none" strike="noStrike">
                          <a:effectLst/>
                        </a:rPr>
                        <a:t>0.82</a:t>
                      </a:r>
                      <a:r>
                        <a:rPr lang="zh-CN" altLang="en-US" sz="1000" u="none" strike="noStrike">
                          <a:effectLst/>
                        </a:rPr>
                        <a:t>米</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61620">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9</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主线体灯架</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灯架长</a:t>
                      </a:r>
                      <a:r>
                        <a:rPr lang="en-US" altLang="zh-CN" sz="1000" u="none" strike="noStrike">
                          <a:effectLst/>
                        </a:rPr>
                        <a:t>32+5m*</a:t>
                      </a:r>
                      <a:r>
                        <a:rPr lang="zh-CN" altLang="en-US" sz="1000" u="none" strike="noStrike">
                          <a:effectLst/>
                        </a:rPr>
                        <a:t>宽</a:t>
                      </a:r>
                      <a:r>
                        <a:rPr lang="en-US" altLang="zh-CN" sz="1000" u="none" strike="noStrike">
                          <a:effectLst/>
                        </a:rPr>
                        <a:t>2m*</a:t>
                      </a:r>
                      <a:r>
                        <a:rPr lang="zh-CN" altLang="en-US" sz="1000" u="none" strike="noStrike">
                          <a:effectLst/>
                        </a:rPr>
                        <a:t>高</a:t>
                      </a:r>
                      <a:r>
                        <a:rPr lang="en-US" altLang="zh-CN" sz="1000" u="none" strike="noStrike">
                          <a:effectLst/>
                        </a:rPr>
                        <a:t>3m</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a:t>
                      </a:r>
                      <a:r>
                        <a:rPr lang="zh-CN" altLang="en-US" sz="1000" u="none" strike="noStrike">
                          <a:effectLst/>
                        </a:rPr>
                        <a:t>，</a:t>
                      </a:r>
                      <a:r>
                        <a:rPr lang="en-US" altLang="zh-CN" sz="1000" u="none" strike="noStrike">
                          <a:effectLst/>
                        </a:rPr>
                        <a:t>10</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主线电器控制部分</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b"/>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a:effectLst/>
                        </a:rPr>
                        <a:t>靠背线体部分</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zh-CN" altLang="en-US" sz="1000" u="none" strike="noStrike">
                          <a:effectLst/>
                        </a:rPr>
                        <a:t>含安灯系统</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r>
              <a:tr h="300220">
                <a:tc>
                  <a:txBody>
                    <a:bodyPr/>
                    <a:lstStyle/>
                    <a:p>
                      <a:pPr algn="ctr" fontAlgn="ctr"/>
                      <a:r>
                        <a:rPr lang="en-US" altLang="zh-CN" sz="1000" u="none" strike="noStrike">
                          <a:effectLst/>
                        </a:rPr>
                        <a:t>2</a:t>
                      </a:r>
                      <a:r>
                        <a:rPr lang="zh-CN" altLang="en-US" sz="1000" u="none" strike="noStrike">
                          <a:effectLst/>
                        </a:rPr>
                        <a:t>，</a:t>
                      </a: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座椅靠背装配线</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单层倍速线全长：</a:t>
                      </a:r>
                      <a:r>
                        <a:rPr lang="en-US" altLang="zh-CN" sz="1000" u="none" strike="noStrike">
                          <a:effectLst/>
                        </a:rPr>
                        <a:t>8.2m(5</a:t>
                      </a:r>
                      <a:r>
                        <a:rPr lang="zh-CN" altLang="en-US" sz="1000" u="none" strike="noStrike">
                          <a:effectLst/>
                        </a:rPr>
                        <a:t>个工位</a:t>
                      </a:r>
                      <a:r>
                        <a:rPr lang="en-US" altLang="zh-CN" sz="1000" u="none" strike="noStrike">
                          <a:effectLst/>
                        </a:rPr>
                        <a:t>)</a:t>
                      </a:r>
                      <a:r>
                        <a:rPr lang="zh-CN" altLang="en-US" sz="1000" u="none" strike="noStrike">
                          <a:effectLst/>
                        </a:rPr>
                        <a:t>，分成</a:t>
                      </a:r>
                      <a:r>
                        <a:rPr lang="en-US" altLang="zh-CN" sz="1000" u="none" strike="noStrike">
                          <a:effectLst/>
                        </a:rPr>
                        <a:t>1</a:t>
                      </a:r>
                      <a:r>
                        <a:rPr lang="zh-CN" altLang="en-US" sz="1000" u="none" strike="noStrike">
                          <a:effectLst/>
                        </a:rPr>
                        <a:t>段线体，</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2</a:t>
                      </a:r>
                      <a:r>
                        <a:rPr lang="zh-CN" altLang="en-US" sz="1000" u="none" strike="noStrike">
                          <a:effectLst/>
                        </a:rPr>
                        <a:t>，</a:t>
                      </a:r>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b"/>
                      <a:r>
                        <a:rPr lang="zh-CN" altLang="en-US" sz="1000" u="none" strike="noStrike">
                          <a:effectLst/>
                        </a:rPr>
                        <a:t>返板升降机</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dirty="0">
                          <a:effectLst/>
                        </a:rPr>
                        <a:t>电动升降</a:t>
                      </a:r>
                      <a:endParaRPr lang="zh-CN" altLang="en-US" sz="1000" b="1" i="0" u="none" strike="noStrike" dirty="0">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r>
              <a:tr h="151260">
                <a:tc>
                  <a:txBody>
                    <a:bodyPr/>
                    <a:lstStyle/>
                    <a:p>
                      <a:pPr algn="ctr" fontAlgn="ctr"/>
                      <a:r>
                        <a:rPr lang="en-US" altLang="zh-CN" sz="1000" u="none" strike="noStrike">
                          <a:effectLst/>
                        </a:rPr>
                        <a:t>2</a:t>
                      </a:r>
                      <a:r>
                        <a:rPr lang="zh-CN" altLang="en-US" sz="1000" u="none" strike="noStrike">
                          <a:effectLst/>
                        </a:rPr>
                        <a:t>，</a:t>
                      </a:r>
                      <a:r>
                        <a:rPr lang="en-US" altLang="zh-CN" sz="1000" u="none" strike="noStrike">
                          <a:effectLst/>
                        </a:rPr>
                        <a:t>3</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b"/>
                      <a:r>
                        <a:rPr lang="zh-CN" altLang="en-US" sz="1000" u="none" strike="noStrike">
                          <a:effectLst/>
                        </a:rPr>
                        <a:t>皮带输送机</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r>
              <a:tr h="151260">
                <a:tc>
                  <a:txBody>
                    <a:bodyPr/>
                    <a:lstStyle/>
                    <a:p>
                      <a:pPr algn="ctr" fontAlgn="ctr"/>
                      <a:r>
                        <a:rPr lang="en-US" altLang="zh-CN" sz="1000" u="none" strike="noStrike">
                          <a:effectLst/>
                        </a:rPr>
                        <a:t>2</a:t>
                      </a:r>
                      <a:r>
                        <a:rPr lang="zh-CN" altLang="en-US" sz="1000" u="none" strike="noStrike">
                          <a:effectLst/>
                        </a:rPr>
                        <a:t>，</a:t>
                      </a:r>
                      <a:r>
                        <a:rPr lang="en-US" altLang="zh-CN" sz="1000" u="none" strike="noStrike">
                          <a:effectLst/>
                        </a:rPr>
                        <a:t>4</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顶升精定位</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电检处用</a:t>
                      </a:r>
                      <a:r>
                        <a:rPr lang="en-US" altLang="zh-CN" sz="1000" u="none" strike="noStrike">
                          <a:effectLst/>
                        </a:rPr>
                        <a:t>3</a:t>
                      </a:r>
                      <a:r>
                        <a:rPr lang="zh-CN" altLang="en-US" sz="1000" u="none" strike="noStrike">
                          <a:effectLst/>
                        </a:rPr>
                        <a:t>个，拧紧处</a:t>
                      </a:r>
                      <a:r>
                        <a:rPr lang="en-US" altLang="zh-CN" sz="1000" u="none" strike="noStrike">
                          <a:effectLst/>
                        </a:rPr>
                        <a:t>4</a:t>
                      </a:r>
                      <a:r>
                        <a:rPr lang="zh-CN" altLang="en-US" sz="1000" u="none" strike="noStrike">
                          <a:effectLst/>
                        </a:rPr>
                        <a:t>个</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式</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2</a:t>
                      </a:r>
                      <a:r>
                        <a:rPr lang="zh-CN" altLang="en-US" sz="1000" u="none" strike="noStrike">
                          <a:effectLst/>
                        </a:rPr>
                        <a:t>，</a:t>
                      </a:r>
                      <a:r>
                        <a:rPr lang="en-US" altLang="zh-CN" sz="1000" u="none" strike="noStrike">
                          <a:effectLst/>
                        </a:rPr>
                        <a:t>5</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b"/>
                      <a:r>
                        <a:rPr lang="zh-CN" altLang="en-US" sz="1000" u="none" strike="noStrike">
                          <a:effectLst/>
                        </a:rPr>
                        <a:t>靠背线灯架</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l" fontAlgn="b"/>
                      <a:r>
                        <a:rPr lang="en-US" altLang="zh-CN" sz="1000" u="none" strike="noStrike">
                          <a:effectLst/>
                        </a:rPr>
                        <a:t>5</a:t>
                      </a:r>
                      <a:r>
                        <a:rPr lang="zh-CN" altLang="en-US" sz="1000" u="none" strike="noStrike">
                          <a:effectLst/>
                        </a:rPr>
                        <a:t>米长，</a:t>
                      </a:r>
                      <a:r>
                        <a:rPr lang="en-US" altLang="zh-CN" sz="1000" u="none" strike="noStrike">
                          <a:effectLst/>
                        </a:rPr>
                        <a:t>5</a:t>
                      </a:r>
                      <a:r>
                        <a:rPr lang="zh-CN" altLang="en-US" sz="1000" u="none" strike="noStrike">
                          <a:effectLst/>
                        </a:rPr>
                        <a:t>工位</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b"/>
                </a:tc>
                <a:tc>
                  <a:txBody>
                    <a:bodyPr/>
                    <a:lstStyle/>
                    <a:p>
                      <a:pPr algn="ctr" fontAlgn="b"/>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b"/>
                </a:tc>
              </a:tr>
              <a:tr h="151260">
                <a:tc>
                  <a:txBody>
                    <a:bodyPr/>
                    <a:lstStyle/>
                    <a:p>
                      <a:pPr algn="ctr" fontAlgn="ctr"/>
                      <a:r>
                        <a:rPr lang="en-US" altLang="zh-CN" sz="1000" u="none" strike="noStrike">
                          <a:effectLst/>
                        </a:rPr>
                        <a:t>2</a:t>
                      </a:r>
                      <a:r>
                        <a:rPr lang="zh-CN" altLang="en-US" sz="1000" u="none" strike="noStrike">
                          <a:effectLst/>
                        </a:rPr>
                        <a:t>，</a:t>
                      </a:r>
                      <a:r>
                        <a:rPr lang="en-US" altLang="zh-CN" sz="1000" u="none" strike="noStrike">
                          <a:effectLst/>
                        </a:rPr>
                        <a:t>6</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靠背线电器控制部分</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dirty="0">
                          <a:effectLst/>
                        </a:rPr>
                        <a:t>　</a:t>
                      </a:r>
                      <a:endParaRPr lang="zh-CN" altLang="en-US" sz="1000" b="1" i="0" u="none" strike="noStrike" dirty="0">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套</a:t>
                      </a:r>
                      <a:endParaRPr lang="zh-CN" altLang="en-US" sz="1000" b="0"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3</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en-US" sz="1000" u="none" strike="noStrike">
                          <a:effectLst/>
                        </a:rPr>
                        <a:t>ATLAS</a:t>
                      </a:r>
                      <a:r>
                        <a:rPr lang="zh-CN" altLang="en-US" sz="1000" u="none" strike="noStrike">
                          <a:effectLst/>
                        </a:rPr>
                        <a:t>电扭枪</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扭矩要求</a:t>
                      </a:r>
                      <a:r>
                        <a:rPr lang="en-US" altLang="zh-CN" sz="1000" u="none" strike="noStrike">
                          <a:effectLst/>
                        </a:rPr>
                        <a:t>3</a:t>
                      </a:r>
                      <a:r>
                        <a:rPr lang="zh-CN" altLang="en-US" sz="1000" u="none" strike="noStrike">
                          <a:effectLst/>
                        </a:rPr>
                        <a:t>把</a:t>
                      </a:r>
                      <a:r>
                        <a:rPr lang="en-US" altLang="zh-CN" sz="1000" u="none" strike="noStrike">
                          <a:effectLst/>
                        </a:rPr>
                        <a:t>47</a:t>
                      </a:r>
                      <a:r>
                        <a:rPr lang="en-US" sz="1000" u="none" strike="noStrike">
                          <a:effectLst/>
                        </a:rPr>
                        <a:t>N.m，1</a:t>
                      </a:r>
                      <a:r>
                        <a:rPr lang="zh-CN" altLang="en-US" sz="1000" u="none" strike="noStrike">
                          <a:effectLst/>
                        </a:rPr>
                        <a:t>把</a:t>
                      </a:r>
                      <a:r>
                        <a:rPr lang="en-US" altLang="zh-CN" sz="1000" u="none" strike="noStrike">
                          <a:effectLst/>
                        </a:rPr>
                        <a:t>27</a:t>
                      </a:r>
                      <a:r>
                        <a:rPr lang="en-US" sz="1000" u="none" strike="noStrike">
                          <a:effectLst/>
                        </a:rPr>
                        <a:t>N.m</a:t>
                      </a:r>
                      <a:endParaRPr 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4</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4</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面套烘烤</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5</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en-US" sz="1000" u="none" strike="noStrike">
                          <a:effectLst/>
                        </a:rPr>
                        <a:t>MES</a:t>
                      </a:r>
                      <a:r>
                        <a:rPr lang="zh-CN" altLang="en-US" sz="1000" u="none" strike="noStrike">
                          <a:effectLst/>
                        </a:rPr>
                        <a:t>系统</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含软件</a:t>
                      </a:r>
                      <a:r>
                        <a:rPr lang="en-US" altLang="zh-CN" sz="1000" u="none" strike="noStrike">
                          <a:effectLst/>
                        </a:rPr>
                        <a:t>+</a:t>
                      </a:r>
                      <a:r>
                        <a:rPr lang="zh-CN" altLang="en-US" sz="1000" u="none" strike="noStrike">
                          <a:effectLst/>
                        </a:rPr>
                        <a:t>硬件</a:t>
                      </a:r>
                      <a:r>
                        <a:rPr lang="en-US" altLang="zh-CN" sz="1000" u="none" strike="noStrike">
                          <a:effectLst/>
                        </a:rPr>
                        <a:t>+23</a:t>
                      </a:r>
                      <a:r>
                        <a:rPr lang="zh-CN" altLang="en-US" sz="1000" u="none" strike="noStrike">
                          <a:effectLst/>
                        </a:rPr>
                        <a:t>寸显示屏</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6</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气密检测设备</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300220">
                <a:tc>
                  <a:txBody>
                    <a:bodyPr/>
                    <a:lstStyle/>
                    <a:p>
                      <a:pPr algn="ctr" fontAlgn="ctr"/>
                      <a:r>
                        <a:rPr lang="en-US" altLang="zh-CN" sz="1000" u="none" strike="noStrike">
                          <a:effectLst/>
                        </a:rPr>
                        <a:t>7</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电检设备</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电子元件检测</a:t>
                      </a:r>
                      <a:r>
                        <a:rPr lang="en-US" altLang="zh-CN" sz="1000" u="none" strike="noStrike">
                          <a:effectLst/>
                        </a:rPr>
                        <a:t>(SBR</a:t>
                      </a:r>
                      <a:r>
                        <a:rPr lang="zh-CN" altLang="en-US" sz="1000" u="none" strike="noStrike">
                          <a:effectLst/>
                        </a:rPr>
                        <a:t>、安全带扣、安全气囊、加热垫</a:t>
                      </a:r>
                      <a:r>
                        <a:rPr lang="en-US" altLang="zh-CN" sz="1000" u="none" strike="noStrike">
                          <a:effectLst/>
                        </a:rPr>
                        <a:t>)</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463">
                <a:tc>
                  <a:txBody>
                    <a:bodyPr/>
                    <a:lstStyle/>
                    <a:p>
                      <a:pPr algn="ctr" fontAlgn="ctr"/>
                      <a:r>
                        <a:rPr lang="en-US" altLang="zh-CN" sz="1000" u="none" strike="noStrike">
                          <a:effectLst/>
                        </a:rPr>
                        <a:t>8</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滑轨检测设备</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300220">
                <a:tc>
                  <a:txBody>
                    <a:bodyPr/>
                    <a:lstStyle/>
                    <a:p>
                      <a:pPr algn="ctr" fontAlgn="ctr"/>
                      <a:r>
                        <a:rPr lang="en-US" altLang="zh-CN" sz="1000" u="none" strike="noStrike">
                          <a:effectLst/>
                        </a:rPr>
                        <a:t>9</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总装工装托盘</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双层工装，下层固定、上层水平旋转、每旋转</a:t>
                      </a:r>
                      <a:r>
                        <a:rPr lang="en-US" altLang="zh-CN" sz="1000" u="none" strike="noStrike">
                          <a:effectLst/>
                        </a:rPr>
                        <a:t>90</a:t>
                      </a:r>
                      <a:r>
                        <a:rPr lang="zh-CN" altLang="en-US" sz="1000" u="none" strike="noStrike">
                          <a:effectLst/>
                        </a:rPr>
                        <a:t>度可以定位一次</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40</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300220">
                <a:tc>
                  <a:txBody>
                    <a:bodyPr/>
                    <a:lstStyle/>
                    <a:p>
                      <a:pPr algn="ctr" fontAlgn="ctr"/>
                      <a:r>
                        <a:rPr lang="en-US" altLang="zh-CN" sz="1000" u="none" strike="noStrike">
                          <a:effectLst/>
                        </a:rPr>
                        <a:t>10</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靠背工装托盘</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双层工装，下层固定、上层水平旋转、每旋转</a:t>
                      </a:r>
                      <a:r>
                        <a:rPr lang="en-US" altLang="zh-CN" sz="1000" u="none" strike="noStrike">
                          <a:effectLst/>
                        </a:rPr>
                        <a:t>90</a:t>
                      </a:r>
                      <a:r>
                        <a:rPr lang="zh-CN" altLang="en-US" sz="1000" u="none" strike="noStrike">
                          <a:effectLst/>
                        </a:rPr>
                        <a:t>度可以定位一次</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10</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带灯架工作台</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6</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工作台</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无灯架</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210271">
                <a:tc>
                  <a:txBody>
                    <a:bodyPr/>
                    <a:lstStyle/>
                    <a:p>
                      <a:pPr algn="ctr" fontAlgn="ctr"/>
                      <a:r>
                        <a:rPr lang="en-US" altLang="zh-CN" sz="1000" u="none" strike="noStrike">
                          <a:effectLst/>
                        </a:rPr>
                        <a:t>13</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坐盆工装</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　</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14</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下线助力旋转机械手</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助力臂</a:t>
                      </a:r>
                      <a:r>
                        <a:rPr lang="en-US" altLang="zh-CN" sz="1000" u="none" strike="noStrike">
                          <a:effectLst/>
                        </a:rPr>
                        <a:t>+</a:t>
                      </a:r>
                      <a:r>
                        <a:rPr lang="zh-CN" altLang="en-US" sz="1000" u="none" strike="noStrike">
                          <a:effectLst/>
                        </a:rPr>
                        <a:t>座椅夹具</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15</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上线</a:t>
                      </a:r>
                      <a:r>
                        <a:rPr lang="en-US" sz="1000" u="none" strike="noStrike">
                          <a:effectLst/>
                        </a:rPr>
                        <a:t>KBK</a:t>
                      </a:r>
                      <a:endParaRPr 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用气动葫芦吊吊取座椅</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300220">
                <a:tc>
                  <a:txBody>
                    <a:bodyPr/>
                    <a:lstStyle/>
                    <a:p>
                      <a:pPr algn="ctr" fontAlgn="ctr"/>
                      <a:r>
                        <a:rPr lang="en-US" altLang="zh-CN" sz="1000" u="none" strike="noStrike">
                          <a:effectLst/>
                        </a:rPr>
                        <a:t>16</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蒸汽熨斗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en-US" altLang="zh-CN" sz="1000" u="none" strike="noStrike">
                          <a:effectLst/>
                        </a:rPr>
                        <a:t>TP</a:t>
                      </a:r>
                      <a:r>
                        <a:rPr lang="zh-CN" altLang="en-US" sz="1000" u="none" strike="noStrike">
                          <a:effectLst/>
                        </a:rPr>
                        <a:t>熨烫机</a:t>
                      </a:r>
                      <a:r>
                        <a:rPr lang="en-US" altLang="zh-CN" sz="1000" u="none" strike="noStrike">
                          <a:effectLst/>
                        </a:rPr>
                        <a:t>,1</a:t>
                      </a:r>
                      <a:r>
                        <a:rPr lang="zh-CN" altLang="en-US" sz="1000" u="none" strike="noStrike">
                          <a:effectLst/>
                        </a:rPr>
                        <a:t>套（</a:t>
                      </a:r>
                      <a:r>
                        <a:rPr lang="en-US" altLang="zh-CN" sz="1000" u="none" strike="noStrike">
                          <a:effectLst/>
                        </a:rPr>
                        <a:t>1</a:t>
                      </a:r>
                      <a:r>
                        <a:rPr lang="zh-CN" altLang="en-US" sz="1000" u="none" strike="noStrike">
                          <a:effectLst/>
                        </a:rPr>
                        <a:t>个发生器</a:t>
                      </a:r>
                      <a:r>
                        <a:rPr lang="en-US" altLang="zh-CN" sz="1000" u="none" strike="noStrike">
                          <a:effectLst/>
                        </a:rPr>
                        <a:t>+1</a:t>
                      </a:r>
                      <a:r>
                        <a:rPr lang="zh-CN" altLang="en-US" sz="1000" u="none" strike="noStrike">
                          <a:effectLst/>
                        </a:rPr>
                        <a:t>个熨斗），</a:t>
                      </a:r>
                      <a:r>
                        <a:rPr lang="en-US" altLang="zh-CN" sz="1000" u="none" strike="noStrike">
                          <a:effectLst/>
                        </a:rPr>
                        <a:t>1</a:t>
                      </a:r>
                      <a:r>
                        <a:rPr lang="zh-CN" altLang="en-US" sz="1000" u="none" strike="noStrike">
                          <a:effectLst/>
                        </a:rPr>
                        <a:t>套（</a:t>
                      </a:r>
                      <a:r>
                        <a:rPr lang="en-US" altLang="zh-CN" sz="1000" u="none" strike="noStrike">
                          <a:effectLst/>
                        </a:rPr>
                        <a:t>1</a:t>
                      </a:r>
                      <a:r>
                        <a:rPr lang="zh-CN" altLang="en-US" sz="1000" u="none" strike="noStrike">
                          <a:effectLst/>
                        </a:rPr>
                        <a:t>个发生器</a:t>
                      </a:r>
                      <a:r>
                        <a:rPr lang="en-US" altLang="zh-CN" sz="1000" u="none" strike="noStrike">
                          <a:effectLst/>
                        </a:rPr>
                        <a:t>+2</a:t>
                      </a:r>
                      <a:r>
                        <a:rPr lang="zh-CN" altLang="en-US" sz="1000" u="none" strike="noStrike">
                          <a:effectLst/>
                        </a:rPr>
                        <a:t>个熨斗）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2</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r>
              <a:tr h="151260">
                <a:tc>
                  <a:txBody>
                    <a:bodyPr/>
                    <a:lstStyle/>
                    <a:p>
                      <a:pPr algn="ctr" fontAlgn="ctr"/>
                      <a:r>
                        <a:rPr lang="en-US" altLang="zh-CN" sz="1000" u="none" strike="noStrike">
                          <a:effectLst/>
                        </a:rPr>
                        <a:t>17</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a:effectLst/>
                        </a:rPr>
                        <a:t>过线踏台</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zh-CN" altLang="en-US" sz="1000" u="none" strike="noStrike">
                          <a:effectLst/>
                        </a:rPr>
                        <a:t>电动伸缩</a:t>
                      </a:r>
                      <a:endParaRPr lang="zh-CN" altLang="en-US"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2354" marR="2354" marT="2354" marB="0" anchor="ctr"/>
                </a:tc>
                <a:tc>
                  <a:txBody>
                    <a:bodyPr/>
                    <a:lstStyle/>
                    <a:p>
                      <a:pPr algn="l" fontAlgn="ctr"/>
                      <a:r>
                        <a:rPr lang="zh-CN" altLang="en-US" sz="1000" u="none" strike="noStrike" dirty="0">
                          <a:effectLst/>
                        </a:rPr>
                        <a:t>套</a:t>
                      </a:r>
                      <a:endParaRPr lang="zh-CN" altLang="en-US" sz="1000" b="1" i="0" u="none" strike="noStrike" dirty="0">
                        <a:effectLst/>
                        <a:latin typeface="宋体" panose="02010600030101010101" pitchFamily="2" charset="-122"/>
                        <a:ea typeface="宋体" panose="02010600030101010101" pitchFamily="2" charset="-122"/>
                      </a:endParaRPr>
                    </a:p>
                  </a:txBody>
                  <a:tcPr marL="2354" marR="2354" marT="2354" marB="0" anchor="ct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灯架和电器部分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TextBox 16"/>
          <p:cNvSpPr txBox="1"/>
          <p:nvPr/>
        </p:nvSpPr>
        <p:spPr>
          <a:xfrm>
            <a:off x="428596" y="714356"/>
            <a:ext cx="2928958" cy="1384995"/>
          </a:xfrm>
          <a:prstGeom prst="rect">
            <a:avLst/>
          </a:prstGeom>
          <a:noFill/>
        </p:spPr>
        <p:txBody>
          <a:bodyPr wrap="square" rtlCol="0">
            <a:spAutoFit/>
          </a:bodyPr>
          <a:lstStyle/>
          <a:p>
            <a:pPr algn="just"/>
            <a:r>
              <a:rPr lang="zh-CN" altLang="en-US" sz="1400" b="1" dirty="0">
                <a:solidFill>
                  <a:schemeClr val="tx2"/>
                </a:solidFill>
              </a:rPr>
              <a:t>线体电器部分说明；</a:t>
            </a:r>
            <a:endParaRPr lang="en-US" altLang="zh-CN" sz="1400" b="1" dirty="0">
              <a:solidFill>
                <a:schemeClr val="tx2"/>
              </a:solidFill>
            </a:endParaRPr>
          </a:p>
          <a:p>
            <a:pPr algn="just"/>
            <a:r>
              <a:rPr lang="en-US" altLang="zh-CN" sz="1400" dirty="0">
                <a:solidFill>
                  <a:schemeClr val="tx2"/>
                </a:solidFill>
              </a:rPr>
              <a:t>1,PLC</a:t>
            </a:r>
            <a:r>
              <a:rPr lang="zh-CN" altLang="en-US" sz="1400" dirty="0">
                <a:solidFill>
                  <a:schemeClr val="tx2"/>
                </a:solidFill>
              </a:rPr>
              <a:t>选用西门子品牌。</a:t>
            </a:r>
            <a:endParaRPr lang="en-US" altLang="zh-CN" sz="1400" dirty="0">
              <a:solidFill>
                <a:schemeClr val="tx2"/>
              </a:solidFill>
            </a:endParaRPr>
          </a:p>
          <a:p>
            <a:pPr algn="just"/>
            <a:r>
              <a:rPr lang="en-US" altLang="zh-CN" sz="1400" dirty="0">
                <a:solidFill>
                  <a:schemeClr val="tx2"/>
                </a:solidFill>
              </a:rPr>
              <a:t>2</a:t>
            </a:r>
            <a:r>
              <a:rPr lang="zh-CN" altLang="en-US" sz="1400" dirty="0">
                <a:solidFill>
                  <a:schemeClr val="tx2"/>
                </a:solidFill>
              </a:rPr>
              <a:t>，按钮指示灯用德力西或正泰。</a:t>
            </a:r>
            <a:endParaRPr lang="en-US" altLang="zh-CN" sz="1400" dirty="0">
              <a:solidFill>
                <a:schemeClr val="tx2"/>
              </a:solidFill>
            </a:endParaRPr>
          </a:p>
          <a:p>
            <a:pPr algn="just"/>
            <a:r>
              <a:rPr lang="en-US" altLang="zh-CN" sz="1400" dirty="0">
                <a:solidFill>
                  <a:schemeClr val="tx2"/>
                </a:solidFill>
              </a:rPr>
              <a:t>3</a:t>
            </a:r>
            <a:r>
              <a:rPr lang="zh-CN" altLang="en-US" sz="1400" dirty="0">
                <a:solidFill>
                  <a:schemeClr val="tx2"/>
                </a:solidFill>
              </a:rPr>
              <a:t>，继电器用施耐德。</a:t>
            </a:r>
            <a:endParaRPr lang="en-US" altLang="zh-CN" sz="1400" dirty="0">
              <a:solidFill>
                <a:schemeClr val="tx2"/>
              </a:solidFill>
            </a:endParaRPr>
          </a:p>
          <a:p>
            <a:pPr algn="just"/>
            <a:r>
              <a:rPr lang="en-US" altLang="zh-CN" sz="1400" dirty="0">
                <a:solidFill>
                  <a:schemeClr val="tx2"/>
                </a:solidFill>
              </a:rPr>
              <a:t>4</a:t>
            </a:r>
            <a:r>
              <a:rPr lang="zh-CN" altLang="en-US" sz="1400" dirty="0">
                <a:solidFill>
                  <a:schemeClr val="tx2"/>
                </a:solidFill>
              </a:rPr>
              <a:t>，光电开关和接近开关用</a:t>
            </a:r>
            <a:r>
              <a:rPr lang="en-US" altLang="zh-CN" sz="1400" dirty="0">
                <a:solidFill>
                  <a:schemeClr val="tx2"/>
                </a:solidFill>
              </a:rPr>
              <a:t>SICK/</a:t>
            </a:r>
            <a:r>
              <a:rPr lang="zh-CN" altLang="en-US" sz="1400" dirty="0">
                <a:solidFill>
                  <a:schemeClr val="tx2"/>
                </a:solidFill>
              </a:rPr>
              <a:t>欧姆龙。</a:t>
            </a:r>
            <a:endParaRPr lang="zh-CN" altLang="en-US" sz="1400" dirty="0">
              <a:solidFill>
                <a:schemeClr val="tx2"/>
              </a:solidFill>
            </a:endParaRPr>
          </a:p>
        </p:txBody>
      </p:sp>
      <p:pic>
        <p:nvPicPr>
          <p:cNvPr id="1026" name="Picture 2"/>
          <p:cNvPicPr>
            <a:picLocks noChangeAspect="1" noChangeArrowheads="1"/>
          </p:cNvPicPr>
          <p:nvPr/>
        </p:nvPicPr>
        <p:blipFill>
          <a:blip r:embed="rId1"/>
          <a:srcRect/>
          <a:stretch>
            <a:fillRect/>
          </a:stretch>
        </p:blipFill>
        <p:spPr bwMode="auto">
          <a:xfrm>
            <a:off x="6072198" y="928670"/>
            <a:ext cx="1071570" cy="647486"/>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642910" y="2466403"/>
            <a:ext cx="428628" cy="748283"/>
          </a:xfrm>
          <a:prstGeom prst="rect">
            <a:avLst/>
          </a:prstGeom>
          <a:noFill/>
          <a:ln w="9525">
            <a:noFill/>
            <a:miter lim="800000"/>
            <a:headEnd/>
            <a:tailEnd/>
          </a:ln>
          <a:effectLst/>
        </p:spPr>
      </p:pic>
      <p:pic>
        <p:nvPicPr>
          <p:cNvPr id="6" name="Picture 3"/>
          <p:cNvPicPr>
            <a:picLocks noChangeAspect="1" noChangeArrowheads="1"/>
          </p:cNvPicPr>
          <p:nvPr/>
        </p:nvPicPr>
        <p:blipFill>
          <a:blip r:embed="rId2"/>
          <a:srcRect/>
          <a:stretch>
            <a:fillRect/>
          </a:stretch>
        </p:blipFill>
        <p:spPr bwMode="auto">
          <a:xfrm>
            <a:off x="1857356" y="2466403"/>
            <a:ext cx="428628" cy="748283"/>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a:stretch>
            <a:fillRect/>
          </a:stretch>
        </p:blipFill>
        <p:spPr bwMode="auto">
          <a:xfrm>
            <a:off x="3143240" y="2466403"/>
            <a:ext cx="428628" cy="748283"/>
          </a:xfrm>
          <a:prstGeom prst="rect">
            <a:avLst/>
          </a:prstGeom>
          <a:noFill/>
          <a:ln w="9525">
            <a:noFill/>
            <a:miter lim="800000"/>
            <a:headEnd/>
            <a:tailEnd/>
          </a:ln>
          <a:effectLst/>
        </p:spPr>
      </p:pic>
      <p:pic>
        <p:nvPicPr>
          <p:cNvPr id="8" name="Picture 3"/>
          <p:cNvPicPr>
            <a:picLocks noChangeAspect="1" noChangeArrowheads="1"/>
          </p:cNvPicPr>
          <p:nvPr/>
        </p:nvPicPr>
        <p:blipFill>
          <a:blip r:embed="rId2"/>
          <a:srcRect/>
          <a:stretch>
            <a:fillRect/>
          </a:stretch>
        </p:blipFill>
        <p:spPr bwMode="auto">
          <a:xfrm>
            <a:off x="4564061" y="2428868"/>
            <a:ext cx="428628" cy="748283"/>
          </a:xfrm>
          <a:prstGeom prst="rect">
            <a:avLst/>
          </a:prstGeom>
          <a:noFill/>
          <a:ln w="9525">
            <a:noFill/>
            <a:miter lim="800000"/>
            <a:headEnd/>
            <a:tailEnd/>
          </a:ln>
          <a:effectLst/>
        </p:spPr>
      </p:pic>
      <p:pic>
        <p:nvPicPr>
          <p:cNvPr id="9" name="Picture 3"/>
          <p:cNvPicPr>
            <a:picLocks noChangeAspect="1" noChangeArrowheads="1"/>
          </p:cNvPicPr>
          <p:nvPr/>
        </p:nvPicPr>
        <p:blipFill>
          <a:blip r:embed="rId2"/>
          <a:srcRect/>
          <a:stretch>
            <a:fillRect/>
          </a:stretch>
        </p:blipFill>
        <p:spPr bwMode="auto">
          <a:xfrm>
            <a:off x="5929322" y="2428868"/>
            <a:ext cx="428628" cy="748283"/>
          </a:xfrm>
          <a:prstGeom prst="rect">
            <a:avLst/>
          </a:prstGeom>
          <a:noFill/>
          <a:ln w="9525">
            <a:noFill/>
            <a:miter lim="800000"/>
            <a:headEnd/>
            <a:tailEnd/>
          </a:ln>
          <a:effectLst/>
        </p:spPr>
      </p:pic>
      <p:pic>
        <p:nvPicPr>
          <p:cNvPr id="10" name="Picture 3"/>
          <p:cNvPicPr>
            <a:picLocks noChangeAspect="1" noChangeArrowheads="1"/>
          </p:cNvPicPr>
          <p:nvPr/>
        </p:nvPicPr>
        <p:blipFill>
          <a:blip r:embed="rId2"/>
          <a:srcRect/>
          <a:stretch>
            <a:fillRect/>
          </a:stretch>
        </p:blipFill>
        <p:spPr bwMode="auto">
          <a:xfrm>
            <a:off x="7286644" y="2428868"/>
            <a:ext cx="428628" cy="748283"/>
          </a:xfrm>
          <a:prstGeom prst="rect">
            <a:avLst/>
          </a:prstGeom>
          <a:noFill/>
          <a:ln w="9525">
            <a:noFill/>
            <a:miter lim="800000"/>
            <a:headEnd/>
            <a:tailEnd/>
          </a:ln>
          <a:effectLst/>
        </p:spPr>
      </p:pic>
      <p:cxnSp>
        <p:nvCxnSpPr>
          <p:cNvPr id="14" name="直接连接符 13"/>
          <p:cNvCxnSpPr/>
          <p:nvPr/>
        </p:nvCxnSpPr>
        <p:spPr>
          <a:xfrm flipV="1">
            <a:off x="857224" y="2071678"/>
            <a:ext cx="7215238" cy="7143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直接连接符 18"/>
          <p:cNvCxnSpPr/>
          <p:nvPr/>
        </p:nvCxnSpPr>
        <p:spPr>
          <a:xfrm rot="5400000" flipH="1" flipV="1">
            <a:off x="6430182" y="1856570"/>
            <a:ext cx="42862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flipH="1" flipV="1">
            <a:off x="750861"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flipH="1" flipV="1">
            <a:off x="1963719"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flipH="1" flipV="1">
            <a:off x="3251191"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flipH="1" flipV="1">
            <a:off x="4741862"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flipH="1" flipV="1">
            <a:off x="6108711" y="224947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rot="5400000" flipH="1" flipV="1">
            <a:off x="7393007" y="217804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cstate="print"/>
          <a:srcRect/>
          <a:stretch>
            <a:fillRect/>
          </a:stretch>
        </p:blipFill>
        <p:spPr bwMode="auto">
          <a:xfrm>
            <a:off x="285720" y="3714753"/>
            <a:ext cx="777879" cy="500065"/>
          </a:xfrm>
          <a:prstGeom prst="rect">
            <a:avLst/>
          </a:prstGeom>
          <a:noFill/>
          <a:ln w="9525">
            <a:noFill/>
            <a:miter lim="800000"/>
            <a:headEnd/>
            <a:tailEnd/>
          </a:ln>
          <a:effectLst/>
        </p:spPr>
      </p:pic>
      <p:pic>
        <p:nvPicPr>
          <p:cNvPr id="29" name="Picture 4"/>
          <p:cNvPicPr>
            <a:picLocks noChangeAspect="1" noChangeArrowheads="1"/>
          </p:cNvPicPr>
          <p:nvPr/>
        </p:nvPicPr>
        <p:blipFill>
          <a:blip r:embed="rId3" cstate="print"/>
          <a:srcRect/>
          <a:stretch>
            <a:fillRect/>
          </a:stretch>
        </p:blipFill>
        <p:spPr bwMode="auto">
          <a:xfrm>
            <a:off x="285720" y="4500570"/>
            <a:ext cx="777879" cy="500065"/>
          </a:xfrm>
          <a:prstGeom prst="rect">
            <a:avLst/>
          </a:prstGeom>
          <a:noFill/>
          <a:ln w="9525">
            <a:noFill/>
            <a:miter lim="800000"/>
            <a:headEnd/>
            <a:tailEnd/>
          </a:ln>
          <a:effectLst/>
        </p:spPr>
      </p:pic>
      <p:cxnSp>
        <p:nvCxnSpPr>
          <p:cNvPr id="30" name="直接连接符 29"/>
          <p:cNvCxnSpPr/>
          <p:nvPr/>
        </p:nvCxnSpPr>
        <p:spPr>
          <a:xfrm rot="5400000" flipH="1" flipV="1">
            <a:off x="679423"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57158"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285720" y="5214950"/>
            <a:ext cx="857256" cy="1077218"/>
          </a:xfrm>
          <a:prstGeom prst="rect">
            <a:avLst/>
          </a:prstGeom>
          <a:noFill/>
        </p:spPr>
        <p:txBody>
          <a:bodyPr wrap="square" rtlCol="0">
            <a:spAutoFit/>
          </a:bodyPr>
          <a:lstStyle/>
          <a:p>
            <a:r>
              <a:rPr lang="zh-CN" altLang="en-US" dirty="0"/>
              <a:t>输送机</a:t>
            </a:r>
            <a:r>
              <a:rPr lang="en-US" altLang="zh-CN" dirty="0"/>
              <a:t>1-3</a:t>
            </a:r>
            <a:r>
              <a:rPr lang="zh-CN" altLang="en-US" dirty="0"/>
              <a:t>段电气控制</a:t>
            </a:r>
            <a:endParaRPr lang="zh-CN" altLang="en-US" dirty="0"/>
          </a:p>
        </p:txBody>
      </p:sp>
      <p:pic>
        <p:nvPicPr>
          <p:cNvPr id="33" name="Picture 4"/>
          <p:cNvPicPr>
            <a:picLocks noChangeAspect="1" noChangeArrowheads="1"/>
          </p:cNvPicPr>
          <p:nvPr/>
        </p:nvPicPr>
        <p:blipFill>
          <a:blip r:embed="rId3" cstate="print"/>
          <a:srcRect/>
          <a:stretch>
            <a:fillRect/>
          </a:stretch>
        </p:blipFill>
        <p:spPr bwMode="auto">
          <a:xfrm>
            <a:off x="2936865" y="3714753"/>
            <a:ext cx="777879" cy="500065"/>
          </a:xfrm>
          <a:prstGeom prst="rect">
            <a:avLst/>
          </a:prstGeom>
          <a:noFill/>
          <a:ln w="9525">
            <a:noFill/>
            <a:miter lim="800000"/>
            <a:headEnd/>
            <a:tailEnd/>
          </a:ln>
          <a:effectLst/>
        </p:spPr>
      </p:pic>
      <p:pic>
        <p:nvPicPr>
          <p:cNvPr id="34" name="Picture 4"/>
          <p:cNvPicPr>
            <a:picLocks noChangeAspect="1" noChangeArrowheads="1"/>
          </p:cNvPicPr>
          <p:nvPr/>
        </p:nvPicPr>
        <p:blipFill>
          <a:blip r:embed="rId3" cstate="print"/>
          <a:srcRect/>
          <a:stretch>
            <a:fillRect/>
          </a:stretch>
        </p:blipFill>
        <p:spPr bwMode="auto">
          <a:xfrm>
            <a:off x="2936865" y="4500570"/>
            <a:ext cx="777879" cy="500065"/>
          </a:xfrm>
          <a:prstGeom prst="rect">
            <a:avLst/>
          </a:prstGeom>
          <a:noFill/>
          <a:ln w="9525">
            <a:noFill/>
            <a:miter lim="800000"/>
            <a:headEnd/>
            <a:tailEnd/>
          </a:ln>
          <a:effectLst/>
        </p:spPr>
      </p:pic>
      <p:cxnSp>
        <p:nvCxnSpPr>
          <p:cNvPr id="35" name="直接连接符 34"/>
          <p:cNvCxnSpPr/>
          <p:nvPr/>
        </p:nvCxnSpPr>
        <p:spPr>
          <a:xfrm rot="5400000" flipH="1" flipV="1">
            <a:off x="3251191"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928926"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2857488" y="5214950"/>
            <a:ext cx="857256" cy="830997"/>
          </a:xfrm>
          <a:prstGeom prst="rect">
            <a:avLst/>
          </a:prstGeom>
          <a:noFill/>
        </p:spPr>
        <p:txBody>
          <a:bodyPr wrap="square" rtlCol="0">
            <a:spAutoFit/>
          </a:bodyPr>
          <a:lstStyle/>
          <a:p>
            <a:r>
              <a:rPr lang="zh-CN" altLang="en-US" dirty="0"/>
              <a:t>升降机</a:t>
            </a:r>
            <a:r>
              <a:rPr lang="en-US" altLang="zh-CN" dirty="0"/>
              <a:t>1</a:t>
            </a:r>
            <a:r>
              <a:rPr lang="zh-CN" altLang="en-US" dirty="0"/>
              <a:t>电气控制</a:t>
            </a:r>
            <a:endParaRPr lang="zh-CN" altLang="en-US" dirty="0"/>
          </a:p>
        </p:txBody>
      </p:sp>
      <p:pic>
        <p:nvPicPr>
          <p:cNvPr id="38" name="Picture 4"/>
          <p:cNvPicPr>
            <a:picLocks noChangeAspect="1" noChangeArrowheads="1"/>
          </p:cNvPicPr>
          <p:nvPr/>
        </p:nvPicPr>
        <p:blipFill>
          <a:blip r:embed="rId3" cstate="print"/>
          <a:srcRect/>
          <a:stretch>
            <a:fillRect/>
          </a:stretch>
        </p:blipFill>
        <p:spPr bwMode="auto">
          <a:xfrm>
            <a:off x="4429124" y="3714753"/>
            <a:ext cx="777879" cy="500065"/>
          </a:xfrm>
          <a:prstGeom prst="rect">
            <a:avLst/>
          </a:prstGeom>
          <a:noFill/>
          <a:ln w="9525">
            <a:noFill/>
            <a:miter lim="800000"/>
            <a:headEnd/>
            <a:tailEnd/>
          </a:ln>
          <a:effectLst/>
        </p:spPr>
      </p:pic>
      <p:pic>
        <p:nvPicPr>
          <p:cNvPr id="39" name="Picture 4"/>
          <p:cNvPicPr>
            <a:picLocks noChangeAspect="1" noChangeArrowheads="1"/>
          </p:cNvPicPr>
          <p:nvPr/>
        </p:nvPicPr>
        <p:blipFill>
          <a:blip r:embed="rId3" cstate="print"/>
          <a:srcRect/>
          <a:stretch>
            <a:fillRect/>
          </a:stretch>
        </p:blipFill>
        <p:spPr bwMode="auto">
          <a:xfrm>
            <a:off x="4429124" y="4500570"/>
            <a:ext cx="777879" cy="500065"/>
          </a:xfrm>
          <a:prstGeom prst="rect">
            <a:avLst/>
          </a:prstGeom>
          <a:noFill/>
          <a:ln w="9525">
            <a:noFill/>
            <a:miter lim="800000"/>
            <a:headEnd/>
            <a:tailEnd/>
          </a:ln>
          <a:effectLst/>
        </p:spPr>
      </p:pic>
      <p:cxnSp>
        <p:nvCxnSpPr>
          <p:cNvPr id="40" name="直接连接符 39"/>
          <p:cNvCxnSpPr/>
          <p:nvPr/>
        </p:nvCxnSpPr>
        <p:spPr>
          <a:xfrm rot="5400000" flipH="1" flipV="1">
            <a:off x="4672012"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4421185"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4349747" y="5214950"/>
            <a:ext cx="857256" cy="830997"/>
          </a:xfrm>
          <a:prstGeom prst="rect">
            <a:avLst/>
          </a:prstGeom>
          <a:noFill/>
        </p:spPr>
        <p:txBody>
          <a:bodyPr wrap="square" rtlCol="0">
            <a:spAutoFit/>
          </a:bodyPr>
          <a:lstStyle/>
          <a:p>
            <a:r>
              <a:rPr lang="zh-CN" altLang="en-US" dirty="0"/>
              <a:t>升降机</a:t>
            </a:r>
            <a:r>
              <a:rPr lang="en-US" altLang="zh-CN" dirty="0"/>
              <a:t>2</a:t>
            </a:r>
            <a:r>
              <a:rPr lang="zh-CN" altLang="en-US" dirty="0"/>
              <a:t>电气控制</a:t>
            </a:r>
            <a:endParaRPr lang="zh-CN" altLang="en-US" dirty="0"/>
          </a:p>
        </p:txBody>
      </p:sp>
      <p:pic>
        <p:nvPicPr>
          <p:cNvPr id="43" name="Picture 4"/>
          <p:cNvPicPr>
            <a:picLocks noChangeAspect="1" noChangeArrowheads="1"/>
          </p:cNvPicPr>
          <p:nvPr/>
        </p:nvPicPr>
        <p:blipFill>
          <a:blip r:embed="rId3" cstate="print"/>
          <a:srcRect/>
          <a:stretch>
            <a:fillRect/>
          </a:stretch>
        </p:blipFill>
        <p:spPr bwMode="auto">
          <a:xfrm>
            <a:off x="1571604" y="3714753"/>
            <a:ext cx="777879" cy="500065"/>
          </a:xfrm>
          <a:prstGeom prst="rect">
            <a:avLst/>
          </a:prstGeom>
          <a:noFill/>
          <a:ln w="9525">
            <a:noFill/>
            <a:miter lim="800000"/>
            <a:headEnd/>
            <a:tailEnd/>
          </a:ln>
          <a:effectLst/>
        </p:spPr>
      </p:pic>
      <p:pic>
        <p:nvPicPr>
          <p:cNvPr id="44" name="Picture 4"/>
          <p:cNvPicPr>
            <a:picLocks noChangeAspect="1" noChangeArrowheads="1"/>
          </p:cNvPicPr>
          <p:nvPr/>
        </p:nvPicPr>
        <p:blipFill>
          <a:blip r:embed="rId3" cstate="print"/>
          <a:srcRect/>
          <a:stretch>
            <a:fillRect/>
          </a:stretch>
        </p:blipFill>
        <p:spPr bwMode="auto">
          <a:xfrm>
            <a:off x="1571604" y="4500570"/>
            <a:ext cx="777879" cy="500065"/>
          </a:xfrm>
          <a:prstGeom prst="rect">
            <a:avLst/>
          </a:prstGeom>
          <a:noFill/>
          <a:ln w="9525">
            <a:noFill/>
            <a:miter lim="800000"/>
            <a:headEnd/>
            <a:tailEnd/>
          </a:ln>
          <a:effectLst/>
        </p:spPr>
      </p:pic>
      <p:cxnSp>
        <p:nvCxnSpPr>
          <p:cNvPr id="45" name="直接连接符 44"/>
          <p:cNvCxnSpPr/>
          <p:nvPr/>
        </p:nvCxnSpPr>
        <p:spPr>
          <a:xfrm rot="5400000" flipH="1" flipV="1">
            <a:off x="1965307"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643042"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1571604" y="5143512"/>
            <a:ext cx="857256" cy="1077218"/>
          </a:xfrm>
          <a:prstGeom prst="rect">
            <a:avLst/>
          </a:prstGeom>
          <a:noFill/>
        </p:spPr>
        <p:txBody>
          <a:bodyPr wrap="square" rtlCol="0">
            <a:spAutoFit/>
          </a:bodyPr>
          <a:lstStyle/>
          <a:p>
            <a:r>
              <a:rPr lang="zh-CN" altLang="en-US" dirty="0"/>
              <a:t>输送机</a:t>
            </a:r>
            <a:r>
              <a:rPr lang="en-US" altLang="zh-CN" dirty="0"/>
              <a:t>4-5</a:t>
            </a:r>
            <a:r>
              <a:rPr lang="zh-CN" altLang="en-US" dirty="0"/>
              <a:t>段电气控制</a:t>
            </a:r>
            <a:endParaRPr lang="zh-CN" altLang="en-US" dirty="0"/>
          </a:p>
        </p:txBody>
      </p:sp>
      <p:cxnSp>
        <p:nvCxnSpPr>
          <p:cNvPr id="50" name="直接连接符 49"/>
          <p:cNvCxnSpPr/>
          <p:nvPr/>
        </p:nvCxnSpPr>
        <p:spPr>
          <a:xfrm rot="5400000" flipH="1" flipV="1">
            <a:off x="6037273"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5786446"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4"/>
          <a:srcRect/>
          <a:stretch>
            <a:fillRect/>
          </a:stretch>
        </p:blipFill>
        <p:spPr bwMode="auto">
          <a:xfrm flipH="1">
            <a:off x="6072198" y="3643314"/>
            <a:ext cx="214315" cy="731467"/>
          </a:xfrm>
          <a:prstGeom prst="rect">
            <a:avLst/>
          </a:prstGeom>
          <a:noFill/>
          <a:ln w="9525">
            <a:noFill/>
            <a:miter lim="800000"/>
            <a:headEnd/>
            <a:tailEnd/>
          </a:ln>
          <a:effectLst/>
        </p:spPr>
      </p:pic>
      <p:pic>
        <p:nvPicPr>
          <p:cNvPr id="53" name="Picture 5"/>
          <p:cNvPicPr>
            <a:picLocks noChangeAspect="1" noChangeArrowheads="1"/>
          </p:cNvPicPr>
          <p:nvPr/>
        </p:nvPicPr>
        <p:blipFill>
          <a:blip r:embed="rId4"/>
          <a:srcRect/>
          <a:stretch>
            <a:fillRect/>
          </a:stretch>
        </p:blipFill>
        <p:spPr bwMode="auto">
          <a:xfrm flipH="1">
            <a:off x="6072198" y="4572008"/>
            <a:ext cx="214315" cy="731467"/>
          </a:xfrm>
          <a:prstGeom prst="rect">
            <a:avLst/>
          </a:prstGeom>
          <a:noFill/>
          <a:ln w="9525">
            <a:noFill/>
            <a:miter lim="800000"/>
            <a:headEnd/>
            <a:tailEnd/>
          </a:ln>
          <a:effectLst/>
        </p:spPr>
      </p:pic>
      <p:cxnSp>
        <p:nvCxnSpPr>
          <p:cNvPr id="55" name="直接连接符 54"/>
          <p:cNvCxnSpPr>
            <a:stCxn id="1028" idx="2"/>
            <a:endCxn id="29" idx="0"/>
          </p:cNvCxnSpPr>
          <p:nvPr/>
        </p:nvCxnSpPr>
        <p:spPr>
          <a:xfrm rot="5400000">
            <a:off x="531784" y="4357694"/>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1858150" y="4356900"/>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3144034" y="4356900"/>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a:off x="4636293" y="4356900"/>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5400000">
            <a:off x="6215868" y="442833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786446" y="5572140"/>
            <a:ext cx="857256" cy="830997"/>
          </a:xfrm>
          <a:prstGeom prst="rect">
            <a:avLst/>
          </a:prstGeom>
          <a:noFill/>
        </p:spPr>
        <p:txBody>
          <a:bodyPr wrap="square" rtlCol="0">
            <a:spAutoFit/>
          </a:bodyPr>
          <a:lstStyle/>
          <a:p>
            <a:r>
              <a:rPr lang="zh-CN" altLang="en-US" dirty="0"/>
              <a:t>安灯系统三色灯</a:t>
            </a:r>
            <a:endParaRPr lang="zh-CN" altLang="en-US" dirty="0"/>
          </a:p>
        </p:txBody>
      </p:sp>
      <p:cxnSp>
        <p:nvCxnSpPr>
          <p:cNvPr id="76" name="直接连接符 75"/>
          <p:cNvCxnSpPr/>
          <p:nvPr/>
        </p:nvCxnSpPr>
        <p:spPr>
          <a:xfrm rot="5400000" flipH="1" flipV="1">
            <a:off x="7323157" y="332104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7072330" y="350043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Picture 5"/>
          <p:cNvPicPr>
            <a:picLocks noChangeAspect="1" noChangeArrowheads="1"/>
          </p:cNvPicPr>
          <p:nvPr/>
        </p:nvPicPr>
        <p:blipFill>
          <a:blip r:embed="rId4"/>
          <a:srcRect/>
          <a:stretch>
            <a:fillRect/>
          </a:stretch>
        </p:blipFill>
        <p:spPr bwMode="auto">
          <a:xfrm flipH="1">
            <a:off x="7358082" y="3643314"/>
            <a:ext cx="214315" cy="731467"/>
          </a:xfrm>
          <a:prstGeom prst="rect">
            <a:avLst/>
          </a:prstGeom>
          <a:noFill/>
          <a:ln w="9525">
            <a:noFill/>
            <a:miter lim="800000"/>
            <a:headEnd/>
            <a:tailEnd/>
          </a:ln>
          <a:effectLst/>
        </p:spPr>
      </p:pic>
      <p:pic>
        <p:nvPicPr>
          <p:cNvPr id="79" name="Picture 5"/>
          <p:cNvPicPr>
            <a:picLocks noChangeAspect="1" noChangeArrowheads="1"/>
          </p:cNvPicPr>
          <p:nvPr/>
        </p:nvPicPr>
        <p:blipFill>
          <a:blip r:embed="rId4"/>
          <a:srcRect/>
          <a:stretch>
            <a:fillRect/>
          </a:stretch>
        </p:blipFill>
        <p:spPr bwMode="auto">
          <a:xfrm flipH="1">
            <a:off x="7358082" y="4572008"/>
            <a:ext cx="214315" cy="731467"/>
          </a:xfrm>
          <a:prstGeom prst="rect">
            <a:avLst/>
          </a:prstGeom>
          <a:noFill/>
          <a:ln w="9525">
            <a:noFill/>
            <a:miter lim="800000"/>
            <a:headEnd/>
            <a:tailEnd/>
          </a:ln>
          <a:effectLst/>
        </p:spPr>
      </p:pic>
      <p:cxnSp>
        <p:nvCxnSpPr>
          <p:cNvPr id="80" name="直接连接符 79"/>
          <p:cNvCxnSpPr/>
          <p:nvPr/>
        </p:nvCxnSpPr>
        <p:spPr>
          <a:xfrm rot="5400000">
            <a:off x="7501752" y="442833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灯架和电器部分</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027" name="Picture 3"/>
          <p:cNvPicPr>
            <a:picLocks noChangeAspect="1" noChangeArrowheads="1"/>
          </p:cNvPicPr>
          <p:nvPr/>
        </p:nvPicPr>
        <p:blipFill>
          <a:blip r:embed="rId1"/>
          <a:srcRect/>
          <a:stretch>
            <a:fillRect/>
          </a:stretch>
        </p:blipFill>
        <p:spPr bwMode="auto">
          <a:xfrm>
            <a:off x="6143636" y="2037775"/>
            <a:ext cx="428628" cy="748283"/>
          </a:xfrm>
          <a:prstGeom prst="rect">
            <a:avLst/>
          </a:prstGeom>
          <a:noFill/>
          <a:ln w="9525">
            <a:noFill/>
            <a:miter lim="800000"/>
            <a:headEnd/>
            <a:tailEnd/>
          </a:ln>
          <a:effectLst/>
        </p:spPr>
      </p:pic>
      <p:pic>
        <p:nvPicPr>
          <p:cNvPr id="6" name="Picture 3"/>
          <p:cNvPicPr>
            <a:picLocks noChangeAspect="1" noChangeArrowheads="1"/>
          </p:cNvPicPr>
          <p:nvPr/>
        </p:nvPicPr>
        <p:blipFill>
          <a:blip r:embed="rId1"/>
          <a:srcRect/>
          <a:stretch>
            <a:fillRect/>
          </a:stretch>
        </p:blipFill>
        <p:spPr bwMode="auto">
          <a:xfrm>
            <a:off x="7500958" y="2037775"/>
            <a:ext cx="428628" cy="748283"/>
          </a:xfrm>
          <a:prstGeom prst="rect">
            <a:avLst/>
          </a:prstGeom>
          <a:noFill/>
          <a:ln w="9525">
            <a:noFill/>
            <a:miter lim="800000"/>
            <a:headEnd/>
            <a:tailEnd/>
          </a:ln>
          <a:effectLst/>
        </p:spPr>
      </p:pic>
      <p:cxnSp>
        <p:nvCxnSpPr>
          <p:cNvPr id="14" name="直接连接符 13"/>
          <p:cNvCxnSpPr/>
          <p:nvPr/>
        </p:nvCxnSpPr>
        <p:spPr>
          <a:xfrm flipV="1">
            <a:off x="428596" y="1643050"/>
            <a:ext cx="7286676" cy="7143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直接连接符 19"/>
          <p:cNvCxnSpPr/>
          <p:nvPr/>
        </p:nvCxnSpPr>
        <p:spPr>
          <a:xfrm rot="5400000" flipH="1" flipV="1">
            <a:off x="625158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flipH="1" flipV="1">
            <a:off x="7607321"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flipH="1" flipV="1">
            <a:off x="6180149"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5857884"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786446" y="4786322"/>
            <a:ext cx="857256" cy="584775"/>
          </a:xfrm>
          <a:prstGeom prst="rect">
            <a:avLst/>
          </a:prstGeom>
          <a:noFill/>
        </p:spPr>
        <p:txBody>
          <a:bodyPr wrap="square" rtlCol="0">
            <a:spAutoFit/>
          </a:bodyPr>
          <a:lstStyle/>
          <a:p>
            <a:r>
              <a:rPr lang="zh-CN" altLang="en-US" dirty="0"/>
              <a:t>电动拧紧轴</a:t>
            </a:r>
            <a:endParaRPr lang="zh-CN" altLang="en-US" dirty="0"/>
          </a:p>
        </p:txBody>
      </p:sp>
      <p:cxnSp>
        <p:nvCxnSpPr>
          <p:cNvPr id="45" name="直接连接符 44"/>
          <p:cNvCxnSpPr/>
          <p:nvPr/>
        </p:nvCxnSpPr>
        <p:spPr>
          <a:xfrm rot="5400000" flipH="1" flipV="1">
            <a:off x="7608909"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7286644"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7215206" y="4786322"/>
            <a:ext cx="857256" cy="338554"/>
          </a:xfrm>
          <a:prstGeom prst="rect">
            <a:avLst/>
          </a:prstGeom>
          <a:noFill/>
        </p:spPr>
        <p:txBody>
          <a:bodyPr wrap="square" rtlCol="0">
            <a:spAutoFit/>
          </a:bodyPr>
          <a:lstStyle/>
          <a:p>
            <a:r>
              <a:rPr lang="zh-CN" altLang="en-US" dirty="0"/>
              <a:t>扫描枪</a:t>
            </a:r>
            <a:endParaRPr lang="zh-CN" altLang="en-US" dirty="0"/>
          </a:p>
        </p:txBody>
      </p:sp>
      <p:cxnSp>
        <p:nvCxnSpPr>
          <p:cNvPr id="55" name="直接连接符 54"/>
          <p:cNvCxnSpPr>
            <a:stCxn id="2050" idx="2"/>
            <a:endCxn id="83" idx="0"/>
          </p:cNvCxnSpPr>
          <p:nvPr/>
        </p:nvCxnSpPr>
        <p:spPr>
          <a:xfrm>
            <a:off x="6154219" y="3821908"/>
            <a:ext cx="203731"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2"/>
          <a:srcRect l="3669" t="11025" r="3440" b="33827"/>
          <a:stretch>
            <a:fillRect/>
          </a:stretch>
        </p:blipFill>
        <p:spPr bwMode="auto">
          <a:xfrm rot="16200000">
            <a:off x="5434548" y="3709460"/>
            <a:ext cx="1214445" cy="224897"/>
          </a:xfrm>
          <a:prstGeom prst="rect">
            <a:avLst/>
          </a:prstGeom>
          <a:noFill/>
          <a:ln w="9525">
            <a:noFill/>
            <a:miter lim="800000"/>
            <a:headEnd/>
            <a:tailEnd/>
          </a:ln>
          <a:effectLst/>
        </p:spPr>
      </p:pic>
      <p:pic>
        <p:nvPicPr>
          <p:cNvPr id="83" name="Picture 2"/>
          <p:cNvPicPr>
            <a:picLocks noChangeAspect="1" noChangeArrowheads="1"/>
          </p:cNvPicPr>
          <p:nvPr/>
        </p:nvPicPr>
        <p:blipFill>
          <a:blip r:embed="rId2"/>
          <a:srcRect l="3669" t="11025" r="3440" b="33827"/>
          <a:stretch>
            <a:fillRect/>
          </a:stretch>
        </p:blipFill>
        <p:spPr bwMode="auto">
          <a:xfrm rot="16200000">
            <a:off x="5863176" y="3709460"/>
            <a:ext cx="1214445" cy="22489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7429520" y="3286124"/>
            <a:ext cx="438146" cy="355855"/>
          </a:xfrm>
          <a:prstGeom prst="rect">
            <a:avLst/>
          </a:prstGeom>
          <a:noFill/>
          <a:ln w="9525">
            <a:noFill/>
            <a:miter lim="800000"/>
            <a:headEnd/>
            <a:tailEnd/>
          </a:ln>
          <a:effectLst/>
        </p:spPr>
      </p:pic>
      <p:pic>
        <p:nvPicPr>
          <p:cNvPr id="87" name="Picture 3"/>
          <p:cNvPicPr>
            <a:picLocks noChangeAspect="1" noChangeArrowheads="1"/>
          </p:cNvPicPr>
          <p:nvPr/>
        </p:nvPicPr>
        <p:blipFill>
          <a:blip r:embed="rId3" cstate="print"/>
          <a:srcRect/>
          <a:stretch>
            <a:fillRect/>
          </a:stretch>
        </p:blipFill>
        <p:spPr bwMode="auto">
          <a:xfrm>
            <a:off x="7429520" y="4143380"/>
            <a:ext cx="438146" cy="355855"/>
          </a:xfrm>
          <a:prstGeom prst="rect">
            <a:avLst/>
          </a:prstGeom>
          <a:noFill/>
          <a:ln w="9525">
            <a:noFill/>
            <a:miter lim="800000"/>
            <a:headEnd/>
            <a:tailEnd/>
          </a:ln>
          <a:effectLst/>
        </p:spPr>
      </p:pic>
      <p:cxnSp>
        <p:nvCxnSpPr>
          <p:cNvPr id="88" name="直接连接符 87"/>
          <p:cNvCxnSpPr/>
          <p:nvPr/>
        </p:nvCxnSpPr>
        <p:spPr>
          <a:xfrm rot="5400000">
            <a:off x="7501752" y="3856834"/>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89" name="Picture 3"/>
          <p:cNvPicPr>
            <a:picLocks noChangeAspect="1" noChangeArrowheads="1"/>
          </p:cNvPicPr>
          <p:nvPr/>
        </p:nvPicPr>
        <p:blipFill>
          <a:blip r:embed="rId1"/>
          <a:srcRect/>
          <a:stretch>
            <a:fillRect/>
          </a:stretch>
        </p:blipFill>
        <p:spPr bwMode="auto">
          <a:xfrm>
            <a:off x="1142976" y="2071678"/>
            <a:ext cx="428628" cy="748283"/>
          </a:xfrm>
          <a:prstGeom prst="rect">
            <a:avLst/>
          </a:prstGeom>
          <a:noFill/>
          <a:ln w="9525">
            <a:noFill/>
            <a:miter lim="800000"/>
            <a:headEnd/>
            <a:tailEnd/>
          </a:ln>
          <a:effectLst/>
        </p:spPr>
      </p:pic>
      <p:pic>
        <p:nvPicPr>
          <p:cNvPr id="90" name="Picture 3"/>
          <p:cNvPicPr>
            <a:picLocks noChangeAspect="1" noChangeArrowheads="1"/>
          </p:cNvPicPr>
          <p:nvPr/>
        </p:nvPicPr>
        <p:blipFill>
          <a:blip r:embed="rId1"/>
          <a:srcRect/>
          <a:stretch>
            <a:fillRect/>
          </a:stretch>
        </p:blipFill>
        <p:spPr bwMode="auto">
          <a:xfrm>
            <a:off x="2571736" y="2071678"/>
            <a:ext cx="428628" cy="748283"/>
          </a:xfrm>
          <a:prstGeom prst="rect">
            <a:avLst/>
          </a:prstGeom>
          <a:noFill/>
          <a:ln w="9525">
            <a:noFill/>
            <a:miter lim="800000"/>
            <a:headEnd/>
            <a:tailEnd/>
          </a:ln>
          <a:effectLst/>
        </p:spPr>
      </p:pic>
      <p:cxnSp>
        <p:nvCxnSpPr>
          <p:cNvPr id="91" name="直接连接符 90"/>
          <p:cNvCxnSpPr/>
          <p:nvPr/>
        </p:nvCxnSpPr>
        <p:spPr>
          <a:xfrm rot="5400000" flipH="1" flipV="1">
            <a:off x="125092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5400000" flipH="1" flipV="1">
            <a:off x="274953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flipH="1" flipV="1">
            <a:off x="1250927" y="296385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4" name="矩形 93"/>
          <p:cNvSpPr/>
          <p:nvPr/>
        </p:nvSpPr>
        <p:spPr>
          <a:xfrm>
            <a:off x="1000100" y="314324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rot="5400000">
            <a:off x="1429522" y="407114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000100" y="5214950"/>
            <a:ext cx="857256" cy="584775"/>
          </a:xfrm>
          <a:prstGeom prst="rect">
            <a:avLst/>
          </a:prstGeom>
          <a:noFill/>
        </p:spPr>
        <p:txBody>
          <a:bodyPr wrap="square" rtlCol="0">
            <a:spAutoFit/>
          </a:bodyPr>
          <a:lstStyle/>
          <a:p>
            <a:r>
              <a:rPr lang="zh-CN" altLang="en-US" dirty="0"/>
              <a:t>安灯按钮</a:t>
            </a:r>
            <a:endParaRPr lang="zh-CN" altLang="en-US" dirty="0"/>
          </a:p>
        </p:txBody>
      </p:sp>
      <p:pic>
        <p:nvPicPr>
          <p:cNvPr id="97" name="Picture 6"/>
          <p:cNvPicPr>
            <a:picLocks noChangeAspect="1" noChangeArrowheads="1"/>
          </p:cNvPicPr>
          <p:nvPr/>
        </p:nvPicPr>
        <p:blipFill>
          <a:blip r:embed="rId4" cstate="print"/>
          <a:srcRect/>
          <a:stretch>
            <a:fillRect/>
          </a:stretch>
        </p:blipFill>
        <p:spPr bwMode="auto">
          <a:xfrm>
            <a:off x="1214414" y="3429000"/>
            <a:ext cx="446838" cy="328609"/>
          </a:xfrm>
          <a:prstGeom prst="rect">
            <a:avLst/>
          </a:prstGeom>
          <a:noFill/>
          <a:ln w="9525">
            <a:noFill/>
            <a:miter lim="800000"/>
            <a:headEnd/>
            <a:tailEnd/>
          </a:ln>
          <a:effectLst/>
        </p:spPr>
      </p:pic>
      <p:pic>
        <p:nvPicPr>
          <p:cNvPr id="98" name="Picture 6"/>
          <p:cNvPicPr>
            <a:picLocks noChangeAspect="1" noChangeArrowheads="1"/>
          </p:cNvPicPr>
          <p:nvPr/>
        </p:nvPicPr>
        <p:blipFill>
          <a:blip r:embed="rId4" cstate="print"/>
          <a:srcRect/>
          <a:stretch>
            <a:fillRect/>
          </a:stretch>
        </p:blipFill>
        <p:spPr bwMode="auto">
          <a:xfrm>
            <a:off x="1214414" y="4286256"/>
            <a:ext cx="446838" cy="328609"/>
          </a:xfrm>
          <a:prstGeom prst="rect">
            <a:avLst/>
          </a:prstGeom>
          <a:noFill/>
          <a:ln w="9525">
            <a:noFill/>
            <a:miter lim="800000"/>
            <a:headEnd/>
            <a:tailEnd/>
          </a:ln>
          <a:effectLst/>
        </p:spPr>
      </p:pic>
      <p:cxnSp>
        <p:nvCxnSpPr>
          <p:cNvPr id="99" name="直接连接符 98"/>
          <p:cNvCxnSpPr/>
          <p:nvPr/>
        </p:nvCxnSpPr>
        <p:spPr>
          <a:xfrm rot="5400000" flipH="1" flipV="1">
            <a:off x="2751125" y="2963859"/>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0" name="矩形 99"/>
          <p:cNvSpPr/>
          <p:nvPr/>
        </p:nvSpPr>
        <p:spPr>
          <a:xfrm>
            <a:off x="2500298" y="3143248"/>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1" name="直接连接符 100"/>
          <p:cNvCxnSpPr/>
          <p:nvPr/>
        </p:nvCxnSpPr>
        <p:spPr>
          <a:xfrm rot="5400000">
            <a:off x="2929720" y="4071148"/>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2500298" y="5214950"/>
            <a:ext cx="857256" cy="584775"/>
          </a:xfrm>
          <a:prstGeom prst="rect">
            <a:avLst/>
          </a:prstGeom>
          <a:noFill/>
        </p:spPr>
        <p:txBody>
          <a:bodyPr wrap="square" rtlCol="0">
            <a:spAutoFit/>
          </a:bodyPr>
          <a:lstStyle/>
          <a:p>
            <a:r>
              <a:rPr lang="zh-CN" altLang="en-US" dirty="0"/>
              <a:t>安灯按钮</a:t>
            </a:r>
            <a:endParaRPr lang="zh-CN" altLang="en-US" dirty="0"/>
          </a:p>
        </p:txBody>
      </p:sp>
      <p:pic>
        <p:nvPicPr>
          <p:cNvPr id="103" name="Picture 6"/>
          <p:cNvPicPr>
            <a:picLocks noChangeAspect="1" noChangeArrowheads="1"/>
          </p:cNvPicPr>
          <p:nvPr/>
        </p:nvPicPr>
        <p:blipFill>
          <a:blip r:embed="rId4" cstate="print"/>
          <a:srcRect/>
          <a:stretch>
            <a:fillRect/>
          </a:stretch>
        </p:blipFill>
        <p:spPr bwMode="auto">
          <a:xfrm>
            <a:off x="2714612" y="3429000"/>
            <a:ext cx="446838" cy="328609"/>
          </a:xfrm>
          <a:prstGeom prst="rect">
            <a:avLst/>
          </a:prstGeom>
          <a:noFill/>
          <a:ln w="9525">
            <a:noFill/>
            <a:miter lim="800000"/>
            <a:headEnd/>
            <a:tailEnd/>
          </a:ln>
          <a:effectLst/>
        </p:spPr>
      </p:pic>
      <p:pic>
        <p:nvPicPr>
          <p:cNvPr id="104" name="Picture 6"/>
          <p:cNvPicPr>
            <a:picLocks noChangeAspect="1" noChangeArrowheads="1"/>
          </p:cNvPicPr>
          <p:nvPr/>
        </p:nvPicPr>
        <p:blipFill>
          <a:blip r:embed="rId4" cstate="print"/>
          <a:srcRect/>
          <a:stretch>
            <a:fillRect/>
          </a:stretch>
        </p:blipFill>
        <p:spPr bwMode="auto">
          <a:xfrm>
            <a:off x="2714612" y="4286256"/>
            <a:ext cx="446838" cy="328609"/>
          </a:xfrm>
          <a:prstGeom prst="rect">
            <a:avLst/>
          </a:prstGeom>
          <a:noFill/>
          <a:ln w="9525">
            <a:noFill/>
            <a:miter lim="800000"/>
            <a:headEnd/>
            <a:tailEnd/>
          </a:ln>
          <a:effectLst/>
        </p:spPr>
      </p:pic>
      <p:pic>
        <p:nvPicPr>
          <p:cNvPr id="105" name="Picture 3"/>
          <p:cNvPicPr>
            <a:picLocks noChangeAspect="1" noChangeArrowheads="1"/>
          </p:cNvPicPr>
          <p:nvPr/>
        </p:nvPicPr>
        <p:blipFill>
          <a:blip r:embed="rId1"/>
          <a:srcRect/>
          <a:stretch>
            <a:fillRect/>
          </a:stretch>
        </p:blipFill>
        <p:spPr bwMode="auto">
          <a:xfrm>
            <a:off x="4000496" y="2037775"/>
            <a:ext cx="428628" cy="748283"/>
          </a:xfrm>
          <a:prstGeom prst="rect">
            <a:avLst/>
          </a:prstGeom>
          <a:noFill/>
          <a:ln w="9525">
            <a:noFill/>
            <a:miter lim="800000"/>
            <a:headEnd/>
            <a:tailEnd/>
          </a:ln>
          <a:effectLst/>
        </p:spPr>
      </p:pic>
      <p:cxnSp>
        <p:nvCxnSpPr>
          <p:cNvPr id="106" name="直接连接符 105"/>
          <p:cNvCxnSpPr/>
          <p:nvPr/>
        </p:nvCxnSpPr>
        <p:spPr>
          <a:xfrm rot="5400000" flipH="1" flipV="1">
            <a:off x="4108447"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rot="5400000" flipH="1" flipV="1">
            <a:off x="4037009"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3714744"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TextBox 108"/>
          <p:cNvSpPr txBox="1"/>
          <p:nvPr/>
        </p:nvSpPr>
        <p:spPr>
          <a:xfrm>
            <a:off x="3643306" y="4786322"/>
            <a:ext cx="857256" cy="584775"/>
          </a:xfrm>
          <a:prstGeom prst="rect">
            <a:avLst/>
          </a:prstGeom>
          <a:noFill/>
        </p:spPr>
        <p:txBody>
          <a:bodyPr wrap="square" rtlCol="0">
            <a:spAutoFit/>
          </a:bodyPr>
          <a:lstStyle/>
          <a:p>
            <a:r>
              <a:rPr lang="zh-CN" altLang="en-US" dirty="0"/>
              <a:t>电动拧紧轴</a:t>
            </a:r>
            <a:endParaRPr lang="zh-CN" altLang="en-US" dirty="0"/>
          </a:p>
        </p:txBody>
      </p:sp>
      <p:cxnSp>
        <p:nvCxnSpPr>
          <p:cNvPr id="110" name="直接连接符 109"/>
          <p:cNvCxnSpPr>
            <a:stCxn id="111" idx="2"/>
            <a:endCxn id="112" idx="0"/>
          </p:cNvCxnSpPr>
          <p:nvPr/>
        </p:nvCxnSpPr>
        <p:spPr>
          <a:xfrm>
            <a:off x="4011079" y="3821908"/>
            <a:ext cx="203731"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111" name="Picture 2"/>
          <p:cNvPicPr>
            <a:picLocks noChangeAspect="1" noChangeArrowheads="1"/>
          </p:cNvPicPr>
          <p:nvPr/>
        </p:nvPicPr>
        <p:blipFill>
          <a:blip r:embed="rId2"/>
          <a:srcRect l="3669" t="11025" r="3440" b="33827"/>
          <a:stretch>
            <a:fillRect/>
          </a:stretch>
        </p:blipFill>
        <p:spPr bwMode="auto">
          <a:xfrm rot="16200000">
            <a:off x="3291408" y="3709460"/>
            <a:ext cx="1214445" cy="224897"/>
          </a:xfrm>
          <a:prstGeom prst="rect">
            <a:avLst/>
          </a:prstGeom>
          <a:noFill/>
          <a:ln w="9525">
            <a:noFill/>
            <a:miter lim="800000"/>
            <a:headEnd/>
            <a:tailEnd/>
          </a:ln>
          <a:effectLst/>
        </p:spPr>
      </p:pic>
      <p:pic>
        <p:nvPicPr>
          <p:cNvPr id="112" name="Picture 2"/>
          <p:cNvPicPr>
            <a:picLocks noChangeAspect="1" noChangeArrowheads="1"/>
          </p:cNvPicPr>
          <p:nvPr/>
        </p:nvPicPr>
        <p:blipFill>
          <a:blip r:embed="rId2"/>
          <a:srcRect l="3669" t="11025" r="3440" b="33827"/>
          <a:stretch>
            <a:fillRect/>
          </a:stretch>
        </p:blipFill>
        <p:spPr bwMode="auto">
          <a:xfrm rot="16200000">
            <a:off x="3720036" y="3709460"/>
            <a:ext cx="1214445" cy="224897"/>
          </a:xfrm>
          <a:prstGeom prst="rect">
            <a:avLst/>
          </a:prstGeom>
          <a:noFill/>
          <a:ln w="9525">
            <a:noFill/>
            <a:miter lim="800000"/>
            <a:headEnd/>
            <a:tailEnd/>
          </a:ln>
          <a:effectLst/>
        </p:spPr>
      </p:pic>
      <p:pic>
        <p:nvPicPr>
          <p:cNvPr id="114" name="Picture 3"/>
          <p:cNvPicPr>
            <a:picLocks noChangeAspect="1" noChangeArrowheads="1"/>
          </p:cNvPicPr>
          <p:nvPr/>
        </p:nvPicPr>
        <p:blipFill>
          <a:blip r:embed="rId1"/>
          <a:srcRect/>
          <a:stretch>
            <a:fillRect/>
          </a:stretch>
        </p:blipFill>
        <p:spPr bwMode="auto">
          <a:xfrm>
            <a:off x="5000628" y="2037775"/>
            <a:ext cx="428628" cy="748283"/>
          </a:xfrm>
          <a:prstGeom prst="rect">
            <a:avLst/>
          </a:prstGeom>
          <a:noFill/>
          <a:ln w="9525">
            <a:noFill/>
            <a:miter lim="800000"/>
            <a:headEnd/>
            <a:tailEnd/>
          </a:ln>
          <a:effectLst/>
        </p:spPr>
      </p:pic>
      <p:cxnSp>
        <p:nvCxnSpPr>
          <p:cNvPr id="115" name="直接连接符 114"/>
          <p:cNvCxnSpPr/>
          <p:nvPr/>
        </p:nvCxnSpPr>
        <p:spPr>
          <a:xfrm rot="5400000" flipH="1" flipV="1">
            <a:off x="5108579" y="182085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rot="5400000" flipH="1" flipV="1">
            <a:off x="5037141" y="2892421"/>
            <a:ext cx="214314" cy="15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7" name="矩形 116"/>
          <p:cNvSpPr/>
          <p:nvPr/>
        </p:nvSpPr>
        <p:spPr>
          <a:xfrm>
            <a:off x="4714876" y="3071810"/>
            <a:ext cx="785818" cy="3071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TextBox 117"/>
          <p:cNvSpPr txBox="1"/>
          <p:nvPr/>
        </p:nvSpPr>
        <p:spPr>
          <a:xfrm>
            <a:off x="4643438" y="4786322"/>
            <a:ext cx="857256" cy="584775"/>
          </a:xfrm>
          <a:prstGeom prst="rect">
            <a:avLst/>
          </a:prstGeom>
          <a:noFill/>
        </p:spPr>
        <p:txBody>
          <a:bodyPr wrap="square" rtlCol="0">
            <a:spAutoFit/>
          </a:bodyPr>
          <a:lstStyle/>
          <a:p>
            <a:r>
              <a:rPr lang="zh-CN" altLang="en-US" dirty="0"/>
              <a:t>光电开关类</a:t>
            </a:r>
            <a:endParaRPr lang="zh-CN" altLang="en-US" dirty="0"/>
          </a:p>
        </p:txBody>
      </p:sp>
      <p:cxnSp>
        <p:nvCxnSpPr>
          <p:cNvPr id="122" name="直接连接符 121"/>
          <p:cNvCxnSpPr/>
          <p:nvPr/>
        </p:nvCxnSpPr>
        <p:spPr>
          <a:xfrm rot="5400000">
            <a:off x="4929984" y="3928272"/>
            <a:ext cx="285752" cy="1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5" cstate="print"/>
          <a:srcRect/>
          <a:stretch>
            <a:fillRect/>
          </a:stretch>
        </p:blipFill>
        <p:spPr bwMode="auto">
          <a:xfrm>
            <a:off x="4857752" y="3286124"/>
            <a:ext cx="474453" cy="357190"/>
          </a:xfrm>
          <a:prstGeom prst="rect">
            <a:avLst/>
          </a:prstGeom>
          <a:noFill/>
          <a:ln w="9525">
            <a:noFill/>
            <a:miter lim="800000"/>
            <a:headEnd/>
            <a:tailEnd/>
          </a:ln>
          <a:effectLst/>
        </p:spPr>
      </p:pic>
      <p:pic>
        <p:nvPicPr>
          <p:cNvPr id="123" name="Picture 4"/>
          <p:cNvPicPr>
            <a:picLocks noChangeAspect="1" noChangeArrowheads="1"/>
          </p:cNvPicPr>
          <p:nvPr/>
        </p:nvPicPr>
        <p:blipFill>
          <a:blip r:embed="rId5" cstate="print"/>
          <a:srcRect/>
          <a:stretch>
            <a:fillRect/>
          </a:stretch>
        </p:blipFill>
        <p:spPr bwMode="auto">
          <a:xfrm>
            <a:off x="4857752" y="4143380"/>
            <a:ext cx="474453" cy="357190"/>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1071538" y="3429000"/>
            <a:ext cx="642942" cy="357190"/>
          </a:xfrm>
          <a:prstGeom prst="rect">
            <a:avLst/>
          </a:prstGeom>
          <a:noFill/>
          <a:ln w="9525">
            <a:noFill/>
            <a:miter lim="800000"/>
            <a:headEnd/>
            <a:tailEnd/>
          </a:ln>
          <a:effectLst/>
        </p:spPr>
      </p:pic>
      <p:pic>
        <p:nvPicPr>
          <p:cNvPr id="124" name="Picture 5"/>
          <p:cNvPicPr>
            <a:picLocks noChangeAspect="1" noChangeArrowheads="1"/>
          </p:cNvPicPr>
          <p:nvPr/>
        </p:nvPicPr>
        <p:blipFill>
          <a:blip r:embed="rId6" cstate="print"/>
          <a:srcRect/>
          <a:stretch>
            <a:fillRect/>
          </a:stretch>
        </p:blipFill>
        <p:spPr bwMode="auto">
          <a:xfrm>
            <a:off x="1071538" y="4286256"/>
            <a:ext cx="642942" cy="357190"/>
          </a:xfrm>
          <a:prstGeom prst="rect">
            <a:avLst/>
          </a:prstGeom>
          <a:noFill/>
          <a:ln w="9525">
            <a:noFill/>
            <a:miter lim="800000"/>
            <a:headEnd/>
            <a:tailEnd/>
          </a:ln>
          <a:effectLst/>
        </p:spPr>
      </p:pic>
      <p:pic>
        <p:nvPicPr>
          <p:cNvPr id="125" name="Picture 5"/>
          <p:cNvPicPr>
            <a:picLocks noChangeAspect="1" noChangeArrowheads="1"/>
          </p:cNvPicPr>
          <p:nvPr/>
        </p:nvPicPr>
        <p:blipFill>
          <a:blip r:embed="rId6" cstate="print"/>
          <a:srcRect/>
          <a:stretch>
            <a:fillRect/>
          </a:stretch>
        </p:blipFill>
        <p:spPr bwMode="auto">
          <a:xfrm>
            <a:off x="2571736" y="3429000"/>
            <a:ext cx="642942" cy="357190"/>
          </a:xfrm>
          <a:prstGeom prst="rect">
            <a:avLst/>
          </a:prstGeom>
          <a:noFill/>
          <a:ln w="9525">
            <a:noFill/>
            <a:miter lim="800000"/>
            <a:headEnd/>
            <a:tailEnd/>
          </a:ln>
          <a:effectLst/>
        </p:spPr>
      </p:pic>
      <p:pic>
        <p:nvPicPr>
          <p:cNvPr id="126" name="Picture 5"/>
          <p:cNvPicPr>
            <a:picLocks noChangeAspect="1" noChangeArrowheads="1"/>
          </p:cNvPicPr>
          <p:nvPr/>
        </p:nvPicPr>
        <p:blipFill>
          <a:blip r:embed="rId6" cstate="print"/>
          <a:srcRect/>
          <a:stretch>
            <a:fillRect/>
          </a:stretch>
        </p:blipFill>
        <p:spPr bwMode="auto">
          <a:xfrm>
            <a:off x="2571736" y="4286256"/>
            <a:ext cx="642942" cy="35719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314" name="AutoShape 179"/>
          <p:cNvSpPr>
            <a:spLocks noChangeArrowheads="1"/>
          </p:cNvSpPr>
          <p:nvPr/>
        </p:nvSpPr>
        <p:spPr bwMode="auto">
          <a:xfrm>
            <a:off x="0" y="1628775"/>
            <a:ext cx="9144000" cy="4895850"/>
          </a:xfrm>
          <a:prstGeom prst="flowChartAlternateProcess">
            <a:avLst/>
          </a:prstGeom>
          <a:solidFill>
            <a:srgbClr val="00FF00"/>
          </a:solidFill>
          <a:ln w="50800" algn="ctr">
            <a:noFill/>
            <a:miter lim="800000"/>
          </a:ln>
        </p:spPr>
        <p:txBody>
          <a:bodyPr wrap="none" lIns="90000" tIns="46800" rIns="90000" bIns="46800"/>
          <a:lstStyle/>
          <a:p>
            <a:endParaRPr lang="zh-CN" altLang="zh-CN" sz="1000" b="1">
              <a:latin typeface="黑体" panose="02010609060101010101" pitchFamily="49" charset="-122"/>
              <a:ea typeface="黑体" panose="02010609060101010101" pitchFamily="49" charset="-122"/>
            </a:endParaRPr>
          </a:p>
        </p:txBody>
      </p:sp>
      <p:sp>
        <p:nvSpPr>
          <p:cNvPr id="13315" name="AutoShape 83"/>
          <p:cNvSpPr>
            <a:spLocks noChangeArrowheads="1"/>
          </p:cNvSpPr>
          <p:nvPr/>
        </p:nvSpPr>
        <p:spPr bwMode="auto">
          <a:xfrm>
            <a:off x="2627313" y="765175"/>
            <a:ext cx="4105275" cy="647700"/>
          </a:xfrm>
          <a:prstGeom prst="flowChartExtract">
            <a:avLst/>
          </a:prstGeom>
          <a:solidFill>
            <a:srgbClr val="FFFF00"/>
          </a:solidFill>
          <a:ln w="50800" algn="ctr">
            <a:noFill/>
            <a:miter lim="800000"/>
          </a:ln>
        </p:spPr>
        <p:txBody>
          <a:bodyPr wrap="none" lIns="90000" tIns="46800" rIns="90000" bIns="46800"/>
          <a:lstStyle/>
          <a:p>
            <a:endParaRPr lang="zh-CN" altLang="zh-CN">
              <a:ea typeface="宋体" panose="02010600030101010101" pitchFamily="2" charset="-122"/>
            </a:endParaRPr>
          </a:p>
        </p:txBody>
      </p:sp>
      <p:sp>
        <p:nvSpPr>
          <p:cNvPr id="13316" name="AutoShape 193"/>
          <p:cNvSpPr>
            <a:spLocks noChangeArrowheads="1"/>
          </p:cNvSpPr>
          <p:nvPr/>
        </p:nvSpPr>
        <p:spPr bwMode="auto">
          <a:xfrm>
            <a:off x="171450" y="1152525"/>
            <a:ext cx="819150" cy="244475"/>
          </a:xfrm>
          <a:prstGeom prst="flowChartInputOutput">
            <a:avLst/>
          </a:prstGeom>
          <a:solidFill>
            <a:srgbClr val="0000FF"/>
          </a:solidFill>
          <a:ln w="12700" algn="ctr">
            <a:noFill/>
            <a:miter lim="800000"/>
          </a:ln>
        </p:spPr>
        <p:txBody>
          <a:bodyPr wrap="none" lIns="90000" tIns="46800" rIns="90000" bIns="46800" anchor="ctr">
            <a:spAutoFit/>
          </a:bodyPr>
          <a:lstStyle/>
          <a:p>
            <a:r>
              <a:rPr lang="zh-CN" altLang="en-US" sz="1000">
                <a:solidFill>
                  <a:schemeClr val="bg1"/>
                </a:solidFill>
                <a:ea typeface="宋体" panose="02010600030101010101" pitchFamily="2" charset="-122"/>
              </a:rPr>
              <a:t>管理级</a:t>
            </a:r>
            <a:endParaRPr lang="zh-CN" altLang="en-US" sz="1000">
              <a:solidFill>
                <a:schemeClr val="bg1"/>
              </a:solidFill>
              <a:ea typeface="宋体" panose="02010600030101010101" pitchFamily="2" charset="-122"/>
            </a:endParaRPr>
          </a:p>
        </p:txBody>
      </p:sp>
      <p:sp>
        <p:nvSpPr>
          <p:cNvPr id="13317" name="AutoShape 89">
            <a:hlinkClick r:id="rId1" action="ppaction://hlinksldjump"/>
          </p:cNvPr>
          <p:cNvSpPr>
            <a:spLocks noChangeArrowheads="1"/>
          </p:cNvSpPr>
          <p:nvPr/>
        </p:nvSpPr>
        <p:spPr bwMode="auto">
          <a:xfrm>
            <a:off x="7164388" y="3560763"/>
            <a:ext cx="647700"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配料</a:t>
            </a:r>
            <a:endParaRPr lang="en-US" altLang="zh-CN"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18" name="AutoShape 90">
            <a:hlinkClick r:id="rId2" action="ppaction://hlinksldjump"/>
          </p:cNvPr>
          <p:cNvSpPr>
            <a:spLocks noChangeArrowheads="1"/>
          </p:cNvSpPr>
          <p:nvPr/>
        </p:nvSpPr>
        <p:spPr bwMode="auto">
          <a:xfrm>
            <a:off x="3117850" y="3571875"/>
            <a:ext cx="712788" cy="4206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电子看板</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19" name="AutoShape 91">
            <a:hlinkClick r:id="rId1" action="ppaction://hlinksldjump"/>
          </p:cNvPr>
          <p:cNvSpPr>
            <a:spLocks noChangeArrowheads="1"/>
          </p:cNvSpPr>
          <p:nvPr/>
        </p:nvSpPr>
        <p:spPr bwMode="auto">
          <a:xfrm>
            <a:off x="2124075" y="3559175"/>
            <a:ext cx="792163" cy="4460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呼叫系统（按灯）</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20" name="AutoShape 93"/>
          <p:cNvSpPr>
            <a:spLocks noChangeArrowheads="1"/>
          </p:cNvSpPr>
          <p:nvPr/>
        </p:nvSpPr>
        <p:spPr bwMode="auto">
          <a:xfrm>
            <a:off x="3116263" y="4206875"/>
            <a:ext cx="735012" cy="4460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生产信息</a:t>
            </a:r>
            <a:endParaRPr lang="zh-CN" altLang="en-US" sz="1000" b="1">
              <a:ea typeface="华文新魏" panose="02010800040101010101" pitchFamily="2" charset="-122"/>
            </a:endParaRPr>
          </a:p>
          <a:p>
            <a:r>
              <a:rPr lang="zh-CN" altLang="en-US" sz="1000" b="1">
                <a:ea typeface="华文新魏" panose="02010800040101010101" pitchFamily="2" charset="-122"/>
              </a:rPr>
              <a:t>看板</a:t>
            </a:r>
            <a:endParaRPr lang="zh-CN" altLang="en-US" sz="1000" b="1">
              <a:ea typeface="华文新魏" panose="02010800040101010101" pitchFamily="2" charset="-122"/>
            </a:endParaRPr>
          </a:p>
        </p:txBody>
      </p:sp>
      <p:sp>
        <p:nvSpPr>
          <p:cNvPr id="13321" name="AutoShape 97">
            <a:hlinkClick r:id="rId1" action="ppaction://hlinksldjump"/>
          </p:cNvPr>
          <p:cNvSpPr>
            <a:spLocks noChangeArrowheads="1"/>
          </p:cNvSpPr>
          <p:nvPr/>
        </p:nvSpPr>
        <p:spPr bwMode="auto">
          <a:xfrm>
            <a:off x="3995738" y="3559175"/>
            <a:ext cx="735012" cy="4460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en-US" altLang="zh-CN" sz="1000" b="1">
                <a:solidFill>
                  <a:schemeClr val="bg1"/>
                </a:solidFill>
                <a:latin typeface="华文新魏" panose="02010800040101010101" pitchFamily="2" charset="-122"/>
                <a:ea typeface="华文新魏" panose="02010800040101010101" pitchFamily="2" charset="-122"/>
              </a:rPr>
              <a:t>PLC</a:t>
            </a:r>
            <a:r>
              <a:rPr lang="zh-CN" altLang="en-US" sz="1000" b="1">
                <a:solidFill>
                  <a:schemeClr val="bg1"/>
                </a:solidFill>
                <a:latin typeface="华文新魏" panose="02010800040101010101" pitchFamily="2" charset="-122"/>
                <a:ea typeface="华文新魏" panose="02010800040101010101" pitchFamily="2" charset="-122"/>
              </a:rPr>
              <a:t>设备</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联网系统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22" name="AutoShape 98">
            <a:hlinkClick r:id="rId3" action="ppaction://hlinksldjump"/>
          </p:cNvPr>
          <p:cNvSpPr>
            <a:spLocks noChangeArrowheads="1"/>
          </p:cNvSpPr>
          <p:nvPr/>
        </p:nvSpPr>
        <p:spPr bwMode="auto">
          <a:xfrm>
            <a:off x="8180388" y="3571875"/>
            <a:ext cx="712787" cy="420688"/>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成品仓库</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23" name="AutoShape 99"/>
          <p:cNvSpPr>
            <a:spLocks noChangeArrowheads="1"/>
          </p:cNvSpPr>
          <p:nvPr/>
        </p:nvSpPr>
        <p:spPr bwMode="auto">
          <a:xfrm>
            <a:off x="8178800" y="4219575"/>
            <a:ext cx="712788" cy="4206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latin typeface="宋体" panose="02010600030101010101" pitchFamily="2" charset="-122"/>
                <a:ea typeface="华文新魏" panose="02010800040101010101" pitchFamily="2" charset="-122"/>
              </a:rPr>
              <a:t>入库配套</a:t>
            </a:r>
            <a:endParaRPr lang="zh-CN" altLang="en-US" sz="1000" b="1">
              <a:latin typeface="宋体" panose="02010600030101010101" pitchFamily="2" charset="-122"/>
              <a:ea typeface="华文新魏" panose="02010800040101010101" pitchFamily="2" charset="-122"/>
            </a:endParaRPr>
          </a:p>
          <a:p>
            <a:r>
              <a:rPr lang="zh-CN" altLang="en-US" sz="1000" b="1">
                <a:latin typeface="宋体" panose="02010600030101010101" pitchFamily="2" charset="-122"/>
                <a:ea typeface="华文新魏" panose="02010800040101010101" pitchFamily="2" charset="-122"/>
              </a:rPr>
              <a:t>防呆</a:t>
            </a:r>
            <a:endParaRPr lang="zh-CN" altLang="en-US" sz="1000" b="1">
              <a:latin typeface="宋体" panose="02010600030101010101" pitchFamily="2" charset="-122"/>
              <a:ea typeface="华文新魏" panose="02010800040101010101" pitchFamily="2" charset="-122"/>
            </a:endParaRPr>
          </a:p>
        </p:txBody>
      </p:sp>
      <p:sp>
        <p:nvSpPr>
          <p:cNvPr id="13324" name="AutoShape 100"/>
          <p:cNvSpPr>
            <a:spLocks noChangeArrowheads="1"/>
          </p:cNvSpPr>
          <p:nvPr/>
        </p:nvSpPr>
        <p:spPr bwMode="auto">
          <a:xfrm>
            <a:off x="8178800" y="537368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latin typeface="宋体" panose="02010600030101010101" pitchFamily="2" charset="-122"/>
                <a:ea typeface="华文新魏" panose="02010800040101010101" pitchFamily="2" charset="-122"/>
              </a:rPr>
              <a:t>出库排序</a:t>
            </a:r>
            <a:endParaRPr lang="zh-CN" altLang="en-US" sz="1000" b="1">
              <a:latin typeface="宋体" panose="02010600030101010101" pitchFamily="2" charset="-122"/>
              <a:ea typeface="华文新魏" panose="02010800040101010101" pitchFamily="2" charset="-122"/>
            </a:endParaRPr>
          </a:p>
          <a:p>
            <a:r>
              <a:rPr lang="zh-CN" altLang="en-US" sz="1000" b="1">
                <a:latin typeface="宋体" panose="02010600030101010101" pitchFamily="2" charset="-122"/>
                <a:ea typeface="华文新魏" panose="02010800040101010101" pitchFamily="2" charset="-122"/>
              </a:rPr>
              <a:t>防呆</a:t>
            </a:r>
            <a:endParaRPr lang="zh-CN" altLang="en-US" sz="1000" b="1">
              <a:latin typeface="宋体" panose="02010600030101010101" pitchFamily="2" charset="-122"/>
              <a:ea typeface="华文新魏" panose="02010800040101010101" pitchFamily="2" charset="-122"/>
            </a:endParaRPr>
          </a:p>
        </p:txBody>
      </p:sp>
      <p:sp>
        <p:nvSpPr>
          <p:cNvPr id="13325" name="AutoShape 101"/>
          <p:cNvSpPr>
            <a:spLocks noChangeArrowheads="1"/>
          </p:cNvSpPr>
          <p:nvPr/>
        </p:nvSpPr>
        <p:spPr bwMode="auto">
          <a:xfrm>
            <a:off x="8178800" y="4797425"/>
            <a:ext cx="712788" cy="4206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latin typeface="宋体" panose="02010600030101010101" pitchFamily="2" charset="-122"/>
                <a:ea typeface="华文新魏" panose="02010800040101010101" pitchFamily="2" charset="-122"/>
              </a:rPr>
              <a:t>库存数量</a:t>
            </a:r>
            <a:endParaRPr lang="zh-CN" altLang="en-US" sz="1000" b="1">
              <a:latin typeface="宋体" panose="02010600030101010101" pitchFamily="2" charset="-122"/>
              <a:ea typeface="华文新魏" panose="02010800040101010101" pitchFamily="2" charset="-122"/>
            </a:endParaRPr>
          </a:p>
          <a:p>
            <a:r>
              <a:rPr lang="zh-CN" altLang="en-US" sz="1000" b="1">
                <a:latin typeface="宋体" panose="02010600030101010101" pitchFamily="2" charset="-122"/>
                <a:ea typeface="华文新魏" panose="02010800040101010101" pitchFamily="2" charset="-122"/>
              </a:rPr>
              <a:t>管理</a:t>
            </a:r>
            <a:endParaRPr lang="zh-CN" altLang="en-US" sz="1000" b="1">
              <a:latin typeface="宋体" panose="02010600030101010101" pitchFamily="2" charset="-122"/>
              <a:ea typeface="华文新魏" panose="02010800040101010101" pitchFamily="2" charset="-122"/>
            </a:endParaRPr>
          </a:p>
        </p:txBody>
      </p:sp>
      <p:sp>
        <p:nvSpPr>
          <p:cNvPr id="13326" name="AutoShape 110"/>
          <p:cNvSpPr>
            <a:spLocks noChangeArrowheads="1"/>
          </p:cNvSpPr>
          <p:nvPr/>
        </p:nvSpPr>
        <p:spPr bwMode="auto">
          <a:xfrm>
            <a:off x="4144963" y="981075"/>
            <a:ext cx="1089025" cy="355600"/>
          </a:xfrm>
          <a:prstGeom prst="flowChartAlternateProcess">
            <a:avLst/>
          </a:prstGeom>
          <a:noFill/>
          <a:ln w="25400" algn="ctr">
            <a:noFill/>
            <a:miter lim="800000"/>
          </a:ln>
        </p:spPr>
        <p:txBody>
          <a:bodyPr wrap="none" lIns="90000" tIns="46800" rIns="90000" bIns="46800" anchor="ctr">
            <a:spAutoFit/>
          </a:bodyPr>
          <a:lstStyle/>
          <a:p>
            <a:r>
              <a:rPr lang="en-US" altLang="zh-CN" sz="1600" b="1" dirty="0">
                <a:ea typeface="宋体" panose="02010600030101010101" pitchFamily="2" charset="-122"/>
              </a:rPr>
              <a:t>ERP/SAP</a:t>
            </a:r>
            <a:endParaRPr lang="en-US" altLang="zh-CN" sz="1600" b="1" dirty="0">
              <a:latin typeface="黑体" panose="02010609060101010101" pitchFamily="49" charset="-122"/>
              <a:ea typeface="黑体" panose="02010609060101010101" pitchFamily="49" charset="-122"/>
            </a:endParaRPr>
          </a:p>
        </p:txBody>
      </p:sp>
      <p:sp>
        <p:nvSpPr>
          <p:cNvPr id="13327" name="Line 140"/>
          <p:cNvSpPr>
            <a:spLocks noChangeShapeType="1"/>
          </p:cNvSpPr>
          <p:nvPr/>
        </p:nvSpPr>
        <p:spPr bwMode="auto">
          <a:xfrm>
            <a:off x="5580063" y="1446213"/>
            <a:ext cx="0" cy="327025"/>
          </a:xfrm>
          <a:prstGeom prst="line">
            <a:avLst/>
          </a:prstGeom>
          <a:noFill/>
          <a:ln w="76200">
            <a:solidFill>
              <a:srgbClr val="0000FF"/>
            </a:solidFill>
            <a:round/>
            <a:headEnd type="triangle" w="med" len="med"/>
          </a:ln>
        </p:spPr>
        <p:txBody>
          <a:bodyPr wrap="none" lIns="90000" tIns="46800" rIns="90000" bIns="46800" anchor="ctr"/>
          <a:lstStyle/>
          <a:p>
            <a:endParaRPr lang="zh-CN" altLang="en-US"/>
          </a:p>
        </p:txBody>
      </p:sp>
      <p:sp>
        <p:nvSpPr>
          <p:cNvPr id="13328" name="Line 142"/>
          <p:cNvSpPr>
            <a:spLocks noChangeShapeType="1"/>
          </p:cNvSpPr>
          <p:nvPr/>
        </p:nvSpPr>
        <p:spPr bwMode="auto">
          <a:xfrm>
            <a:off x="3779838" y="1436688"/>
            <a:ext cx="0" cy="327025"/>
          </a:xfrm>
          <a:prstGeom prst="line">
            <a:avLst/>
          </a:prstGeom>
          <a:noFill/>
          <a:ln w="76200">
            <a:solidFill>
              <a:srgbClr val="0000FF"/>
            </a:solidFill>
            <a:round/>
            <a:tailEnd type="triangle" w="med" len="med"/>
          </a:ln>
        </p:spPr>
        <p:txBody>
          <a:bodyPr wrap="none" lIns="90000" tIns="46800" rIns="90000" bIns="46800" anchor="ctr"/>
          <a:lstStyle/>
          <a:p>
            <a:endParaRPr lang="zh-CN" altLang="en-US"/>
          </a:p>
        </p:txBody>
      </p:sp>
      <p:sp>
        <p:nvSpPr>
          <p:cNvPr id="13329" name="AutoShape 147"/>
          <p:cNvSpPr>
            <a:spLocks noChangeArrowheads="1"/>
          </p:cNvSpPr>
          <p:nvPr/>
        </p:nvSpPr>
        <p:spPr bwMode="auto">
          <a:xfrm>
            <a:off x="2124075" y="5475288"/>
            <a:ext cx="701675" cy="257175"/>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维修呼叫</a:t>
            </a:r>
            <a:endParaRPr lang="zh-CN" altLang="en-US" sz="1000" b="1">
              <a:ea typeface="华文新魏" panose="02010800040101010101" pitchFamily="2" charset="-122"/>
            </a:endParaRPr>
          </a:p>
        </p:txBody>
      </p:sp>
      <p:sp>
        <p:nvSpPr>
          <p:cNvPr id="13330" name="AutoShape 148"/>
          <p:cNvSpPr>
            <a:spLocks noChangeArrowheads="1"/>
          </p:cNvSpPr>
          <p:nvPr/>
        </p:nvSpPr>
        <p:spPr bwMode="auto">
          <a:xfrm>
            <a:off x="2124075" y="4302125"/>
            <a:ext cx="701675" cy="257175"/>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品质呼叫</a:t>
            </a:r>
            <a:endParaRPr lang="zh-CN" altLang="en-US" sz="1000" b="1">
              <a:ea typeface="华文新魏" panose="02010800040101010101" pitchFamily="2" charset="-122"/>
            </a:endParaRPr>
          </a:p>
        </p:txBody>
      </p:sp>
      <p:sp>
        <p:nvSpPr>
          <p:cNvPr id="13331" name="AutoShape 149"/>
          <p:cNvSpPr>
            <a:spLocks noChangeArrowheads="1"/>
          </p:cNvSpPr>
          <p:nvPr/>
        </p:nvSpPr>
        <p:spPr bwMode="auto">
          <a:xfrm>
            <a:off x="2124075" y="4899025"/>
            <a:ext cx="701675" cy="257175"/>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物料呼叫</a:t>
            </a:r>
            <a:endParaRPr lang="zh-CN" altLang="en-US" sz="1000" b="1">
              <a:ea typeface="华文新魏" panose="02010800040101010101" pitchFamily="2" charset="-122"/>
            </a:endParaRPr>
          </a:p>
        </p:txBody>
      </p:sp>
      <p:sp>
        <p:nvSpPr>
          <p:cNvPr id="13332" name="AutoShape 168"/>
          <p:cNvSpPr>
            <a:spLocks noChangeArrowheads="1"/>
          </p:cNvSpPr>
          <p:nvPr/>
        </p:nvSpPr>
        <p:spPr bwMode="auto">
          <a:xfrm>
            <a:off x="4041775" y="423068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生产设备</a:t>
            </a:r>
            <a:endParaRPr lang="zh-CN" altLang="en-US" sz="1000" b="1">
              <a:ea typeface="华文新魏" panose="02010800040101010101" pitchFamily="2" charset="-122"/>
            </a:endParaRPr>
          </a:p>
          <a:p>
            <a:r>
              <a:rPr lang="zh-CN" altLang="en-US" sz="1000" b="1">
                <a:ea typeface="华文新魏" panose="02010800040101010101" pitchFamily="2" charset="-122"/>
              </a:rPr>
              <a:t>状态</a:t>
            </a:r>
            <a:endParaRPr lang="zh-CN" altLang="en-US" sz="1000" b="1">
              <a:ea typeface="华文新魏" panose="02010800040101010101" pitchFamily="2" charset="-122"/>
            </a:endParaRPr>
          </a:p>
        </p:txBody>
      </p:sp>
      <p:sp>
        <p:nvSpPr>
          <p:cNvPr id="13333" name="AutoShape 169"/>
          <p:cNvSpPr>
            <a:spLocks noChangeArrowheads="1"/>
          </p:cNvSpPr>
          <p:nvPr/>
        </p:nvSpPr>
        <p:spPr bwMode="auto">
          <a:xfrm>
            <a:off x="4041775" y="4872038"/>
            <a:ext cx="746125" cy="411162"/>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900" b="1">
                <a:ea typeface="华文新魏" panose="02010800040101010101" pitchFamily="2" charset="-122"/>
              </a:rPr>
              <a:t>电功能检测</a:t>
            </a:r>
            <a:endParaRPr lang="zh-CN" altLang="en-US" sz="900" b="1">
              <a:ea typeface="华文新魏" panose="02010800040101010101" pitchFamily="2" charset="-122"/>
            </a:endParaRPr>
          </a:p>
        </p:txBody>
      </p:sp>
      <p:sp>
        <p:nvSpPr>
          <p:cNvPr id="13334" name="AutoShape 170"/>
          <p:cNvSpPr>
            <a:spLocks noChangeArrowheads="1"/>
          </p:cNvSpPr>
          <p:nvPr/>
        </p:nvSpPr>
        <p:spPr bwMode="auto">
          <a:xfrm>
            <a:off x="4041775" y="5454650"/>
            <a:ext cx="712788" cy="4206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生产实际</a:t>
            </a:r>
            <a:endParaRPr lang="zh-CN" altLang="en-US" sz="1000" b="1">
              <a:ea typeface="华文新魏" panose="02010800040101010101" pitchFamily="2" charset="-122"/>
            </a:endParaRPr>
          </a:p>
          <a:p>
            <a:r>
              <a:rPr lang="zh-CN" altLang="en-US" sz="1000" b="1">
                <a:ea typeface="华文新魏" panose="02010800040101010101" pitchFamily="2" charset="-122"/>
              </a:rPr>
              <a:t>收集</a:t>
            </a:r>
            <a:endParaRPr lang="zh-CN" altLang="en-US" sz="1000" b="1">
              <a:ea typeface="华文新魏" panose="02010800040101010101" pitchFamily="2" charset="-122"/>
            </a:endParaRPr>
          </a:p>
        </p:txBody>
      </p:sp>
      <p:sp>
        <p:nvSpPr>
          <p:cNvPr id="13335" name="Line 194"/>
          <p:cNvSpPr>
            <a:spLocks noChangeShapeType="1"/>
          </p:cNvSpPr>
          <p:nvPr/>
        </p:nvSpPr>
        <p:spPr bwMode="auto">
          <a:xfrm>
            <a:off x="0" y="1268413"/>
            <a:ext cx="9144000" cy="0"/>
          </a:xfrm>
          <a:prstGeom prst="line">
            <a:avLst/>
          </a:prstGeom>
          <a:noFill/>
          <a:ln w="6350">
            <a:solidFill>
              <a:schemeClr val="tx1"/>
            </a:solidFill>
            <a:prstDash val="dashDot"/>
            <a:round/>
          </a:ln>
        </p:spPr>
        <p:txBody>
          <a:bodyPr wrap="none" lIns="90000" tIns="46800" rIns="90000" bIns="46800" anchor="ctr"/>
          <a:lstStyle/>
          <a:p>
            <a:endParaRPr lang="zh-CN" altLang="en-US"/>
          </a:p>
        </p:txBody>
      </p:sp>
      <p:sp>
        <p:nvSpPr>
          <p:cNvPr id="13336" name="AutoShape 196"/>
          <p:cNvSpPr>
            <a:spLocks noChangeArrowheads="1"/>
          </p:cNvSpPr>
          <p:nvPr/>
        </p:nvSpPr>
        <p:spPr bwMode="auto">
          <a:xfrm>
            <a:off x="171450" y="1700213"/>
            <a:ext cx="819150" cy="244475"/>
          </a:xfrm>
          <a:prstGeom prst="flowChartInputOutput">
            <a:avLst/>
          </a:prstGeom>
          <a:solidFill>
            <a:srgbClr val="0000FF"/>
          </a:solidFill>
          <a:ln w="12700" algn="ctr">
            <a:noFill/>
            <a:miter lim="800000"/>
          </a:ln>
        </p:spPr>
        <p:txBody>
          <a:bodyPr wrap="none" lIns="90000" tIns="46800" rIns="90000" bIns="46800" anchor="ctr">
            <a:spAutoFit/>
          </a:bodyPr>
          <a:lstStyle/>
          <a:p>
            <a:r>
              <a:rPr lang="zh-CN" altLang="en-US" sz="1000">
                <a:solidFill>
                  <a:schemeClr val="bg1"/>
                </a:solidFill>
                <a:ea typeface="宋体" panose="02010600030101010101" pitchFamily="2" charset="-122"/>
              </a:rPr>
              <a:t>生产级</a:t>
            </a:r>
            <a:endParaRPr lang="zh-CN" altLang="en-US" sz="1000">
              <a:solidFill>
                <a:schemeClr val="bg1"/>
              </a:solidFill>
              <a:ea typeface="宋体" panose="02010600030101010101" pitchFamily="2" charset="-122"/>
            </a:endParaRPr>
          </a:p>
        </p:txBody>
      </p:sp>
      <p:sp>
        <p:nvSpPr>
          <p:cNvPr id="13337" name="AutoShape 197"/>
          <p:cNvSpPr>
            <a:spLocks noChangeArrowheads="1"/>
          </p:cNvSpPr>
          <p:nvPr/>
        </p:nvSpPr>
        <p:spPr bwMode="auto">
          <a:xfrm>
            <a:off x="354013" y="5876925"/>
            <a:ext cx="819150" cy="244475"/>
          </a:xfrm>
          <a:prstGeom prst="flowChartInputOutput">
            <a:avLst/>
          </a:prstGeom>
          <a:solidFill>
            <a:srgbClr val="0000FF"/>
          </a:solidFill>
          <a:ln w="12700" algn="ctr">
            <a:noFill/>
            <a:miter lim="800000"/>
          </a:ln>
        </p:spPr>
        <p:txBody>
          <a:bodyPr wrap="none" lIns="90000" tIns="46800" rIns="90000" bIns="46800" anchor="ctr">
            <a:spAutoFit/>
          </a:bodyPr>
          <a:lstStyle/>
          <a:p>
            <a:r>
              <a:rPr lang="zh-CN" altLang="en-US" sz="1000">
                <a:solidFill>
                  <a:schemeClr val="bg1"/>
                </a:solidFill>
                <a:ea typeface="宋体" panose="02010600030101010101" pitchFamily="2" charset="-122"/>
              </a:rPr>
              <a:t>现场级</a:t>
            </a:r>
            <a:endParaRPr lang="zh-CN" altLang="en-US" sz="1000">
              <a:solidFill>
                <a:schemeClr val="bg1"/>
              </a:solidFill>
              <a:ea typeface="宋体" panose="02010600030101010101" pitchFamily="2" charset="-122"/>
            </a:endParaRPr>
          </a:p>
        </p:txBody>
      </p:sp>
      <p:sp>
        <p:nvSpPr>
          <p:cNvPr id="13338" name="AutoShape 205"/>
          <p:cNvSpPr>
            <a:spLocks noChangeArrowheads="1"/>
          </p:cNvSpPr>
          <p:nvPr/>
        </p:nvSpPr>
        <p:spPr bwMode="auto">
          <a:xfrm>
            <a:off x="147638" y="1989138"/>
            <a:ext cx="1687512" cy="295275"/>
          </a:xfrm>
          <a:prstGeom prst="horizontalScroll">
            <a:avLst>
              <a:gd name="adj" fmla="val 12500"/>
            </a:avLst>
          </a:prstGeom>
          <a:solidFill>
            <a:srgbClr val="0000FF"/>
          </a:solidFill>
          <a:ln w="25400">
            <a:noFill/>
            <a:round/>
          </a:ln>
        </p:spPr>
        <p:txBody>
          <a:bodyPr wrap="none" lIns="90000" tIns="46800" rIns="90000" bIns="46800" anchor="ctr">
            <a:spAutoFit/>
          </a:bodyPr>
          <a:lstStyle/>
          <a:p>
            <a:r>
              <a:rPr lang="zh-CN" altLang="en-US" sz="1000">
                <a:solidFill>
                  <a:schemeClr val="bg1"/>
                </a:solidFill>
                <a:ea typeface="宋体" panose="02010600030101010101" pitchFamily="2" charset="-122"/>
              </a:rPr>
              <a:t>（服务器</a:t>
            </a:r>
            <a:r>
              <a:rPr lang="en-US" altLang="zh-CN" sz="1000">
                <a:solidFill>
                  <a:schemeClr val="bg1"/>
                </a:solidFill>
                <a:ea typeface="宋体" panose="02010600030101010101" pitchFamily="2" charset="-122"/>
              </a:rPr>
              <a:t>+</a:t>
            </a:r>
            <a:r>
              <a:rPr lang="zh-CN" altLang="en-US" sz="1000">
                <a:solidFill>
                  <a:schemeClr val="bg1"/>
                </a:solidFill>
                <a:ea typeface="宋体" panose="02010600030101010101" pitchFamily="2" charset="-122"/>
              </a:rPr>
              <a:t>客户）系统架构</a:t>
            </a:r>
            <a:endParaRPr lang="zh-CN" altLang="en-US" sz="1000">
              <a:solidFill>
                <a:schemeClr val="bg1"/>
              </a:solidFill>
              <a:ea typeface="宋体" panose="02010600030101010101" pitchFamily="2" charset="-122"/>
            </a:endParaRPr>
          </a:p>
        </p:txBody>
      </p:sp>
      <p:pic>
        <p:nvPicPr>
          <p:cNvPr id="13339" name="Picture 212" descr="j0196400"/>
          <p:cNvPicPr>
            <a:picLocks noChangeArrowheads="1"/>
          </p:cNvPicPr>
          <p:nvPr/>
        </p:nvPicPr>
        <p:blipFill>
          <a:blip r:embed="rId4" cstate="print"/>
          <a:srcRect/>
          <a:stretch>
            <a:fillRect/>
          </a:stretch>
        </p:blipFill>
        <p:spPr bwMode="auto">
          <a:xfrm>
            <a:off x="2411413" y="2133600"/>
            <a:ext cx="576262" cy="360363"/>
          </a:xfrm>
          <a:prstGeom prst="rect">
            <a:avLst/>
          </a:prstGeom>
          <a:noFill/>
          <a:ln w="9525">
            <a:noFill/>
            <a:miter lim="800000"/>
            <a:headEnd/>
            <a:tailEnd/>
          </a:ln>
        </p:spPr>
      </p:pic>
      <p:sp>
        <p:nvSpPr>
          <p:cNvPr id="13340" name="Rectangle 215"/>
          <p:cNvSpPr>
            <a:spLocks noChangeArrowheads="1"/>
          </p:cNvSpPr>
          <p:nvPr/>
        </p:nvSpPr>
        <p:spPr bwMode="auto">
          <a:xfrm>
            <a:off x="2339975" y="1889125"/>
            <a:ext cx="942975" cy="244475"/>
          </a:xfrm>
          <a:prstGeom prst="rect">
            <a:avLst/>
          </a:prstGeom>
          <a:noFill/>
          <a:ln w="12700" algn="ctr">
            <a:noFill/>
            <a:miter lim="800000"/>
          </a:ln>
        </p:spPr>
        <p:txBody>
          <a:bodyPr wrap="none" lIns="90000" tIns="46800" rIns="90000" bIns="46800">
            <a:spAutoFit/>
          </a:bodyPr>
          <a:lstStyle/>
          <a:p>
            <a:r>
              <a:rPr lang="zh-CN" altLang="en-US" sz="1000">
                <a:latin typeface="宋体" panose="02010600030101010101" pitchFamily="2" charset="-122"/>
                <a:ea typeface="宋体" panose="02010600030101010101" pitchFamily="2" charset="-122"/>
              </a:rPr>
              <a:t>历史数据保存</a:t>
            </a:r>
            <a:endParaRPr lang="zh-CN" altLang="en-US" sz="1000">
              <a:latin typeface="宋体" panose="02010600030101010101" pitchFamily="2" charset="-122"/>
              <a:ea typeface="宋体" panose="02010600030101010101" pitchFamily="2" charset="-122"/>
            </a:endParaRPr>
          </a:p>
        </p:txBody>
      </p:sp>
      <p:sp>
        <p:nvSpPr>
          <p:cNvPr id="13341" name="AutoShape 244"/>
          <p:cNvSpPr>
            <a:spLocks noChangeArrowheads="1"/>
          </p:cNvSpPr>
          <p:nvPr/>
        </p:nvSpPr>
        <p:spPr bwMode="auto">
          <a:xfrm>
            <a:off x="7164388" y="4149725"/>
            <a:ext cx="630237"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大小料配料</a:t>
            </a:r>
            <a:endParaRPr lang="zh-CN" altLang="en-US" sz="1000" b="1">
              <a:ea typeface="华文新魏" panose="02010800040101010101" pitchFamily="2" charset="-122"/>
            </a:endParaRPr>
          </a:p>
        </p:txBody>
      </p:sp>
      <p:pic>
        <p:nvPicPr>
          <p:cNvPr id="13342" name="Picture 270">
            <a:hlinkClick r:id="" action="ppaction://noaction"/>
          </p:cNvPr>
          <p:cNvPicPr>
            <a:picLocks noChangeAspect="1" noChangeArrowheads="1"/>
          </p:cNvPicPr>
          <p:nvPr/>
        </p:nvPicPr>
        <p:blipFill>
          <a:blip r:embed="rId5" cstate="print"/>
          <a:srcRect/>
          <a:stretch>
            <a:fillRect/>
          </a:stretch>
        </p:blipFill>
        <p:spPr bwMode="auto">
          <a:xfrm>
            <a:off x="4067175" y="2203450"/>
            <a:ext cx="442913" cy="361950"/>
          </a:xfrm>
          <a:prstGeom prst="rect">
            <a:avLst/>
          </a:prstGeom>
          <a:noFill/>
          <a:ln w="9525">
            <a:noFill/>
            <a:miter lim="800000"/>
            <a:headEnd/>
            <a:tailEnd/>
          </a:ln>
        </p:spPr>
      </p:pic>
      <p:pic>
        <p:nvPicPr>
          <p:cNvPr id="13343" name="Picture 275"/>
          <p:cNvPicPr>
            <a:picLocks noChangeAspect="1" noChangeArrowheads="1"/>
          </p:cNvPicPr>
          <p:nvPr/>
        </p:nvPicPr>
        <p:blipFill>
          <a:blip r:embed="rId5" cstate="print"/>
          <a:srcRect/>
          <a:stretch>
            <a:fillRect/>
          </a:stretch>
        </p:blipFill>
        <p:spPr bwMode="auto">
          <a:xfrm>
            <a:off x="6227763" y="2924175"/>
            <a:ext cx="442912" cy="361950"/>
          </a:xfrm>
          <a:prstGeom prst="rect">
            <a:avLst/>
          </a:prstGeom>
          <a:noFill/>
          <a:ln w="9525">
            <a:noFill/>
            <a:miter lim="800000"/>
            <a:headEnd/>
            <a:tailEnd/>
          </a:ln>
        </p:spPr>
      </p:pic>
      <p:pic>
        <p:nvPicPr>
          <p:cNvPr id="13344" name="Picture 276"/>
          <p:cNvPicPr>
            <a:picLocks noChangeAspect="1" noChangeArrowheads="1"/>
          </p:cNvPicPr>
          <p:nvPr/>
        </p:nvPicPr>
        <p:blipFill>
          <a:blip r:embed="rId5" cstate="print"/>
          <a:srcRect/>
          <a:stretch>
            <a:fillRect/>
          </a:stretch>
        </p:blipFill>
        <p:spPr bwMode="auto">
          <a:xfrm>
            <a:off x="7235825" y="2925763"/>
            <a:ext cx="442913" cy="361950"/>
          </a:xfrm>
          <a:prstGeom prst="rect">
            <a:avLst/>
          </a:prstGeom>
          <a:noFill/>
          <a:ln w="9525">
            <a:noFill/>
            <a:miter lim="800000"/>
            <a:headEnd/>
            <a:tailEnd/>
          </a:ln>
        </p:spPr>
      </p:pic>
      <p:pic>
        <p:nvPicPr>
          <p:cNvPr id="13345" name="Picture 277"/>
          <p:cNvPicPr>
            <a:picLocks noChangeAspect="1" noChangeArrowheads="1"/>
          </p:cNvPicPr>
          <p:nvPr/>
        </p:nvPicPr>
        <p:blipFill>
          <a:blip r:embed="rId5" cstate="print"/>
          <a:srcRect/>
          <a:stretch>
            <a:fillRect/>
          </a:stretch>
        </p:blipFill>
        <p:spPr bwMode="auto">
          <a:xfrm>
            <a:off x="3203575" y="2924175"/>
            <a:ext cx="442913" cy="361950"/>
          </a:xfrm>
          <a:prstGeom prst="rect">
            <a:avLst/>
          </a:prstGeom>
          <a:noFill/>
          <a:ln w="9525">
            <a:noFill/>
            <a:miter lim="800000"/>
            <a:headEnd/>
            <a:tailEnd/>
          </a:ln>
        </p:spPr>
      </p:pic>
      <p:pic>
        <p:nvPicPr>
          <p:cNvPr id="13346" name="Picture 280"/>
          <p:cNvPicPr>
            <a:picLocks noChangeAspect="1" noChangeArrowheads="1"/>
          </p:cNvPicPr>
          <p:nvPr/>
        </p:nvPicPr>
        <p:blipFill>
          <a:blip r:embed="rId5" cstate="print"/>
          <a:srcRect/>
          <a:stretch>
            <a:fillRect/>
          </a:stretch>
        </p:blipFill>
        <p:spPr bwMode="auto">
          <a:xfrm>
            <a:off x="8316913" y="2924175"/>
            <a:ext cx="442912" cy="361950"/>
          </a:xfrm>
          <a:prstGeom prst="rect">
            <a:avLst/>
          </a:prstGeom>
          <a:noFill/>
          <a:ln w="9525">
            <a:noFill/>
            <a:miter lim="800000"/>
            <a:headEnd/>
            <a:tailEnd/>
          </a:ln>
        </p:spPr>
      </p:pic>
      <p:cxnSp>
        <p:nvCxnSpPr>
          <p:cNvPr id="13347" name="AutoShape 282"/>
          <p:cNvCxnSpPr>
            <a:cxnSpLocks noChangeShapeType="1"/>
            <a:stCxn id="13322" idx="1"/>
            <a:endCxn id="13323" idx="1"/>
          </p:cNvCxnSpPr>
          <p:nvPr/>
        </p:nvCxnSpPr>
        <p:spPr bwMode="auto">
          <a:xfrm rot="10800000" flipV="1">
            <a:off x="8178800" y="3783013"/>
            <a:ext cx="1588" cy="647700"/>
          </a:xfrm>
          <a:prstGeom prst="bentConnector3">
            <a:avLst>
              <a:gd name="adj1" fmla="val 14500005"/>
            </a:avLst>
          </a:prstGeom>
          <a:noFill/>
          <a:ln w="6350">
            <a:solidFill>
              <a:srgbClr val="0000FF"/>
            </a:solidFill>
            <a:miter lim="800000"/>
            <a:tailEnd type="triangle" w="med" len="med"/>
          </a:ln>
        </p:spPr>
      </p:cxnSp>
      <p:cxnSp>
        <p:nvCxnSpPr>
          <p:cNvPr id="13348" name="AutoShape 283"/>
          <p:cNvCxnSpPr>
            <a:cxnSpLocks noChangeShapeType="1"/>
            <a:stCxn id="13325" idx="1"/>
            <a:endCxn id="13322" idx="1"/>
          </p:cNvCxnSpPr>
          <p:nvPr/>
        </p:nvCxnSpPr>
        <p:spPr bwMode="auto">
          <a:xfrm rot="10800000" flipH="1">
            <a:off x="8178800" y="3783013"/>
            <a:ext cx="1588" cy="1223962"/>
          </a:xfrm>
          <a:prstGeom prst="bentConnector3">
            <a:avLst>
              <a:gd name="adj1" fmla="val -14395468"/>
            </a:avLst>
          </a:prstGeom>
          <a:noFill/>
          <a:ln w="6350">
            <a:solidFill>
              <a:srgbClr val="0000FF"/>
            </a:solidFill>
            <a:miter lim="800000"/>
            <a:headEnd type="triangle" w="med" len="med"/>
          </a:ln>
        </p:spPr>
      </p:cxnSp>
      <p:cxnSp>
        <p:nvCxnSpPr>
          <p:cNvPr id="13349" name="AutoShape 284"/>
          <p:cNvCxnSpPr>
            <a:cxnSpLocks noChangeShapeType="1"/>
            <a:stCxn id="13324" idx="1"/>
            <a:endCxn id="13322" idx="1"/>
          </p:cNvCxnSpPr>
          <p:nvPr/>
        </p:nvCxnSpPr>
        <p:spPr bwMode="auto">
          <a:xfrm rot="10800000" flipH="1">
            <a:off x="8178800" y="3783013"/>
            <a:ext cx="1588" cy="1800225"/>
          </a:xfrm>
          <a:prstGeom prst="bentConnector3">
            <a:avLst>
              <a:gd name="adj1" fmla="val -14395468"/>
            </a:avLst>
          </a:prstGeom>
          <a:noFill/>
          <a:ln w="6350">
            <a:solidFill>
              <a:srgbClr val="0000FF"/>
            </a:solidFill>
            <a:miter lim="800000"/>
            <a:headEnd type="triangle" w="med" len="med"/>
          </a:ln>
        </p:spPr>
      </p:cxnSp>
      <p:cxnSp>
        <p:nvCxnSpPr>
          <p:cNvPr id="13350" name="AutoShape 285"/>
          <p:cNvCxnSpPr>
            <a:cxnSpLocks noChangeShapeType="1"/>
            <a:stCxn id="13322" idx="0"/>
          </p:cNvCxnSpPr>
          <p:nvPr/>
        </p:nvCxnSpPr>
        <p:spPr bwMode="auto">
          <a:xfrm rot="-5400000">
            <a:off x="8395494" y="3428206"/>
            <a:ext cx="285750" cy="1588"/>
          </a:xfrm>
          <a:prstGeom prst="bentConnector3">
            <a:avLst>
              <a:gd name="adj1" fmla="val 50000"/>
            </a:avLst>
          </a:prstGeom>
          <a:noFill/>
          <a:ln w="6350">
            <a:solidFill>
              <a:srgbClr val="0000FF"/>
            </a:solidFill>
            <a:miter lim="800000"/>
            <a:headEnd type="triangle" w="med" len="med"/>
            <a:tailEnd type="triangle" w="med" len="med"/>
          </a:ln>
        </p:spPr>
      </p:cxnSp>
      <p:cxnSp>
        <p:nvCxnSpPr>
          <p:cNvPr id="13351" name="AutoShape 286"/>
          <p:cNvCxnSpPr>
            <a:cxnSpLocks noChangeShapeType="1"/>
            <a:stCxn id="13332" idx="1"/>
            <a:endCxn id="13321" idx="1"/>
          </p:cNvCxnSpPr>
          <p:nvPr/>
        </p:nvCxnSpPr>
        <p:spPr bwMode="auto">
          <a:xfrm rot="10800000">
            <a:off x="3995738" y="3783013"/>
            <a:ext cx="46037" cy="658812"/>
          </a:xfrm>
          <a:prstGeom prst="bentConnector3">
            <a:avLst>
              <a:gd name="adj1" fmla="val 364824"/>
            </a:avLst>
          </a:prstGeom>
          <a:noFill/>
          <a:ln w="6350">
            <a:solidFill>
              <a:srgbClr val="0000FF"/>
            </a:solidFill>
            <a:miter lim="800000"/>
            <a:headEnd type="triangle" w="med" len="med"/>
          </a:ln>
        </p:spPr>
      </p:cxnSp>
      <p:cxnSp>
        <p:nvCxnSpPr>
          <p:cNvPr id="13352" name="AutoShape 287"/>
          <p:cNvCxnSpPr>
            <a:cxnSpLocks noChangeShapeType="1"/>
            <a:stCxn id="13333" idx="1"/>
            <a:endCxn id="13321" idx="1"/>
          </p:cNvCxnSpPr>
          <p:nvPr/>
        </p:nvCxnSpPr>
        <p:spPr bwMode="auto">
          <a:xfrm rot="10800000">
            <a:off x="3995738" y="3783013"/>
            <a:ext cx="46037" cy="1295400"/>
          </a:xfrm>
          <a:prstGeom prst="bentConnector3">
            <a:avLst>
              <a:gd name="adj1" fmla="val 368963"/>
            </a:avLst>
          </a:prstGeom>
          <a:noFill/>
          <a:ln w="6350">
            <a:solidFill>
              <a:srgbClr val="0000FF"/>
            </a:solidFill>
            <a:miter lim="800000"/>
            <a:headEnd type="triangle" w="med" len="med"/>
          </a:ln>
        </p:spPr>
      </p:cxnSp>
      <p:cxnSp>
        <p:nvCxnSpPr>
          <p:cNvPr id="13353" name="AutoShape 288"/>
          <p:cNvCxnSpPr>
            <a:cxnSpLocks noChangeShapeType="1"/>
            <a:stCxn id="13334" idx="1"/>
            <a:endCxn id="13321" idx="1"/>
          </p:cNvCxnSpPr>
          <p:nvPr/>
        </p:nvCxnSpPr>
        <p:spPr bwMode="auto">
          <a:xfrm rot="10800000">
            <a:off x="3995738" y="3783013"/>
            <a:ext cx="46037" cy="1882775"/>
          </a:xfrm>
          <a:prstGeom prst="bentConnector3">
            <a:avLst>
              <a:gd name="adj1" fmla="val 364824"/>
            </a:avLst>
          </a:prstGeom>
          <a:noFill/>
          <a:ln w="6350">
            <a:solidFill>
              <a:srgbClr val="0000FF"/>
            </a:solidFill>
            <a:miter lim="800000"/>
            <a:headEnd type="triangle" w="med" len="med"/>
          </a:ln>
        </p:spPr>
      </p:cxnSp>
      <p:cxnSp>
        <p:nvCxnSpPr>
          <p:cNvPr id="13354" name="AutoShape 292"/>
          <p:cNvCxnSpPr>
            <a:cxnSpLocks noChangeShapeType="1"/>
            <a:stCxn id="13330" idx="1"/>
            <a:endCxn id="13319" idx="1"/>
          </p:cNvCxnSpPr>
          <p:nvPr/>
        </p:nvCxnSpPr>
        <p:spPr bwMode="auto">
          <a:xfrm rot="10800000">
            <a:off x="2124075" y="3783013"/>
            <a:ext cx="12700" cy="647700"/>
          </a:xfrm>
          <a:prstGeom prst="bentConnector3">
            <a:avLst>
              <a:gd name="adj1" fmla="val 1380000"/>
            </a:avLst>
          </a:prstGeom>
          <a:noFill/>
          <a:ln w="6350">
            <a:solidFill>
              <a:srgbClr val="0000FF"/>
            </a:solidFill>
            <a:miter lim="800000"/>
            <a:headEnd type="triangle" w="med" len="med"/>
          </a:ln>
        </p:spPr>
      </p:cxnSp>
      <p:cxnSp>
        <p:nvCxnSpPr>
          <p:cNvPr id="13355" name="AutoShape 293"/>
          <p:cNvCxnSpPr>
            <a:cxnSpLocks noChangeShapeType="1"/>
            <a:stCxn id="13331" idx="1"/>
            <a:endCxn id="13319" idx="1"/>
          </p:cNvCxnSpPr>
          <p:nvPr/>
        </p:nvCxnSpPr>
        <p:spPr bwMode="auto">
          <a:xfrm rot="10800000">
            <a:off x="2124075" y="3783013"/>
            <a:ext cx="12700" cy="1244600"/>
          </a:xfrm>
          <a:prstGeom prst="bentConnector3">
            <a:avLst>
              <a:gd name="adj1" fmla="val 1380000"/>
            </a:avLst>
          </a:prstGeom>
          <a:noFill/>
          <a:ln w="6350">
            <a:solidFill>
              <a:srgbClr val="0000FF"/>
            </a:solidFill>
            <a:miter lim="800000"/>
            <a:headEnd type="triangle" w="med" len="med"/>
          </a:ln>
        </p:spPr>
      </p:cxnSp>
      <p:cxnSp>
        <p:nvCxnSpPr>
          <p:cNvPr id="13356" name="AutoShape 294"/>
          <p:cNvCxnSpPr>
            <a:cxnSpLocks noChangeShapeType="1"/>
            <a:stCxn id="13329" idx="1"/>
            <a:endCxn id="13319" idx="1"/>
          </p:cNvCxnSpPr>
          <p:nvPr/>
        </p:nvCxnSpPr>
        <p:spPr bwMode="auto">
          <a:xfrm rot="10800000">
            <a:off x="2124075" y="3783013"/>
            <a:ext cx="12700" cy="1820862"/>
          </a:xfrm>
          <a:prstGeom prst="bentConnector3">
            <a:avLst>
              <a:gd name="adj1" fmla="val 1380000"/>
            </a:avLst>
          </a:prstGeom>
          <a:noFill/>
          <a:ln w="6350">
            <a:solidFill>
              <a:srgbClr val="0000FF"/>
            </a:solidFill>
            <a:miter lim="800000"/>
            <a:headEnd type="triangle" w="med" len="med"/>
          </a:ln>
        </p:spPr>
      </p:cxnSp>
      <p:cxnSp>
        <p:nvCxnSpPr>
          <p:cNvPr id="13357" name="AutoShape 295"/>
          <p:cNvCxnSpPr>
            <a:cxnSpLocks noChangeShapeType="1"/>
            <a:stCxn id="13320" idx="1"/>
            <a:endCxn id="13318" idx="1"/>
          </p:cNvCxnSpPr>
          <p:nvPr/>
        </p:nvCxnSpPr>
        <p:spPr bwMode="auto">
          <a:xfrm rot="10800000" flipH="1">
            <a:off x="3116263" y="3783013"/>
            <a:ext cx="1587" cy="647700"/>
          </a:xfrm>
          <a:prstGeom prst="bentConnector3">
            <a:avLst>
              <a:gd name="adj1" fmla="val -9117134"/>
            </a:avLst>
          </a:prstGeom>
          <a:noFill/>
          <a:ln w="6350">
            <a:solidFill>
              <a:srgbClr val="0000FF"/>
            </a:solidFill>
            <a:miter lim="800000"/>
            <a:headEnd type="triangle" w="med" len="med"/>
          </a:ln>
        </p:spPr>
      </p:cxnSp>
      <p:cxnSp>
        <p:nvCxnSpPr>
          <p:cNvPr id="13358" name="AutoShape 298"/>
          <p:cNvCxnSpPr>
            <a:cxnSpLocks noChangeShapeType="1"/>
            <a:stCxn id="13317" idx="1"/>
            <a:endCxn id="13341" idx="1"/>
          </p:cNvCxnSpPr>
          <p:nvPr/>
        </p:nvCxnSpPr>
        <p:spPr bwMode="auto">
          <a:xfrm rot="10800000" flipV="1">
            <a:off x="7164388" y="3783013"/>
            <a:ext cx="12700" cy="588962"/>
          </a:xfrm>
          <a:prstGeom prst="bentConnector3">
            <a:avLst>
              <a:gd name="adj1" fmla="val 1800000"/>
            </a:avLst>
          </a:prstGeom>
          <a:noFill/>
          <a:ln w="6350">
            <a:solidFill>
              <a:srgbClr val="0000FF"/>
            </a:solidFill>
            <a:miter lim="800000"/>
            <a:tailEnd type="triangle" w="med" len="med"/>
          </a:ln>
        </p:spPr>
      </p:cxnSp>
      <p:sp>
        <p:nvSpPr>
          <p:cNvPr id="13359" name="AutoShape 299">
            <a:hlinkClick r:id="rId6" action="ppaction://hlinksldjump"/>
          </p:cNvPr>
          <p:cNvSpPr>
            <a:spLocks noChangeArrowheads="1"/>
          </p:cNvSpPr>
          <p:nvPr/>
        </p:nvSpPr>
        <p:spPr bwMode="auto">
          <a:xfrm>
            <a:off x="244475" y="3573463"/>
            <a:ext cx="712788" cy="420687"/>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wrap="none"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生产排序</a:t>
            </a:r>
            <a:endParaRPr lang="zh-CN" altLang="en-US" sz="1000" b="1">
              <a:solidFill>
                <a:schemeClr val="bg1"/>
              </a:solidFill>
              <a:latin typeface="华文新魏" panose="02010800040101010101" pitchFamily="2" charset="-122"/>
              <a:ea typeface="华文新魏" panose="02010800040101010101" pitchFamily="2" charset="-122"/>
            </a:endParaRPr>
          </a:p>
          <a:p>
            <a:r>
              <a:rPr lang="zh-CN" altLang="en-US" sz="1000" b="1">
                <a:solidFill>
                  <a:schemeClr val="bg1"/>
                </a:solidFill>
                <a:latin typeface="华文新魏" panose="02010800040101010101" pitchFamily="2" charset="-122"/>
                <a:ea typeface="华文新魏" panose="02010800040101010101" pitchFamily="2" charset="-122"/>
              </a:rPr>
              <a:t>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60" name="AutoShape 300"/>
          <p:cNvSpPr>
            <a:spLocks noChangeArrowheads="1"/>
          </p:cNvSpPr>
          <p:nvPr/>
        </p:nvSpPr>
        <p:spPr bwMode="auto">
          <a:xfrm>
            <a:off x="234950" y="423068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设定生成</a:t>
            </a:r>
            <a:endParaRPr lang="zh-CN" altLang="en-US" sz="1000" b="1">
              <a:ea typeface="华文新魏" panose="02010800040101010101" pitchFamily="2" charset="-122"/>
            </a:endParaRPr>
          </a:p>
          <a:p>
            <a:r>
              <a:rPr lang="zh-CN" altLang="en-US" sz="1000" b="1">
                <a:ea typeface="华文新魏" panose="02010800040101010101" pitchFamily="2" charset="-122"/>
              </a:rPr>
              <a:t>生产排序</a:t>
            </a:r>
            <a:endParaRPr lang="zh-CN" altLang="en-US" sz="1000" b="1">
              <a:ea typeface="华文新魏" panose="02010800040101010101" pitchFamily="2" charset="-122"/>
            </a:endParaRPr>
          </a:p>
        </p:txBody>
      </p:sp>
      <p:sp>
        <p:nvSpPr>
          <p:cNvPr id="13361" name="AutoShape 301"/>
          <p:cNvSpPr>
            <a:spLocks noChangeArrowheads="1"/>
          </p:cNvSpPr>
          <p:nvPr/>
        </p:nvSpPr>
        <p:spPr bwMode="auto">
          <a:xfrm>
            <a:off x="234950" y="4795838"/>
            <a:ext cx="712788" cy="4206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a:ea typeface="华文新魏" panose="02010800040101010101" pitchFamily="2" charset="-122"/>
              </a:rPr>
              <a:t>发送管理</a:t>
            </a:r>
            <a:endParaRPr lang="zh-CN" altLang="en-US" sz="1000" b="1">
              <a:ea typeface="华文新魏" panose="02010800040101010101" pitchFamily="2" charset="-122"/>
            </a:endParaRPr>
          </a:p>
          <a:p>
            <a:r>
              <a:rPr lang="zh-CN" altLang="en-US" sz="1000" b="1">
                <a:ea typeface="华文新魏" panose="02010800040101010101" pitchFamily="2" charset="-122"/>
              </a:rPr>
              <a:t>生产排序</a:t>
            </a:r>
            <a:endParaRPr lang="zh-CN" altLang="en-US" sz="1000" b="1">
              <a:ea typeface="华文新魏" panose="02010800040101010101" pitchFamily="2" charset="-122"/>
            </a:endParaRPr>
          </a:p>
        </p:txBody>
      </p:sp>
      <p:cxnSp>
        <p:nvCxnSpPr>
          <p:cNvPr id="13362" name="AutoShape 302"/>
          <p:cNvCxnSpPr>
            <a:cxnSpLocks noChangeShapeType="1"/>
            <a:stCxn id="13359" idx="1"/>
            <a:endCxn id="13360" idx="1"/>
          </p:cNvCxnSpPr>
          <p:nvPr/>
        </p:nvCxnSpPr>
        <p:spPr bwMode="auto">
          <a:xfrm rot="10800000" flipV="1">
            <a:off x="234950" y="3784600"/>
            <a:ext cx="9525" cy="657225"/>
          </a:xfrm>
          <a:prstGeom prst="bentConnector3">
            <a:avLst>
              <a:gd name="adj1" fmla="val 2500000"/>
            </a:avLst>
          </a:prstGeom>
          <a:noFill/>
          <a:ln w="6350">
            <a:solidFill>
              <a:srgbClr val="0000FF"/>
            </a:solidFill>
            <a:miter lim="800000"/>
            <a:tailEnd type="triangle" w="med" len="med"/>
          </a:ln>
        </p:spPr>
      </p:cxnSp>
      <p:cxnSp>
        <p:nvCxnSpPr>
          <p:cNvPr id="13363" name="AutoShape 303"/>
          <p:cNvCxnSpPr>
            <a:cxnSpLocks noChangeShapeType="1"/>
            <a:stCxn id="13359" idx="1"/>
            <a:endCxn id="13361" idx="1"/>
          </p:cNvCxnSpPr>
          <p:nvPr/>
        </p:nvCxnSpPr>
        <p:spPr bwMode="auto">
          <a:xfrm rot="10800000" flipV="1">
            <a:off x="234950" y="3784600"/>
            <a:ext cx="9525" cy="1222375"/>
          </a:xfrm>
          <a:prstGeom prst="bentConnector3">
            <a:avLst>
              <a:gd name="adj1" fmla="val 2500000"/>
            </a:avLst>
          </a:prstGeom>
          <a:noFill/>
          <a:ln w="6350">
            <a:solidFill>
              <a:srgbClr val="0000FF"/>
            </a:solidFill>
            <a:miter lim="800000"/>
            <a:tailEnd type="triangle" w="med" len="med"/>
          </a:ln>
        </p:spPr>
      </p:cxnSp>
      <p:sp>
        <p:nvSpPr>
          <p:cNvPr id="13364" name="AutoShape 304">
            <a:hlinkClick r:id="rId1" action="ppaction://hlinksldjump"/>
          </p:cNvPr>
          <p:cNvSpPr>
            <a:spLocks noChangeArrowheads="1"/>
          </p:cNvSpPr>
          <p:nvPr/>
        </p:nvSpPr>
        <p:spPr bwMode="auto">
          <a:xfrm>
            <a:off x="1116013" y="3573463"/>
            <a:ext cx="798512"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过程条码打印系统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65" name="AutoShape 305"/>
          <p:cNvSpPr>
            <a:spLocks noChangeArrowheads="1"/>
          </p:cNvSpPr>
          <p:nvPr/>
        </p:nvSpPr>
        <p:spPr bwMode="auto">
          <a:xfrm>
            <a:off x="1123950" y="4221163"/>
            <a:ext cx="719138"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过程条码打印</a:t>
            </a:r>
            <a:endParaRPr lang="zh-CN" altLang="en-US" sz="1000" b="1">
              <a:ea typeface="华文新魏" panose="02010800040101010101" pitchFamily="2" charset="-122"/>
            </a:endParaRPr>
          </a:p>
        </p:txBody>
      </p:sp>
      <p:sp>
        <p:nvSpPr>
          <p:cNvPr id="13366" name="AutoShape 306"/>
          <p:cNvSpPr>
            <a:spLocks noChangeArrowheads="1"/>
          </p:cNvSpPr>
          <p:nvPr/>
        </p:nvSpPr>
        <p:spPr bwMode="auto">
          <a:xfrm>
            <a:off x="4995863" y="3573463"/>
            <a:ext cx="792162"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条码防错系统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67" name="AutoShape 307"/>
          <p:cNvSpPr>
            <a:spLocks noChangeArrowheads="1"/>
          </p:cNvSpPr>
          <p:nvPr/>
        </p:nvSpPr>
        <p:spPr bwMode="auto">
          <a:xfrm>
            <a:off x="8027988" y="5949950"/>
            <a:ext cx="1081087" cy="27463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出货条码打印</a:t>
            </a:r>
            <a:endParaRPr lang="zh-CN" altLang="en-US" sz="1000" b="1">
              <a:ea typeface="华文新魏" panose="02010800040101010101" pitchFamily="2" charset="-122"/>
            </a:endParaRPr>
          </a:p>
        </p:txBody>
      </p:sp>
      <p:cxnSp>
        <p:nvCxnSpPr>
          <p:cNvPr id="13368" name="AutoShape 308"/>
          <p:cNvCxnSpPr>
            <a:cxnSpLocks noChangeShapeType="1"/>
            <a:stCxn id="13364" idx="1"/>
          </p:cNvCxnSpPr>
          <p:nvPr/>
        </p:nvCxnSpPr>
        <p:spPr bwMode="auto">
          <a:xfrm rot="10800000" flipH="1" flipV="1">
            <a:off x="1116013" y="3795713"/>
            <a:ext cx="7937" cy="641350"/>
          </a:xfrm>
          <a:prstGeom prst="bentConnector4">
            <a:avLst>
              <a:gd name="adj1" fmla="val -1611208"/>
              <a:gd name="adj2" fmla="val 98227"/>
            </a:avLst>
          </a:prstGeom>
          <a:noFill/>
          <a:ln w="6350">
            <a:solidFill>
              <a:srgbClr val="0000FF"/>
            </a:solidFill>
            <a:miter lim="800000"/>
            <a:tailEnd type="triangle" w="med" len="med"/>
          </a:ln>
        </p:spPr>
      </p:cxnSp>
      <p:cxnSp>
        <p:nvCxnSpPr>
          <p:cNvPr id="13369" name="AutoShape 310"/>
          <p:cNvCxnSpPr>
            <a:cxnSpLocks noChangeShapeType="1"/>
          </p:cNvCxnSpPr>
          <p:nvPr/>
        </p:nvCxnSpPr>
        <p:spPr bwMode="auto">
          <a:xfrm rot="10800000" flipV="1">
            <a:off x="8018463" y="3781425"/>
            <a:ext cx="152400" cy="2305050"/>
          </a:xfrm>
          <a:prstGeom prst="bentConnector3">
            <a:avLst>
              <a:gd name="adj1" fmla="val 150361"/>
            </a:avLst>
          </a:prstGeom>
          <a:noFill/>
          <a:ln w="6350">
            <a:solidFill>
              <a:srgbClr val="0000FF"/>
            </a:solidFill>
            <a:miter lim="800000"/>
            <a:tailEnd type="triangle" w="med" len="med"/>
          </a:ln>
        </p:spPr>
      </p:cxnSp>
      <p:cxnSp>
        <p:nvCxnSpPr>
          <p:cNvPr id="13370" name="AutoShape 327"/>
          <p:cNvCxnSpPr>
            <a:cxnSpLocks noChangeShapeType="1"/>
          </p:cNvCxnSpPr>
          <p:nvPr/>
        </p:nvCxnSpPr>
        <p:spPr bwMode="auto">
          <a:xfrm>
            <a:off x="2987675" y="2314575"/>
            <a:ext cx="1079500" cy="0"/>
          </a:xfrm>
          <a:prstGeom prst="straightConnector1">
            <a:avLst/>
          </a:prstGeom>
          <a:noFill/>
          <a:ln w="6350">
            <a:solidFill>
              <a:srgbClr val="0000FF"/>
            </a:solidFill>
            <a:round/>
            <a:headEnd type="triangle" w="med" len="med"/>
            <a:tailEnd type="triangle" w="med" len="med"/>
          </a:ln>
        </p:spPr>
      </p:cxnSp>
      <p:sp>
        <p:nvSpPr>
          <p:cNvPr id="13371" name="Rectangle 330"/>
          <p:cNvSpPr>
            <a:spLocks noChangeArrowheads="1"/>
          </p:cNvSpPr>
          <p:nvPr/>
        </p:nvSpPr>
        <p:spPr bwMode="auto">
          <a:xfrm>
            <a:off x="3706813" y="1647825"/>
            <a:ext cx="930361" cy="309958"/>
          </a:xfrm>
          <a:prstGeom prst="rect">
            <a:avLst/>
          </a:prstGeom>
          <a:noFill/>
          <a:ln w="12700" algn="ctr">
            <a:noFill/>
            <a:miter lim="800000"/>
          </a:ln>
        </p:spPr>
        <p:txBody>
          <a:bodyPr wrap="none" lIns="90000" tIns="46800" rIns="90000" bIns="46800">
            <a:spAutoFit/>
          </a:bodyPr>
          <a:lstStyle/>
          <a:p>
            <a:r>
              <a:rPr lang="en-US" altLang="zh-CN" sz="1400" b="1" dirty="0">
                <a:ea typeface="宋体" panose="02010600030101010101" pitchFamily="2" charset="-122"/>
              </a:rPr>
              <a:t>MES</a:t>
            </a:r>
            <a:r>
              <a:rPr lang="zh-CN" altLang="en-US" sz="1400" b="1" dirty="0">
                <a:ea typeface="宋体" panose="02010600030101010101" pitchFamily="2" charset="-122"/>
              </a:rPr>
              <a:t>系统</a:t>
            </a:r>
            <a:endParaRPr lang="zh-CN" altLang="en-US" sz="1400" b="1" dirty="0">
              <a:ea typeface="宋体" panose="02010600030101010101" pitchFamily="2" charset="-122"/>
            </a:endParaRPr>
          </a:p>
        </p:txBody>
      </p:sp>
      <p:sp>
        <p:nvSpPr>
          <p:cNvPr id="13372" name="Rectangle 331"/>
          <p:cNvSpPr>
            <a:spLocks noChangeArrowheads="1"/>
          </p:cNvSpPr>
          <p:nvPr/>
        </p:nvSpPr>
        <p:spPr bwMode="auto">
          <a:xfrm>
            <a:off x="3765550" y="1889125"/>
            <a:ext cx="1069975" cy="244475"/>
          </a:xfrm>
          <a:prstGeom prst="rect">
            <a:avLst/>
          </a:prstGeom>
          <a:noFill/>
          <a:ln w="12700" algn="ctr">
            <a:noFill/>
            <a:miter lim="800000"/>
          </a:ln>
        </p:spPr>
        <p:txBody>
          <a:bodyPr wrap="none" lIns="90000" tIns="46800" rIns="90000" bIns="46800">
            <a:spAutoFit/>
          </a:bodyPr>
          <a:lstStyle/>
          <a:p>
            <a:r>
              <a:rPr lang="zh-CN" altLang="en-US" sz="1000">
                <a:latin typeface="宋体" panose="02010600030101010101" pitchFamily="2" charset="-122"/>
                <a:ea typeface="宋体" panose="02010600030101010101" pitchFamily="2" charset="-122"/>
              </a:rPr>
              <a:t>数据管理服务器</a:t>
            </a:r>
            <a:endParaRPr lang="zh-CN" altLang="en-US" sz="1000">
              <a:latin typeface="宋体" panose="02010600030101010101" pitchFamily="2" charset="-122"/>
              <a:ea typeface="宋体" panose="02010600030101010101" pitchFamily="2" charset="-122"/>
            </a:endParaRPr>
          </a:p>
        </p:txBody>
      </p:sp>
      <p:sp>
        <p:nvSpPr>
          <p:cNvPr id="13373" name="Line 333"/>
          <p:cNvSpPr>
            <a:spLocks noChangeShapeType="1"/>
          </p:cNvSpPr>
          <p:nvPr/>
        </p:nvSpPr>
        <p:spPr bwMode="auto">
          <a:xfrm>
            <a:off x="0" y="3429000"/>
            <a:ext cx="9144000" cy="0"/>
          </a:xfrm>
          <a:prstGeom prst="line">
            <a:avLst/>
          </a:prstGeom>
          <a:noFill/>
          <a:ln w="6350">
            <a:solidFill>
              <a:schemeClr val="tx1"/>
            </a:solidFill>
            <a:prstDash val="dashDot"/>
            <a:round/>
          </a:ln>
        </p:spPr>
        <p:txBody>
          <a:bodyPr wrap="none" lIns="90000" tIns="46800" rIns="90000" bIns="46800" anchor="ctr"/>
          <a:lstStyle/>
          <a:p>
            <a:endParaRPr lang="zh-CN" altLang="en-US"/>
          </a:p>
        </p:txBody>
      </p:sp>
      <p:sp>
        <p:nvSpPr>
          <p:cNvPr id="13374" name="AutoShape 306"/>
          <p:cNvSpPr>
            <a:spLocks noChangeArrowheads="1"/>
          </p:cNvSpPr>
          <p:nvPr/>
        </p:nvSpPr>
        <p:spPr bwMode="auto">
          <a:xfrm>
            <a:off x="4995863" y="4221163"/>
            <a:ext cx="944562"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靠背加热垫条码防错</a:t>
            </a:r>
            <a:endParaRPr lang="zh-CN" altLang="en-US" sz="1000" b="1">
              <a:ea typeface="华文新魏" panose="02010800040101010101" pitchFamily="2" charset="-122"/>
            </a:endParaRPr>
          </a:p>
        </p:txBody>
      </p:sp>
      <p:cxnSp>
        <p:nvCxnSpPr>
          <p:cNvPr id="13375" name="直接箭头连接符 168"/>
          <p:cNvCxnSpPr>
            <a:cxnSpLocks noChangeShapeType="1"/>
          </p:cNvCxnSpPr>
          <p:nvPr/>
        </p:nvCxnSpPr>
        <p:spPr bwMode="auto">
          <a:xfrm flipV="1">
            <a:off x="3446463" y="3284538"/>
            <a:ext cx="1587" cy="288925"/>
          </a:xfrm>
          <a:prstGeom prst="straightConnector1">
            <a:avLst/>
          </a:prstGeom>
          <a:noFill/>
          <a:ln w="6350">
            <a:solidFill>
              <a:srgbClr val="0000FF"/>
            </a:solidFill>
            <a:miter lim="800000"/>
            <a:headEnd type="triangle" w="med" len="med"/>
            <a:tailEnd type="triangle" w="med" len="med"/>
          </a:ln>
        </p:spPr>
      </p:cxnSp>
      <p:cxnSp>
        <p:nvCxnSpPr>
          <p:cNvPr id="13376" name="AutoShape 308"/>
          <p:cNvCxnSpPr>
            <a:cxnSpLocks noChangeShapeType="1"/>
          </p:cNvCxnSpPr>
          <p:nvPr/>
        </p:nvCxnSpPr>
        <p:spPr bwMode="auto">
          <a:xfrm rot="10800000" flipH="1" flipV="1">
            <a:off x="5011738" y="3789363"/>
            <a:ext cx="7937" cy="641350"/>
          </a:xfrm>
          <a:prstGeom prst="bentConnector4">
            <a:avLst>
              <a:gd name="adj1" fmla="val -1611208"/>
              <a:gd name="adj2" fmla="val 98227"/>
            </a:avLst>
          </a:prstGeom>
          <a:noFill/>
          <a:ln w="6350">
            <a:solidFill>
              <a:srgbClr val="0000FF"/>
            </a:solidFill>
            <a:miter lim="800000"/>
            <a:tailEnd type="triangle" w="med" len="med"/>
          </a:ln>
        </p:spPr>
      </p:cxnSp>
      <p:sp>
        <p:nvSpPr>
          <p:cNvPr id="13377" name="AutoShape 306"/>
          <p:cNvSpPr>
            <a:spLocks noChangeArrowheads="1"/>
          </p:cNvSpPr>
          <p:nvPr/>
        </p:nvSpPr>
        <p:spPr bwMode="auto">
          <a:xfrm>
            <a:off x="6011863" y="3573463"/>
            <a:ext cx="936625" cy="444500"/>
          </a:xfrm>
          <a:prstGeom prst="flowChartAlternateProcess">
            <a:avLst/>
          </a:prstGeom>
          <a:gradFill rotWithShape="1">
            <a:gsLst>
              <a:gs pos="0">
                <a:srgbClr val="3366FF"/>
              </a:gs>
              <a:gs pos="100000">
                <a:srgbClr val="182F76"/>
              </a:gs>
            </a:gsLst>
            <a:path path="shape">
              <a:fillToRect l="50000" t="50000" r="50000" b="50000"/>
            </a:path>
          </a:gradFill>
          <a:ln w="50800" algn="ctr">
            <a:noFill/>
            <a:miter lim="800000"/>
          </a:ln>
        </p:spPr>
        <p:txBody>
          <a:bodyPr lIns="90000" tIns="46800" rIns="90000" bIns="46800" anchor="ctr">
            <a:spAutoFit/>
          </a:bodyPr>
          <a:lstStyle/>
          <a:p>
            <a:r>
              <a:rPr lang="zh-CN" altLang="en-US" sz="1000" b="1">
                <a:solidFill>
                  <a:schemeClr val="bg1"/>
                </a:solidFill>
                <a:latin typeface="华文新魏" panose="02010800040101010101" pitchFamily="2" charset="-122"/>
                <a:ea typeface="华文新魏" panose="02010800040101010101" pitchFamily="2" charset="-122"/>
              </a:rPr>
              <a:t>合格证条码打印系统</a:t>
            </a:r>
            <a:endParaRPr lang="zh-CN" altLang="en-US" sz="1000" b="1">
              <a:solidFill>
                <a:schemeClr val="bg1"/>
              </a:solidFill>
              <a:latin typeface="华文新魏" panose="02010800040101010101" pitchFamily="2" charset="-122"/>
              <a:ea typeface="华文新魏" panose="02010800040101010101" pitchFamily="2" charset="-122"/>
            </a:endParaRPr>
          </a:p>
        </p:txBody>
      </p:sp>
      <p:sp>
        <p:nvSpPr>
          <p:cNvPr id="13378" name="AutoShape 306"/>
          <p:cNvSpPr>
            <a:spLocks noChangeArrowheads="1"/>
          </p:cNvSpPr>
          <p:nvPr/>
        </p:nvSpPr>
        <p:spPr bwMode="auto">
          <a:xfrm>
            <a:off x="6084888" y="4221163"/>
            <a:ext cx="798512"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合格证条码打印</a:t>
            </a:r>
            <a:endParaRPr lang="zh-CN" altLang="en-US" sz="1000" b="1">
              <a:ea typeface="华文新魏" panose="02010800040101010101" pitchFamily="2" charset="-122"/>
            </a:endParaRPr>
          </a:p>
        </p:txBody>
      </p:sp>
      <p:cxnSp>
        <p:nvCxnSpPr>
          <p:cNvPr id="13379" name="AutoShape 308"/>
          <p:cNvCxnSpPr>
            <a:cxnSpLocks noChangeShapeType="1"/>
          </p:cNvCxnSpPr>
          <p:nvPr/>
        </p:nvCxnSpPr>
        <p:spPr bwMode="auto">
          <a:xfrm rot="10800000" flipH="1" flipV="1">
            <a:off x="6091238" y="3789363"/>
            <a:ext cx="7937" cy="641350"/>
          </a:xfrm>
          <a:prstGeom prst="bentConnector4">
            <a:avLst>
              <a:gd name="adj1" fmla="val -1611208"/>
              <a:gd name="adj2" fmla="val 98227"/>
            </a:avLst>
          </a:prstGeom>
          <a:noFill/>
          <a:ln w="6350">
            <a:solidFill>
              <a:srgbClr val="0000FF"/>
            </a:solidFill>
            <a:miter lim="800000"/>
            <a:tailEnd type="triangle" w="med" len="med"/>
          </a:ln>
        </p:spPr>
      </p:cxnSp>
      <p:sp>
        <p:nvSpPr>
          <p:cNvPr id="13380" name="AutoShape 306"/>
          <p:cNvSpPr>
            <a:spLocks noChangeArrowheads="1"/>
          </p:cNvSpPr>
          <p:nvPr/>
        </p:nvSpPr>
        <p:spPr bwMode="auto">
          <a:xfrm>
            <a:off x="5003800" y="4724400"/>
            <a:ext cx="944563" cy="44608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座垫加热垫条码防错</a:t>
            </a:r>
            <a:endParaRPr lang="zh-CN" altLang="en-US" sz="1000" b="1">
              <a:ea typeface="华文新魏" panose="02010800040101010101" pitchFamily="2" charset="-122"/>
            </a:endParaRPr>
          </a:p>
        </p:txBody>
      </p:sp>
      <p:sp>
        <p:nvSpPr>
          <p:cNvPr id="13381" name="AutoShape 306"/>
          <p:cNvSpPr>
            <a:spLocks noChangeArrowheads="1"/>
          </p:cNvSpPr>
          <p:nvPr/>
        </p:nvSpPr>
        <p:spPr bwMode="auto">
          <a:xfrm>
            <a:off x="5003800" y="5229225"/>
            <a:ext cx="1223963" cy="444500"/>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en-US" altLang="zh-CN" sz="1000" b="1">
                <a:ea typeface="华文新魏" panose="02010800040101010101" pitchFamily="2" charset="-122"/>
              </a:rPr>
              <a:t>ECU</a:t>
            </a:r>
            <a:r>
              <a:rPr lang="zh-CN" altLang="en-US" sz="1000" b="1">
                <a:ea typeface="华文新魏" panose="02010800040101010101" pitchFamily="2" charset="-122"/>
              </a:rPr>
              <a:t>和线束信息条码防错</a:t>
            </a:r>
            <a:endParaRPr lang="zh-CN" altLang="en-US" sz="1000" b="1">
              <a:ea typeface="华文新魏" panose="02010800040101010101" pitchFamily="2" charset="-122"/>
            </a:endParaRPr>
          </a:p>
        </p:txBody>
      </p:sp>
      <p:sp>
        <p:nvSpPr>
          <p:cNvPr id="13382" name="AutoShape 306"/>
          <p:cNvSpPr>
            <a:spLocks noChangeArrowheads="1"/>
          </p:cNvSpPr>
          <p:nvPr/>
        </p:nvSpPr>
        <p:spPr bwMode="auto">
          <a:xfrm>
            <a:off x="5003800" y="5732463"/>
            <a:ext cx="944563" cy="446087"/>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lIns="90000" tIns="46800" rIns="90000" bIns="46800" anchor="ctr">
            <a:spAutoFit/>
          </a:bodyPr>
          <a:lstStyle/>
          <a:p>
            <a:r>
              <a:rPr lang="zh-CN" altLang="en-US" sz="1000" b="1">
                <a:ea typeface="华文新魏" panose="02010800040101010101" pitchFamily="2" charset="-122"/>
              </a:rPr>
              <a:t>电检工位条码读取</a:t>
            </a:r>
            <a:endParaRPr lang="zh-CN" altLang="en-US" sz="1000" b="1">
              <a:ea typeface="华文新魏" panose="02010800040101010101" pitchFamily="2" charset="-122"/>
            </a:endParaRPr>
          </a:p>
        </p:txBody>
      </p:sp>
      <p:cxnSp>
        <p:nvCxnSpPr>
          <p:cNvPr id="13383" name="AutoShape 308"/>
          <p:cNvCxnSpPr>
            <a:cxnSpLocks noChangeShapeType="1"/>
            <a:endCxn id="13380" idx="1"/>
          </p:cNvCxnSpPr>
          <p:nvPr/>
        </p:nvCxnSpPr>
        <p:spPr bwMode="auto">
          <a:xfrm rot="5400000">
            <a:off x="4424362" y="4368801"/>
            <a:ext cx="1158875" cy="12700"/>
          </a:xfrm>
          <a:prstGeom prst="bentConnector4">
            <a:avLst>
              <a:gd name="adj1" fmla="val -1037"/>
              <a:gd name="adj2" fmla="val 1000000"/>
            </a:avLst>
          </a:prstGeom>
          <a:noFill/>
          <a:ln w="6350">
            <a:solidFill>
              <a:srgbClr val="0000FF"/>
            </a:solidFill>
            <a:miter lim="800000"/>
            <a:tailEnd type="triangle" w="med" len="med"/>
          </a:ln>
        </p:spPr>
      </p:cxnSp>
      <p:cxnSp>
        <p:nvCxnSpPr>
          <p:cNvPr id="13384" name="AutoShape 308"/>
          <p:cNvCxnSpPr>
            <a:cxnSpLocks noChangeShapeType="1"/>
          </p:cNvCxnSpPr>
          <p:nvPr/>
        </p:nvCxnSpPr>
        <p:spPr bwMode="auto">
          <a:xfrm rot="16200000" flipH="1">
            <a:off x="4340226" y="4764087"/>
            <a:ext cx="1230312" cy="144463"/>
          </a:xfrm>
          <a:prstGeom prst="bentConnector2">
            <a:avLst/>
          </a:prstGeom>
          <a:noFill/>
          <a:ln w="6350">
            <a:solidFill>
              <a:srgbClr val="0000FF"/>
            </a:solidFill>
            <a:miter lim="800000"/>
            <a:tailEnd type="triangle" w="med" len="med"/>
          </a:ln>
        </p:spPr>
      </p:cxnSp>
      <p:cxnSp>
        <p:nvCxnSpPr>
          <p:cNvPr id="13385" name="AutoShape 308"/>
          <p:cNvCxnSpPr>
            <a:cxnSpLocks noChangeShapeType="1"/>
          </p:cNvCxnSpPr>
          <p:nvPr/>
        </p:nvCxnSpPr>
        <p:spPr bwMode="auto">
          <a:xfrm rot="16200000" flipH="1">
            <a:off x="4343401" y="5259387"/>
            <a:ext cx="1230312" cy="144463"/>
          </a:xfrm>
          <a:prstGeom prst="bentConnector2">
            <a:avLst/>
          </a:prstGeom>
          <a:noFill/>
          <a:ln w="6350">
            <a:solidFill>
              <a:srgbClr val="0000FF"/>
            </a:solidFill>
            <a:miter lim="800000"/>
            <a:tailEnd type="triangle" w="med" len="med"/>
          </a:ln>
        </p:spPr>
      </p:cxnSp>
      <p:cxnSp>
        <p:nvCxnSpPr>
          <p:cNvPr id="13386" name="AutoShape 308"/>
          <p:cNvCxnSpPr>
            <a:cxnSpLocks noChangeShapeType="1"/>
            <a:endCxn id="13359" idx="0"/>
          </p:cNvCxnSpPr>
          <p:nvPr/>
        </p:nvCxnSpPr>
        <p:spPr bwMode="auto">
          <a:xfrm rot="10800000" flipV="1">
            <a:off x="601663" y="3429000"/>
            <a:ext cx="2601912" cy="144463"/>
          </a:xfrm>
          <a:prstGeom prst="bentConnector2">
            <a:avLst/>
          </a:prstGeom>
          <a:noFill/>
          <a:ln w="6350">
            <a:solidFill>
              <a:srgbClr val="0000FF"/>
            </a:solidFill>
            <a:miter lim="800000"/>
            <a:tailEnd type="triangle" w="med" len="med"/>
          </a:ln>
        </p:spPr>
      </p:cxnSp>
      <p:cxnSp>
        <p:nvCxnSpPr>
          <p:cNvPr id="13387" name="AutoShape 308"/>
          <p:cNvCxnSpPr>
            <a:cxnSpLocks noChangeShapeType="1"/>
          </p:cNvCxnSpPr>
          <p:nvPr/>
        </p:nvCxnSpPr>
        <p:spPr bwMode="auto">
          <a:xfrm rot="10800000" flipV="1">
            <a:off x="1547813" y="3429000"/>
            <a:ext cx="2601912" cy="144463"/>
          </a:xfrm>
          <a:prstGeom prst="bentConnector2">
            <a:avLst/>
          </a:prstGeom>
          <a:noFill/>
          <a:ln w="6350">
            <a:solidFill>
              <a:srgbClr val="0000FF"/>
            </a:solidFill>
            <a:miter lim="800000"/>
            <a:tailEnd type="triangle" w="med" len="med"/>
          </a:ln>
        </p:spPr>
      </p:cxnSp>
      <p:cxnSp>
        <p:nvCxnSpPr>
          <p:cNvPr id="13388" name="AutoShape 308"/>
          <p:cNvCxnSpPr>
            <a:cxnSpLocks noChangeShapeType="1"/>
          </p:cNvCxnSpPr>
          <p:nvPr/>
        </p:nvCxnSpPr>
        <p:spPr bwMode="auto">
          <a:xfrm rot="10800000" flipV="1">
            <a:off x="2484438" y="3429000"/>
            <a:ext cx="2601912" cy="144463"/>
          </a:xfrm>
          <a:prstGeom prst="bentConnector2">
            <a:avLst/>
          </a:prstGeom>
          <a:noFill/>
          <a:ln w="6350">
            <a:solidFill>
              <a:srgbClr val="0000FF"/>
            </a:solidFill>
            <a:miter lim="800000"/>
            <a:tailEnd type="triangle" w="med" len="med"/>
          </a:ln>
        </p:spPr>
      </p:cxnSp>
      <p:cxnSp>
        <p:nvCxnSpPr>
          <p:cNvPr id="13389" name="AutoShape 308"/>
          <p:cNvCxnSpPr>
            <a:cxnSpLocks noChangeShapeType="1"/>
            <a:endCxn id="13366" idx="0"/>
          </p:cNvCxnSpPr>
          <p:nvPr/>
        </p:nvCxnSpPr>
        <p:spPr bwMode="auto">
          <a:xfrm>
            <a:off x="3059113" y="3429000"/>
            <a:ext cx="2333625" cy="144463"/>
          </a:xfrm>
          <a:prstGeom prst="bentConnector2">
            <a:avLst/>
          </a:prstGeom>
          <a:noFill/>
          <a:ln w="6350">
            <a:solidFill>
              <a:srgbClr val="0000FF"/>
            </a:solidFill>
            <a:miter lim="800000"/>
            <a:tailEnd type="triangle" w="med" len="med"/>
          </a:ln>
        </p:spPr>
      </p:cxnSp>
      <p:cxnSp>
        <p:nvCxnSpPr>
          <p:cNvPr id="13390" name="AutoShape 308"/>
          <p:cNvCxnSpPr>
            <a:cxnSpLocks noChangeShapeType="1"/>
          </p:cNvCxnSpPr>
          <p:nvPr/>
        </p:nvCxnSpPr>
        <p:spPr bwMode="auto">
          <a:xfrm>
            <a:off x="2051050" y="3429000"/>
            <a:ext cx="2333625" cy="144463"/>
          </a:xfrm>
          <a:prstGeom prst="bentConnector2">
            <a:avLst/>
          </a:prstGeom>
          <a:noFill/>
          <a:ln w="6350">
            <a:solidFill>
              <a:srgbClr val="0000FF"/>
            </a:solidFill>
            <a:miter lim="800000"/>
            <a:tailEnd type="triangle" w="med" len="med"/>
          </a:ln>
        </p:spPr>
      </p:cxnSp>
      <p:cxnSp>
        <p:nvCxnSpPr>
          <p:cNvPr id="13391" name="AutoShape 308"/>
          <p:cNvCxnSpPr>
            <a:cxnSpLocks noChangeShapeType="1"/>
          </p:cNvCxnSpPr>
          <p:nvPr/>
        </p:nvCxnSpPr>
        <p:spPr bwMode="auto">
          <a:xfrm>
            <a:off x="1116013" y="3429000"/>
            <a:ext cx="2332037" cy="144463"/>
          </a:xfrm>
          <a:prstGeom prst="bentConnector2">
            <a:avLst/>
          </a:prstGeom>
          <a:noFill/>
          <a:ln w="6350">
            <a:solidFill>
              <a:srgbClr val="0000FF"/>
            </a:solidFill>
            <a:miter lim="800000"/>
            <a:tailEnd type="triangle" w="med" len="med"/>
          </a:ln>
        </p:spPr>
      </p:cxnSp>
      <p:cxnSp>
        <p:nvCxnSpPr>
          <p:cNvPr id="13392" name="AutoShape 316"/>
          <p:cNvCxnSpPr>
            <a:cxnSpLocks noChangeShapeType="1"/>
          </p:cNvCxnSpPr>
          <p:nvPr/>
        </p:nvCxnSpPr>
        <p:spPr bwMode="auto">
          <a:xfrm rot="16200000" flipH="1">
            <a:off x="6301582" y="3426619"/>
            <a:ext cx="285750" cy="1587"/>
          </a:xfrm>
          <a:prstGeom prst="bentConnector3">
            <a:avLst>
              <a:gd name="adj1" fmla="val 50000"/>
            </a:avLst>
          </a:prstGeom>
          <a:noFill/>
          <a:ln w="6350">
            <a:solidFill>
              <a:srgbClr val="0000FF"/>
            </a:solidFill>
            <a:miter lim="800000"/>
            <a:headEnd type="triangle" w="med" len="med"/>
            <a:tailEnd type="triangle" w="med" len="med"/>
          </a:ln>
        </p:spPr>
      </p:cxnSp>
      <p:sp>
        <p:nvSpPr>
          <p:cNvPr id="269" name="矩形 268"/>
          <p:cNvSpPr/>
          <p:nvPr/>
        </p:nvSpPr>
        <p:spPr>
          <a:xfrm>
            <a:off x="1979613" y="3213100"/>
            <a:ext cx="936625" cy="331152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394" name="AutoShape 308"/>
          <p:cNvCxnSpPr>
            <a:cxnSpLocks noChangeShapeType="1"/>
          </p:cNvCxnSpPr>
          <p:nvPr/>
        </p:nvCxnSpPr>
        <p:spPr bwMode="auto">
          <a:xfrm rot="10800000" flipV="1">
            <a:off x="3425825" y="2708275"/>
            <a:ext cx="2524125" cy="215900"/>
          </a:xfrm>
          <a:prstGeom prst="bentConnector2">
            <a:avLst/>
          </a:prstGeom>
          <a:noFill/>
          <a:ln w="6350">
            <a:solidFill>
              <a:srgbClr val="0000FF"/>
            </a:solidFill>
            <a:miter lim="800000"/>
            <a:tailEnd type="triangle" w="med" len="med"/>
          </a:ln>
        </p:spPr>
      </p:cxnSp>
      <p:cxnSp>
        <p:nvCxnSpPr>
          <p:cNvPr id="13395" name="AutoShape 308"/>
          <p:cNvCxnSpPr>
            <a:cxnSpLocks noChangeShapeType="1"/>
          </p:cNvCxnSpPr>
          <p:nvPr/>
        </p:nvCxnSpPr>
        <p:spPr bwMode="auto">
          <a:xfrm>
            <a:off x="4067175" y="2708275"/>
            <a:ext cx="2382838" cy="215900"/>
          </a:xfrm>
          <a:prstGeom prst="bentConnector2">
            <a:avLst/>
          </a:prstGeom>
          <a:noFill/>
          <a:ln w="6350">
            <a:solidFill>
              <a:srgbClr val="0000FF"/>
            </a:solidFill>
            <a:miter lim="800000"/>
            <a:tailEnd type="triangle" w="med" len="med"/>
          </a:ln>
        </p:spPr>
      </p:cxnSp>
      <p:cxnSp>
        <p:nvCxnSpPr>
          <p:cNvPr id="13396" name="AutoShape 308"/>
          <p:cNvCxnSpPr>
            <a:cxnSpLocks noChangeShapeType="1"/>
          </p:cNvCxnSpPr>
          <p:nvPr/>
        </p:nvCxnSpPr>
        <p:spPr bwMode="auto">
          <a:xfrm>
            <a:off x="5076825" y="2708275"/>
            <a:ext cx="2381250" cy="215900"/>
          </a:xfrm>
          <a:prstGeom prst="bentConnector2">
            <a:avLst/>
          </a:prstGeom>
          <a:noFill/>
          <a:ln w="6350">
            <a:solidFill>
              <a:srgbClr val="0000FF"/>
            </a:solidFill>
            <a:miter lim="800000"/>
            <a:tailEnd type="triangle" w="med" len="med"/>
          </a:ln>
        </p:spPr>
      </p:cxnSp>
      <p:cxnSp>
        <p:nvCxnSpPr>
          <p:cNvPr id="13397" name="AutoShape 308"/>
          <p:cNvCxnSpPr>
            <a:cxnSpLocks noChangeShapeType="1"/>
          </p:cNvCxnSpPr>
          <p:nvPr/>
        </p:nvCxnSpPr>
        <p:spPr bwMode="auto">
          <a:xfrm>
            <a:off x="6084888" y="2708275"/>
            <a:ext cx="2381250" cy="215900"/>
          </a:xfrm>
          <a:prstGeom prst="bentConnector2">
            <a:avLst/>
          </a:prstGeom>
          <a:noFill/>
          <a:ln w="6350">
            <a:solidFill>
              <a:srgbClr val="0000FF"/>
            </a:solidFill>
            <a:miter lim="800000"/>
            <a:tailEnd type="triangle" w="med" len="med"/>
          </a:ln>
        </p:spPr>
      </p:cxnSp>
      <p:cxnSp>
        <p:nvCxnSpPr>
          <p:cNvPr id="13398" name="AutoShape 308"/>
          <p:cNvCxnSpPr>
            <a:cxnSpLocks noChangeShapeType="1"/>
          </p:cNvCxnSpPr>
          <p:nvPr/>
        </p:nvCxnSpPr>
        <p:spPr bwMode="auto">
          <a:xfrm rot="5400000" flipH="1" flipV="1">
            <a:off x="4180681" y="2599532"/>
            <a:ext cx="212725" cy="4762"/>
          </a:xfrm>
          <a:prstGeom prst="bentConnector3">
            <a:avLst>
              <a:gd name="adj1" fmla="val 50000"/>
            </a:avLst>
          </a:prstGeom>
          <a:noFill/>
          <a:ln w="6350">
            <a:solidFill>
              <a:srgbClr val="0000FF"/>
            </a:solidFill>
            <a:miter lim="800000"/>
            <a:tailEnd type="triangle" w="med" len="med"/>
          </a:ln>
        </p:spPr>
      </p:cxnSp>
      <p:sp>
        <p:nvSpPr>
          <p:cNvPr id="13400" name="Rectangle 215"/>
          <p:cNvSpPr>
            <a:spLocks noChangeArrowheads="1"/>
          </p:cNvSpPr>
          <p:nvPr/>
        </p:nvSpPr>
        <p:spPr bwMode="auto">
          <a:xfrm>
            <a:off x="2051050" y="6237288"/>
            <a:ext cx="695325" cy="247650"/>
          </a:xfrm>
          <a:prstGeom prst="rect">
            <a:avLst/>
          </a:prstGeom>
          <a:noFill/>
          <a:ln w="12700" algn="ctr">
            <a:noFill/>
            <a:miter lim="800000"/>
          </a:ln>
        </p:spPr>
        <p:txBody>
          <a:bodyPr wrap="none" lIns="90000" tIns="46800" rIns="90000" bIns="46800">
            <a:spAutoFit/>
          </a:bodyPr>
          <a:lstStyle/>
          <a:p>
            <a:r>
              <a:rPr lang="zh-CN" altLang="en-US" sz="1000">
                <a:latin typeface="宋体" panose="02010600030101010101" pitchFamily="2" charset="-122"/>
                <a:ea typeface="宋体" panose="02010600030101010101" pitchFamily="2" charset="-122"/>
              </a:rPr>
              <a:t>预留功能</a:t>
            </a:r>
            <a:endParaRPr lang="zh-CN" altLang="en-US" sz="1000">
              <a:latin typeface="宋体" panose="02010600030101010101" pitchFamily="2" charset="-122"/>
              <a:ea typeface="宋体" panose="02010600030101010101" pitchFamily="2" charset="-122"/>
            </a:endParaRPr>
          </a:p>
        </p:txBody>
      </p:sp>
      <p:cxnSp>
        <p:nvCxnSpPr>
          <p:cNvPr id="13401" name="AutoShape 316"/>
          <p:cNvCxnSpPr>
            <a:cxnSpLocks noChangeShapeType="1"/>
          </p:cNvCxnSpPr>
          <p:nvPr/>
        </p:nvCxnSpPr>
        <p:spPr bwMode="auto">
          <a:xfrm rot="16200000" flipH="1">
            <a:off x="7309644" y="3429794"/>
            <a:ext cx="285750" cy="1588"/>
          </a:xfrm>
          <a:prstGeom prst="bentConnector3">
            <a:avLst>
              <a:gd name="adj1" fmla="val 50000"/>
            </a:avLst>
          </a:prstGeom>
          <a:noFill/>
          <a:ln w="6350">
            <a:solidFill>
              <a:srgbClr val="0000FF"/>
            </a:solidFill>
            <a:miter lim="800000"/>
            <a:headEnd type="triangle" w="med" len="med"/>
            <a:tailEnd type="triangle" w="med" len="med"/>
          </a:ln>
        </p:spPr>
      </p:cxnSp>
      <p:sp>
        <p:nvSpPr>
          <p:cNvPr id="90" name="矩形 89"/>
          <p:cNvSpPr/>
          <p:nvPr/>
        </p:nvSpPr>
        <p:spPr>
          <a:xfrm>
            <a:off x="4274482" y="3259723"/>
            <a:ext cx="595035" cy="338554"/>
          </a:xfrm>
          <a:prstGeom prst="rect">
            <a:avLst/>
          </a:prstGeom>
        </p:spPr>
        <p:txBody>
          <a:bodyPr wrap="none">
            <a:spAutoFit/>
          </a:bodyPr>
          <a:lstStyle/>
          <a:p>
            <a:r>
              <a:rPr lang="zh-CN" altLang="en-US"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四、</a:t>
            </a:r>
            <a:endParaRPr lang="zh-CN" altLang="en-US" dirty="0"/>
          </a:p>
        </p:txBody>
      </p:sp>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MES</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系统</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2" name="AutoShape 93"/>
          <p:cNvSpPr>
            <a:spLocks noChangeArrowheads="1"/>
          </p:cNvSpPr>
          <p:nvPr/>
        </p:nvSpPr>
        <p:spPr bwMode="auto">
          <a:xfrm>
            <a:off x="3071802" y="4857760"/>
            <a:ext cx="714875" cy="274828"/>
          </a:xfrm>
          <a:prstGeom prst="flowChartAlternateProcess">
            <a:avLst/>
          </a:prstGeom>
          <a:gradFill rotWithShape="1">
            <a:gsLst>
              <a:gs pos="0">
                <a:srgbClr val="8488C4"/>
              </a:gs>
              <a:gs pos="53000">
                <a:srgbClr val="D4DEFF"/>
              </a:gs>
              <a:gs pos="83000">
                <a:srgbClr val="D4DEFF"/>
              </a:gs>
              <a:gs pos="100000">
                <a:srgbClr val="96AB94"/>
              </a:gs>
            </a:gsLst>
            <a:lin ang="5400000" scaled="1"/>
          </a:gradFill>
          <a:ln w="25400" algn="ctr">
            <a:noFill/>
            <a:miter lim="800000"/>
          </a:ln>
        </p:spPr>
        <p:txBody>
          <a:bodyPr wrap="none" lIns="90000" tIns="46800" rIns="90000" bIns="46800" anchor="ctr">
            <a:spAutoFit/>
          </a:bodyPr>
          <a:lstStyle/>
          <a:p>
            <a:r>
              <a:rPr lang="zh-CN" altLang="en-US" sz="1000" b="1" dirty="0">
                <a:ea typeface="华文新魏" panose="02010800040101010101" pitchFamily="2" charset="-122"/>
              </a:rPr>
              <a:t>工艺看板</a:t>
            </a:r>
            <a:endParaRPr lang="zh-CN" altLang="en-US" sz="1000" b="1" dirty="0">
              <a:ea typeface="华文新魏" panose="02010800040101010101" pitchFamily="2" charset="-122"/>
            </a:endParaRPr>
          </a:p>
        </p:txBody>
      </p:sp>
      <p:cxnSp>
        <p:nvCxnSpPr>
          <p:cNvPr id="93" name="AutoShape 295"/>
          <p:cNvCxnSpPr>
            <a:cxnSpLocks noChangeShapeType="1"/>
          </p:cNvCxnSpPr>
          <p:nvPr/>
        </p:nvCxnSpPr>
        <p:spPr bwMode="auto">
          <a:xfrm rot="10800000" flipH="1">
            <a:off x="3141653" y="4429132"/>
            <a:ext cx="1587" cy="647700"/>
          </a:xfrm>
          <a:prstGeom prst="bentConnector3">
            <a:avLst>
              <a:gd name="adj1" fmla="val -9117134"/>
            </a:avLst>
          </a:prstGeom>
          <a:noFill/>
          <a:ln w="6350">
            <a:solidFill>
              <a:srgbClr val="0000FF"/>
            </a:solidFill>
            <a:miter lim="800000"/>
            <a:headEnd type="triangle" w="med" len="med"/>
          </a:ln>
        </p:spPr>
      </p:cxn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一、</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座椅线布局图</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107504" y="1340768"/>
            <a:ext cx="8794817" cy="4968552"/>
          </a:xfrm>
          <a:prstGeom prst="rect">
            <a:avLst/>
          </a:prstGeom>
        </p:spPr>
      </p:pic>
      <p:sp>
        <p:nvSpPr>
          <p:cNvPr id="5" name="箭头: 燕尾形 4"/>
          <p:cNvSpPr/>
          <p:nvPr/>
        </p:nvSpPr>
        <p:spPr>
          <a:xfrm rot="9317191">
            <a:off x="7102599" y="2504609"/>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燕尾形 5"/>
          <p:cNvSpPr/>
          <p:nvPr/>
        </p:nvSpPr>
        <p:spPr>
          <a:xfrm rot="2309100">
            <a:off x="2625670" y="4411888"/>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燕尾形 6"/>
          <p:cNvSpPr/>
          <p:nvPr/>
        </p:nvSpPr>
        <p:spPr>
          <a:xfrm rot="9317191">
            <a:off x="3430192" y="3930620"/>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燕尾形 7"/>
          <p:cNvSpPr/>
          <p:nvPr/>
        </p:nvSpPr>
        <p:spPr>
          <a:xfrm rot="20220329">
            <a:off x="6309149" y="3808125"/>
            <a:ext cx="432048" cy="144016"/>
          </a:xfrm>
          <a:prstGeom prst="notched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00FF00"/>
              </a:highlight>
            </a:endParaRPr>
          </a:p>
        </p:txBody>
      </p:sp>
      <p:sp>
        <p:nvSpPr>
          <p:cNvPr id="9" name="箭头: 燕尾形 8"/>
          <p:cNvSpPr/>
          <p:nvPr/>
        </p:nvSpPr>
        <p:spPr>
          <a:xfrm rot="9317191">
            <a:off x="3358183" y="5161830"/>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燕尾形 9"/>
          <p:cNvSpPr/>
          <p:nvPr/>
        </p:nvSpPr>
        <p:spPr>
          <a:xfrm rot="20235626">
            <a:off x="2492758" y="5499004"/>
            <a:ext cx="432048" cy="144016"/>
          </a:xfrm>
          <a:prstGeom prst="notchedRigh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燕尾形 10"/>
          <p:cNvSpPr/>
          <p:nvPr/>
        </p:nvSpPr>
        <p:spPr>
          <a:xfrm rot="2309100">
            <a:off x="1689565" y="5152584"/>
            <a:ext cx="432048" cy="144016"/>
          </a:xfrm>
          <a:prstGeom prst="notchedRight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燕尾形 11"/>
          <p:cNvSpPr/>
          <p:nvPr/>
        </p:nvSpPr>
        <p:spPr>
          <a:xfrm rot="13138805">
            <a:off x="2198535" y="4961784"/>
            <a:ext cx="432048" cy="144016"/>
          </a:xfrm>
          <a:prstGeom prst="notch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燕尾形 12"/>
          <p:cNvSpPr/>
          <p:nvPr/>
        </p:nvSpPr>
        <p:spPr>
          <a:xfrm rot="9317191">
            <a:off x="1109122" y="4851067"/>
            <a:ext cx="432048" cy="144016"/>
          </a:xfrm>
          <a:prstGeom prst="notched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对话气泡: 矩形 13"/>
          <p:cNvSpPr/>
          <p:nvPr/>
        </p:nvSpPr>
        <p:spPr>
          <a:xfrm>
            <a:off x="3491880" y="2325454"/>
            <a:ext cx="648072" cy="311458"/>
          </a:xfrm>
          <a:prstGeom prst="wedgeRectCallout">
            <a:avLst>
              <a:gd name="adj1" fmla="val 79367"/>
              <a:gd name="adj2" fmla="val 1656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灯架</a:t>
            </a:r>
            <a:endParaRPr lang="zh-CN" altLang="en-US" sz="1200" dirty="0">
              <a:solidFill>
                <a:schemeClr val="tx1"/>
              </a:solidFill>
            </a:endParaRPr>
          </a:p>
        </p:txBody>
      </p:sp>
      <p:sp>
        <p:nvSpPr>
          <p:cNvPr id="15" name="对话气泡: 矩形 14"/>
          <p:cNvSpPr/>
          <p:nvPr/>
        </p:nvSpPr>
        <p:spPr>
          <a:xfrm>
            <a:off x="5580112" y="1700808"/>
            <a:ext cx="648072" cy="311458"/>
          </a:xfrm>
          <a:prstGeom prst="wedgeRectCallout">
            <a:avLst>
              <a:gd name="adj1" fmla="val 91492"/>
              <a:gd name="adj2" fmla="val 3032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组装线主线</a:t>
            </a:r>
            <a:endParaRPr lang="zh-CN" altLang="en-US" sz="1200" dirty="0">
              <a:solidFill>
                <a:schemeClr val="tx1"/>
              </a:solidFill>
            </a:endParaRPr>
          </a:p>
        </p:txBody>
      </p:sp>
      <p:sp>
        <p:nvSpPr>
          <p:cNvPr id="16" name="对话气泡: 矩形 15"/>
          <p:cNvSpPr/>
          <p:nvPr/>
        </p:nvSpPr>
        <p:spPr>
          <a:xfrm>
            <a:off x="5817901" y="4923075"/>
            <a:ext cx="648072" cy="311458"/>
          </a:xfrm>
          <a:prstGeom prst="wedgeRectCallout">
            <a:avLst>
              <a:gd name="adj1" fmla="val -4408"/>
              <a:gd name="adj2" fmla="val -2953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靠背线</a:t>
            </a:r>
            <a:endParaRPr lang="zh-CN" altLang="en-US" sz="1200" dirty="0">
              <a:solidFill>
                <a:schemeClr val="tx1"/>
              </a:solidFill>
            </a:endParaRPr>
          </a:p>
        </p:txBody>
      </p:sp>
      <p:sp>
        <p:nvSpPr>
          <p:cNvPr id="17" name="对话气泡: 矩形 16"/>
          <p:cNvSpPr/>
          <p:nvPr/>
        </p:nvSpPr>
        <p:spPr>
          <a:xfrm>
            <a:off x="7956376" y="4301965"/>
            <a:ext cx="648072" cy="311458"/>
          </a:xfrm>
          <a:prstGeom prst="wedgeRectCallout">
            <a:avLst>
              <a:gd name="adj1" fmla="val -108025"/>
              <a:gd name="adj2" fmla="val -407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分装台</a:t>
            </a:r>
            <a:endParaRPr lang="zh-CN" altLang="en-US" sz="1200" dirty="0">
              <a:solidFill>
                <a:schemeClr val="tx1"/>
              </a:solidFill>
            </a:endParaRPr>
          </a:p>
        </p:txBody>
      </p:sp>
      <p:sp>
        <p:nvSpPr>
          <p:cNvPr id="18" name="对话气泡: 矩形 17"/>
          <p:cNvSpPr/>
          <p:nvPr/>
        </p:nvSpPr>
        <p:spPr>
          <a:xfrm>
            <a:off x="4596954" y="5345250"/>
            <a:ext cx="648072" cy="311458"/>
          </a:xfrm>
          <a:prstGeom prst="wedgeRectCallout">
            <a:avLst>
              <a:gd name="adj1" fmla="val -105820"/>
              <a:gd name="adj2" fmla="val -1990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分装台</a:t>
            </a:r>
            <a:endParaRPr lang="zh-CN" altLang="en-US" sz="1200" dirty="0">
              <a:solidFill>
                <a:schemeClr val="tx1"/>
              </a:solidFill>
            </a:endParaRPr>
          </a:p>
        </p:txBody>
      </p:sp>
      <p:sp>
        <p:nvSpPr>
          <p:cNvPr id="19" name="对话气泡: 矩形 18"/>
          <p:cNvSpPr/>
          <p:nvPr/>
        </p:nvSpPr>
        <p:spPr>
          <a:xfrm>
            <a:off x="3476514" y="5693714"/>
            <a:ext cx="807453" cy="299828"/>
          </a:xfrm>
          <a:prstGeom prst="wedgeRectCallout">
            <a:avLst>
              <a:gd name="adj1" fmla="val -105820"/>
              <a:gd name="adj2" fmla="val -1990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测试设备</a:t>
            </a:r>
            <a:endParaRPr lang="zh-CN" altLang="en-US" sz="1200" dirty="0">
              <a:solidFill>
                <a:schemeClr val="tx1"/>
              </a:solidFill>
            </a:endParaRPr>
          </a:p>
        </p:txBody>
      </p:sp>
      <p:sp>
        <p:nvSpPr>
          <p:cNvPr id="20" name="对话气泡: 矩形 19"/>
          <p:cNvSpPr/>
          <p:nvPr/>
        </p:nvSpPr>
        <p:spPr>
          <a:xfrm>
            <a:off x="1551490" y="6024514"/>
            <a:ext cx="752548" cy="299828"/>
          </a:xfrm>
          <a:prstGeom prst="wedgeRectCallout">
            <a:avLst>
              <a:gd name="adj1" fmla="val 5655"/>
              <a:gd name="adj2" fmla="val -2538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返修线</a:t>
            </a:r>
            <a:endParaRPr lang="zh-CN" altLang="en-US" sz="1200" dirty="0">
              <a:solidFill>
                <a:schemeClr val="tx1"/>
              </a:solidFill>
            </a:endParaRPr>
          </a:p>
        </p:txBody>
      </p:sp>
      <p:sp>
        <p:nvSpPr>
          <p:cNvPr id="21" name="对话气泡: 矩形 20"/>
          <p:cNvSpPr/>
          <p:nvPr/>
        </p:nvSpPr>
        <p:spPr>
          <a:xfrm>
            <a:off x="7347844" y="1212922"/>
            <a:ext cx="752548" cy="299828"/>
          </a:xfrm>
          <a:prstGeom prst="wedgeRectCallout">
            <a:avLst>
              <a:gd name="adj1" fmla="val 36981"/>
              <a:gd name="adj2" fmla="val 1488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上线助力臂</a:t>
            </a:r>
            <a:endParaRPr lang="zh-CN" altLang="en-US" sz="1200" dirty="0">
              <a:solidFill>
                <a:schemeClr val="tx1"/>
              </a:solidFill>
            </a:endParaRPr>
          </a:p>
        </p:txBody>
      </p:sp>
      <p:sp>
        <p:nvSpPr>
          <p:cNvPr id="22" name="对话气泡: 矩形 21"/>
          <p:cNvSpPr/>
          <p:nvPr/>
        </p:nvSpPr>
        <p:spPr>
          <a:xfrm>
            <a:off x="338490" y="3859124"/>
            <a:ext cx="752548" cy="299828"/>
          </a:xfrm>
          <a:prstGeom prst="wedgeRectCallout">
            <a:avLst>
              <a:gd name="adj1" fmla="val 19894"/>
              <a:gd name="adj2" fmla="val 26797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下线助力臂</a:t>
            </a:r>
            <a:endParaRPr lang="zh-CN" altLang="en-US" sz="1200" dirty="0">
              <a:solidFill>
                <a:schemeClr val="tx1"/>
              </a:solidFill>
            </a:endParaRPr>
          </a:p>
        </p:txBody>
      </p:sp>
      <p:sp>
        <p:nvSpPr>
          <p:cNvPr id="24" name="文本框 23"/>
          <p:cNvSpPr txBox="1"/>
          <p:nvPr/>
        </p:nvSpPr>
        <p:spPr>
          <a:xfrm>
            <a:off x="422782" y="453878"/>
            <a:ext cx="4572000" cy="2677656"/>
          </a:xfrm>
          <a:prstGeom prst="rect">
            <a:avLst/>
          </a:prstGeom>
          <a:noFill/>
        </p:spPr>
        <p:txBody>
          <a:bodyPr wrap="square">
            <a:spAutoFit/>
          </a:bodyPr>
          <a:lstStyle/>
          <a:p>
            <a:r>
              <a:rPr lang="zh-CN" altLang="en-US" sz="1200" dirty="0"/>
              <a:t>前组装线</a:t>
            </a:r>
            <a:endParaRPr lang="en-US" altLang="zh-CN" sz="1200" dirty="0"/>
          </a:p>
          <a:p>
            <a:r>
              <a:rPr lang="zh-CN" altLang="en-US" sz="1200" dirty="0"/>
              <a:t>1.组装线主线 </a:t>
            </a:r>
            <a:endParaRPr lang="en-US" altLang="zh-CN" sz="1200" dirty="0"/>
          </a:p>
          <a:p>
            <a:r>
              <a:rPr lang="zh-CN" altLang="en-US" sz="1200" dirty="0"/>
              <a:t>2.支线</a:t>
            </a:r>
            <a:endParaRPr lang="en-US" altLang="zh-CN" sz="1200" dirty="0"/>
          </a:p>
          <a:p>
            <a:r>
              <a:rPr lang="zh-CN" altLang="en-US" sz="1200" dirty="0"/>
              <a:t>3. 靠背预装线 </a:t>
            </a:r>
            <a:endParaRPr lang="en-US" altLang="zh-CN" sz="1200" dirty="0"/>
          </a:p>
          <a:p>
            <a:r>
              <a:rPr lang="zh-CN" altLang="en-US" sz="1200" dirty="0"/>
              <a:t>4.平衡吊 2台</a:t>
            </a:r>
            <a:endParaRPr lang="en-US" altLang="zh-CN" sz="1200" dirty="0"/>
          </a:p>
          <a:p>
            <a:r>
              <a:rPr lang="zh-CN" altLang="en-US" sz="1200" dirty="0"/>
              <a:t>5.主线升降机构 2台</a:t>
            </a:r>
            <a:endParaRPr lang="en-US" altLang="zh-CN" sz="1200" dirty="0"/>
          </a:p>
          <a:p>
            <a:r>
              <a:rPr lang="zh-CN" altLang="en-US" sz="1200" dirty="0"/>
              <a:t>6.主线换向机构 6台</a:t>
            </a:r>
            <a:endParaRPr lang="en-US" altLang="zh-CN" sz="1200" dirty="0"/>
          </a:p>
          <a:p>
            <a:r>
              <a:rPr lang="zh-CN" altLang="en-US" sz="1200" dirty="0"/>
              <a:t>7.精定位顶出机构 7台</a:t>
            </a:r>
            <a:endParaRPr lang="en-US" altLang="zh-CN" sz="1200" dirty="0"/>
          </a:p>
          <a:p>
            <a:r>
              <a:rPr lang="zh-CN" altLang="en-US" sz="1200" dirty="0"/>
              <a:t>8.返修线</a:t>
            </a:r>
            <a:endParaRPr lang="en-US" altLang="zh-CN" sz="1200" dirty="0"/>
          </a:p>
          <a:p>
            <a:r>
              <a:rPr lang="zh-CN" altLang="en-US" sz="1200" dirty="0"/>
              <a:t>9.靠背预装线升降机 2台</a:t>
            </a:r>
            <a:endParaRPr lang="en-US" altLang="zh-CN" sz="1200" dirty="0"/>
          </a:p>
          <a:p>
            <a:r>
              <a:rPr lang="zh-CN" altLang="en-US" sz="1200" dirty="0"/>
              <a:t>10.4m 皮带线 1条 宽度900mm</a:t>
            </a:r>
            <a:endParaRPr lang="en-US" altLang="zh-CN" sz="1200" dirty="0"/>
          </a:p>
          <a:p>
            <a:r>
              <a:rPr lang="zh-CN" altLang="en-US" sz="1200" dirty="0"/>
              <a:t>11.带灯带操作台 6个</a:t>
            </a:r>
            <a:endParaRPr lang="en-US" altLang="zh-CN" sz="1200" dirty="0"/>
          </a:p>
          <a:p>
            <a:r>
              <a:rPr lang="zh-CN" altLang="en-US" sz="1200" dirty="0"/>
              <a:t>12.操作台4个</a:t>
            </a:r>
            <a:endParaRPr lang="en-US" altLang="zh-CN" sz="1200" dirty="0"/>
          </a:p>
          <a:p>
            <a:r>
              <a:rPr lang="zh-CN" altLang="en-US" sz="1200" dirty="0"/>
              <a:t>13.坐盆工装 1套</a:t>
            </a:r>
            <a:endParaRPr lang="zh-CN" altLang="en-US" sz="1200" dirty="0"/>
          </a:p>
        </p:txBody>
      </p:sp>
      <p:sp>
        <p:nvSpPr>
          <p:cNvPr id="25" name="对话气泡: 矩形 24"/>
          <p:cNvSpPr/>
          <p:nvPr/>
        </p:nvSpPr>
        <p:spPr>
          <a:xfrm>
            <a:off x="8073146" y="2975804"/>
            <a:ext cx="648072" cy="525203"/>
          </a:xfrm>
          <a:prstGeom prst="wedgeRectCallout">
            <a:avLst>
              <a:gd name="adj1" fmla="val -178573"/>
              <a:gd name="adj2" fmla="val -505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靠背暂存皮带机</a:t>
            </a:r>
            <a:endParaRPr lang="zh-CN" altLang="en-US" sz="12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1"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七、</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 </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MES</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系统</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4" name="TextBox 93"/>
          <p:cNvSpPr txBox="1"/>
          <p:nvPr/>
        </p:nvSpPr>
        <p:spPr>
          <a:xfrm>
            <a:off x="642910" y="928670"/>
            <a:ext cx="1571636" cy="307777"/>
          </a:xfrm>
          <a:prstGeom prst="rect">
            <a:avLst/>
          </a:prstGeom>
          <a:noFill/>
        </p:spPr>
        <p:txBody>
          <a:bodyPr wrap="square" rtlCol="0">
            <a:spAutoFit/>
          </a:bodyPr>
          <a:lstStyle/>
          <a:p>
            <a:pPr algn="just"/>
            <a:r>
              <a:rPr lang="en-US" altLang="zh-CN" sz="1400" b="1" dirty="0">
                <a:solidFill>
                  <a:schemeClr val="tx2"/>
                </a:solidFill>
              </a:rPr>
              <a:t>MES</a:t>
            </a:r>
            <a:r>
              <a:rPr lang="zh-CN" altLang="en-US" sz="1400" b="1" dirty="0">
                <a:solidFill>
                  <a:schemeClr val="tx2"/>
                </a:solidFill>
              </a:rPr>
              <a:t>系统配置单</a:t>
            </a:r>
            <a:endParaRPr lang="zh-CN" altLang="en-US" sz="1400" dirty="0">
              <a:solidFill>
                <a:schemeClr val="tx2"/>
              </a:solidFill>
            </a:endParaRPr>
          </a:p>
        </p:txBody>
      </p:sp>
      <p:graphicFrame>
        <p:nvGraphicFramePr>
          <p:cNvPr id="2" name="表格 1"/>
          <p:cNvGraphicFramePr>
            <a:graphicFrameLocks noGrp="1"/>
          </p:cNvGraphicFramePr>
          <p:nvPr/>
        </p:nvGraphicFramePr>
        <p:xfrm>
          <a:off x="1333500" y="1438275"/>
          <a:ext cx="6477001" cy="3982720"/>
        </p:xfrm>
        <a:graphic>
          <a:graphicData uri="http://schemas.openxmlformats.org/drawingml/2006/table">
            <a:tbl>
              <a:tblPr>
                <a:tableStyleId>{5C22544A-7EE6-4342-B048-85BDC9FD1C3A}</a:tableStyleId>
              </a:tblPr>
              <a:tblGrid>
                <a:gridCol w="782500"/>
                <a:gridCol w="2669708"/>
                <a:gridCol w="1781998"/>
                <a:gridCol w="828530"/>
                <a:gridCol w="414265"/>
              </a:tblGrid>
              <a:tr h="274955">
                <a:tc>
                  <a:txBody>
                    <a:bodyPr/>
                    <a:lstStyle/>
                    <a:p>
                      <a:pPr algn="ctr" fontAlgn="ctr"/>
                      <a:r>
                        <a:rPr lang="en-US" altLang="zh-CN" sz="1000" u="none" strike="noStrike">
                          <a:effectLst/>
                        </a:rPr>
                        <a:t>5</a:t>
                      </a:r>
                      <a:endParaRPr lang="en-US" altLang="zh-CN" sz="1000" b="1"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en-US" sz="1200" u="none" strike="noStrike">
                          <a:effectLst/>
                        </a:rPr>
                        <a:t>MES</a:t>
                      </a:r>
                      <a:r>
                        <a:rPr lang="zh-CN" altLang="en-US" sz="1200" u="none" strike="noStrike">
                          <a:effectLst/>
                        </a:rPr>
                        <a:t>系统</a:t>
                      </a:r>
                      <a:endParaRPr lang="zh-CN" altLang="en-US" sz="1200" b="1"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000" u="none" strike="noStrike">
                          <a:effectLst/>
                        </a:rPr>
                        <a:t>含软件</a:t>
                      </a:r>
                      <a:r>
                        <a:rPr lang="en-US" altLang="zh-CN" sz="1000" u="none" strike="noStrike">
                          <a:effectLst/>
                        </a:rPr>
                        <a:t>+</a:t>
                      </a:r>
                      <a:r>
                        <a:rPr lang="zh-CN" altLang="en-US" sz="1000" u="none" strike="noStrike">
                          <a:effectLst/>
                        </a:rPr>
                        <a:t>硬件</a:t>
                      </a:r>
                      <a:r>
                        <a:rPr lang="en-US" altLang="zh-CN" sz="1000" u="none" strike="noStrike">
                          <a:effectLst/>
                        </a:rPr>
                        <a:t>+23</a:t>
                      </a:r>
                      <a:r>
                        <a:rPr lang="zh-CN" altLang="en-US" sz="1000" u="none" strike="noStrike">
                          <a:effectLst/>
                        </a:rPr>
                        <a:t>寸显示屏</a:t>
                      </a:r>
                      <a:endParaRPr lang="zh-CN" altLang="en-US" sz="1000" b="1"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000" u="none" strike="noStrike">
                          <a:effectLst/>
                        </a:rPr>
                        <a:t>1</a:t>
                      </a:r>
                      <a:endParaRPr lang="en-US" altLang="zh-CN" sz="1000" b="1"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000" u="none" strike="noStrike">
                          <a:effectLst/>
                        </a:rPr>
                        <a:t>套</a:t>
                      </a:r>
                      <a:endParaRPr lang="zh-CN" altLang="en-US" sz="1000" b="1"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1</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服务器</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研华</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2</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服务器机柜</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　</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3</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安灯按钮系统</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　</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32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4</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生产计划及其安灯显示大屏</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en-US" altLang="zh-CN" sz="1100" u="none" strike="noStrike">
                          <a:effectLst/>
                        </a:rPr>
                        <a:t>75</a:t>
                      </a:r>
                      <a:r>
                        <a:rPr lang="zh-CN" altLang="en-US" sz="1100" u="none" strike="noStrike">
                          <a:effectLst/>
                        </a:rPr>
                        <a:t>寸 海信</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5</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办公室小显示屏</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en-US" altLang="zh-CN" sz="1100" u="none" strike="noStrike">
                          <a:effectLst/>
                        </a:rPr>
                        <a:t>55</a:t>
                      </a:r>
                      <a:r>
                        <a:rPr lang="zh-CN" altLang="en-US" sz="1100" u="none" strike="noStrike">
                          <a:effectLst/>
                        </a:rPr>
                        <a:t>寸 海信</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6</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大屏显示用电脑主机</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　</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7</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大屏安装支架</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　</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8</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en-US" altLang="zh-CN" sz="1100" u="none" strike="noStrike">
                          <a:effectLst/>
                        </a:rPr>
                        <a:t>MES</a:t>
                      </a:r>
                      <a:r>
                        <a:rPr lang="zh-CN" altLang="en-US" sz="1100" u="none" strike="noStrike">
                          <a:effectLst/>
                        </a:rPr>
                        <a:t>排产及其服务器软件</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包含骨架线的数据追溯</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9</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网线</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超</a:t>
                      </a:r>
                      <a:r>
                        <a:rPr lang="en-US" altLang="zh-CN" sz="1100" u="none" strike="noStrike">
                          <a:effectLst/>
                        </a:rPr>
                        <a:t>6</a:t>
                      </a:r>
                      <a:r>
                        <a:rPr lang="zh-CN" altLang="en-US" sz="1100" u="none" strike="noStrike">
                          <a:effectLst/>
                        </a:rPr>
                        <a:t>类，屏蔽</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4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箱</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10</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条码打印机</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斑马</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3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个</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11</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扫码枪</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斑马</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20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个</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12</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en-US" altLang="zh-CN" sz="1100" u="none" strike="noStrike">
                          <a:effectLst/>
                        </a:rPr>
                        <a:t>RFID</a:t>
                      </a:r>
                      <a:r>
                        <a:rPr lang="zh-CN" altLang="en-US" sz="1100" u="none" strike="noStrike">
                          <a:effectLst/>
                        </a:rPr>
                        <a:t>读写器及安装支架</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巴鲁夫</a:t>
                      </a:r>
                      <a:r>
                        <a:rPr lang="en-US" altLang="zh-CN" sz="1100" u="none" strike="noStrike">
                          <a:effectLst/>
                        </a:rPr>
                        <a:t>/</a:t>
                      </a:r>
                      <a:r>
                        <a:rPr lang="zh-CN" altLang="en-US" sz="1100" u="none" strike="noStrike">
                          <a:effectLst/>
                        </a:rPr>
                        <a:t>易福门，</a:t>
                      </a:r>
                      <a:r>
                        <a:rPr lang="en-US" altLang="zh-CN" sz="1100" u="none" strike="noStrike">
                          <a:effectLst/>
                        </a:rPr>
                        <a:t>ANT512</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20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套</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255905">
                <a:tc>
                  <a:txBody>
                    <a:bodyPr/>
                    <a:lstStyle/>
                    <a:p>
                      <a:pPr algn="ctr" fontAlgn="ctr"/>
                      <a:r>
                        <a:rPr lang="en-US" altLang="zh-CN" sz="1100" u="none" strike="noStrike">
                          <a:effectLst/>
                        </a:rPr>
                        <a:t>13</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en-US" altLang="zh-CN" sz="1100" u="none" strike="noStrike">
                          <a:effectLst/>
                        </a:rPr>
                        <a:t>21</a:t>
                      </a:r>
                      <a:r>
                        <a:rPr lang="zh-CN" altLang="en-US" sz="1100" u="none" strike="noStrike">
                          <a:effectLst/>
                        </a:rPr>
                        <a:t>寸触摸一体机</a:t>
                      </a:r>
                      <a:r>
                        <a:rPr lang="en-US" altLang="zh-CN" sz="1100" u="none" strike="noStrike">
                          <a:effectLst/>
                        </a:rPr>
                        <a:t>+</a:t>
                      </a:r>
                      <a:r>
                        <a:rPr lang="zh-CN" altLang="en-US" sz="1100" u="none" strike="noStrike">
                          <a:effectLst/>
                        </a:rPr>
                        <a:t>支架</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国产品牌</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27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a:effectLst/>
                        </a:rPr>
                        <a:t>个 </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r>
              <a:tr h="381000">
                <a:tc>
                  <a:txBody>
                    <a:bodyPr/>
                    <a:lstStyle/>
                    <a:p>
                      <a:pPr algn="ctr" fontAlgn="ctr"/>
                      <a:r>
                        <a:rPr lang="en-US" altLang="zh-CN" sz="1100" u="none" strike="noStrike">
                          <a:effectLst/>
                        </a:rPr>
                        <a:t>14</a:t>
                      </a:r>
                      <a:r>
                        <a:rPr lang="zh-CN" altLang="en-US" sz="1100" u="none" strike="noStrike">
                          <a:effectLst/>
                        </a:rPr>
                        <a:t>）</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en-US" altLang="zh-CN" sz="1100" u="none" strike="noStrike">
                          <a:effectLst/>
                        </a:rPr>
                        <a:t>48</a:t>
                      </a:r>
                      <a:r>
                        <a:rPr lang="zh-CN" altLang="en-US" sz="1100" u="none" strike="noStrike">
                          <a:effectLst/>
                        </a:rPr>
                        <a:t>电口千兆端口核心管理光纤交换机 </a:t>
                      </a:r>
                      <a:endParaRPr lang="zh-CN" alt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l" fontAlgn="ctr"/>
                      <a:r>
                        <a:rPr lang="zh-CN" altLang="en-US" sz="1100" u="none" strike="noStrike">
                          <a:effectLst/>
                        </a:rPr>
                        <a:t>华为 </a:t>
                      </a:r>
                      <a:r>
                        <a:rPr lang="en-US" sz="1100" u="none" strike="noStrike">
                          <a:effectLst/>
                        </a:rPr>
                        <a:t>h3c 5048pv2-ei</a:t>
                      </a:r>
                      <a:endParaRPr lang="en-US"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en-US" altLang="zh-CN" sz="1100" u="none" strike="noStrike">
                          <a:effectLst/>
                        </a:rPr>
                        <a:t>1 </a:t>
                      </a:r>
                      <a:endParaRPr lang="en-US" altLang="zh-CN" sz="1100" b="0" i="0" u="none" strike="noStrike">
                        <a:effectLst/>
                        <a:latin typeface="宋体" panose="02010600030101010101" pitchFamily="2" charset="-122"/>
                        <a:ea typeface="宋体" panose="02010600030101010101" pitchFamily="2" charset="-122"/>
                      </a:endParaRPr>
                    </a:p>
                  </a:txBody>
                  <a:tcPr marL="5443" marR="5443" marT="5443" marB="0" anchor="ctr"/>
                </a:tc>
                <a:tc>
                  <a:txBody>
                    <a:bodyPr/>
                    <a:lstStyle/>
                    <a:p>
                      <a:pPr algn="ctr" fontAlgn="ctr"/>
                      <a:r>
                        <a:rPr lang="zh-CN" altLang="en-US" sz="1100" u="none" strike="noStrike" dirty="0">
                          <a:effectLst/>
                        </a:rPr>
                        <a:t>套</a:t>
                      </a:r>
                      <a:endParaRPr lang="zh-CN" altLang="en-US" sz="1100" b="0" i="0" u="none" strike="noStrike" dirty="0">
                        <a:effectLst/>
                        <a:latin typeface="宋体" panose="02010600030101010101" pitchFamily="2" charset="-122"/>
                        <a:ea typeface="宋体" panose="02010600030101010101" pitchFamily="2" charset="-122"/>
                      </a:endParaRPr>
                    </a:p>
                  </a:txBody>
                  <a:tcPr marL="5443" marR="5443" marT="5443" marB="0" anchor="ctr"/>
                </a:tc>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4</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5" name="Picture 2"/>
          <p:cNvPicPr>
            <a:picLocks noChangeAspect="1" noChangeArrowheads="1"/>
          </p:cNvPicPr>
          <p:nvPr/>
        </p:nvPicPr>
        <p:blipFill>
          <a:blip r:embed="rId1" cstate="print"/>
          <a:srcRect/>
          <a:stretch>
            <a:fillRect/>
          </a:stretch>
        </p:blipFill>
        <p:spPr bwMode="auto">
          <a:xfrm>
            <a:off x="5096526" y="2420248"/>
            <a:ext cx="2316291" cy="3464622"/>
          </a:xfrm>
          <a:prstGeom prst="rect">
            <a:avLst/>
          </a:prstGeom>
          <a:noFill/>
          <a:ln w="9525">
            <a:noFill/>
            <a:miter lim="800000"/>
            <a:headEnd/>
            <a:tailEnd/>
          </a:ln>
          <a:effectLst/>
        </p:spPr>
      </p:pic>
      <p:sp>
        <p:nvSpPr>
          <p:cNvPr id="6" name="矩形 5"/>
          <p:cNvSpPr/>
          <p:nvPr/>
        </p:nvSpPr>
        <p:spPr>
          <a:xfrm>
            <a:off x="714348" y="2428868"/>
            <a:ext cx="3187091" cy="1224951"/>
          </a:xfrm>
          <a:prstGeom prst="rect">
            <a:avLst/>
          </a:prstGeom>
        </p:spPr>
        <p:txBody>
          <a:bodyPr wrap="none">
            <a:spAutoFit/>
          </a:bodyPr>
          <a:lstStyle/>
          <a:p>
            <a:pPr>
              <a:spcBef>
                <a:spcPct val="20000"/>
              </a:spcBef>
              <a:defRPr/>
            </a:pPr>
            <a:r>
              <a:rPr lang="zh-CN" altLang="en-US" b="1" dirty="0"/>
              <a:t>面套熨烫、装头枕插管安装</a:t>
            </a:r>
            <a:endParaRPr lang="en-US" altLang="zh-CN" b="1" dirty="0"/>
          </a:p>
          <a:p>
            <a:pPr>
              <a:spcBef>
                <a:spcPct val="20000"/>
              </a:spcBef>
              <a:defRPr/>
            </a:pPr>
            <a:r>
              <a:rPr lang="zh-CN" altLang="en-US" b="1" dirty="0">
                <a:latin typeface="+mn-ea"/>
              </a:rPr>
              <a:t>一套红外线加热房，一套电熨斗</a:t>
            </a:r>
            <a:endParaRPr lang="en-US" altLang="zh-CN" b="1" dirty="0">
              <a:latin typeface="+mn-ea"/>
            </a:endParaRPr>
          </a:p>
          <a:p>
            <a:pPr>
              <a:spcBef>
                <a:spcPct val="20000"/>
              </a:spcBef>
              <a:defRPr/>
            </a:pPr>
            <a:endParaRPr lang="en-US" altLang="zh-CN" b="1" dirty="0">
              <a:latin typeface="+mn-ea"/>
            </a:endParaRPr>
          </a:p>
          <a:p>
            <a:pPr>
              <a:spcBef>
                <a:spcPct val="20000"/>
              </a:spcBef>
              <a:defRPr/>
            </a:pPr>
            <a:endParaRPr lang="en-US" altLang="zh-CN" b="1" dirty="0">
              <a:latin typeface="+mn-ea"/>
            </a:endParaRPr>
          </a:p>
        </p:txBody>
      </p:sp>
      <p:sp>
        <p:nvSpPr>
          <p:cNvPr id="9" name="矩形标注 8"/>
          <p:cNvSpPr/>
          <p:nvPr/>
        </p:nvSpPr>
        <p:spPr>
          <a:xfrm>
            <a:off x="7236296" y="4519183"/>
            <a:ext cx="792088" cy="428628"/>
          </a:xfrm>
          <a:prstGeom prst="wedgeRectCallout">
            <a:avLst>
              <a:gd name="adj1" fmla="val -96061"/>
              <a:gd name="adj2" fmla="val -13042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电熨斗</a:t>
            </a:r>
            <a:endParaRPr lang="zh-CN" altLang="en-US" sz="1200" b="1" dirty="0">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5</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矩形 5"/>
          <p:cNvSpPr/>
          <p:nvPr/>
        </p:nvSpPr>
        <p:spPr>
          <a:xfrm>
            <a:off x="714348" y="785794"/>
            <a:ext cx="1944763" cy="929485"/>
          </a:xfrm>
          <a:prstGeom prst="rect">
            <a:avLst/>
          </a:prstGeom>
        </p:spPr>
        <p:txBody>
          <a:bodyPr wrap="none">
            <a:spAutoFit/>
          </a:bodyPr>
          <a:lstStyle/>
          <a:p>
            <a:pPr>
              <a:spcBef>
                <a:spcPct val="20000"/>
              </a:spcBef>
              <a:defRPr/>
            </a:pPr>
            <a:r>
              <a:rPr lang="en-US" altLang="zh-CN" b="1" dirty="0">
                <a:latin typeface="+mn-ea"/>
              </a:rPr>
              <a:t>SBR</a:t>
            </a:r>
            <a:r>
              <a:rPr lang="zh-CN" altLang="en-US" b="1" dirty="0">
                <a:latin typeface="+mn-ea"/>
              </a:rPr>
              <a:t>功能测试、电检</a:t>
            </a:r>
            <a:endParaRPr lang="en-US" altLang="zh-CN" b="1" dirty="0">
              <a:latin typeface="+mn-ea"/>
            </a:endParaRPr>
          </a:p>
          <a:p>
            <a:pPr>
              <a:spcBef>
                <a:spcPct val="20000"/>
              </a:spcBef>
              <a:defRPr/>
            </a:pPr>
            <a:endParaRPr lang="en-US" altLang="zh-CN" b="1" dirty="0">
              <a:latin typeface="+mn-ea"/>
            </a:endParaRPr>
          </a:p>
          <a:p>
            <a:pPr>
              <a:spcBef>
                <a:spcPct val="20000"/>
              </a:spcBef>
              <a:defRPr/>
            </a:pPr>
            <a:endParaRPr lang="en-US" altLang="zh-CN" b="1" dirty="0">
              <a:latin typeface="+mn-ea"/>
            </a:endParaRPr>
          </a:p>
        </p:txBody>
      </p:sp>
      <p:pic>
        <p:nvPicPr>
          <p:cNvPr id="5" name="Picture 2"/>
          <p:cNvPicPr>
            <a:picLocks noChangeAspect="1" noChangeArrowheads="1"/>
          </p:cNvPicPr>
          <p:nvPr/>
        </p:nvPicPr>
        <p:blipFill>
          <a:blip r:embed="rId1"/>
          <a:srcRect/>
          <a:stretch>
            <a:fillRect/>
          </a:stretch>
        </p:blipFill>
        <p:spPr bwMode="auto">
          <a:xfrm>
            <a:off x="857224" y="1785926"/>
            <a:ext cx="3320922" cy="3781423"/>
          </a:xfrm>
          <a:prstGeom prst="rect">
            <a:avLst/>
          </a:prstGeom>
          <a:noFill/>
          <a:ln w="9525">
            <a:noFill/>
            <a:miter lim="800000"/>
            <a:headEnd/>
            <a:tailEnd/>
          </a:ln>
          <a:effectLst/>
        </p:spPr>
      </p:pic>
      <p:pic>
        <p:nvPicPr>
          <p:cNvPr id="7" name="Picture 4"/>
          <p:cNvPicPr>
            <a:picLocks noChangeAspect="1" noChangeArrowheads="1"/>
          </p:cNvPicPr>
          <p:nvPr/>
        </p:nvPicPr>
        <p:blipFill>
          <a:blip r:embed="rId2"/>
          <a:srcRect/>
          <a:stretch>
            <a:fillRect/>
          </a:stretch>
        </p:blipFill>
        <p:spPr bwMode="auto">
          <a:xfrm>
            <a:off x="5500694" y="2714620"/>
            <a:ext cx="2494401" cy="2905126"/>
          </a:xfrm>
          <a:prstGeom prst="rect">
            <a:avLst/>
          </a:prstGeom>
          <a:noFill/>
          <a:ln w="9525">
            <a:noFill/>
            <a:miter lim="800000"/>
            <a:headEnd/>
            <a:tailEnd/>
          </a:ln>
          <a:effectLst/>
        </p:spPr>
      </p:pic>
      <p:sp>
        <p:nvSpPr>
          <p:cNvPr id="9" name="矩形标注 8"/>
          <p:cNvSpPr/>
          <p:nvPr/>
        </p:nvSpPr>
        <p:spPr>
          <a:xfrm>
            <a:off x="4000496" y="2071678"/>
            <a:ext cx="571504" cy="428628"/>
          </a:xfrm>
          <a:prstGeom prst="wedgeRectCallout">
            <a:avLst>
              <a:gd name="adj1" fmla="val -147291"/>
              <a:gd name="adj2" fmla="val 110941"/>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检测设备</a:t>
            </a:r>
            <a:endParaRPr lang="zh-CN" altLang="en-US" sz="1200" dirty="0">
              <a:solidFill>
                <a:schemeClr val="tx1"/>
              </a:solidFill>
            </a:endParaRPr>
          </a:p>
        </p:txBody>
      </p:sp>
      <p:sp>
        <p:nvSpPr>
          <p:cNvPr id="10" name="矩形标注 9"/>
          <p:cNvSpPr/>
          <p:nvPr/>
        </p:nvSpPr>
        <p:spPr>
          <a:xfrm>
            <a:off x="6429388" y="2071678"/>
            <a:ext cx="571504" cy="428628"/>
          </a:xfrm>
          <a:prstGeom prst="wedgeRectCallout">
            <a:avLst>
              <a:gd name="adj1" fmla="val -112291"/>
              <a:gd name="adj2" fmla="val 128719"/>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工控机</a:t>
            </a:r>
            <a:endParaRPr lang="zh-CN" altLang="en-US" sz="1200"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1" cstate="print"/>
          <a:srcRect/>
          <a:stretch>
            <a:fillRect/>
          </a:stretch>
        </p:blipFill>
        <p:spPr bwMode="auto">
          <a:xfrm>
            <a:off x="785786" y="2214554"/>
            <a:ext cx="2900954" cy="3357586"/>
          </a:xfrm>
          <a:prstGeom prst="rect">
            <a:avLst/>
          </a:prstGeom>
          <a:noFill/>
          <a:ln w="9525">
            <a:noFill/>
            <a:miter lim="800000"/>
            <a:headEnd/>
            <a:tailEnd/>
          </a:ln>
          <a:effectLst/>
        </p:spPr>
      </p:pic>
      <p:sp>
        <p:nvSpPr>
          <p:cNvPr id="5"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6</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6" name="矩形 5"/>
          <p:cNvSpPr/>
          <p:nvPr/>
        </p:nvSpPr>
        <p:spPr>
          <a:xfrm>
            <a:off x="714348" y="785794"/>
            <a:ext cx="3906839" cy="929485"/>
          </a:xfrm>
          <a:prstGeom prst="rect">
            <a:avLst/>
          </a:prstGeom>
        </p:spPr>
        <p:txBody>
          <a:bodyPr wrap="none">
            <a:spAutoFit/>
          </a:bodyPr>
          <a:lstStyle/>
          <a:p>
            <a:pPr>
              <a:spcBef>
                <a:spcPct val="20000"/>
              </a:spcBef>
              <a:defRPr/>
            </a:pPr>
            <a:r>
              <a:rPr lang="zh-CN" altLang="en-US" b="1" dirty="0">
                <a:latin typeface="+mn-ea"/>
              </a:rPr>
              <a:t>滑轨测试</a:t>
            </a:r>
            <a:endParaRPr lang="en-US" altLang="zh-CN" b="1" dirty="0">
              <a:latin typeface="+mn-ea"/>
            </a:endParaRPr>
          </a:p>
          <a:p>
            <a:pPr>
              <a:spcBef>
                <a:spcPct val="20000"/>
              </a:spcBef>
              <a:defRPr/>
            </a:pPr>
            <a:r>
              <a:rPr lang="zh-CN" altLang="en-US" b="1" dirty="0">
                <a:latin typeface="+mn-ea"/>
              </a:rPr>
              <a:t>一套滑轨测试设备、一套固定式扫码枪、</a:t>
            </a:r>
            <a:endParaRPr lang="en-US" altLang="zh-CN" b="1" dirty="0">
              <a:latin typeface="+mn-ea"/>
            </a:endParaRPr>
          </a:p>
          <a:p>
            <a:pPr>
              <a:spcBef>
                <a:spcPct val="20000"/>
              </a:spcBef>
              <a:defRPr/>
            </a:pPr>
            <a:endParaRPr lang="en-US" altLang="zh-CN" b="1" dirty="0">
              <a:latin typeface="+mn-ea"/>
            </a:endParaRPr>
          </a:p>
        </p:txBody>
      </p:sp>
      <p:pic>
        <p:nvPicPr>
          <p:cNvPr id="7" name="Picture 4"/>
          <p:cNvPicPr>
            <a:picLocks noChangeAspect="1" noChangeArrowheads="1"/>
          </p:cNvPicPr>
          <p:nvPr/>
        </p:nvPicPr>
        <p:blipFill>
          <a:blip r:embed="rId2"/>
          <a:srcRect/>
          <a:stretch>
            <a:fillRect/>
          </a:stretch>
        </p:blipFill>
        <p:spPr bwMode="auto">
          <a:xfrm>
            <a:off x="5076056" y="2065423"/>
            <a:ext cx="2990477" cy="3482885"/>
          </a:xfrm>
          <a:prstGeom prst="rect">
            <a:avLst/>
          </a:prstGeom>
          <a:noFill/>
          <a:ln w="9525">
            <a:noFill/>
            <a:miter lim="800000"/>
            <a:headEnd/>
            <a:tailEnd/>
          </a:ln>
          <a:effectLst/>
        </p:spPr>
      </p:pic>
      <p:sp>
        <p:nvSpPr>
          <p:cNvPr id="8" name="矩形标注 7"/>
          <p:cNvSpPr/>
          <p:nvPr/>
        </p:nvSpPr>
        <p:spPr>
          <a:xfrm>
            <a:off x="6500826" y="2000240"/>
            <a:ext cx="571504" cy="428628"/>
          </a:xfrm>
          <a:prstGeom prst="wedgeRectCallout">
            <a:avLst>
              <a:gd name="adj1" fmla="val -112291"/>
              <a:gd name="adj2" fmla="val 128719"/>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工控机</a:t>
            </a:r>
            <a:endParaRPr lang="zh-CN" altLang="en-US" sz="1200" dirty="0">
              <a:solidFill>
                <a:schemeClr val="tx1"/>
              </a:solidFill>
            </a:endParaRPr>
          </a:p>
        </p:txBody>
      </p:sp>
      <p:sp>
        <p:nvSpPr>
          <p:cNvPr id="9" name="矩形标注 8"/>
          <p:cNvSpPr/>
          <p:nvPr/>
        </p:nvSpPr>
        <p:spPr>
          <a:xfrm>
            <a:off x="3857620" y="2214554"/>
            <a:ext cx="571504" cy="428628"/>
          </a:xfrm>
          <a:prstGeom prst="wedgeRectCallout">
            <a:avLst>
              <a:gd name="adj1" fmla="val -112291"/>
              <a:gd name="adj2" fmla="val 128719"/>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检测设备</a:t>
            </a:r>
            <a:endParaRPr lang="zh-CN" altLang="en-US" sz="12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00034" y="571480"/>
            <a:ext cx="8286808" cy="523220"/>
          </a:xfrm>
          <a:prstGeom prst="rect">
            <a:avLst/>
          </a:prstGeom>
        </p:spPr>
        <p:txBody>
          <a:bodyPr wrap="square">
            <a:spAutoFit/>
          </a:bodyPr>
          <a:lstStyle/>
          <a:p>
            <a:pPr lvl="0" indent="361950"/>
            <a:r>
              <a:rPr lang="zh-CN" altLang="en-US" sz="1400" b="1" dirty="0"/>
              <a:t>助力机械手下线工位</a:t>
            </a:r>
            <a:r>
              <a:rPr lang="zh-CN" altLang="en-US" sz="1400" b="1" dirty="0">
                <a:latin typeface="宋体" panose="02010600030101010101" pitchFamily="2" charset="-122"/>
                <a:cs typeface="Times New Roman" panose="02020603050405020304" pitchFamily="18" charset="0"/>
              </a:rPr>
              <a:t>；</a:t>
            </a:r>
            <a:endParaRPr lang="en-US" altLang="zh-CN" sz="1400" b="1" dirty="0">
              <a:latin typeface="宋体" panose="02010600030101010101" pitchFamily="2" charset="-122"/>
              <a:cs typeface="Times New Roman" panose="02020603050405020304" pitchFamily="18" charset="0"/>
            </a:endParaRPr>
          </a:p>
          <a:p>
            <a:pPr lvl="0" indent="361950"/>
            <a:r>
              <a:rPr lang="zh-CN" altLang="en-US" sz="1400" b="1" dirty="0">
                <a:latin typeface="宋体" panose="02010600030101010101" pitchFamily="2" charset="-122"/>
                <a:cs typeface="Times New Roman" panose="02020603050405020304" pitchFamily="18" charset="0"/>
              </a:rPr>
              <a:t>一套助力机械手、一套座椅抓取机构。</a:t>
            </a:r>
            <a:endParaRPr lang="en-US" altLang="zh-CN" sz="1400" b="1" dirty="0">
              <a:latin typeface="宋体" panose="02010600030101010101" pitchFamily="2" charset="-122"/>
              <a:cs typeface="Times New Roman" panose="02020603050405020304" pitchFamily="18" charset="0"/>
            </a:endParaRPr>
          </a:p>
        </p:txBody>
      </p:sp>
      <p:sp>
        <p:nvSpPr>
          <p:cNvPr id="13"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三、</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8</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，线上各工位配置</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4" name="Picture 2"/>
          <p:cNvPicPr>
            <a:picLocks noChangeAspect="1" noChangeArrowheads="1"/>
          </p:cNvPicPr>
          <p:nvPr/>
        </p:nvPicPr>
        <p:blipFill>
          <a:blip r:embed="rId1" cstate="print"/>
          <a:srcRect/>
          <a:stretch>
            <a:fillRect/>
          </a:stretch>
        </p:blipFill>
        <p:spPr bwMode="auto">
          <a:xfrm>
            <a:off x="3571868" y="1643050"/>
            <a:ext cx="4286280" cy="3214710"/>
          </a:xfrm>
          <a:prstGeom prst="rect">
            <a:avLst/>
          </a:prstGeom>
          <a:noFill/>
          <a:ln w="9525">
            <a:noFill/>
            <a:miter lim="800000"/>
            <a:headEnd/>
            <a:tailEnd/>
          </a:ln>
          <a:effectLst/>
        </p:spPr>
      </p:pic>
      <p:sp>
        <p:nvSpPr>
          <p:cNvPr id="18" name="矩形标注 17"/>
          <p:cNvSpPr/>
          <p:nvPr/>
        </p:nvSpPr>
        <p:spPr>
          <a:xfrm>
            <a:off x="2428860" y="2428868"/>
            <a:ext cx="1000132" cy="357190"/>
          </a:xfrm>
          <a:prstGeom prst="wedgeRectCallout">
            <a:avLst>
              <a:gd name="adj1" fmla="val 84575"/>
              <a:gd name="adj2" fmla="val 21483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2"/>
                </a:solidFill>
              </a:rPr>
              <a:t>设备照片</a:t>
            </a:r>
            <a:endParaRPr lang="zh-CN" altLang="en-US" sz="1200" b="1" dirty="0">
              <a:solidFill>
                <a:schemeClr val="tx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071802" y="214290"/>
            <a:ext cx="2935605" cy="338554"/>
          </a:xfrm>
          <a:prstGeom prst="rect">
            <a:avLst/>
          </a:prstGeom>
          <a:noFill/>
        </p:spPr>
        <p:txBody>
          <a:bodyPr wrap="square" rtlCol="0">
            <a:spAutoFit/>
          </a:bodyPr>
          <a:lstStyle/>
          <a:p>
            <a:r>
              <a:rPr lang="zh-CN" altLang="en-US" b="1" dirty="0">
                <a:solidFill>
                  <a:schemeClr val="accent1">
                    <a:lumMod val="50000"/>
                  </a:schemeClr>
                </a:solidFill>
                <a:latin typeface="微软雅黑" panose="020B0503020204020204" charset="-122"/>
                <a:ea typeface="微软雅黑" panose="020B0503020204020204" charset="-122"/>
              </a:rPr>
              <a:t>四、双方责任与义务</a:t>
            </a:r>
            <a:endParaRPr lang="zh-CN" altLang="en-US" b="1" dirty="0">
              <a:solidFill>
                <a:schemeClr val="accent1">
                  <a:lumMod val="50000"/>
                </a:schemeClr>
              </a:solidFill>
              <a:latin typeface="微软雅黑" panose="020B0503020204020204" charset="-122"/>
              <a:ea typeface="微软雅黑" panose="020B0503020204020204" charset="-122"/>
            </a:endParaRPr>
          </a:p>
        </p:txBody>
      </p:sp>
      <p:sp>
        <p:nvSpPr>
          <p:cNvPr id="5" name="矩形 4"/>
          <p:cNvSpPr/>
          <p:nvPr/>
        </p:nvSpPr>
        <p:spPr>
          <a:xfrm>
            <a:off x="590550" y="1316842"/>
            <a:ext cx="7677150" cy="2800767"/>
          </a:xfrm>
          <a:prstGeom prst="rect">
            <a:avLst/>
          </a:prstGeom>
        </p:spPr>
        <p:txBody>
          <a:bodyPr wrap="square">
            <a:spAutoFit/>
          </a:bodyPr>
          <a:lstStyle/>
          <a:p>
            <a:r>
              <a:rPr lang="en-US" altLang="zh-CN" dirty="0">
                <a:latin typeface="+mn-ea"/>
              </a:rPr>
              <a:t>1.</a:t>
            </a:r>
            <a:r>
              <a:rPr lang="zh-CN" altLang="en-US" dirty="0">
                <a:latin typeface="+mn-ea"/>
              </a:rPr>
              <a:t>如蒙惠顾在正式设计之初，甲方必须提供产品的精确图纸和样品</a:t>
            </a:r>
            <a:endParaRPr lang="en-US" altLang="zh-CN" dirty="0">
              <a:latin typeface="+mn-ea"/>
            </a:endParaRPr>
          </a:p>
          <a:p>
            <a:endParaRPr lang="zh-CN" altLang="en-US" dirty="0">
              <a:latin typeface="+mn-ea"/>
            </a:endParaRPr>
          </a:p>
          <a:p>
            <a:r>
              <a:rPr lang="en-US" altLang="zh-CN" dirty="0">
                <a:latin typeface="+mn-ea"/>
              </a:rPr>
              <a:t>2.</a:t>
            </a:r>
            <a:r>
              <a:rPr lang="zh-CN" altLang="en-US" dirty="0">
                <a:latin typeface="+mn-ea"/>
              </a:rPr>
              <a:t>甲方保证产品零件尺寸的一致性，相关尺寸公差和型位公差。</a:t>
            </a:r>
            <a:endParaRPr lang="en-US" altLang="zh-CN" dirty="0">
              <a:latin typeface="+mn-ea"/>
            </a:endParaRPr>
          </a:p>
          <a:p>
            <a:endParaRPr lang="zh-CN" altLang="en-US" dirty="0">
              <a:latin typeface="+mn-ea"/>
            </a:endParaRPr>
          </a:p>
          <a:p>
            <a:r>
              <a:rPr lang="en-US" altLang="zh-CN" dirty="0">
                <a:latin typeface="+mn-ea"/>
              </a:rPr>
              <a:t>3.</a:t>
            </a:r>
            <a:r>
              <a:rPr lang="zh-CN" altLang="en-US" dirty="0">
                <a:latin typeface="+mn-ea"/>
              </a:rPr>
              <a:t>设备调试阶段甲方提供试机用产品或主驾、副驾各一套座椅作乙方调机用</a:t>
            </a:r>
            <a:endParaRPr lang="zh-CN" altLang="en-US" dirty="0">
              <a:latin typeface="+mn-ea"/>
            </a:endParaRPr>
          </a:p>
          <a:p>
            <a:r>
              <a:rPr lang="zh-CN" altLang="en-US" dirty="0">
                <a:latin typeface="+mn-ea"/>
              </a:rPr>
              <a:t>（用后退还）</a:t>
            </a:r>
            <a:endParaRPr lang="en-US" altLang="zh-CN" dirty="0">
              <a:latin typeface="+mn-ea"/>
            </a:endParaRPr>
          </a:p>
          <a:p>
            <a:endParaRPr lang="zh-CN" altLang="en-US" dirty="0">
              <a:latin typeface="+mn-ea"/>
            </a:endParaRPr>
          </a:p>
          <a:p>
            <a:r>
              <a:rPr lang="en-US" altLang="zh-CN" dirty="0">
                <a:latin typeface="+mn-ea"/>
              </a:rPr>
              <a:t>4.</a:t>
            </a:r>
            <a:r>
              <a:rPr lang="zh-CN" altLang="en-US" dirty="0">
                <a:latin typeface="+mn-ea"/>
              </a:rPr>
              <a:t>乙方在设备交付甲方后，一年内免费更换配件（非甲方人为造成故障）</a:t>
            </a:r>
            <a:endParaRPr lang="en-US" altLang="zh-CN" dirty="0">
              <a:latin typeface="+mn-ea"/>
            </a:endParaRPr>
          </a:p>
          <a:p>
            <a:endParaRPr lang="zh-CN" altLang="en-US" dirty="0">
              <a:latin typeface="+mn-ea"/>
            </a:endParaRPr>
          </a:p>
          <a:p>
            <a:endParaRPr lang="zh-CN" altLang="en-US" dirty="0">
              <a:latin typeface="+mn-ea"/>
            </a:endParaRPr>
          </a:p>
          <a:p>
            <a:r>
              <a:rPr lang="en-US" altLang="zh-CN" dirty="0">
                <a:latin typeface="+mn-ea"/>
              </a:rPr>
              <a:t>5.</a:t>
            </a:r>
            <a:r>
              <a:rPr lang="zh-CN" altLang="en-US" dirty="0">
                <a:latin typeface="+mn-ea"/>
              </a:rPr>
              <a:t>乙方负责培训甲方有相关技术基础的操作人员和维修人员</a:t>
            </a:r>
            <a:endParaRPr lang="zh-CN" altLang="en-US"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燕尾形箭头 43"/>
          <p:cNvSpPr/>
          <p:nvPr/>
        </p:nvSpPr>
        <p:spPr>
          <a:xfrm rot="20856588">
            <a:off x="46151" y="3162599"/>
            <a:ext cx="8832980" cy="124811"/>
          </a:xfrm>
          <a:prstGeom prst="notchedRightArrow">
            <a:avLst/>
          </a:prstGeom>
          <a:solidFill>
            <a:srgbClr val="007CD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latin typeface="Arial" panose="020B0604020202020204" pitchFamily="34" charset="0"/>
              <a:ea typeface="微软雅黑" panose="020B0503020204020204" charset="-122"/>
              <a:cs typeface="Arial" panose="020B0604020202020204" pitchFamily="34" charset="0"/>
            </a:endParaRPr>
          </a:p>
        </p:txBody>
      </p:sp>
      <p:sp>
        <p:nvSpPr>
          <p:cNvPr id="4" name="矩形 3"/>
          <p:cNvSpPr/>
          <p:nvPr/>
        </p:nvSpPr>
        <p:spPr>
          <a:xfrm>
            <a:off x="510594" y="1192322"/>
            <a:ext cx="2561208" cy="1649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2800" b="1" dirty="0">
                <a:solidFill>
                  <a:srgbClr val="FF0000"/>
                </a:solidFill>
              </a:rPr>
              <a:t>服务说明</a:t>
            </a:r>
            <a:endParaRPr lang="zh-CN" altLang="en-US" sz="2800" b="1" dirty="0">
              <a:solidFill>
                <a:srgbClr val="FF0000"/>
              </a:solidFill>
            </a:endParaRPr>
          </a:p>
        </p:txBody>
      </p:sp>
      <p:sp>
        <p:nvSpPr>
          <p:cNvPr id="6" name="椭圆 5"/>
          <p:cNvSpPr/>
          <p:nvPr/>
        </p:nvSpPr>
        <p:spPr>
          <a:xfrm>
            <a:off x="1880575" y="1805205"/>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00119" y="1721316"/>
            <a:ext cx="1285997" cy="338554"/>
          </a:xfrm>
          <a:prstGeom prst="rect">
            <a:avLst/>
          </a:prstGeom>
          <a:noFill/>
        </p:spPr>
        <p:txBody>
          <a:bodyPr wrap="square" rtlCol="0">
            <a:spAutoFit/>
          </a:bodyPr>
          <a:lstStyle/>
          <a:p>
            <a:r>
              <a:rPr lang="zh-CN" altLang="en-US" dirty="0">
                <a:latin typeface="+mn-ea"/>
              </a:rPr>
              <a:t>规范操作</a:t>
            </a:r>
            <a:endParaRPr lang="zh-CN" altLang="en-US" dirty="0">
              <a:latin typeface="+mn-ea"/>
            </a:endParaRPr>
          </a:p>
        </p:txBody>
      </p:sp>
      <p:sp>
        <p:nvSpPr>
          <p:cNvPr id="9" name="TextBox 8"/>
          <p:cNvSpPr txBox="1"/>
          <p:nvPr/>
        </p:nvSpPr>
        <p:spPr>
          <a:xfrm>
            <a:off x="2071670" y="2000240"/>
            <a:ext cx="1429609" cy="338554"/>
          </a:xfrm>
          <a:prstGeom prst="rect">
            <a:avLst/>
          </a:prstGeom>
          <a:noFill/>
        </p:spPr>
        <p:txBody>
          <a:bodyPr wrap="square" rtlCol="0">
            <a:spAutoFit/>
          </a:bodyPr>
          <a:lstStyle/>
          <a:p>
            <a:r>
              <a:rPr lang="zh-CN" altLang="en-US" dirty="0">
                <a:latin typeface="+mn-ea"/>
              </a:rPr>
              <a:t>常见异常处理</a:t>
            </a:r>
            <a:endParaRPr lang="zh-CN" altLang="en-US" dirty="0">
              <a:latin typeface="+mn-ea"/>
            </a:endParaRPr>
          </a:p>
        </p:txBody>
      </p:sp>
      <p:sp>
        <p:nvSpPr>
          <p:cNvPr id="11" name="TextBox 10"/>
          <p:cNvSpPr txBox="1"/>
          <p:nvPr/>
        </p:nvSpPr>
        <p:spPr>
          <a:xfrm>
            <a:off x="2002216" y="2588179"/>
            <a:ext cx="1962301" cy="584775"/>
          </a:xfrm>
          <a:prstGeom prst="rect">
            <a:avLst/>
          </a:prstGeom>
          <a:noFill/>
        </p:spPr>
        <p:txBody>
          <a:bodyPr wrap="square" rtlCol="0">
            <a:spAutoFit/>
          </a:bodyPr>
          <a:lstStyle/>
          <a:p>
            <a:r>
              <a:rPr lang="zh-CN" altLang="en-US" dirty="0">
                <a:latin typeface="+mn-ea"/>
              </a:rPr>
              <a:t>注意事项、基本维护</a:t>
            </a:r>
            <a:endParaRPr lang="zh-CN" altLang="en-US" dirty="0">
              <a:latin typeface="+mn-ea"/>
            </a:endParaRPr>
          </a:p>
        </p:txBody>
      </p:sp>
      <p:sp>
        <p:nvSpPr>
          <p:cNvPr id="13" name="TextBox 12"/>
          <p:cNvSpPr txBox="1"/>
          <p:nvPr/>
        </p:nvSpPr>
        <p:spPr>
          <a:xfrm>
            <a:off x="2071670" y="2285992"/>
            <a:ext cx="1928826" cy="338554"/>
          </a:xfrm>
          <a:prstGeom prst="rect">
            <a:avLst/>
          </a:prstGeom>
          <a:noFill/>
        </p:spPr>
        <p:txBody>
          <a:bodyPr wrap="square" rtlCol="0">
            <a:spAutoFit/>
          </a:bodyPr>
          <a:lstStyle/>
          <a:p>
            <a:r>
              <a:rPr lang="zh-CN" altLang="en-US" dirty="0">
                <a:latin typeface="+mn-ea"/>
              </a:rPr>
              <a:t>软件参数讲解</a:t>
            </a:r>
            <a:endParaRPr lang="zh-CN" altLang="en-US" dirty="0">
              <a:latin typeface="+mn-ea"/>
            </a:endParaRPr>
          </a:p>
        </p:txBody>
      </p:sp>
      <p:sp>
        <p:nvSpPr>
          <p:cNvPr id="17" name="TextBox 16"/>
          <p:cNvSpPr txBox="1"/>
          <p:nvPr/>
        </p:nvSpPr>
        <p:spPr>
          <a:xfrm>
            <a:off x="6347713" y="4099247"/>
            <a:ext cx="2428712" cy="338554"/>
          </a:xfrm>
          <a:prstGeom prst="rect">
            <a:avLst/>
          </a:prstGeom>
          <a:noFill/>
        </p:spPr>
        <p:txBody>
          <a:bodyPr wrap="square" rtlCol="0">
            <a:spAutoFit/>
          </a:bodyPr>
          <a:lstStyle/>
          <a:p>
            <a:r>
              <a:rPr lang="zh-CN" altLang="en-US" dirty="0">
                <a:latin typeface="+mn-ea"/>
              </a:rPr>
              <a:t>免费提供技术咨询等服务</a:t>
            </a:r>
            <a:endParaRPr lang="zh-CN" altLang="en-US" dirty="0">
              <a:latin typeface="+mn-ea"/>
            </a:endParaRPr>
          </a:p>
        </p:txBody>
      </p:sp>
      <p:sp>
        <p:nvSpPr>
          <p:cNvPr id="19" name="TextBox 18"/>
          <p:cNvSpPr txBox="1"/>
          <p:nvPr/>
        </p:nvSpPr>
        <p:spPr>
          <a:xfrm>
            <a:off x="6351500" y="3282909"/>
            <a:ext cx="2534364" cy="584775"/>
          </a:xfrm>
          <a:prstGeom prst="rect">
            <a:avLst/>
          </a:prstGeom>
          <a:noFill/>
        </p:spPr>
        <p:txBody>
          <a:bodyPr wrap="square" rtlCol="0">
            <a:spAutoFit/>
          </a:bodyPr>
          <a:lstStyle/>
          <a:p>
            <a:r>
              <a:rPr lang="zh-CN" altLang="en-US" dirty="0">
                <a:latin typeface="+mn-ea"/>
              </a:rPr>
              <a:t>设备重要核心配件保修一年。</a:t>
            </a:r>
            <a:endParaRPr lang="zh-CN" altLang="en-US" dirty="0">
              <a:latin typeface="+mn-ea"/>
            </a:endParaRPr>
          </a:p>
        </p:txBody>
      </p:sp>
      <p:sp>
        <p:nvSpPr>
          <p:cNvPr id="21" name="TextBox 20"/>
          <p:cNvSpPr txBox="1"/>
          <p:nvPr/>
        </p:nvSpPr>
        <p:spPr>
          <a:xfrm>
            <a:off x="1559697" y="4977293"/>
            <a:ext cx="2588005" cy="1323439"/>
          </a:xfrm>
          <a:prstGeom prst="rect">
            <a:avLst/>
          </a:prstGeom>
          <a:noFill/>
        </p:spPr>
        <p:txBody>
          <a:bodyPr wrap="square" rtlCol="0">
            <a:spAutoFit/>
          </a:bodyPr>
          <a:lstStyle/>
          <a:p>
            <a:r>
              <a:rPr lang="zh-CN" altLang="en-US" dirty="0">
                <a:latin typeface="+mn-ea"/>
              </a:rPr>
              <a:t>非标设备异常点无法精准</a:t>
            </a:r>
            <a:endParaRPr lang="en-US" altLang="zh-CN" dirty="0">
              <a:latin typeface="+mn-ea"/>
            </a:endParaRPr>
          </a:p>
          <a:p>
            <a:r>
              <a:rPr lang="zh-CN" altLang="en-US" dirty="0">
                <a:latin typeface="+mn-ea"/>
              </a:rPr>
              <a:t>评估，制作和调试周期可</a:t>
            </a:r>
            <a:endParaRPr lang="en-US" altLang="zh-CN" dirty="0">
              <a:latin typeface="+mn-ea"/>
            </a:endParaRPr>
          </a:p>
          <a:p>
            <a:r>
              <a:rPr lang="zh-CN" altLang="en-US" dirty="0">
                <a:latin typeface="+mn-ea"/>
              </a:rPr>
              <a:t>能存在变动，生产会重新</a:t>
            </a:r>
            <a:endParaRPr lang="en-US" altLang="zh-CN" dirty="0">
              <a:latin typeface="+mn-ea"/>
            </a:endParaRPr>
          </a:p>
          <a:p>
            <a:r>
              <a:rPr lang="zh-CN" altLang="en-US" dirty="0">
                <a:latin typeface="+mn-ea"/>
              </a:rPr>
              <a:t>细化，优化方案后再给客</a:t>
            </a:r>
            <a:endParaRPr lang="en-US" altLang="zh-CN" dirty="0">
              <a:latin typeface="+mn-ea"/>
            </a:endParaRPr>
          </a:p>
          <a:p>
            <a:r>
              <a:rPr lang="zh-CN" altLang="en-US" dirty="0">
                <a:latin typeface="+mn-ea"/>
              </a:rPr>
              <a:t>户确认并签验收标准。</a:t>
            </a:r>
            <a:endParaRPr lang="zh-CN" altLang="en-US" dirty="0">
              <a:latin typeface="+mn-ea"/>
            </a:endParaRPr>
          </a:p>
        </p:txBody>
      </p:sp>
      <p:sp>
        <p:nvSpPr>
          <p:cNvPr id="23" name="TextBox 22"/>
          <p:cNvSpPr txBox="1"/>
          <p:nvPr/>
        </p:nvSpPr>
        <p:spPr>
          <a:xfrm>
            <a:off x="6365605" y="4482695"/>
            <a:ext cx="2428712" cy="1323439"/>
          </a:xfrm>
          <a:prstGeom prst="rect">
            <a:avLst/>
          </a:prstGeom>
          <a:noFill/>
        </p:spPr>
        <p:txBody>
          <a:bodyPr wrap="square" rtlCol="0">
            <a:spAutoFit/>
          </a:bodyPr>
          <a:lstStyle/>
          <a:p>
            <a:r>
              <a:rPr lang="zh-CN" altLang="en-US" dirty="0">
                <a:latin typeface="+mn-ea"/>
              </a:rPr>
              <a:t>提供定期技术服务，处理机器异常等情况，客服服务的响应时间在</a:t>
            </a:r>
            <a:r>
              <a:rPr lang="en-US" altLang="zh-CN" dirty="0">
                <a:latin typeface="+mn-ea"/>
              </a:rPr>
              <a:t>24</a:t>
            </a:r>
            <a:r>
              <a:rPr lang="zh-CN" altLang="en-US" dirty="0">
                <a:latin typeface="+mn-ea"/>
              </a:rPr>
              <a:t>小时之内，保修期满后仍提供软、硬件支持和服务</a:t>
            </a:r>
            <a:endParaRPr lang="zh-CN" altLang="en-US" dirty="0">
              <a:latin typeface="+mn-ea"/>
            </a:endParaRPr>
          </a:p>
        </p:txBody>
      </p:sp>
      <p:sp>
        <p:nvSpPr>
          <p:cNvPr id="24" name="椭圆 23"/>
          <p:cNvSpPr/>
          <p:nvPr/>
        </p:nvSpPr>
        <p:spPr>
          <a:xfrm>
            <a:off x="1881570" y="2145617"/>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882870" y="2441957"/>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394280" y="5090867"/>
            <a:ext cx="163586" cy="15939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8" name="椭圆 27"/>
          <p:cNvSpPr/>
          <p:nvPr/>
        </p:nvSpPr>
        <p:spPr>
          <a:xfrm>
            <a:off x="1397160" y="4743799"/>
            <a:ext cx="163586" cy="15939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0" name="椭圆 29"/>
          <p:cNvSpPr/>
          <p:nvPr/>
        </p:nvSpPr>
        <p:spPr>
          <a:xfrm>
            <a:off x="6212541" y="4206240"/>
            <a:ext cx="179233" cy="20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椭圆 30"/>
          <p:cNvSpPr/>
          <p:nvPr/>
        </p:nvSpPr>
        <p:spPr>
          <a:xfrm>
            <a:off x="1895432" y="2728529"/>
            <a:ext cx="159500" cy="159391"/>
          </a:xfrm>
          <a:prstGeom prst="ellipse">
            <a:avLst/>
          </a:prstGeom>
          <a:solidFill>
            <a:srgbClr val="A7B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8"/>
          <p:cNvGrpSpPr/>
          <p:nvPr/>
        </p:nvGrpSpPr>
        <p:grpSpPr>
          <a:xfrm>
            <a:off x="1273730" y="3797450"/>
            <a:ext cx="501281" cy="573744"/>
            <a:chOff x="1730580" y="4037114"/>
            <a:chExt cx="433976" cy="226503"/>
          </a:xfrm>
        </p:grpSpPr>
        <p:sp>
          <p:nvSpPr>
            <p:cNvPr id="35" name="椭圆 34"/>
            <p:cNvSpPr/>
            <p:nvPr/>
          </p:nvSpPr>
          <p:spPr>
            <a:xfrm>
              <a:off x="1730580" y="4037114"/>
              <a:ext cx="433976" cy="226503"/>
            </a:xfrm>
            <a:prstGeom prst="ellips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6" name="椭圆 35"/>
            <p:cNvSpPr/>
            <p:nvPr/>
          </p:nvSpPr>
          <p:spPr>
            <a:xfrm>
              <a:off x="1831247" y="4098132"/>
              <a:ext cx="234892" cy="10715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38" name="TextBox 37"/>
          <p:cNvSpPr txBox="1"/>
          <p:nvPr/>
        </p:nvSpPr>
        <p:spPr>
          <a:xfrm>
            <a:off x="1157287" y="4314825"/>
            <a:ext cx="1585913" cy="338554"/>
          </a:xfrm>
          <a:prstGeom prst="rect">
            <a:avLst/>
          </a:prstGeom>
          <a:noFill/>
        </p:spPr>
        <p:txBody>
          <a:bodyPr wrap="square" rtlCol="0">
            <a:spAutoFit/>
          </a:bodyPr>
          <a:lstStyle/>
          <a:p>
            <a:r>
              <a:rPr lang="zh-CN" altLang="en-US" b="1" dirty="0">
                <a:solidFill>
                  <a:srgbClr val="00B0F0"/>
                </a:solidFill>
                <a:latin typeface="+mn-ea"/>
              </a:rPr>
              <a:t>方案开发</a:t>
            </a:r>
            <a:endParaRPr lang="zh-CN" altLang="en-US" b="1" dirty="0">
              <a:solidFill>
                <a:srgbClr val="00B0F0"/>
              </a:solidFill>
              <a:latin typeface="+mn-ea"/>
            </a:endParaRPr>
          </a:p>
        </p:txBody>
      </p:sp>
      <p:grpSp>
        <p:nvGrpSpPr>
          <p:cNvPr id="5" name="组合 39"/>
          <p:cNvGrpSpPr/>
          <p:nvPr/>
        </p:nvGrpSpPr>
        <p:grpSpPr>
          <a:xfrm>
            <a:off x="6234266" y="2345167"/>
            <a:ext cx="502710" cy="597613"/>
            <a:chOff x="1730580" y="4037114"/>
            <a:chExt cx="433976" cy="226503"/>
          </a:xfrm>
        </p:grpSpPr>
        <p:sp>
          <p:nvSpPr>
            <p:cNvPr id="41" name="椭圆 40"/>
            <p:cNvSpPr/>
            <p:nvPr/>
          </p:nvSpPr>
          <p:spPr>
            <a:xfrm>
              <a:off x="1730580" y="4037114"/>
              <a:ext cx="433976" cy="226503"/>
            </a:xfrm>
            <a:prstGeom prst="ellips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2" name="椭圆 41"/>
            <p:cNvSpPr/>
            <p:nvPr/>
          </p:nvSpPr>
          <p:spPr>
            <a:xfrm>
              <a:off x="1831247" y="4098132"/>
              <a:ext cx="234892" cy="107157"/>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43" name="TextBox 42"/>
          <p:cNvSpPr txBox="1"/>
          <p:nvPr/>
        </p:nvSpPr>
        <p:spPr>
          <a:xfrm>
            <a:off x="6117822" y="2940199"/>
            <a:ext cx="1668887" cy="338554"/>
          </a:xfrm>
          <a:prstGeom prst="rect">
            <a:avLst/>
          </a:prstGeom>
          <a:noFill/>
        </p:spPr>
        <p:txBody>
          <a:bodyPr wrap="square" rtlCol="0">
            <a:spAutoFit/>
          </a:bodyPr>
          <a:lstStyle/>
          <a:p>
            <a:r>
              <a:rPr lang="zh-CN" altLang="en-US" b="1" dirty="0">
                <a:solidFill>
                  <a:srgbClr val="00B0F0"/>
                </a:solidFill>
                <a:latin typeface="+mn-ea"/>
              </a:rPr>
              <a:t>售后服务</a:t>
            </a:r>
            <a:endParaRPr lang="zh-CN" altLang="en-US" b="1" dirty="0">
              <a:solidFill>
                <a:srgbClr val="00B0F0"/>
              </a:solidFill>
              <a:latin typeface="+mn-ea"/>
            </a:endParaRPr>
          </a:p>
        </p:txBody>
      </p:sp>
      <p:grpSp>
        <p:nvGrpSpPr>
          <p:cNvPr id="8" name="组合 47"/>
          <p:cNvGrpSpPr/>
          <p:nvPr/>
        </p:nvGrpSpPr>
        <p:grpSpPr>
          <a:xfrm>
            <a:off x="3953646" y="2991717"/>
            <a:ext cx="524225" cy="633610"/>
            <a:chOff x="4369005" y="3322739"/>
            <a:chExt cx="433976" cy="226503"/>
          </a:xfrm>
        </p:grpSpPr>
        <p:sp>
          <p:nvSpPr>
            <p:cNvPr id="45" name="椭圆 44"/>
            <p:cNvSpPr/>
            <p:nvPr/>
          </p:nvSpPr>
          <p:spPr>
            <a:xfrm>
              <a:off x="4369005" y="3322739"/>
              <a:ext cx="433976" cy="226503"/>
            </a:xfrm>
            <a:prstGeom prst="ellipse">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6" name="椭圆 45"/>
            <p:cNvSpPr/>
            <p:nvPr/>
          </p:nvSpPr>
          <p:spPr>
            <a:xfrm>
              <a:off x="4469672" y="3383757"/>
              <a:ext cx="234892" cy="10715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47" name="TextBox 46"/>
          <p:cNvSpPr txBox="1"/>
          <p:nvPr/>
        </p:nvSpPr>
        <p:spPr>
          <a:xfrm>
            <a:off x="3952258" y="2578473"/>
            <a:ext cx="1762750" cy="338554"/>
          </a:xfrm>
          <a:prstGeom prst="rect">
            <a:avLst/>
          </a:prstGeom>
          <a:noFill/>
        </p:spPr>
        <p:txBody>
          <a:bodyPr wrap="square" rtlCol="0">
            <a:spAutoFit/>
          </a:bodyPr>
          <a:lstStyle/>
          <a:p>
            <a:r>
              <a:rPr lang="zh-CN" altLang="en-US" b="1" dirty="0">
                <a:solidFill>
                  <a:srgbClr val="00B050"/>
                </a:solidFill>
                <a:latin typeface="+mn-ea"/>
              </a:rPr>
              <a:t>免费</a:t>
            </a:r>
            <a:r>
              <a:rPr lang="en-US" altLang="zh-CN" b="1" dirty="0">
                <a:solidFill>
                  <a:srgbClr val="00B050"/>
                </a:solidFill>
                <a:latin typeface="+mn-ea"/>
              </a:rPr>
              <a:t>1</a:t>
            </a:r>
            <a:r>
              <a:rPr lang="zh-CN" altLang="en-US" b="1" dirty="0">
                <a:solidFill>
                  <a:srgbClr val="00B050"/>
                </a:solidFill>
                <a:latin typeface="+mn-ea"/>
              </a:rPr>
              <a:t>次培训</a:t>
            </a:r>
            <a:endParaRPr lang="zh-CN" altLang="en-US" b="1" dirty="0">
              <a:solidFill>
                <a:srgbClr val="00B050"/>
              </a:solidFill>
              <a:latin typeface="+mn-ea"/>
            </a:endParaRPr>
          </a:p>
        </p:txBody>
      </p:sp>
      <p:sp>
        <p:nvSpPr>
          <p:cNvPr id="37" name="文本框 5"/>
          <p:cNvSpPr txBox="1"/>
          <p:nvPr/>
        </p:nvSpPr>
        <p:spPr>
          <a:xfrm>
            <a:off x="3214678" y="285728"/>
            <a:ext cx="2935605" cy="369332"/>
          </a:xfrm>
          <a:prstGeom prst="rect">
            <a:avLst/>
          </a:prstGeom>
          <a:noFill/>
        </p:spPr>
        <p:txBody>
          <a:bodyPr wrap="square" rtlCol="0">
            <a:spAutoFit/>
          </a:bodyPr>
          <a:lstStyle/>
          <a:p>
            <a:r>
              <a:rPr lang="zh-CN" altLang="en-US" sz="1800" dirty="0">
                <a:solidFill>
                  <a:schemeClr val="accent1">
                    <a:lumMod val="50000"/>
                  </a:schemeClr>
                </a:solidFill>
                <a:latin typeface="微软雅黑" panose="020B0503020204020204" charset="-122"/>
                <a:ea typeface="微软雅黑" panose="020B0503020204020204" charset="-122"/>
              </a:rPr>
              <a:t>五、服务说明</a:t>
            </a:r>
            <a:endParaRPr lang="zh-CN" altLang="en-US" sz="1800" dirty="0">
              <a:solidFill>
                <a:schemeClr val="accent1">
                  <a:lumMod val="50000"/>
                </a:schemeClr>
              </a:solidFill>
              <a:latin typeface="微软雅黑" panose="020B0503020204020204" charset="-122"/>
              <a:ea typeface="微软雅黑" panose="020B0503020204020204" charset="-122"/>
            </a:endParaRPr>
          </a:p>
        </p:txBody>
      </p:sp>
      <p:sp>
        <p:nvSpPr>
          <p:cNvPr id="64" name="椭圆 63"/>
          <p:cNvSpPr/>
          <p:nvPr/>
        </p:nvSpPr>
        <p:spPr>
          <a:xfrm>
            <a:off x="6221954" y="3519543"/>
            <a:ext cx="179233" cy="20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5" name="椭圆 64"/>
          <p:cNvSpPr/>
          <p:nvPr/>
        </p:nvSpPr>
        <p:spPr>
          <a:xfrm>
            <a:off x="6218319" y="4582002"/>
            <a:ext cx="179233" cy="20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 name="文本框 1"/>
          <p:cNvSpPr txBox="1"/>
          <p:nvPr/>
        </p:nvSpPr>
        <p:spPr>
          <a:xfrm flipH="1">
            <a:off x="1576395" y="4640853"/>
            <a:ext cx="3638546" cy="338554"/>
          </a:xfrm>
          <a:prstGeom prst="rect">
            <a:avLst/>
          </a:prstGeom>
          <a:noFill/>
        </p:spPr>
        <p:txBody>
          <a:bodyPr wrap="square" rtlCol="0">
            <a:spAutoFit/>
          </a:bodyPr>
          <a:lstStyle/>
          <a:p>
            <a:r>
              <a:rPr lang="zh-CN" altLang="en-US" dirty="0"/>
              <a:t>工程师组织会议评估确认方案可行性。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calcmode="lin" valueType="num">
                                      <p:cBhvr>
                                        <p:cTn id="7" dur="4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37"/>
                                        </p:tgtEl>
                                        <p:attrNameLst>
                                          <p:attrName>ppt_y</p:attrName>
                                        </p:attrNameLst>
                                      </p:cBhvr>
                                      <p:tavLst>
                                        <p:tav tm="0">
                                          <p:val>
                                            <p:strVal val="#ppt_y"/>
                                          </p:val>
                                        </p:tav>
                                        <p:tav tm="100000">
                                          <p:val>
                                            <p:strVal val="#ppt_y"/>
                                          </p:val>
                                        </p:tav>
                                      </p:tavLst>
                                    </p:anim>
                                    <p:anim calcmode="lin" valueType="num">
                                      <p:cBhvr>
                                        <p:cTn id="9" dur="4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37"/>
                                        </p:tgtEl>
                                      </p:cBhvr>
                                    </p:animEffect>
                                  </p:childTnLst>
                                </p:cTn>
                              </p:par>
                            </p:childTnLst>
                          </p:cTn>
                        </p:par>
                        <p:par>
                          <p:cTn id="12" fill="hold">
                            <p:stCondLst>
                              <p:cond delay="600"/>
                            </p:stCondLst>
                            <p:childTnLst>
                              <p:par>
                                <p:cTn id="13" presetID="2" presetClass="entr" presetSubtype="8"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文本框 5"/>
          <p:cNvSpPr txBox="1"/>
          <p:nvPr/>
        </p:nvSpPr>
        <p:spPr>
          <a:xfrm>
            <a:off x="3000364" y="285728"/>
            <a:ext cx="2935605" cy="369332"/>
          </a:xfrm>
          <a:prstGeom prst="rect">
            <a:avLst/>
          </a:prstGeom>
          <a:noFill/>
        </p:spPr>
        <p:txBody>
          <a:bodyPr wrap="square" rtlCol="0">
            <a:spAutoFit/>
          </a:bodyPr>
          <a:lstStyle/>
          <a:p>
            <a:r>
              <a:rPr lang="zh-CN" altLang="en-US" sz="1800" dirty="0">
                <a:solidFill>
                  <a:schemeClr val="accent1">
                    <a:lumMod val="50000"/>
                  </a:schemeClr>
                </a:solidFill>
                <a:latin typeface="微软雅黑" panose="020B0503020204020204" charset="-122"/>
                <a:ea typeface="微软雅黑" panose="020B0503020204020204" charset="-122"/>
              </a:rPr>
              <a:t>六、项目进度与计划</a:t>
            </a:r>
            <a:endParaRPr lang="zh-CN" altLang="en-US" sz="1800" dirty="0">
              <a:solidFill>
                <a:schemeClr val="accent1">
                  <a:lumMod val="50000"/>
                </a:schemeClr>
              </a:solidFill>
              <a:latin typeface="微软雅黑" panose="020B0503020204020204" charset="-122"/>
              <a:ea typeface="微软雅黑" panose="020B0503020204020204" charset="-122"/>
            </a:endParaRPr>
          </a:p>
        </p:txBody>
      </p:sp>
      <p:sp>
        <p:nvSpPr>
          <p:cNvPr id="6" name="矩形 5"/>
          <p:cNvSpPr/>
          <p:nvPr/>
        </p:nvSpPr>
        <p:spPr>
          <a:xfrm>
            <a:off x="714375" y="1390640"/>
            <a:ext cx="7696200" cy="2554545"/>
          </a:xfrm>
          <a:prstGeom prst="rect">
            <a:avLst/>
          </a:prstGeom>
        </p:spPr>
        <p:txBody>
          <a:bodyPr wrap="square">
            <a:spAutoFit/>
          </a:bodyPr>
          <a:lstStyle/>
          <a:p>
            <a:r>
              <a:rPr lang="en-US" altLang="zh-CN" dirty="0">
                <a:solidFill>
                  <a:srgbClr val="0070C0"/>
                </a:solidFill>
                <a:latin typeface="+mn-ea"/>
              </a:rPr>
              <a:t>1</a:t>
            </a:r>
            <a:r>
              <a:rPr lang="zh-CN" altLang="en-US" dirty="0">
                <a:solidFill>
                  <a:srgbClr val="0070C0"/>
                </a:solidFill>
                <a:latin typeface="+mn-ea"/>
              </a:rPr>
              <a:t>，甲方预支付该设备的总造价之</a:t>
            </a:r>
            <a:r>
              <a:rPr lang="en-US" altLang="zh-CN" dirty="0">
                <a:solidFill>
                  <a:srgbClr val="0070C0"/>
                </a:solidFill>
                <a:latin typeface="+mn-ea"/>
              </a:rPr>
              <a:t>30%</a:t>
            </a:r>
            <a:r>
              <a:rPr lang="zh-CN" altLang="en-US" dirty="0">
                <a:solidFill>
                  <a:srgbClr val="0070C0"/>
                </a:solidFill>
                <a:latin typeface="+mn-ea"/>
              </a:rPr>
              <a:t>定金货款给乙方，设备预验收后出厂前预付</a:t>
            </a:r>
            <a:r>
              <a:rPr lang="en-US" altLang="zh-CN" dirty="0">
                <a:solidFill>
                  <a:srgbClr val="0070C0"/>
                </a:solidFill>
                <a:latin typeface="+mn-ea"/>
              </a:rPr>
              <a:t>30%</a:t>
            </a:r>
            <a:r>
              <a:rPr lang="zh-CN" altLang="en-US" dirty="0">
                <a:solidFill>
                  <a:srgbClr val="0070C0"/>
                </a:solidFill>
                <a:latin typeface="+mn-ea"/>
              </a:rPr>
              <a:t>，设备终验收后</a:t>
            </a:r>
            <a:r>
              <a:rPr lang="en-US" altLang="zh-CN" dirty="0">
                <a:solidFill>
                  <a:srgbClr val="0070C0"/>
                </a:solidFill>
                <a:latin typeface="+mn-ea"/>
              </a:rPr>
              <a:t>15</a:t>
            </a:r>
            <a:r>
              <a:rPr lang="zh-CN" altLang="en-US" dirty="0">
                <a:solidFill>
                  <a:srgbClr val="0070C0"/>
                </a:solidFill>
                <a:latin typeface="+mn-ea"/>
              </a:rPr>
              <a:t>天内付</a:t>
            </a:r>
            <a:r>
              <a:rPr lang="en-US" altLang="zh-CN" dirty="0">
                <a:solidFill>
                  <a:srgbClr val="0070C0"/>
                </a:solidFill>
                <a:latin typeface="+mn-ea"/>
              </a:rPr>
              <a:t>30%</a:t>
            </a:r>
            <a:r>
              <a:rPr lang="zh-CN" altLang="en-US" dirty="0">
                <a:solidFill>
                  <a:srgbClr val="0070C0"/>
                </a:solidFill>
                <a:latin typeface="+mn-ea"/>
              </a:rPr>
              <a:t>，终验收合格后一年内支付余款。</a:t>
            </a:r>
            <a:endParaRPr lang="en-US" altLang="zh-CN" dirty="0">
              <a:solidFill>
                <a:srgbClr val="0070C0"/>
              </a:solidFill>
              <a:latin typeface="+mn-ea"/>
            </a:endParaRPr>
          </a:p>
          <a:p>
            <a:r>
              <a:rPr lang="en-US" altLang="zh-CN" dirty="0">
                <a:solidFill>
                  <a:srgbClr val="0070C0"/>
                </a:solidFill>
                <a:latin typeface="+mn-ea"/>
              </a:rPr>
              <a:t>2</a:t>
            </a:r>
            <a:r>
              <a:rPr lang="zh-CN" altLang="en-US" dirty="0">
                <a:solidFill>
                  <a:srgbClr val="0070C0"/>
                </a:solidFill>
                <a:latin typeface="+mn-ea"/>
              </a:rPr>
              <a:t>，乙方收到第一笔定金后作为项目合同启动日期。</a:t>
            </a:r>
            <a:endParaRPr lang="en-US" altLang="zh-CN" dirty="0">
              <a:solidFill>
                <a:srgbClr val="0070C0"/>
              </a:solidFill>
              <a:latin typeface="+mn-ea"/>
            </a:endParaRPr>
          </a:p>
          <a:p>
            <a:endParaRPr lang="zh-CN" altLang="en-US" dirty="0">
              <a:latin typeface="+mn-ea"/>
            </a:endParaRPr>
          </a:p>
          <a:p>
            <a:r>
              <a:rPr lang="en-US" altLang="zh-CN" dirty="0">
                <a:latin typeface="+mn-ea"/>
              </a:rPr>
              <a:t>• </a:t>
            </a:r>
            <a:r>
              <a:rPr lang="zh-CN" altLang="en-US" dirty="0">
                <a:latin typeface="+mn-ea"/>
              </a:rPr>
              <a:t>合同启动后乙方在</a:t>
            </a:r>
            <a:r>
              <a:rPr lang="en-US" altLang="zh-CN" u="sng" dirty="0">
                <a:solidFill>
                  <a:schemeClr val="tx2">
                    <a:lumMod val="60000"/>
                    <a:lumOff val="40000"/>
                  </a:schemeClr>
                </a:solidFill>
                <a:latin typeface="+mn-ea"/>
              </a:rPr>
              <a:t>10</a:t>
            </a:r>
            <a:r>
              <a:rPr lang="zh-CN" altLang="en-US" u="sng" dirty="0">
                <a:solidFill>
                  <a:schemeClr val="tx2">
                    <a:lumMod val="60000"/>
                    <a:lumOff val="40000"/>
                  </a:schemeClr>
                </a:solidFill>
                <a:latin typeface="+mn-ea"/>
              </a:rPr>
              <a:t>个工作日</a:t>
            </a:r>
            <a:r>
              <a:rPr lang="zh-CN" altLang="en-US" dirty="0">
                <a:latin typeface="+mn-ea"/>
              </a:rPr>
              <a:t>内完成图纸设计</a:t>
            </a:r>
            <a:endParaRPr lang="zh-CN" altLang="en-US" dirty="0">
              <a:latin typeface="+mn-ea"/>
            </a:endParaRPr>
          </a:p>
          <a:p>
            <a:r>
              <a:rPr lang="en-US" altLang="zh-CN" dirty="0">
                <a:latin typeface="+mn-ea"/>
              </a:rPr>
              <a:t>• </a:t>
            </a:r>
            <a:r>
              <a:rPr lang="zh-CN" altLang="en-US" dirty="0">
                <a:latin typeface="+mn-ea"/>
              </a:rPr>
              <a:t>乙方</a:t>
            </a:r>
            <a:r>
              <a:rPr lang="en-US" altLang="zh-CN" u="sng" dirty="0">
                <a:solidFill>
                  <a:schemeClr val="tx2">
                    <a:lumMod val="60000"/>
                    <a:lumOff val="40000"/>
                  </a:schemeClr>
                </a:solidFill>
                <a:latin typeface="+mn-ea"/>
              </a:rPr>
              <a:t>30</a:t>
            </a:r>
            <a:r>
              <a:rPr lang="zh-CN" altLang="en-US" u="sng" dirty="0">
                <a:solidFill>
                  <a:schemeClr val="tx2">
                    <a:lumMod val="60000"/>
                    <a:lumOff val="40000"/>
                  </a:schemeClr>
                </a:solidFill>
                <a:latin typeface="+mn-ea"/>
              </a:rPr>
              <a:t>个工作日</a:t>
            </a:r>
            <a:r>
              <a:rPr lang="zh-CN" altLang="en-US" dirty="0">
                <a:latin typeface="+mn-ea"/>
              </a:rPr>
              <a:t>内完成采购及加工</a:t>
            </a:r>
            <a:endParaRPr lang="zh-CN" altLang="en-US" dirty="0">
              <a:latin typeface="+mn-ea"/>
            </a:endParaRPr>
          </a:p>
          <a:p>
            <a:r>
              <a:rPr lang="en-US" altLang="zh-CN" dirty="0">
                <a:latin typeface="+mn-ea"/>
              </a:rPr>
              <a:t>• </a:t>
            </a:r>
            <a:r>
              <a:rPr lang="zh-CN" altLang="en-US" dirty="0">
                <a:latin typeface="+mn-ea"/>
              </a:rPr>
              <a:t>乙方</a:t>
            </a:r>
            <a:r>
              <a:rPr lang="en-US" altLang="zh-CN" u="sng" dirty="0">
                <a:solidFill>
                  <a:schemeClr val="tx2">
                    <a:lumMod val="60000"/>
                    <a:lumOff val="40000"/>
                  </a:schemeClr>
                </a:solidFill>
                <a:latin typeface="+mn-ea"/>
              </a:rPr>
              <a:t>5</a:t>
            </a:r>
            <a:r>
              <a:rPr lang="zh-CN" altLang="en-US" u="sng" dirty="0">
                <a:solidFill>
                  <a:schemeClr val="tx2">
                    <a:lumMod val="60000"/>
                    <a:lumOff val="40000"/>
                  </a:schemeClr>
                </a:solidFill>
                <a:latin typeface="+mn-ea"/>
              </a:rPr>
              <a:t>个工作日</a:t>
            </a:r>
            <a:r>
              <a:rPr lang="zh-CN" altLang="en-US" dirty="0">
                <a:latin typeface="+mn-ea"/>
              </a:rPr>
              <a:t>内完成装配调试</a:t>
            </a:r>
            <a:endParaRPr lang="zh-CN" altLang="en-US" dirty="0">
              <a:latin typeface="+mn-ea"/>
            </a:endParaRPr>
          </a:p>
          <a:p>
            <a:r>
              <a:rPr lang="en-US" altLang="zh-CN" dirty="0">
                <a:latin typeface="+mn-ea"/>
              </a:rPr>
              <a:t>• </a:t>
            </a:r>
            <a:r>
              <a:rPr lang="zh-CN" altLang="en-US" dirty="0">
                <a:latin typeface="+mn-ea"/>
              </a:rPr>
              <a:t>甲方相关人员到乙方工厂进行预验收</a:t>
            </a:r>
            <a:endParaRPr lang="en-US" altLang="zh-CN" dirty="0">
              <a:latin typeface="+mn-ea"/>
            </a:endParaRPr>
          </a:p>
          <a:p>
            <a:r>
              <a:rPr lang="en-US" altLang="zh-CN" dirty="0">
                <a:latin typeface="+mn-ea"/>
              </a:rPr>
              <a:t>• </a:t>
            </a:r>
            <a:r>
              <a:rPr lang="zh-CN" altLang="en-US" dirty="0">
                <a:latin typeface="+mn-ea"/>
              </a:rPr>
              <a:t>甲方工厂安装调试</a:t>
            </a:r>
            <a:r>
              <a:rPr lang="en-US" altLang="zh-CN" dirty="0">
                <a:latin typeface="+mn-ea"/>
              </a:rPr>
              <a:t>20</a:t>
            </a:r>
            <a:r>
              <a:rPr lang="zh-CN" altLang="en-US" dirty="0">
                <a:latin typeface="+mn-ea"/>
              </a:rPr>
              <a:t>个工作日</a:t>
            </a:r>
            <a:endParaRPr lang="zh-CN" altLang="en-US" dirty="0">
              <a:latin typeface="+mn-ea"/>
            </a:endParaRPr>
          </a:p>
          <a:p>
            <a:r>
              <a:rPr lang="en-US" altLang="zh-CN" dirty="0">
                <a:latin typeface="+mn-ea"/>
              </a:rPr>
              <a:t>• </a:t>
            </a:r>
            <a:r>
              <a:rPr lang="zh-CN" altLang="en-US" dirty="0">
                <a:latin typeface="+mn-ea"/>
              </a:rPr>
              <a:t>共</a:t>
            </a:r>
            <a:r>
              <a:rPr lang="en-US" altLang="zh-CN" u="sng" dirty="0">
                <a:solidFill>
                  <a:schemeClr val="tx2">
                    <a:lumMod val="60000"/>
                    <a:lumOff val="40000"/>
                  </a:schemeClr>
                </a:solidFill>
                <a:latin typeface="+mn-ea"/>
              </a:rPr>
              <a:t>65</a:t>
            </a:r>
            <a:r>
              <a:rPr lang="zh-CN" altLang="en-US" u="sng" dirty="0">
                <a:solidFill>
                  <a:schemeClr val="tx2">
                    <a:lumMod val="60000"/>
                    <a:lumOff val="40000"/>
                  </a:schemeClr>
                </a:solidFill>
                <a:latin typeface="+mn-ea"/>
              </a:rPr>
              <a:t>个工作日</a:t>
            </a:r>
            <a:r>
              <a:rPr lang="zh-CN" altLang="en-US" dirty="0">
                <a:latin typeface="+mn-ea"/>
              </a:rPr>
              <a:t>后在甲方工厂进行试生产</a:t>
            </a:r>
            <a:endParaRPr lang="zh-CN" altLang="en-US" dirty="0">
              <a:latin typeface="+mn-ea"/>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4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5"/>
                                        </p:tgtEl>
                                        <p:attrNameLst>
                                          <p:attrName>ppt_y</p:attrName>
                                        </p:attrNameLst>
                                      </p:cBhvr>
                                      <p:tavLst>
                                        <p:tav tm="0">
                                          <p:val>
                                            <p:strVal val="#ppt_y"/>
                                          </p:val>
                                        </p:tav>
                                        <p:tav tm="100000">
                                          <p:val>
                                            <p:strVal val="#ppt_y"/>
                                          </p:val>
                                        </p:tav>
                                      </p:tavLst>
                                    </p:anim>
                                    <p:anim calcmode="lin" valueType="num">
                                      <p:cBhvr>
                                        <p:cTn id="9" dur="4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前组装线</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272563" y="2489999"/>
            <a:ext cx="8676456" cy="4124950"/>
          </a:xfrm>
          <a:prstGeom prst="rect">
            <a:avLst/>
          </a:prstGeom>
        </p:spPr>
      </p:pic>
      <p:graphicFrame>
        <p:nvGraphicFramePr>
          <p:cNvPr id="8" name="表格 7"/>
          <p:cNvGraphicFramePr>
            <a:graphicFrameLocks noGrp="1"/>
          </p:cNvGraphicFramePr>
          <p:nvPr/>
        </p:nvGraphicFramePr>
        <p:xfrm>
          <a:off x="2627784" y="607407"/>
          <a:ext cx="6244437" cy="2317536"/>
        </p:xfrm>
        <a:graphic>
          <a:graphicData uri="http://schemas.openxmlformats.org/drawingml/2006/table">
            <a:tbl>
              <a:tblPr>
                <a:tableStyleId>{5C22544A-7EE6-4342-B048-85BDC9FD1C3A}</a:tableStyleId>
              </a:tblPr>
              <a:tblGrid>
                <a:gridCol w="385997"/>
                <a:gridCol w="660368"/>
                <a:gridCol w="261045"/>
                <a:gridCol w="379771"/>
                <a:gridCol w="4557256"/>
              </a:tblGrid>
              <a:tr h="193128">
                <a:tc>
                  <a:txBody>
                    <a:bodyPr/>
                    <a:lstStyle/>
                    <a:p>
                      <a:pPr algn="ctr" fontAlgn="ctr"/>
                      <a:r>
                        <a:rPr lang="zh-CN" altLang="en-US" sz="800" u="none" strike="noStrike">
                          <a:effectLst/>
                        </a:rPr>
                        <a:t>项目</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zh-CN" altLang="en-US" sz="800" u="none" strike="noStrike">
                          <a:effectLst/>
                        </a:rPr>
                        <a:t>　</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gridSpan="2">
                  <a:txBody>
                    <a:bodyPr/>
                    <a:lstStyle/>
                    <a:p>
                      <a:pPr algn="ctr" fontAlgn="ctr"/>
                      <a:r>
                        <a:rPr lang="zh-CN" altLang="en-US" sz="800" u="none" strike="noStrike">
                          <a:effectLst/>
                        </a:rPr>
                        <a:t>内容</a:t>
                      </a:r>
                      <a:endParaRPr lang="zh-CN" altLang="en-US" sz="800" b="0" i="0" u="none" strike="noStrike">
                        <a:effectLst/>
                        <a:latin typeface="Modern H Medium"/>
                        <a:ea typeface="돋움" panose="020B0600000101010101" pitchFamily="34" charset="-127"/>
                      </a:endParaRPr>
                    </a:p>
                  </a:txBody>
                  <a:tcPr marL="0" marR="0" marT="0" marB="0" anchor="ctr"/>
                </a:tc>
                <a:tc hMerge="1">
                  <a:tcPr/>
                </a:tc>
              </a:tr>
              <a:tr h="193128">
                <a:tc rowSpan="11">
                  <a:txBody>
                    <a:bodyPr/>
                    <a:lstStyle/>
                    <a:p>
                      <a:pPr algn="ctr" fontAlgn="ctr"/>
                      <a:r>
                        <a:rPr lang="zh-CN" altLang="en-US" sz="800" u="none" strike="noStrike" dirty="0">
                          <a:effectLst/>
                        </a:rPr>
                        <a:t>前组装线</a:t>
                      </a:r>
                      <a:endParaRPr lang="zh-CN" altLang="en-US" sz="800" b="0" i="0" u="none" strike="noStrike" dirty="0">
                        <a:effectLst/>
                        <a:latin typeface="宋体" panose="02010600030101010101" pitchFamily="2" charset="-122"/>
                        <a:ea typeface="宋体" panose="02010600030101010101" pitchFamily="2" charset="-122"/>
                      </a:endParaRPr>
                    </a:p>
                  </a:txBody>
                  <a:tcPr marL="0" marR="0" marT="0" marB="0" anchor="ctr"/>
                </a:tc>
                <a:tc gridSpan="2">
                  <a:txBody>
                    <a:bodyPr/>
                    <a:lstStyle/>
                    <a:p>
                      <a:pPr algn="l" fontAlgn="ctr"/>
                      <a:r>
                        <a:rPr lang="zh-CN" altLang="en-US" sz="800" u="none" strike="noStrike">
                          <a:effectLst/>
                        </a:rPr>
                        <a:t>输送机</a:t>
                      </a:r>
                      <a:endParaRPr lang="zh-CN" altLang="en-US" sz="8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43</a:t>
                      </a:r>
                      <a:r>
                        <a:rPr lang="zh-CN" altLang="en-US" sz="800" u="none" strike="noStrike">
                          <a:effectLst/>
                        </a:rPr>
                        <a:t>工位</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 主线</a:t>
                      </a:r>
                      <a:r>
                        <a:rPr lang="en-US" altLang="zh-CN" sz="800" u="none" strike="noStrike">
                          <a:effectLst/>
                        </a:rPr>
                        <a:t>(29</a:t>
                      </a:r>
                      <a:r>
                        <a:rPr lang="zh-CN" altLang="en-US" sz="800" u="none" strike="noStrike">
                          <a:effectLst/>
                        </a:rPr>
                        <a:t>工位</a:t>
                      </a:r>
                      <a:r>
                        <a:rPr lang="en-US" altLang="zh-CN" sz="800" u="none" strike="noStrike">
                          <a:effectLst/>
                        </a:rPr>
                        <a:t>) / </a:t>
                      </a:r>
                      <a:r>
                        <a:rPr lang="zh-CN" altLang="en-US" sz="800" u="none" strike="noStrike">
                          <a:effectLst/>
                        </a:rPr>
                        <a:t>支线</a:t>
                      </a:r>
                      <a:r>
                        <a:rPr lang="en-US" altLang="zh-CN" sz="800" u="none" strike="noStrike">
                          <a:effectLst/>
                        </a:rPr>
                        <a:t>12</a:t>
                      </a:r>
                      <a:r>
                        <a:rPr lang="zh-CN" altLang="en-US" sz="800" u="none" strike="noStrike">
                          <a:effectLst/>
                        </a:rPr>
                        <a:t>工位</a:t>
                      </a:r>
                      <a:r>
                        <a:rPr lang="en-US" altLang="zh-CN" sz="800" u="none" strike="noStrike">
                          <a:effectLst/>
                        </a:rPr>
                        <a:t>/</a:t>
                      </a:r>
                      <a:r>
                        <a:rPr lang="zh-CN" altLang="en-US" sz="800" u="none" strike="noStrike">
                          <a:effectLst/>
                        </a:rPr>
                        <a:t>返修线</a:t>
                      </a:r>
                      <a:r>
                        <a:rPr lang="en-US" altLang="zh-CN" sz="800" u="none" strike="noStrike">
                          <a:effectLst/>
                        </a:rPr>
                        <a:t>2</a:t>
                      </a:r>
                      <a:r>
                        <a:rPr lang="zh-CN" altLang="en-US" sz="800" u="none" strike="noStrike">
                          <a:effectLst/>
                        </a:rPr>
                        <a:t>工位，主线为双层线 </a:t>
                      </a:r>
                      <a:r>
                        <a:rPr lang="en-US" altLang="zh-CN" sz="800" u="none" strike="noStrike">
                          <a:effectLst/>
                        </a:rPr>
                        <a:t>900(</a:t>
                      </a:r>
                      <a:r>
                        <a:rPr lang="zh-CN" altLang="en-US" sz="800" u="none" strike="noStrike">
                          <a:effectLst/>
                        </a:rPr>
                        <a:t>宽</a:t>
                      </a:r>
                      <a:r>
                        <a:rPr lang="en-US" altLang="zh-CN" sz="800" u="none" strike="noStrike">
                          <a:effectLst/>
                        </a:rPr>
                        <a:t>)X815(</a:t>
                      </a:r>
                      <a:r>
                        <a:rPr lang="zh-CN" altLang="en-US" sz="800" u="none" strike="noStrike">
                          <a:effectLst/>
                        </a:rPr>
                        <a:t>高</a:t>
                      </a:r>
                      <a:r>
                        <a:rPr lang="en-US" altLang="zh-CN" sz="800" u="none" strike="noStrike">
                          <a:effectLst/>
                        </a:rPr>
                        <a:t>)</a:t>
                      </a:r>
                      <a:endParaRPr lang="en-US" altLang="zh-CN" sz="800" b="0" i="0" u="none" strike="noStrike">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dirty="0">
                          <a:effectLst/>
                        </a:rPr>
                        <a:t>升降机</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2 </a:t>
                      </a:r>
                      <a:r>
                        <a:rPr lang="zh-CN" altLang="en-US" sz="800" u="none" strike="noStrike">
                          <a:effectLst/>
                        </a:rPr>
                        <a:t>台</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将夹具托盘升降</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dirty="0">
                          <a:effectLst/>
                        </a:rPr>
                        <a:t>转向器</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　</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a:effectLst/>
                        </a:rPr>
                        <a:t>6 </a:t>
                      </a:r>
                      <a:r>
                        <a:rPr lang="zh-CN" altLang="en-US" sz="800" u="none" strike="noStrike">
                          <a:effectLst/>
                        </a:rPr>
                        <a:t>台</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 改变输送机内夹具的方向</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dirty="0">
                          <a:effectLst/>
                        </a:rPr>
                        <a:t>精定位工位</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a:effectLst/>
                        </a:rPr>
                        <a:t>7</a:t>
                      </a:r>
                      <a:r>
                        <a:rPr lang="zh-CN" altLang="en-US" sz="800" u="none" strike="noStrike">
                          <a:effectLst/>
                        </a:rPr>
                        <a:t>台</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定位座椅，辅助机械手操作</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dirty="0">
                          <a:effectLst/>
                        </a:rPr>
                        <a:t>前分装线</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13</a:t>
                      </a:r>
                      <a:r>
                        <a:rPr lang="zh-CN" altLang="en-US" sz="800" u="none" strike="noStrike">
                          <a:effectLst/>
                        </a:rPr>
                        <a:t>工位</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双层线，上层</a:t>
                      </a:r>
                      <a:r>
                        <a:rPr lang="en-US" altLang="zh-CN" sz="800" u="none" strike="noStrike">
                          <a:effectLst/>
                        </a:rPr>
                        <a:t>13</a:t>
                      </a:r>
                      <a:r>
                        <a:rPr lang="zh-CN" altLang="en-US" sz="800" u="none" strike="noStrike">
                          <a:effectLst/>
                        </a:rPr>
                        <a:t>工位，下层布置</a:t>
                      </a:r>
                      <a:r>
                        <a:rPr lang="en-US" altLang="zh-CN" sz="800" u="none" strike="noStrike">
                          <a:effectLst/>
                        </a:rPr>
                        <a:t>2</a:t>
                      </a:r>
                      <a:r>
                        <a:rPr lang="zh-CN" altLang="en-US" sz="800" u="none" strike="noStrike">
                          <a:effectLst/>
                        </a:rPr>
                        <a:t>个阻挡器 </a:t>
                      </a:r>
                      <a:r>
                        <a:rPr lang="en-US" altLang="zh-CN" sz="800" u="none" strike="noStrike">
                          <a:effectLst/>
                        </a:rPr>
                        <a:t>760(</a:t>
                      </a:r>
                      <a:r>
                        <a:rPr lang="zh-CN" altLang="en-US" sz="800" u="none" strike="noStrike">
                          <a:effectLst/>
                        </a:rPr>
                        <a:t>宽</a:t>
                      </a:r>
                      <a:r>
                        <a:rPr lang="en-US" altLang="zh-CN" sz="800" u="none" strike="noStrike">
                          <a:effectLst/>
                        </a:rPr>
                        <a:t>)X710</a:t>
                      </a:r>
                      <a:r>
                        <a:rPr lang="zh-CN" altLang="en-US" sz="800" u="none" strike="noStrike">
                          <a:effectLst/>
                        </a:rPr>
                        <a:t>（高）</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a:effectLst/>
                        </a:rPr>
                        <a:t>分装线升降机</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dirty="0">
                          <a:effectLst/>
                        </a:rPr>
                        <a:t>2</a:t>
                      </a:r>
                      <a:r>
                        <a:rPr lang="zh-CN" altLang="en-US" sz="800" u="none" strike="noStrike" dirty="0">
                          <a:effectLst/>
                        </a:rPr>
                        <a:t>台</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将夹具托盘升降</a:t>
                      </a:r>
                      <a:endParaRPr lang="zh-CN" altLang="en-US" sz="800" b="0" i="0" u="none" strike="noStrike" dirty="0">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dirty="0">
                          <a:effectLst/>
                        </a:rPr>
                        <a:t>带式输送机</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4</a:t>
                      </a:r>
                      <a:r>
                        <a:rPr lang="zh-CN" altLang="en-US" sz="800" u="none" strike="noStrike">
                          <a:effectLst/>
                        </a:rPr>
                        <a:t>米</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靠背预装线皮带 </a:t>
                      </a:r>
                      <a:r>
                        <a:rPr lang="en-US" altLang="zh-CN" sz="800" u="none" strike="noStrike">
                          <a:effectLst/>
                        </a:rPr>
                        <a:t>3</a:t>
                      </a:r>
                      <a:r>
                        <a:rPr lang="zh-CN" altLang="en-US" sz="800" u="none" strike="noStrike">
                          <a:effectLst/>
                        </a:rPr>
                        <a:t>米  </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193128">
                <a:tc vMerge="1">
                  <a:tcPr/>
                </a:tc>
                <a:tc gridSpan="2">
                  <a:txBody>
                    <a:bodyPr/>
                    <a:lstStyle/>
                    <a:p>
                      <a:pPr algn="l" fontAlgn="ctr"/>
                      <a:r>
                        <a:rPr lang="zh-CN" altLang="en-US" sz="800" u="none" strike="noStrike" dirty="0">
                          <a:effectLst/>
                        </a:rPr>
                        <a:t>工作台</a:t>
                      </a:r>
                      <a:endParaRPr lang="zh-CN" altLang="en-US" sz="8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6</a:t>
                      </a:r>
                      <a:r>
                        <a:rPr lang="zh-CN" altLang="en-US" sz="800" u="none" strike="noStrike">
                          <a:effectLst/>
                        </a:rPr>
                        <a:t>个</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en-US" sz="800" u="none" strike="noStrike">
                          <a:effectLst/>
                        </a:rPr>
                        <a:t> 2000mmL*800W*1800H </a:t>
                      </a:r>
                      <a:r>
                        <a:rPr lang="zh-CN" altLang="en-US" sz="800" u="none" strike="noStrike">
                          <a:effectLst/>
                        </a:rPr>
                        <a:t>带照明及风扇</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a:txBody>
                    <a:bodyPr/>
                    <a:lstStyle/>
                    <a:p>
                      <a:pPr algn="l" fontAlgn="ctr"/>
                      <a:r>
                        <a:rPr lang="zh-CN" altLang="en-US" sz="800" u="none" strike="noStrike" dirty="0">
                          <a:effectLst/>
                        </a:rPr>
                        <a:t>坐盆工装</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　</a:t>
                      </a:r>
                      <a:endParaRPr lang="zh-CN" altLang="en-US" sz="800" b="0" i="0" u="none" strike="noStrike" dirty="0">
                        <a:effectLst/>
                        <a:latin typeface="Modern H Medium"/>
                        <a:ea typeface="돋움" panose="020B0600000101010101" pitchFamily="34" charset="-127"/>
                      </a:endParaRPr>
                    </a:p>
                  </a:txBody>
                  <a:tcPr marL="0" marR="0" marT="0" marB="0" anchor="ctr"/>
                </a:tc>
                <a:tc>
                  <a:txBody>
                    <a:bodyPr/>
                    <a:lstStyle/>
                    <a:p>
                      <a:pPr algn="ctr" fontAlgn="ctr"/>
                      <a:r>
                        <a:rPr lang="en-US" altLang="zh-CN" sz="800" u="none" strike="noStrike">
                          <a:effectLst/>
                        </a:rPr>
                        <a:t>1</a:t>
                      </a:r>
                      <a:r>
                        <a:rPr lang="zh-CN" altLang="en-US" sz="800" u="none" strike="noStrike">
                          <a:effectLst/>
                        </a:rPr>
                        <a:t>套</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用于坐盆面套封装用，采用气缸压紧用</a:t>
                      </a:r>
                      <a:endParaRPr lang="zh-CN" altLang="en-US" sz="800" b="0" i="0" u="none" strike="noStrike">
                        <a:effectLst/>
                        <a:latin typeface="Modern H Medium"/>
                        <a:ea typeface="돋움" panose="020B0600000101010101" pitchFamily="34" charset="-127"/>
                      </a:endParaRPr>
                    </a:p>
                  </a:txBody>
                  <a:tcPr marL="0" marR="0" marT="0" marB="0" anchor="ctr"/>
                </a:tc>
              </a:tr>
              <a:tr h="193128">
                <a:tc vMerge="1">
                  <a:tcPr/>
                </a:tc>
                <a:tc gridSpan="2">
                  <a:txBody>
                    <a:bodyPr/>
                    <a:lstStyle/>
                    <a:p>
                      <a:pPr algn="l" fontAlgn="ctr"/>
                      <a:r>
                        <a:rPr lang="zh-CN" altLang="en-US" sz="800" u="none" strike="noStrike">
                          <a:effectLst/>
                        </a:rPr>
                        <a:t>操作台</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c hMerge="1">
                  <a:tcPr marL="0" marR="0" marT="0" marB="0" anchor="ctr"/>
                </a:tc>
                <a:tc>
                  <a:txBody>
                    <a:bodyPr/>
                    <a:lstStyle/>
                    <a:p>
                      <a:pPr algn="ctr" fontAlgn="ctr"/>
                      <a:r>
                        <a:rPr lang="en-US" altLang="zh-CN" sz="800" u="none" strike="noStrike">
                          <a:effectLst/>
                        </a:rPr>
                        <a:t>4</a:t>
                      </a:r>
                      <a:r>
                        <a:rPr lang="zh-CN" altLang="en-US" sz="800" u="none" strike="noStrike">
                          <a:effectLst/>
                        </a:rPr>
                        <a:t>个</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a:effectLst/>
                        </a:rPr>
                        <a:t>用于存放半成品及缓冲</a:t>
                      </a:r>
                      <a:endParaRPr lang="zh-CN" altLang="en-US" sz="800" b="0" i="0" u="none" strike="noStrike">
                        <a:effectLst/>
                        <a:latin typeface="宋体" panose="02010600030101010101" pitchFamily="2" charset="-122"/>
                        <a:ea typeface="宋体" panose="02010600030101010101" pitchFamily="2" charset="-122"/>
                      </a:endParaRPr>
                    </a:p>
                  </a:txBody>
                  <a:tcPr marL="0" marR="0" marT="0" marB="0" anchor="ctr"/>
                </a:tc>
              </a:tr>
              <a:tr h="193128">
                <a:tc vMerge="1">
                  <a:tcPr/>
                </a:tc>
                <a:tc gridSpan="2">
                  <a:txBody>
                    <a:bodyPr/>
                    <a:lstStyle/>
                    <a:p>
                      <a:pPr algn="l" fontAlgn="ctr"/>
                      <a:r>
                        <a:rPr lang="zh-CN" altLang="en-US" sz="800" u="none" strike="noStrike">
                          <a:effectLst/>
                        </a:rPr>
                        <a:t>公共设施</a:t>
                      </a:r>
                      <a:endParaRPr lang="zh-CN" altLang="en-US" sz="8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en-US" altLang="zh-CN" sz="800" u="none" strike="noStrike">
                          <a:effectLst/>
                        </a:rPr>
                        <a:t>123 </a:t>
                      </a:r>
                      <a:r>
                        <a:rPr lang="zh-CN" altLang="en-US" sz="800" u="none" strike="noStrike">
                          <a:effectLst/>
                        </a:rPr>
                        <a:t>米</a:t>
                      </a:r>
                      <a:endParaRPr lang="zh-CN" altLang="en-US" sz="800" b="0" i="0" u="none" strike="noStrike">
                        <a:effectLst/>
                        <a:latin typeface="Modern H Medium"/>
                        <a:ea typeface="돋움" panose="020B0600000101010101" pitchFamily="34" charset="-127"/>
                      </a:endParaRPr>
                    </a:p>
                  </a:txBody>
                  <a:tcPr marL="0" marR="0" marT="0" marB="0" anchor="ctr"/>
                </a:tc>
                <a:tc>
                  <a:txBody>
                    <a:bodyPr/>
                    <a:lstStyle/>
                    <a:p>
                      <a:pPr algn="l" fontAlgn="ctr"/>
                      <a:r>
                        <a:rPr lang="zh-CN" altLang="en-US" sz="800" u="none" strike="noStrike" dirty="0">
                          <a:effectLst/>
                        </a:rPr>
                        <a:t>安装公共设施（固定到地面上）， 气动</a:t>
                      </a:r>
                      <a:r>
                        <a:rPr lang="en-US" altLang="zh-CN" sz="800" u="none" strike="noStrike" dirty="0">
                          <a:effectLst/>
                        </a:rPr>
                        <a:t>,</a:t>
                      </a:r>
                      <a:r>
                        <a:rPr lang="zh-CN" altLang="en-US" sz="800" u="none" strike="noStrike" dirty="0">
                          <a:effectLst/>
                        </a:rPr>
                        <a:t>灯、出口等</a:t>
                      </a:r>
                      <a:endParaRPr lang="zh-CN" altLang="en-US" sz="800" b="0" i="0" u="none" strike="noStrike" dirty="0">
                        <a:effectLst/>
                        <a:latin typeface="Modern H Medium"/>
                        <a:ea typeface="돋움" panose="020B0600000101010101" pitchFamily="34" charset="-127"/>
                      </a:endParaRPr>
                    </a:p>
                  </a:txBody>
                  <a:tcPr marL="0" marR="0" marT="0" marB="0" anchor="ctr"/>
                </a:tc>
              </a:tr>
            </a:tbl>
          </a:graphicData>
        </a:graphic>
      </p:graphicFrame>
      <p:sp>
        <p:nvSpPr>
          <p:cNvPr id="9" name="对话气泡: 矩形 8"/>
          <p:cNvSpPr/>
          <p:nvPr/>
        </p:nvSpPr>
        <p:spPr>
          <a:xfrm>
            <a:off x="5425966" y="3908690"/>
            <a:ext cx="802218" cy="311458"/>
          </a:xfrm>
          <a:prstGeom prst="wedgeRectCallout">
            <a:avLst>
              <a:gd name="adj1" fmla="val -61361"/>
              <a:gd name="adj2" fmla="val 1785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前分装线</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0" name="对话气泡: 矩形 9"/>
          <p:cNvSpPr/>
          <p:nvPr/>
        </p:nvSpPr>
        <p:spPr>
          <a:xfrm>
            <a:off x="683568" y="1916832"/>
            <a:ext cx="648072" cy="288032"/>
          </a:xfrm>
          <a:prstGeom prst="wedgeRectCallout">
            <a:avLst>
              <a:gd name="adj1" fmla="val -61361"/>
              <a:gd name="adj2" fmla="val 1785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升降机</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1" name="对话气泡: 矩形 10"/>
          <p:cNvSpPr/>
          <p:nvPr/>
        </p:nvSpPr>
        <p:spPr>
          <a:xfrm>
            <a:off x="8224149" y="4941168"/>
            <a:ext cx="648072" cy="288032"/>
          </a:xfrm>
          <a:prstGeom prst="wedgeRectCallout">
            <a:avLst>
              <a:gd name="adj1" fmla="val -21384"/>
              <a:gd name="adj2" fmla="val 2420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升降机</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2" name="对话气泡: 矩形 11"/>
          <p:cNvSpPr/>
          <p:nvPr/>
        </p:nvSpPr>
        <p:spPr>
          <a:xfrm>
            <a:off x="6372200" y="4301427"/>
            <a:ext cx="720080" cy="311458"/>
          </a:xfrm>
          <a:prstGeom prst="wedgeRectCallout">
            <a:avLst>
              <a:gd name="adj1" fmla="val -61361"/>
              <a:gd name="adj2" fmla="val 1785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带式输送机</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3" name="对话气泡: 矩形 12"/>
          <p:cNvSpPr/>
          <p:nvPr/>
        </p:nvSpPr>
        <p:spPr>
          <a:xfrm>
            <a:off x="3203848" y="3230984"/>
            <a:ext cx="648072" cy="311458"/>
          </a:xfrm>
          <a:prstGeom prst="wedgeRectCallout">
            <a:avLst>
              <a:gd name="adj1" fmla="val -81308"/>
              <a:gd name="adj2" fmla="val 904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转向器</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4" name="对话气泡: 矩形 13"/>
          <p:cNvSpPr/>
          <p:nvPr/>
        </p:nvSpPr>
        <p:spPr>
          <a:xfrm>
            <a:off x="827584" y="4401721"/>
            <a:ext cx="648072" cy="311458"/>
          </a:xfrm>
          <a:prstGeom prst="wedgeRectCallout">
            <a:avLst>
              <a:gd name="adj1" fmla="val 88007"/>
              <a:gd name="adj2" fmla="val -2104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精定位工位</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7" name="对话气泡: 矩形 16"/>
          <p:cNvSpPr/>
          <p:nvPr/>
        </p:nvSpPr>
        <p:spPr>
          <a:xfrm>
            <a:off x="3851920" y="3586011"/>
            <a:ext cx="648072" cy="311458"/>
          </a:xfrm>
          <a:prstGeom prst="wedgeRectCallout">
            <a:avLst>
              <a:gd name="adj1" fmla="val -112654"/>
              <a:gd name="adj2" fmla="val 10757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工作台</a:t>
            </a:r>
            <a:endParaRPr lang="zh-CN" altLang="en-US" sz="1200" b="0" i="0" u="none" strike="noStrike" dirty="0">
              <a:solidFill>
                <a:schemeClr val="tx1"/>
              </a:solidFill>
              <a:effectLst/>
              <a:latin typeface="Modern H Medium"/>
              <a:ea typeface="돋움" panose="020B0600000101010101" pitchFamily="34" charset="-127"/>
            </a:endParaRPr>
          </a:p>
        </p:txBody>
      </p:sp>
      <p:sp>
        <p:nvSpPr>
          <p:cNvPr id="18" name="对话气泡: 矩形 17"/>
          <p:cNvSpPr/>
          <p:nvPr/>
        </p:nvSpPr>
        <p:spPr>
          <a:xfrm>
            <a:off x="4579620" y="3893498"/>
            <a:ext cx="648072" cy="311458"/>
          </a:xfrm>
          <a:prstGeom prst="wedgeRectCallout">
            <a:avLst>
              <a:gd name="adj1" fmla="val -240816"/>
              <a:gd name="adj2" fmla="val 415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坐盆工装</a:t>
            </a:r>
            <a:endParaRPr lang="zh-CN" altLang="en-US" sz="1200" b="0" i="0" u="none" strike="noStrike" dirty="0">
              <a:solidFill>
                <a:schemeClr val="tx1"/>
              </a:solidFill>
              <a:effectLst/>
              <a:latin typeface="Modern H Medium"/>
              <a:ea typeface="돋움" panose="020B0600000101010101" pitchFamily="34" charset="-12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1.1.</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双层输送线描述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a:srcRect/>
          <a:stretch>
            <a:fillRect/>
          </a:stretch>
        </p:blipFill>
        <p:spPr bwMode="auto">
          <a:xfrm>
            <a:off x="642910" y="1357298"/>
            <a:ext cx="7429520" cy="3286433"/>
          </a:xfrm>
          <a:prstGeom prst="rect">
            <a:avLst/>
          </a:prstGeom>
          <a:noFill/>
          <a:ln w="9525">
            <a:noFill/>
            <a:miter lim="800000"/>
            <a:headEnd/>
            <a:tailEnd/>
          </a:ln>
          <a:effectLst/>
        </p:spPr>
      </p:pic>
      <p:sp>
        <p:nvSpPr>
          <p:cNvPr id="27" name="TextBox 26"/>
          <p:cNvSpPr txBox="1"/>
          <p:nvPr/>
        </p:nvSpPr>
        <p:spPr>
          <a:xfrm>
            <a:off x="642910" y="714356"/>
            <a:ext cx="7643866" cy="738664"/>
          </a:xfrm>
          <a:prstGeom prst="rect">
            <a:avLst/>
          </a:prstGeom>
          <a:noFill/>
        </p:spPr>
        <p:txBody>
          <a:bodyPr wrap="square" rtlCol="0">
            <a:spAutoFit/>
          </a:bodyPr>
          <a:lstStyle/>
          <a:p>
            <a:r>
              <a:rPr lang="zh-CN" altLang="en-US" sz="1400" b="1" dirty="0">
                <a:solidFill>
                  <a:schemeClr val="tx2"/>
                </a:solidFill>
              </a:rPr>
              <a:t>双层倍速线：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a:t>
            </a:r>
            <a:r>
              <a:rPr lang="en-US" altLang="zh-CN" sz="1400" dirty="0">
                <a:solidFill>
                  <a:schemeClr val="tx2"/>
                </a:solidFill>
              </a:rPr>
              <a:t>L=4.4</a:t>
            </a:r>
            <a:r>
              <a:rPr lang="zh-CN" altLang="en-US" sz="1400" dirty="0">
                <a:solidFill>
                  <a:schemeClr val="tx2"/>
                </a:solidFill>
              </a:rPr>
              <a:t>米长，</a:t>
            </a:r>
            <a:r>
              <a:rPr lang="en-US" altLang="zh-CN" sz="1400" dirty="0">
                <a:solidFill>
                  <a:schemeClr val="tx2"/>
                </a:solidFill>
              </a:rPr>
              <a:t>1</a:t>
            </a:r>
            <a:r>
              <a:rPr lang="zh-CN" altLang="en-US" sz="1400" dirty="0">
                <a:solidFill>
                  <a:schemeClr val="tx2"/>
                </a:solidFill>
              </a:rPr>
              <a:t>条。</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a:t>
            </a:r>
            <a:r>
              <a:rPr lang="en-US" altLang="zh-CN" sz="1400" dirty="0">
                <a:solidFill>
                  <a:schemeClr val="tx2"/>
                </a:solidFill>
              </a:rPr>
              <a:t>L=5.5</a:t>
            </a:r>
            <a:r>
              <a:rPr lang="zh-CN" altLang="en-US" sz="1400" dirty="0">
                <a:solidFill>
                  <a:schemeClr val="tx2"/>
                </a:solidFill>
              </a:rPr>
              <a:t>米长，</a:t>
            </a:r>
            <a:r>
              <a:rPr lang="en-US" altLang="zh-CN" sz="1400" dirty="0">
                <a:solidFill>
                  <a:schemeClr val="tx2"/>
                </a:solidFill>
              </a:rPr>
              <a:t>5</a:t>
            </a:r>
            <a:r>
              <a:rPr lang="zh-CN" altLang="en-US" sz="1400" dirty="0">
                <a:solidFill>
                  <a:schemeClr val="tx2"/>
                </a:solidFill>
              </a:rPr>
              <a:t>条。</a:t>
            </a:r>
            <a:endParaRPr lang="en-US" altLang="zh-CN" sz="1400" dirty="0">
              <a:solidFill>
                <a:schemeClr val="tx2"/>
              </a:solidFill>
            </a:endParaRPr>
          </a:p>
        </p:txBody>
      </p:sp>
      <p:cxnSp>
        <p:nvCxnSpPr>
          <p:cNvPr id="29" name="直接连接符 28"/>
          <p:cNvCxnSpPr/>
          <p:nvPr/>
        </p:nvCxnSpPr>
        <p:spPr>
          <a:xfrm rot="16200000" flipV="1">
            <a:off x="357158" y="2928934"/>
            <a:ext cx="357190" cy="35719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rot="16200000" flipV="1">
            <a:off x="7000892" y="1142984"/>
            <a:ext cx="357190" cy="35719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2" name="直接箭头连接符 31"/>
          <p:cNvCxnSpPr/>
          <p:nvPr/>
        </p:nvCxnSpPr>
        <p:spPr>
          <a:xfrm flipV="1">
            <a:off x="357158" y="1142984"/>
            <a:ext cx="6643734" cy="18573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86116" y="1643050"/>
            <a:ext cx="298480" cy="338554"/>
          </a:xfrm>
          <a:prstGeom prst="rect">
            <a:avLst/>
          </a:prstGeom>
          <a:noFill/>
        </p:spPr>
        <p:txBody>
          <a:bodyPr wrap="none" rtlCol="0">
            <a:spAutoFit/>
          </a:bodyPr>
          <a:lstStyle/>
          <a:p>
            <a:r>
              <a:rPr lang="en-US" altLang="zh-CN" dirty="0"/>
              <a:t>L</a:t>
            </a:r>
            <a:endParaRPr lang="zh-CN" altLang="en-US" dirty="0"/>
          </a:p>
        </p:txBody>
      </p:sp>
      <p:pic>
        <p:nvPicPr>
          <p:cNvPr id="3075" name="Picture 3"/>
          <p:cNvPicPr>
            <a:picLocks noChangeAspect="1" noChangeArrowheads="1"/>
          </p:cNvPicPr>
          <p:nvPr/>
        </p:nvPicPr>
        <p:blipFill>
          <a:blip r:embed="rId2" cstate="print"/>
          <a:srcRect/>
          <a:stretch>
            <a:fillRect/>
          </a:stretch>
        </p:blipFill>
        <p:spPr bwMode="auto">
          <a:xfrm>
            <a:off x="5500694" y="3952898"/>
            <a:ext cx="3290832" cy="2690812"/>
          </a:xfrm>
          <a:prstGeom prst="rect">
            <a:avLst/>
          </a:prstGeom>
          <a:noFill/>
          <a:ln w="9525">
            <a:noFill/>
            <a:miter lim="800000"/>
            <a:headEnd/>
            <a:tailEnd/>
          </a:ln>
          <a:effectLst/>
        </p:spPr>
      </p:pic>
      <p:sp>
        <p:nvSpPr>
          <p:cNvPr id="34" name="矩形标注 33"/>
          <p:cNvSpPr/>
          <p:nvPr/>
        </p:nvSpPr>
        <p:spPr>
          <a:xfrm>
            <a:off x="4643438" y="5286388"/>
            <a:ext cx="642942" cy="428628"/>
          </a:xfrm>
          <a:prstGeom prst="wedgeRectCallout">
            <a:avLst>
              <a:gd name="adj1" fmla="val 135789"/>
              <a:gd name="adj2" fmla="val 1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pic>
        <p:nvPicPr>
          <p:cNvPr id="3076" name="Picture 4"/>
          <p:cNvPicPr>
            <a:picLocks noChangeAspect="1" noChangeArrowheads="1"/>
          </p:cNvPicPr>
          <p:nvPr/>
        </p:nvPicPr>
        <p:blipFill>
          <a:blip r:embed="rId3" cstate="print"/>
          <a:srcRect/>
          <a:stretch>
            <a:fillRect/>
          </a:stretch>
        </p:blipFill>
        <p:spPr bwMode="auto">
          <a:xfrm>
            <a:off x="2000232" y="4643446"/>
            <a:ext cx="2286016" cy="2081404"/>
          </a:xfrm>
          <a:prstGeom prst="rect">
            <a:avLst/>
          </a:prstGeom>
          <a:noFill/>
          <a:ln w="9525">
            <a:noFill/>
            <a:miter lim="800000"/>
            <a:headEnd/>
            <a:tailEnd/>
          </a:ln>
          <a:effectLst/>
        </p:spPr>
      </p:pic>
      <p:cxnSp>
        <p:nvCxnSpPr>
          <p:cNvPr id="35" name="直接箭头连接符 34"/>
          <p:cNvCxnSpPr/>
          <p:nvPr/>
        </p:nvCxnSpPr>
        <p:spPr>
          <a:xfrm>
            <a:off x="2428860" y="4572008"/>
            <a:ext cx="1571636"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5400000" flipH="1" flipV="1">
            <a:off x="2178827" y="4750603"/>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flipH="1" flipV="1">
            <a:off x="3751257" y="4749809"/>
            <a:ext cx="500066" cy="1588"/>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000364" y="4214818"/>
            <a:ext cx="526106" cy="338554"/>
          </a:xfrm>
          <a:prstGeom prst="rect">
            <a:avLst/>
          </a:prstGeom>
          <a:noFill/>
        </p:spPr>
        <p:txBody>
          <a:bodyPr wrap="none" rtlCol="0">
            <a:spAutoFit/>
          </a:bodyPr>
          <a:lstStyle/>
          <a:p>
            <a:r>
              <a:rPr lang="en-US" altLang="zh-CN" dirty="0"/>
              <a:t>650</a:t>
            </a:r>
            <a:endParaRPr lang="zh-CN" altLang="en-US" dirty="0"/>
          </a:p>
        </p:txBody>
      </p:sp>
      <p:cxnSp>
        <p:nvCxnSpPr>
          <p:cNvPr id="42" name="直接连接符 41"/>
          <p:cNvCxnSpPr/>
          <p:nvPr/>
        </p:nvCxnSpPr>
        <p:spPr>
          <a:xfrm rot="10800000">
            <a:off x="1785918" y="6643710"/>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rot="10800000">
            <a:off x="1857356" y="5000636"/>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rot="5400000" flipH="1" flipV="1">
            <a:off x="1036613" y="5822173"/>
            <a:ext cx="1642280" cy="79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6200000">
            <a:off x="1423923" y="5748279"/>
            <a:ext cx="526106" cy="338554"/>
          </a:xfrm>
          <a:prstGeom prst="rect">
            <a:avLst/>
          </a:prstGeom>
          <a:noFill/>
        </p:spPr>
        <p:txBody>
          <a:bodyPr wrap="none" rtlCol="0">
            <a:spAutoFit/>
          </a:bodyPr>
          <a:lstStyle/>
          <a:p>
            <a:r>
              <a:rPr lang="en-US" altLang="zh-CN" dirty="0"/>
              <a:t>750</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7153" y="1233888"/>
            <a:ext cx="7537998" cy="3484904"/>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单层输送线描述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TextBox 26"/>
          <p:cNvSpPr txBox="1"/>
          <p:nvPr/>
        </p:nvSpPr>
        <p:spPr>
          <a:xfrm>
            <a:off x="357158" y="478898"/>
            <a:ext cx="7643866" cy="523220"/>
          </a:xfrm>
          <a:prstGeom prst="rect">
            <a:avLst/>
          </a:prstGeom>
          <a:noFill/>
        </p:spPr>
        <p:txBody>
          <a:bodyPr wrap="square" rtlCol="0">
            <a:spAutoFit/>
          </a:bodyPr>
          <a:lstStyle/>
          <a:p>
            <a:r>
              <a:rPr lang="zh-CN" altLang="en-US" sz="1400" b="1" dirty="0">
                <a:solidFill>
                  <a:schemeClr val="tx2"/>
                </a:solidFill>
              </a:rPr>
              <a:t>单层倍速线：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a:t>
            </a:r>
            <a:r>
              <a:rPr lang="en-US" altLang="zh-CN" sz="1400" dirty="0">
                <a:solidFill>
                  <a:schemeClr val="tx2"/>
                </a:solidFill>
              </a:rPr>
              <a:t>L=5.17</a:t>
            </a:r>
            <a:r>
              <a:rPr lang="zh-CN" altLang="en-US" sz="1400" dirty="0">
                <a:solidFill>
                  <a:schemeClr val="tx2"/>
                </a:solidFill>
              </a:rPr>
              <a:t>米长，</a:t>
            </a:r>
            <a:r>
              <a:rPr lang="en-US" altLang="zh-CN" sz="1400" dirty="0">
                <a:solidFill>
                  <a:schemeClr val="tx2"/>
                </a:solidFill>
              </a:rPr>
              <a:t>3</a:t>
            </a:r>
            <a:r>
              <a:rPr lang="zh-CN" altLang="en-US" sz="1400" dirty="0">
                <a:solidFill>
                  <a:schemeClr val="tx2"/>
                </a:solidFill>
              </a:rPr>
              <a:t>条。</a:t>
            </a:r>
            <a:endParaRPr lang="en-US" altLang="zh-CN" sz="1400" dirty="0">
              <a:solidFill>
                <a:schemeClr val="tx2"/>
              </a:solidFill>
            </a:endParaRPr>
          </a:p>
        </p:txBody>
      </p:sp>
      <p:cxnSp>
        <p:nvCxnSpPr>
          <p:cNvPr id="29" name="直接连接符 28"/>
          <p:cNvCxnSpPr/>
          <p:nvPr/>
        </p:nvCxnSpPr>
        <p:spPr>
          <a:xfrm rot="16200000" flipV="1">
            <a:off x="357158" y="2928934"/>
            <a:ext cx="357190" cy="35719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flipH="1" flipV="1">
            <a:off x="6012160" y="1107265"/>
            <a:ext cx="563187" cy="40794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2" name="直接箭头连接符 31"/>
          <p:cNvCxnSpPr/>
          <p:nvPr/>
        </p:nvCxnSpPr>
        <p:spPr>
          <a:xfrm flipV="1">
            <a:off x="357158" y="1079780"/>
            <a:ext cx="5655002" cy="192059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86116" y="1643050"/>
            <a:ext cx="298480" cy="338554"/>
          </a:xfrm>
          <a:prstGeom prst="rect">
            <a:avLst/>
          </a:prstGeom>
          <a:noFill/>
        </p:spPr>
        <p:txBody>
          <a:bodyPr wrap="none" rtlCol="0">
            <a:spAutoFit/>
          </a:bodyPr>
          <a:lstStyle/>
          <a:p>
            <a:r>
              <a:rPr lang="en-US" altLang="zh-CN" dirty="0"/>
              <a:t>L</a:t>
            </a:r>
            <a:endParaRPr lang="zh-CN" altLang="en-US" dirty="0"/>
          </a:p>
        </p:txBody>
      </p:sp>
      <p:pic>
        <p:nvPicPr>
          <p:cNvPr id="3075" name="Picture 3"/>
          <p:cNvPicPr>
            <a:picLocks noChangeAspect="1" noChangeArrowheads="1"/>
          </p:cNvPicPr>
          <p:nvPr/>
        </p:nvPicPr>
        <p:blipFill>
          <a:blip r:embed="rId2" cstate="print"/>
          <a:srcRect/>
          <a:stretch>
            <a:fillRect/>
          </a:stretch>
        </p:blipFill>
        <p:spPr bwMode="auto">
          <a:xfrm>
            <a:off x="5476427" y="3933056"/>
            <a:ext cx="3315099" cy="2710654"/>
          </a:xfrm>
          <a:prstGeom prst="rect">
            <a:avLst/>
          </a:prstGeom>
          <a:noFill/>
          <a:ln w="9525">
            <a:noFill/>
            <a:miter lim="800000"/>
            <a:headEnd/>
            <a:tailEnd/>
          </a:ln>
          <a:effectLst/>
        </p:spPr>
      </p:pic>
      <p:sp>
        <p:nvSpPr>
          <p:cNvPr id="34" name="矩形标注 33"/>
          <p:cNvSpPr/>
          <p:nvPr/>
        </p:nvSpPr>
        <p:spPr>
          <a:xfrm>
            <a:off x="4643438" y="5286388"/>
            <a:ext cx="642942" cy="428628"/>
          </a:xfrm>
          <a:prstGeom prst="wedgeRectCallout">
            <a:avLst>
              <a:gd name="adj1" fmla="val 135789"/>
              <a:gd name="adj2" fmla="val 1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pic>
        <p:nvPicPr>
          <p:cNvPr id="3076" name="Picture 4"/>
          <p:cNvPicPr>
            <a:picLocks noChangeAspect="1" noChangeArrowheads="1"/>
          </p:cNvPicPr>
          <p:nvPr/>
        </p:nvPicPr>
        <p:blipFill>
          <a:blip r:embed="rId3" cstate="print"/>
          <a:srcRect/>
          <a:stretch>
            <a:fillRect/>
          </a:stretch>
        </p:blipFill>
        <p:spPr bwMode="auto">
          <a:xfrm>
            <a:off x="2000232" y="4643446"/>
            <a:ext cx="2286016" cy="2081404"/>
          </a:xfrm>
          <a:prstGeom prst="rect">
            <a:avLst/>
          </a:prstGeom>
          <a:noFill/>
          <a:ln w="9525">
            <a:noFill/>
            <a:miter lim="800000"/>
            <a:headEnd/>
            <a:tailEnd/>
          </a:ln>
          <a:effectLst/>
        </p:spPr>
      </p:pic>
      <p:cxnSp>
        <p:nvCxnSpPr>
          <p:cNvPr id="35" name="直接箭头连接符 34"/>
          <p:cNvCxnSpPr/>
          <p:nvPr/>
        </p:nvCxnSpPr>
        <p:spPr>
          <a:xfrm>
            <a:off x="2428860" y="4572008"/>
            <a:ext cx="1571636"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5400000" flipH="1" flipV="1">
            <a:off x="2178827" y="4750603"/>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flipH="1" flipV="1">
            <a:off x="3751257" y="4749809"/>
            <a:ext cx="500066" cy="1588"/>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000364" y="4214818"/>
            <a:ext cx="526106" cy="338554"/>
          </a:xfrm>
          <a:prstGeom prst="rect">
            <a:avLst/>
          </a:prstGeom>
          <a:noFill/>
        </p:spPr>
        <p:txBody>
          <a:bodyPr wrap="none" rtlCol="0">
            <a:spAutoFit/>
          </a:bodyPr>
          <a:lstStyle/>
          <a:p>
            <a:r>
              <a:rPr lang="en-US" altLang="zh-CN" dirty="0"/>
              <a:t>750</a:t>
            </a:r>
            <a:endParaRPr lang="zh-CN" altLang="en-US" dirty="0"/>
          </a:p>
        </p:txBody>
      </p:sp>
      <p:cxnSp>
        <p:nvCxnSpPr>
          <p:cNvPr id="42" name="直接连接符 41"/>
          <p:cNvCxnSpPr/>
          <p:nvPr/>
        </p:nvCxnSpPr>
        <p:spPr>
          <a:xfrm rot="10800000">
            <a:off x="1785918" y="6643710"/>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rot="10800000">
            <a:off x="1857356" y="5000636"/>
            <a:ext cx="571504"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rot="5400000" flipH="1" flipV="1">
            <a:off x="1036613" y="5822173"/>
            <a:ext cx="1642280" cy="79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6200000">
            <a:off x="1423923" y="5748279"/>
            <a:ext cx="526106" cy="338554"/>
          </a:xfrm>
          <a:prstGeom prst="rect">
            <a:avLst/>
          </a:prstGeom>
          <a:noFill/>
        </p:spPr>
        <p:txBody>
          <a:bodyPr wrap="none" rtlCol="0">
            <a:spAutoFit/>
          </a:bodyPr>
          <a:lstStyle/>
          <a:p>
            <a:r>
              <a:rPr lang="en-US" altLang="zh-CN" dirty="0"/>
              <a:t>750</a:t>
            </a:r>
            <a:endParaRPr lang="zh-CN" altLang="en-US" dirty="0"/>
          </a:p>
        </p:txBody>
      </p:sp>
      <p:pic>
        <p:nvPicPr>
          <p:cNvPr id="7" name="图片 6"/>
          <p:cNvPicPr>
            <a:picLocks noChangeAspect="1"/>
          </p:cNvPicPr>
          <p:nvPr/>
        </p:nvPicPr>
        <p:blipFill>
          <a:blip r:embed="rId4"/>
          <a:stretch>
            <a:fillRect/>
          </a:stretch>
        </p:blipFill>
        <p:spPr>
          <a:xfrm>
            <a:off x="2507108" y="5896184"/>
            <a:ext cx="1389044" cy="4291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043608" y="3263821"/>
            <a:ext cx="6444208" cy="3115281"/>
          </a:xfrm>
          <a:prstGeom prst="rect">
            <a:avLst/>
          </a:prstGeom>
        </p:spPr>
      </p:pic>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1.3.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过桥滚筒线描述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TextBox 26"/>
          <p:cNvSpPr txBox="1"/>
          <p:nvPr/>
        </p:nvSpPr>
        <p:spPr>
          <a:xfrm>
            <a:off x="321439" y="260648"/>
            <a:ext cx="4214842" cy="3431709"/>
          </a:xfrm>
          <a:prstGeom prst="rect">
            <a:avLst/>
          </a:prstGeom>
          <a:noFill/>
        </p:spPr>
        <p:txBody>
          <a:bodyPr wrap="square" rtlCol="0">
            <a:spAutoFit/>
          </a:bodyPr>
          <a:lstStyle/>
          <a:p>
            <a:r>
              <a:rPr lang="zh-CN" altLang="en-US" sz="1400" b="1" dirty="0">
                <a:solidFill>
                  <a:schemeClr val="tx2"/>
                </a:solidFill>
              </a:rPr>
              <a:t>单层滚筒线：</a:t>
            </a:r>
            <a:endParaRPr lang="en-US" altLang="zh-CN" sz="1400" b="1" dirty="0">
              <a:solidFill>
                <a:schemeClr val="tx2"/>
              </a:solidFill>
            </a:endParaRPr>
          </a:p>
          <a:p>
            <a:r>
              <a:rPr lang="en-US" altLang="zh-CN" sz="1400" dirty="0">
                <a:solidFill>
                  <a:schemeClr val="tx2"/>
                </a:solidFill>
              </a:rPr>
              <a:t>1</a:t>
            </a:r>
            <a:r>
              <a:rPr lang="zh-CN" altLang="en-US" sz="1400" dirty="0">
                <a:solidFill>
                  <a:schemeClr val="tx2"/>
                </a:solidFill>
              </a:rPr>
              <a:t>，</a:t>
            </a:r>
            <a:r>
              <a:rPr lang="en-US" altLang="zh-CN" sz="1400" dirty="0">
                <a:solidFill>
                  <a:schemeClr val="tx2"/>
                </a:solidFill>
              </a:rPr>
              <a:t>L=1.2</a:t>
            </a:r>
            <a:r>
              <a:rPr lang="zh-CN" altLang="en-US" sz="1400" dirty="0">
                <a:solidFill>
                  <a:schemeClr val="tx2"/>
                </a:solidFill>
              </a:rPr>
              <a:t>米长，</a:t>
            </a:r>
            <a:r>
              <a:rPr lang="en-US" altLang="zh-CN" sz="1400" dirty="0">
                <a:solidFill>
                  <a:schemeClr val="tx2"/>
                </a:solidFill>
              </a:rPr>
              <a:t>1</a:t>
            </a:r>
            <a:r>
              <a:rPr lang="zh-CN" altLang="en-US" sz="1400" dirty="0">
                <a:solidFill>
                  <a:schemeClr val="tx2"/>
                </a:solidFill>
              </a:rPr>
              <a:t>条。</a:t>
            </a:r>
            <a:endParaRPr lang="en-US" altLang="zh-CN" sz="1400" dirty="0">
              <a:solidFill>
                <a:schemeClr val="tx2"/>
              </a:solidFill>
            </a:endParaRPr>
          </a:p>
          <a:p>
            <a:r>
              <a:rPr lang="en-US" altLang="zh-CN" sz="1400" dirty="0">
                <a:solidFill>
                  <a:schemeClr val="tx2"/>
                </a:solidFill>
              </a:rPr>
              <a:t>2</a:t>
            </a:r>
            <a:r>
              <a:rPr lang="zh-CN" altLang="en-US" sz="1400" dirty="0">
                <a:solidFill>
                  <a:schemeClr val="tx2"/>
                </a:solidFill>
              </a:rPr>
              <a:t>，</a:t>
            </a:r>
            <a:r>
              <a:rPr lang="en-US" altLang="zh-CN" sz="1400" dirty="0">
                <a:solidFill>
                  <a:schemeClr val="tx2"/>
                </a:solidFill>
              </a:rPr>
              <a:t>L=2.4</a:t>
            </a:r>
            <a:r>
              <a:rPr lang="zh-CN" altLang="en-US" sz="1400" dirty="0">
                <a:solidFill>
                  <a:schemeClr val="tx2"/>
                </a:solidFill>
              </a:rPr>
              <a:t>米长，</a:t>
            </a:r>
            <a:r>
              <a:rPr lang="en-US" altLang="zh-CN" sz="1400" dirty="0">
                <a:solidFill>
                  <a:schemeClr val="tx2"/>
                </a:solidFill>
              </a:rPr>
              <a:t>1</a:t>
            </a:r>
            <a:r>
              <a:rPr lang="zh-CN" altLang="en-US" sz="1400" dirty="0">
                <a:solidFill>
                  <a:schemeClr val="tx2"/>
                </a:solidFill>
              </a:rPr>
              <a:t>条。</a:t>
            </a:r>
            <a:endParaRPr lang="en-US" altLang="zh-CN" sz="1400" dirty="0">
              <a:solidFill>
                <a:schemeClr val="tx2"/>
              </a:solidFill>
            </a:endParaRPr>
          </a:p>
          <a:p>
            <a:pPr algn="just">
              <a:lnSpc>
                <a:spcPct val="150000"/>
              </a:lnSpc>
            </a:pPr>
            <a:r>
              <a:rPr lang="en-US" altLang="zh-CN" sz="1400" dirty="0">
                <a:solidFill>
                  <a:schemeClr val="tx2"/>
                </a:solidFill>
              </a:rPr>
              <a:t>3</a:t>
            </a:r>
            <a:r>
              <a:rPr lang="zh-CN" altLang="en-US" sz="1400" dirty="0">
                <a:solidFill>
                  <a:schemeClr val="tx2"/>
                </a:solidFill>
              </a:rPr>
              <a:t>，</a:t>
            </a:r>
            <a:r>
              <a:rPr lang="zh-CN" altLang="zh-CN" sz="1200" b="1" dirty="0">
                <a:solidFill>
                  <a:srgbClr val="000000"/>
                </a:solidFill>
                <a:effectLst/>
                <a:latin typeface="Times New Roman" panose="02020603050405020304" pitchFamily="18" charset="0"/>
                <a:ea typeface="楷体_GB2312"/>
                <a:cs typeface="Times New Roman" panose="02020603050405020304" pitchFamily="18" charset="0"/>
              </a:rPr>
              <a:t>过渡线：</a:t>
            </a:r>
            <a:endParaRPr lang="zh-CN" altLang="zh-CN" sz="1200" dirty="0">
              <a:solidFill>
                <a:srgbClr val="000000"/>
              </a:solidFill>
              <a:effectLst/>
              <a:latin typeface="隶书" panose="02010509060101010101" pitchFamily="49" charset="-122"/>
              <a:ea typeface="隶书" panose="02010509060101010101" pitchFamily="49" charset="-122"/>
              <a:cs typeface="隶书" panose="02010509060101010101" pitchFamily="49"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输送机机架用</a:t>
            </a:r>
            <a:r>
              <a:rPr lang="en-US" altLang="zh-CN" sz="1050" kern="100" spc="100" dirty="0">
                <a:solidFill>
                  <a:srgbClr val="000000"/>
                </a:solidFill>
                <a:effectLst/>
                <a:latin typeface="Times New Roman" panose="02020603050405020304" pitchFamily="18" charset="0"/>
                <a:ea typeface="仿宋_GB2312"/>
              </a:rPr>
              <a:t>3mm</a:t>
            </a:r>
            <a:r>
              <a:rPr lang="zh-CN" altLang="zh-CN" sz="1050" kern="100" spc="100" dirty="0">
                <a:solidFill>
                  <a:srgbClr val="000000"/>
                </a:solidFill>
                <a:effectLst/>
                <a:latin typeface="Times New Roman" panose="02020603050405020304" pitchFamily="18" charset="0"/>
                <a:ea typeface="仿宋_GB2312"/>
              </a:rPr>
              <a:t>钢焊接制作，表面粉体涂装。</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输送机运行方式为链条驱动双链轮滚筒的方式。</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冲水区和测试区的双链轮滚筒筒体用直径</a:t>
            </a:r>
            <a:r>
              <a:rPr lang="en-US" altLang="zh-CN" sz="1050" kern="100" spc="100" dirty="0">
                <a:solidFill>
                  <a:srgbClr val="000000"/>
                </a:solidFill>
                <a:effectLst/>
                <a:latin typeface="Times New Roman" panose="02020603050405020304" pitchFamily="18" charset="0"/>
                <a:ea typeface="仿宋_GB2312"/>
              </a:rPr>
              <a:t>60mm</a:t>
            </a:r>
            <a:r>
              <a:rPr lang="zh-CN" altLang="zh-CN" sz="1050" kern="100" spc="100" dirty="0">
                <a:solidFill>
                  <a:srgbClr val="000000"/>
                </a:solidFill>
                <a:effectLst/>
                <a:latin typeface="Times New Roman" panose="02020603050405020304" pitchFamily="18" charset="0"/>
                <a:ea typeface="仿宋_GB2312"/>
              </a:rPr>
              <a:t>壁厚</a:t>
            </a:r>
            <a:r>
              <a:rPr lang="en-US" altLang="zh-CN" sz="1050" kern="100" spc="100" dirty="0">
                <a:solidFill>
                  <a:srgbClr val="000000"/>
                </a:solidFill>
                <a:effectLst/>
                <a:latin typeface="Times New Roman" panose="02020603050405020304" pitchFamily="18" charset="0"/>
                <a:ea typeface="仿宋_GB2312"/>
              </a:rPr>
              <a:t>2mm</a:t>
            </a:r>
            <a:r>
              <a:rPr lang="zh-CN" altLang="zh-CN" sz="1050" kern="100" spc="100" dirty="0">
                <a:solidFill>
                  <a:srgbClr val="000000"/>
                </a:solidFill>
                <a:effectLst/>
                <a:latin typeface="Times New Roman" panose="02020603050405020304" pitchFamily="18" charset="0"/>
                <a:ea typeface="仿宋_GB2312"/>
              </a:rPr>
              <a:t>钢管制作，滚筒芯轴直径不小于</a:t>
            </a:r>
            <a:r>
              <a:rPr lang="en-US" altLang="zh-CN" sz="1050" kern="100" spc="100" dirty="0">
                <a:solidFill>
                  <a:srgbClr val="000000"/>
                </a:solidFill>
                <a:effectLst/>
                <a:latin typeface="Times New Roman" panose="02020603050405020304" pitchFamily="18" charset="0"/>
                <a:ea typeface="仿宋_GB2312"/>
              </a:rPr>
              <a:t>15mm</a:t>
            </a:r>
            <a:r>
              <a:rPr lang="zh-CN" altLang="zh-CN" sz="1050" kern="100" spc="100" dirty="0">
                <a:solidFill>
                  <a:srgbClr val="000000"/>
                </a:solidFill>
                <a:effectLst/>
                <a:latin typeface="Times New Roman" panose="02020603050405020304" pitchFamily="18" charset="0"/>
                <a:ea typeface="仿宋_GB2312"/>
              </a:rPr>
              <a:t>圆钢制作。</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输送机的速度为</a:t>
            </a:r>
            <a:r>
              <a:rPr lang="en-US" altLang="zh-CN" sz="1050" kern="100" spc="100" dirty="0">
                <a:solidFill>
                  <a:srgbClr val="000000"/>
                </a:solidFill>
                <a:effectLst/>
                <a:latin typeface="Times New Roman" panose="02020603050405020304" pitchFamily="18" charset="0"/>
                <a:ea typeface="仿宋_GB2312"/>
              </a:rPr>
              <a:t>8</a:t>
            </a:r>
            <a:r>
              <a:rPr lang="zh-CN" altLang="zh-CN" sz="1050" kern="100" spc="100" dirty="0">
                <a:solidFill>
                  <a:srgbClr val="000000"/>
                </a:solidFill>
                <a:effectLst/>
                <a:latin typeface="Times New Roman" panose="02020603050405020304" pitchFamily="18" charset="0"/>
                <a:ea typeface="仿宋_GB2312"/>
              </a:rPr>
              <a:t>米</a:t>
            </a:r>
            <a:r>
              <a:rPr lang="en-US" altLang="zh-CN" sz="1050" kern="100" spc="100" dirty="0">
                <a:solidFill>
                  <a:srgbClr val="000000"/>
                </a:solidFill>
                <a:effectLst/>
                <a:latin typeface="Times New Roman" panose="02020603050405020304" pitchFamily="18" charset="0"/>
                <a:ea typeface="仿宋_GB2312"/>
              </a:rPr>
              <a:t>/</a:t>
            </a:r>
            <a:r>
              <a:rPr lang="zh-CN" altLang="zh-CN" sz="1050" kern="100" spc="100" dirty="0">
                <a:solidFill>
                  <a:srgbClr val="000000"/>
                </a:solidFill>
                <a:effectLst/>
                <a:latin typeface="Times New Roman" panose="02020603050405020304" pitchFamily="18" charset="0"/>
                <a:ea typeface="仿宋_GB2312"/>
              </a:rPr>
              <a:t>分钟</a:t>
            </a:r>
            <a:r>
              <a:rPr lang="en-US" altLang="zh-CN" sz="1050" kern="100" spc="100" dirty="0">
                <a:solidFill>
                  <a:srgbClr val="000000"/>
                </a:solidFill>
                <a:effectLst/>
                <a:latin typeface="Times New Roman" panose="02020603050405020304" pitchFamily="18" charset="0"/>
                <a:ea typeface="仿宋_GB2312"/>
              </a:rPr>
              <a:t>.</a:t>
            </a:r>
            <a:endParaRPr lang="zh-CN" altLang="zh-CN" sz="1050" kern="100" dirty="0">
              <a:effectLst/>
              <a:latin typeface="Times New Roman" panose="02020603050405020304" pitchFamily="18" charset="0"/>
              <a:ea typeface="宋体" panose="02010600030101010101" pitchFamily="2" charset="-122"/>
            </a:endParaRPr>
          </a:p>
          <a:p>
            <a:pPr marL="742950" lvl="1" indent="-285750" algn="just">
              <a:lnSpc>
                <a:spcPct val="150000"/>
              </a:lnSpc>
              <a:buFont typeface="Wingdings" panose="05000000000000000000" pitchFamily="2" charset="2"/>
              <a:buChar char=""/>
              <a:tabLst>
                <a:tab pos="533400" algn="l"/>
              </a:tabLst>
            </a:pPr>
            <a:r>
              <a:rPr lang="zh-CN" altLang="zh-CN" sz="1050" kern="100" spc="100" dirty="0">
                <a:solidFill>
                  <a:srgbClr val="000000"/>
                </a:solidFill>
                <a:effectLst/>
                <a:latin typeface="Times New Roman" panose="02020603050405020304" pitchFamily="18" charset="0"/>
                <a:ea typeface="仿宋_GB2312"/>
              </a:rPr>
              <a:t>线体支腿采用</a:t>
            </a:r>
            <a:r>
              <a:rPr lang="en-US" altLang="zh-CN" sz="1050" kern="100" spc="100" dirty="0">
                <a:solidFill>
                  <a:srgbClr val="000000"/>
                </a:solidFill>
                <a:effectLst/>
                <a:latin typeface="Times New Roman" panose="02020603050405020304" pitchFamily="18" charset="0"/>
                <a:ea typeface="仿宋_GB2312"/>
              </a:rPr>
              <a:t>40mm*80mm</a:t>
            </a:r>
            <a:r>
              <a:rPr lang="zh-CN" altLang="zh-CN" sz="1050" kern="100" spc="100" dirty="0">
                <a:solidFill>
                  <a:srgbClr val="000000"/>
                </a:solidFill>
                <a:effectLst/>
                <a:latin typeface="Times New Roman" panose="02020603050405020304" pitchFamily="18" charset="0"/>
                <a:ea typeface="仿宋_GB2312"/>
              </a:rPr>
              <a:t>扁管制作，支腿设有调整支脚用来调整线体高度。</a:t>
            </a:r>
            <a:endParaRPr lang="zh-CN" altLang="zh-CN" sz="1050" kern="100" dirty="0">
              <a:effectLst/>
              <a:latin typeface="Times New Roman" panose="02020603050405020304" pitchFamily="18" charset="0"/>
              <a:ea typeface="宋体" panose="02010600030101010101" pitchFamily="2" charset="-122"/>
            </a:endParaRPr>
          </a:p>
          <a:p>
            <a:endParaRPr lang="en-US" altLang="zh-CN" sz="1400" dirty="0">
              <a:solidFill>
                <a:schemeClr val="tx2"/>
              </a:solidFill>
            </a:endParaRPr>
          </a:p>
          <a:p>
            <a:endParaRPr lang="en-US" altLang="zh-CN" sz="1400" dirty="0">
              <a:solidFill>
                <a:schemeClr val="tx2"/>
              </a:solidFill>
            </a:endParaRPr>
          </a:p>
        </p:txBody>
      </p:sp>
      <p:cxnSp>
        <p:nvCxnSpPr>
          <p:cNvPr id="29" name="直接连接符 28"/>
          <p:cNvCxnSpPr/>
          <p:nvPr/>
        </p:nvCxnSpPr>
        <p:spPr>
          <a:xfrm flipH="1" flipV="1">
            <a:off x="2411760" y="5928117"/>
            <a:ext cx="648072"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flipH="1" flipV="1">
            <a:off x="3779912" y="5352053"/>
            <a:ext cx="792088"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2" name="直接箭头连接符 31"/>
          <p:cNvCxnSpPr/>
          <p:nvPr/>
        </p:nvCxnSpPr>
        <p:spPr>
          <a:xfrm flipV="1">
            <a:off x="2987824" y="5856109"/>
            <a:ext cx="1512168" cy="62641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38354" y="4847997"/>
            <a:ext cx="298480" cy="338554"/>
          </a:xfrm>
          <a:prstGeom prst="rect">
            <a:avLst/>
          </a:prstGeom>
          <a:noFill/>
        </p:spPr>
        <p:txBody>
          <a:bodyPr wrap="none" rtlCol="0">
            <a:spAutoFit/>
          </a:bodyPr>
          <a:lstStyle/>
          <a:p>
            <a:r>
              <a:rPr lang="en-US" altLang="zh-CN" dirty="0"/>
              <a:t>L</a:t>
            </a:r>
            <a:endParaRPr lang="zh-CN" altLang="en-US" dirty="0"/>
          </a:p>
        </p:txBody>
      </p:sp>
      <p:sp>
        <p:nvSpPr>
          <p:cNvPr id="9" name="TextBox 32"/>
          <p:cNvSpPr txBox="1"/>
          <p:nvPr/>
        </p:nvSpPr>
        <p:spPr>
          <a:xfrm>
            <a:off x="3357136" y="5928117"/>
            <a:ext cx="298480" cy="338554"/>
          </a:xfrm>
          <a:prstGeom prst="rect">
            <a:avLst/>
          </a:prstGeom>
          <a:noFill/>
        </p:spPr>
        <p:txBody>
          <a:bodyPr wrap="none" rtlCol="0">
            <a:spAutoFit/>
          </a:bodyPr>
          <a:lstStyle/>
          <a:p>
            <a:r>
              <a:rPr lang="en-US" altLang="zh-CN" dirty="0"/>
              <a:t>L</a:t>
            </a:r>
            <a:endParaRPr lang="zh-CN" altLang="en-US" dirty="0"/>
          </a:p>
        </p:txBody>
      </p:sp>
      <p:cxnSp>
        <p:nvCxnSpPr>
          <p:cNvPr id="10" name="直接连接符 9"/>
          <p:cNvCxnSpPr/>
          <p:nvPr/>
        </p:nvCxnSpPr>
        <p:spPr>
          <a:xfrm flipH="1" flipV="1">
            <a:off x="4512108" y="5126561"/>
            <a:ext cx="648072"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flipH="1" flipV="1">
            <a:off x="6839744" y="4055909"/>
            <a:ext cx="648072" cy="57606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 name="直接箭头连接符 11"/>
          <p:cNvCxnSpPr/>
          <p:nvPr/>
        </p:nvCxnSpPr>
        <p:spPr>
          <a:xfrm flipV="1">
            <a:off x="5076056" y="4631973"/>
            <a:ext cx="2411760" cy="100811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554" y="580706"/>
            <a:ext cx="2754560" cy="2650849"/>
          </a:xfrm>
          <a:prstGeom prst="rect">
            <a:avLst/>
          </a:prstGeom>
        </p:spPr>
      </p:pic>
      <p:sp>
        <p:nvSpPr>
          <p:cNvPr id="19" name="矩形标注 33"/>
          <p:cNvSpPr/>
          <p:nvPr/>
        </p:nvSpPr>
        <p:spPr>
          <a:xfrm>
            <a:off x="4754585" y="1880336"/>
            <a:ext cx="642942" cy="428628"/>
          </a:xfrm>
          <a:prstGeom prst="wedgeRectCallout">
            <a:avLst>
              <a:gd name="adj1" fmla="val 135789"/>
              <a:gd name="adj2" fmla="val 1030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类似设备照片</a:t>
            </a:r>
            <a:endParaRPr lang="zh-CN" altLang="en-US" sz="1200" b="1"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p:nvPr/>
        </p:nvSpPr>
        <p:spPr>
          <a:xfrm>
            <a:off x="2428860" y="142852"/>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2.</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生产线描述</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TextBox 7"/>
          <p:cNvSpPr txBox="1"/>
          <p:nvPr/>
        </p:nvSpPr>
        <p:spPr>
          <a:xfrm>
            <a:off x="281996" y="542806"/>
            <a:ext cx="2945968" cy="2308324"/>
          </a:xfrm>
          <a:prstGeom prst="rect">
            <a:avLst/>
          </a:prstGeom>
          <a:noFill/>
        </p:spPr>
        <p:txBody>
          <a:bodyPr wrap="square" rtlCol="0">
            <a:spAutoFit/>
          </a:bodyPr>
          <a:lstStyle/>
          <a:p>
            <a:r>
              <a:rPr lang="zh-CN" altLang="en-US" sz="1200" b="1" dirty="0">
                <a:solidFill>
                  <a:schemeClr val="tx2"/>
                </a:solidFill>
              </a:rPr>
              <a:t>双层倍速线：</a:t>
            </a:r>
            <a:endParaRPr lang="en-US" altLang="zh-CN" sz="1200" b="1" dirty="0">
              <a:solidFill>
                <a:schemeClr val="tx2"/>
              </a:solidFill>
            </a:endParaRPr>
          </a:p>
          <a:p>
            <a:r>
              <a:rPr lang="en-US" altLang="zh-CN" sz="1200" dirty="0">
                <a:solidFill>
                  <a:schemeClr val="tx2"/>
                </a:solidFill>
              </a:rPr>
              <a:t>1</a:t>
            </a:r>
            <a:r>
              <a:rPr lang="zh-CN" altLang="en-US" sz="1200" dirty="0">
                <a:solidFill>
                  <a:schemeClr val="tx2"/>
                </a:solidFill>
              </a:rPr>
              <a:t>，机身为三倍速重型型材，型材内部镶嵌钢轨道耐磨条，两侧边设置有尼龙耐磨条；链条用钢制倍速链；</a:t>
            </a:r>
            <a:endParaRPr lang="en-US" altLang="zh-CN" sz="1200" dirty="0">
              <a:solidFill>
                <a:schemeClr val="tx2"/>
              </a:solidFill>
            </a:endParaRPr>
          </a:p>
          <a:p>
            <a:r>
              <a:rPr lang="en-US" altLang="zh-CN" sz="1200" dirty="0">
                <a:solidFill>
                  <a:schemeClr val="tx2"/>
                </a:solidFill>
              </a:rPr>
              <a:t>2</a:t>
            </a:r>
            <a:r>
              <a:rPr lang="zh-CN" altLang="en-US" sz="1200" dirty="0">
                <a:solidFill>
                  <a:schemeClr val="tx2"/>
                </a:solidFill>
              </a:rPr>
              <a:t>，支腿</a:t>
            </a:r>
            <a:r>
              <a:rPr lang="en-US" altLang="zh-CN" sz="1200" dirty="0">
                <a:solidFill>
                  <a:schemeClr val="tx2"/>
                </a:solidFill>
              </a:rPr>
              <a:t>4080</a:t>
            </a:r>
            <a:r>
              <a:rPr lang="zh-CN" altLang="en-US" sz="1200" dirty="0">
                <a:solidFill>
                  <a:schemeClr val="tx2"/>
                </a:solidFill>
              </a:rPr>
              <a:t>矩形管制；两侧封板</a:t>
            </a:r>
            <a:r>
              <a:rPr lang="en-US" altLang="zh-CN" sz="1200" dirty="0">
                <a:solidFill>
                  <a:schemeClr val="tx2"/>
                </a:solidFill>
              </a:rPr>
              <a:t>1.5mm</a:t>
            </a:r>
            <a:r>
              <a:rPr lang="zh-CN" altLang="en-US" sz="1200" dirty="0">
                <a:solidFill>
                  <a:schemeClr val="tx2"/>
                </a:solidFill>
              </a:rPr>
              <a:t>钢板制；</a:t>
            </a:r>
            <a:endParaRPr lang="en-US" altLang="zh-CN" sz="1200" dirty="0">
              <a:solidFill>
                <a:schemeClr val="tx2"/>
              </a:solidFill>
            </a:endParaRPr>
          </a:p>
          <a:p>
            <a:r>
              <a:rPr lang="en-US" altLang="zh-CN" sz="1200" dirty="0">
                <a:solidFill>
                  <a:schemeClr val="tx2"/>
                </a:solidFill>
              </a:rPr>
              <a:t>3</a:t>
            </a:r>
            <a:r>
              <a:rPr lang="zh-CN" altLang="en-US" sz="1200" dirty="0">
                <a:solidFill>
                  <a:schemeClr val="tx2"/>
                </a:solidFill>
              </a:rPr>
              <a:t>，上封板用</a:t>
            </a:r>
            <a:r>
              <a:rPr lang="en-US" altLang="zh-CN" sz="1200" dirty="0">
                <a:solidFill>
                  <a:schemeClr val="tx2"/>
                </a:solidFill>
              </a:rPr>
              <a:t>1.5mm</a:t>
            </a:r>
            <a:r>
              <a:rPr lang="zh-CN" altLang="en-US" sz="1200" dirty="0">
                <a:solidFill>
                  <a:schemeClr val="tx2"/>
                </a:solidFill>
              </a:rPr>
              <a:t>不锈钢制；每个工位配按钮盒、阻挡器、逆止器、气管快插各一套。</a:t>
            </a:r>
            <a:endParaRPr lang="en-US" altLang="zh-CN" sz="1200" dirty="0">
              <a:solidFill>
                <a:schemeClr val="tx2"/>
              </a:solidFill>
            </a:endParaRPr>
          </a:p>
          <a:p>
            <a:r>
              <a:rPr lang="en-US" altLang="zh-CN" sz="1200" dirty="0">
                <a:solidFill>
                  <a:schemeClr val="tx2"/>
                </a:solidFill>
              </a:rPr>
              <a:t>5</a:t>
            </a:r>
            <a:r>
              <a:rPr lang="zh-CN" altLang="en-US" sz="1200" dirty="0">
                <a:solidFill>
                  <a:schemeClr val="tx2"/>
                </a:solidFill>
              </a:rPr>
              <a:t>， 主线体设置有</a:t>
            </a:r>
            <a:r>
              <a:rPr lang="en-US" altLang="zh-CN" sz="1200" dirty="0">
                <a:solidFill>
                  <a:schemeClr val="tx2"/>
                </a:solidFill>
              </a:rPr>
              <a:t>20</a:t>
            </a:r>
            <a:r>
              <a:rPr lang="zh-CN" altLang="en-US" sz="1200" dirty="0">
                <a:solidFill>
                  <a:schemeClr val="tx2"/>
                </a:solidFill>
              </a:rPr>
              <a:t>个</a:t>
            </a:r>
            <a:r>
              <a:rPr lang="en-US" altLang="zh-CN" sz="1200" dirty="0">
                <a:solidFill>
                  <a:schemeClr val="tx2"/>
                </a:solidFill>
              </a:rPr>
              <a:t>RFID</a:t>
            </a:r>
            <a:r>
              <a:rPr lang="zh-CN" altLang="en-US" sz="1200" dirty="0">
                <a:solidFill>
                  <a:schemeClr val="tx2"/>
                </a:solidFill>
              </a:rPr>
              <a:t>读写头。</a:t>
            </a:r>
            <a:endParaRPr lang="zh-CN" altLang="en-US" sz="1200" dirty="0">
              <a:solidFill>
                <a:schemeClr val="tx2"/>
              </a:solidFill>
            </a:endParaRPr>
          </a:p>
          <a:p>
            <a:endParaRPr lang="en-US" altLang="zh-CN" sz="1200" dirty="0">
              <a:solidFill>
                <a:schemeClr val="tx2"/>
              </a:solidFill>
            </a:endParaRPr>
          </a:p>
          <a:p>
            <a:endParaRPr lang="zh-CN" altLang="en-US" sz="1200" dirty="0"/>
          </a:p>
        </p:txBody>
      </p:sp>
      <p:pic>
        <p:nvPicPr>
          <p:cNvPr id="3" name="Picture 3"/>
          <p:cNvPicPr>
            <a:picLocks noChangeAspect="1" noChangeArrowheads="1"/>
          </p:cNvPicPr>
          <p:nvPr/>
        </p:nvPicPr>
        <p:blipFill>
          <a:blip r:embed="rId1"/>
          <a:srcRect l="1038" t="19436" r="3264" b="6504"/>
          <a:stretch>
            <a:fillRect/>
          </a:stretch>
        </p:blipFill>
        <p:spPr bwMode="auto">
          <a:xfrm>
            <a:off x="500034" y="4342742"/>
            <a:ext cx="2945968" cy="2158092"/>
          </a:xfrm>
          <a:prstGeom prst="rect">
            <a:avLst/>
          </a:prstGeom>
          <a:noFill/>
          <a:ln w="9525">
            <a:noFill/>
            <a:miter lim="800000"/>
            <a:headEnd/>
            <a:tailEnd/>
          </a:ln>
          <a:effectLst/>
        </p:spPr>
      </p:pic>
      <p:sp>
        <p:nvSpPr>
          <p:cNvPr id="10" name="TextBox 9"/>
          <p:cNvSpPr txBox="1"/>
          <p:nvPr/>
        </p:nvSpPr>
        <p:spPr>
          <a:xfrm>
            <a:off x="1142976" y="6357958"/>
            <a:ext cx="1214478" cy="338554"/>
          </a:xfrm>
          <a:prstGeom prst="rect">
            <a:avLst/>
          </a:prstGeom>
          <a:noFill/>
        </p:spPr>
        <p:txBody>
          <a:bodyPr wrap="square" rtlCol="0">
            <a:spAutoFit/>
          </a:bodyPr>
          <a:lstStyle/>
          <a:p>
            <a:r>
              <a:rPr lang="zh-CN" altLang="en-US" dirty="0"/>
              <a:t>局部放大图</a:t>
            </a:r>
            <a:endParaRPr lang="zh-CN" altLang="en-US" dirty="0"/>
          </a:p>
        </p:txBody>
      </p:sp>
      <p:sp>
        <p:nvSpPr>
          <p:cNvPr id="11" name="矩形标注 10"/>
          <p:cNvSpPr/>
          <p:nvPr/>
        </p:nvSpPr>
        <p:spPr>
          <a:xfrm>
            <a:off x="2571736" y="4143380"/>
            <a:ext cx="714380" cy="428628"/>
          </a:xfrm>
          <a:prstGeom prst="wedgeRectCallout">
            <a:avLst>
              <a:gd name="adj1" fmla="val -84023"/>
              <a:gd name="adj2" fmla="val 19212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零件盒</a:t>
            </a:r>
            <a:endParaRPr lang="zh-CN" altLang="en-US" sz="1200" b="1" dirty="0">
              <a:solidFill>
                <a:schemeClr val="tx1"/>
              </a:solidFill>
            </a:endParaRPr>
          </a:p>
        </p:txBody>
      </p:sp>
      <p:sp>
        <p:nvSpPr>
          <p:cNvPr id="12" name="矩形标注 11"/>
          <p:cNvSpPr/>
          <p:nvPr/>
        </p:nvSpPr>
        <p:spPr>
          <a:xfrm>
            <a:off x="3571868" y="4929198"/>
            <a:ext cx="571504" cy="428628"/>
          </a:xfrm>
          <a:prstGeom prst="wedgeRectCallout">
            <a:avLst>
              <a:gd name="adj1" fmla="val -158554"/>
              <a:gd name="adj2" fmla="val 5439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按钮</a:t>
            </a:r>
            <a:endParaRPr lang="zh-CN" altLang="en-US" sz="1200" b="1" dirty="0">
              <a:solidFill>
                <a:schemeClr val="tx1"/>
              </a:solidFill>
            </a:endParaRPr>
          </a:p>
        </p:txBody>
      </p:sp>
      <p:sp>
        <p:nvSpPr>
          <p:cNvPr id="13" name="矩形标注 12"/>
          <p:cNvSpPr/>
          <p:nvPr/>
        </p:nvSpPr>
        <p:spPr>
          <a:xfrm>
            <a:off x="733526" y="3786190"/>
            <a:ext cx="642942" cy="428628"/>
          </a:xfrm>
          <a:prstGeom prst="wedgeRectCallout">
            <a:avLst>
              <a:gd name="adj1" fmla="val -46143"/>
              <a:gd name="adj2" fmla="val 15141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逆止器</a:t>
            </a:r>
            <a:endParaRPr lang="zh-CN" altLang="en-US" sz="1200" b="1" dirty="0">
              <a:solidFill>
                <a:schemeClr val="tx1"/>
              </a:solidFill>
            </a:endParaRPr>
          </a:p>
        </p:txBody>
      </p:sp>
      <p:sp>
        <p:nvSpPr>
          <p:cNvPr id="14" name="矩形标注 13"/>
          <p:cNvSpPr/>
          <p:nvPr/>
        </p:nvSpPr>
        <p:spPr>
          <a:xfrm>
            <a:off x="1695755" y="3929066"/>
            <a:ext cx="642942" cy="428628"/>
          </a:xfrm>
          <a:prstGeom prst="wedgeRectCallout">
            <a:avLst>
              <a:gd name="adj1" fmla="val -65841"/>
              <a:gd name="adj2" fmla="val 14621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solidFill>
              </a:rPr>
              <a:t>阻挡器</a:t>
            </a:r>
            <a:endParaRPr lang="zh-CN" altLang="en-US" sz="1200" b="1" dirty="0">
              <a:solidFill>
                <a:schemeClr val="tx1"/>
              </a:solidFill>
            </a:endParaRPr>
          </a:p>
        </p:txBody>
      </p:sp>
      <p:cxnSp>
        <p:nvCxnSpPr>
          <p:cNvPr id="17" name="直接连接符 16"/>
          <p:cNvCxnSpPr/>
          <p:nvPr/>
        </p:nvCxnSpPr>
        <p:spPr>
          <a:xfrm rot="5400000" flipH="1" flipV="1">
            <a:off x="8251057" y="3679033"/>
            <a:ext cx="357190" cy="28575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rot="342543">
            <a:off x="4572000" y="2751270"/>
            <a:ext cx="753732" cy="338554"/>
          </a:xfrm>
          <a:prstGeom prst="rect">
            <a:avLst/>
          </a:prstGeom>
          <a:noFill/>
        </p:spPr>
        <p:txBody>
          <a:bodyPr wrap="none" rtlCol="0">
            <a:spAutoFit/>
          </a:bodyPr>
          <a:lstStyle/>
          <a:p>
            <a:r>
              <a:rPr lang="en-US" altLang="zh-CN" dirty="0"/>
              <a:t>30000</a:t>
            </a:r>
            <a:endParaRPr lang="zh-CN" altLang="en-US" dirty="0"/>
          </a:p>
        </p:txBody>
      </p:sp>
      <p:sp>
        <p:nvSpPr>
          <p:cNvPr id="26" name="下箭头 25"/>
          <p:cNvSpPr/>
          <p:nvPr/>
        </p:nvSpPr>
        <p:spPr>
          <a:xfrm rot="16852708">
            <a:off x="3839910" y="2961852"/>
            <a:ext cx="223412"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a:graphicFrameLocks noGrp="1"/>
          </p:cNvGraphicFramePr>
          <p:nvPr/>
        </p:nvGraphicFramePr>
        <p:xfrm>
          <a:off x="3666222" y="521922"/>
          <a:ext cx="5340330" cy="4198860"/>
        </p:xfrm>
        <a:graphic>
          <a:graphicData uri="http://schemas.openxmlformats.org/drawingml/2006/table">
            <a:tbl>
              <a:tblPr>
                <a:tableStyleId>{5C22544A-7EE6-4342-B048-85BDC9FD1C3A}</a:tableStyleId>
              </a:tblPr>
              <a:tblGrid>
                <a:gridCol w="136756"/>
                <a:gridCol w="198296"/>
                <a:gridCol w="4842531"/>
                <a:gridCol w="25532"/>
                <a:gridCol w="137215"/>
              </a:tblGrid>
              <a:tr h="239628">
                <a:tc rowSpan="10" gridSpan="2">
                  <a:txBody>
                    <a:bodyPr/>
                    <a:lstStyle/>
                    <a:p>
                      <a:pPr algn="ctr" fontAlgn="ctr"/>
                      <a:r>
                        <a:rPr lang="zh-CN" altLang="en-US" sz="900" u="none" strike="noStrike">
                          <a:effectLst/>
                        </a:rPr>
                        <a:t>输送机</a:t>
                      </a:r>
                      <a:endParaRPr lang="zh-CN" altLang="en-US" sz="900" b="0" i="0" u="none" strike="noStrike">
                        <a:effectLst/>
                        <a:latin typeface="Modern H Medium"/>
                        <a:ea typeface="돋움" panose="020B0600000101010101" pitchFamily="34" charset="-127"/>
                      </a:endParaRPr>
                    </a:p>
                  </a:txBody>
                  <a:tcPr marL="0" marR="0" marT="0" marB="0" anchor="ctr"/>
                </a:tc>
                <a:tc rowSpan="10" hMerge="1">
                  <a:tcPr/>
                </a:tc>
                <a:tc>
                  <a:txBody>
                    <a:bodyPr/>
                    <a:lstStyle/>
                    <a:p>
                      <a:pPr algn="l" fontAlgn="ctr"/>
                      <a:r>
                        <a:rPr lang="en-US" altLang="zh-CN" sz="900" u="none" strike="noStrike">
                          <a:effectLst/>
                        </a:rPr>
                        <a:t>1) </a:t>
                      </a:r>
                      <a:r>
                        <a:rPr lang="zh-CN" altLang="en-US" sz="900" u="none" strike="noStrike">
                          <a:effectLst/>
                        </a:rPr>
                        <a:t>宽度：</a:t>
                      </a:r>
                      <a:r>
                        <a:rPr lang="en-US" altLang="zh-CN" sz="900" u="none" strike="noStrike">
                          <a:effectLst/>
                        </a:rPr>
                        <a:t>900</a:t>
                      </a:r>
                      <a:r>
                        <a:rPr lang="zh-CN" altLang="en-US" sz="900" u="none" strike="noStrike">
                          <a:effectLst/>
                        </a:rPr>
                        <a:t>毫米； 长度： </a:t>
                      </a:r>
                      <a:r>
                        <a:rPr lang="en-US" altLang="zh-CN" sz="900" u="none" strike="noStrike">
                          <a:effectLst/>
                        </a:rPr>
                        <a:t>1100</a:t>
                      </a:r>
                      <a:r>
                        <a:rPr lang="zh-CN" altLang="en-US" sz="900" u="none" strike="noStrike">
                          <a:effectLst/>
                        </a:rPr>
                        <a:t>毫米；高度</a:t>
                      </a:r>
                      <a:r>
                        <a:rPr lang="en-US" altLang="zh-CN" sz="900" u="none" strike="noStrike">
                          <a:effectLst/>
                        </a:rPr>
                        <a:t>: 800</a:t>
                      </a:r>
                      <a:r>
                        <a:rPr lang="zh-CN" altLang="en-US" sz="900" u="none" strike="noStrike">
                          <a:effectLst/>
                        </a:rPr>
                        <a:t>毫米（可以将高度调节</a:t>
                      </a:r>
                      <a:r>
                        <a:rPr lang="en-US" altLang="zh-CN" sz="900" u="none" strike="noStrike">
                          <a:effectLst/>
                        </a:rPr>
                        <a:t>150</a:t>
                      </a:r>
                      <a:r>
                        <a:rPr lang="zh-CN" altLang="en-US" sz="900" u="none" strike="noStrike">
                          <a:effectLst/>
                        </a:rPr>
                        <a:t>毫米）</a:t>
                      </a:r>
                      <a:endParaRPr lang="zh-CN" altLang="en-US" sz="900" b="0" i="0" u="none" strike="noStrike">
                        <a:effectLst/>
                        <a:latin typeface="Modern H Medium"/>
                        <a:ea typeface="돋움" panose="020B0600000101010101" pitchFamily="34" charset="-127"/>
                      </a:endParaRPr>
                    </a:p>
                  </a:txBody>
                  <a:tcPr marL="0" marR="0" marT="0" marB="0" anchor="ctr"/>
                </a:tc>
                <a:tc gridSpan="2">
                  <a:txBody>
                    <a:bodyPr/>
                    <a:lstStyle/>
                    <a:p>
                      <a:pPr algn="l" fontAlgn="ctr"/>
                      <a:r>
                        <a:rPr lang="zh-CN" altLang="en-US" sz="900" u="none" strike="noStrike" dirty="0">
                          <a:effectLst/>
                        </a:rPr>
                        <a:t>　</a:t>
                      </a:r>
                      <a:endParaRPr lang="zh-CN" altLang="en-US" sz="900" b="0" i="0" u="none" strike="noStrike" dirty="0">
                        <a:effectLst/>
                        <a:latin typeface="Modern H Medium"/>
                        <a:ea typeface="돋움" panose="020B0600000101010101" pitchFamily="34" charset="-127"/>
                      </a:endParaRPr>
                    </a:p>
                  </a:txBody>
                  <a:tcPr marL="0" marR="0" marT="0" marB="0" anchor="ctr"/>
                </a:tc>
                <a:tc hMerge="1">
                  <a:tcPr marL="0" marR="0" marT="0" marB="0" anchor="ctr"/>
                </a:tc>
              </a:tr>
              <a:tr h="218661">
                <a:tc vMerge="1" gridSpan="2">
                  <a:tcPr/>
                </a:tc>
                <a:tc vMerge="1" hMerge="1">
                  <a:tcPr/>
                </a:tc>
                <a:tc gridSpan="3">
                  <a:txBody>
                    <a:bodyPr/>
                    <a:lstStyle/>
                    <a:p>
                      <a:pPr algn="l" fontAlgn="ctr"/>
                      <a:r>
                        <a:rPr lang="en-US" altLang="zh-CN" sz="900" u="none" strike="noStrike">
                          <a:effectLst/>
                        </a:rPr>
                        <a:t>2) </a:t>
                      </a:r>
                      <a:r>
                        <a:rPr lang="zh-CN" altLang="en-US" sz="900" u="none" strike="noStrike">
                          <a:effectLst/>
                        </a:rPr>
                        <a:t>采用铝型材制作的输送机上开关板</a:t>
                      </a:r>
                      <a:endParaRPr lang="zh-CN" altLang="en-US" sz="900" b="0" i="0" u="none" strike="noStrike">
                        <a:effectLst/>
                        <a:latin typeface="Modern H Medium"/>
                        <a:ea typeface="돋움" panose="020B0600000101010101" pitchFamily="34" charset="-127"/>
                      </a:endParaRPr>
                    </a:p>
                  </a:txBody>
                  <a:tcPr marL="0" marR="0" marT="0" marB="0" anchor="ctr"/>
                </a:tc>
                <a:tc hMerge="1">
                  <a:tcPr/>
                </a:tc>
                <a:tc hMerge="1">
                  <a:tcPr marL="0" marR="0" marT="0" marB="0" anchor="ctr"/>
                </a:tc>
              </a:tr>
              <a:tr h="218661">
                <a:tc vMerge="1" gridSpan="2">
                  <a:tcPr/>
                </a:tc>
                <a:tc vMerge="1" hMerge="1">
                  <a:tcPr/>
                </a:tc>
                <a:tc gridSpan="2">
                  <a:txBody>
                    <a:bodyPr/>
                    <a:lstStyle/>
                    <a:p>
                      <a:pPr algn="l" fontAlgn="ctr"/>
                      <a:r>
                        <a:rPr lang="en-US" altLang="zh-CN" sz="900" u="none" strike="noStrike">
                          <a:effectLst/>
                        </a:rPr>
                        <a:t>3) </a:t>
                      </a:r>
                      <a:r>
                        <a:rPr lang="zh-CN" altLang="en-US" sz="900" u="none" strike="noStrike">
                          <a:effectLst/>
                        </a:rPr>
                        <a:t>每个工位的自动阻挡器</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dirty="0">
                          <a:effectLst/>
                        </a:rPr>
                        <a:t>4) </a:t>
                      </a:r>
                      <a:r>
                        <a:rPr lang="zh-CN" altLang="en-US" sz="900" u="none" strike="noStrike" dirty="0">
                          <a:effectLst/>
                        </a:rPr>
                        <a:t>每个工位设置一个气动工具用快插连接插头（未伸出输送机外侧）</a:t>
                      </a:r>
                      <a:endParaRPr lang="zh-CN" altLang="en-US" sz="900" b="0" i="0" u="none" strike="noStrike" dirty="0">
                        <a:effectLst/>
                        <a:latin typeface="宋体" panose="02010600030101010101" pitchFamily="2" charset="-122"/>
                        <a:ea typeface="宋体" panose="02010600030101010101" pitchFamily="2" charset="-122"/>
                      </a:endParaRPr>
                    </a:p>
                  </a:txBody>
                  <a:tcPr marL="0" marR="0" marT="0" marB="0" anchor="ctr"/>
                </a:tc>
                <a:tc hMerge="1">
                  <a:tcPr marL="0" marR="0" marT="0" marB="0" anchor="ctr"/>
                </a:tc>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5) </a:t>
                      </a:r>
                      <a:r>
                        <a:rPr lang="zh-CN" altLang="en-US" sz="900" u="none" strike="noStrike">
                          <a:effectLst/>
                        </a:rPr>
                        <a:t>传感器</a:t>
                      </a:r>
                      <a:r>
                        <a:rPr lang="en-US" altLang="zh-CN" sz="900" u="none" strike="noStrike">
                          <a:effectLst/>
                        </a:rPr>
                        <a:t>&amp; SOL</a:t>
                      </a:r>
                      <a:r>
                        <a:rPr lang="zh-CN" altLang="en-US" sz="900" u="none" strike="noStrike">
                          <a:effectLst/>
                        </a:rPr>
                        <a:t>连接地址编号</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6) </a:t>
                      </a:r>
                      <a:r>
                        <a:rPr lang="zh-CN" altLang="en-US" sz="900" u="none" strike="noStrike">
                          <a:effectLst/>
                        </a:rPr>
                        <a:t>分离公共端线 </a:t>
                      </a:r>
                      <a:r>
                        <a:rPr lang="en-US" altLang="zh-CN" sz="900" u="none" strike="noStrike">
                          <a:effectLst/>
                        </a:rPr>
                        <a:t>(</a:t>
                      </a:r>
                      <a:r>
                        <a:rPr lang="en-US" sz="900" u="none" strike="noStrike">
                          <a:effectLst/>
                        </a:rPr>
                        <a:t>N/P-</a:t>
                      </a:r>
                      <a:r>
                        <a:rPr lang="zh-CN" altLang="en-US" sz="900" u="none" strike="noStrike">
                          <a:effectLst/>
                        </a:rPr>
                        <a:t>相</a:t>
                      </a:r>
                      <a:r>
                        <a:rPr lang="en-US" altLang="zh-CN" sz="900" u="none" strike="noStrike">
                          <a:effectLst/>
                        </a:rPr>
                        <a:t>) </a:t>
                      </a:r>
                      <a:r>
                        <a:rPr lang="zh-CN" altLang="en-US" sz="900" u="none" strike="noStrike">
                          <a:effectLst/>
                        </a:rPr>
                        <a:t>和使用每个端子</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7) </a:t>
                      </a:r>
                      <a:r>
                        <a:rPr lang="zh-CN" altLang="en-US" sz="900" u="none" strike="noStrike">
                          <a:effectLst/>
                        </a:rPr>
                        <a:t>开关盒</a:t>
                      </a:r>
                      <a:r>
                        <a:rPr lang="en-US" altLang="zh-CN" sz="900" u="none" strike="noStrike">
                          <a:effectLst/>
                        </a:rPr>
                        <a:t>(</a:t>
                      </a:r>
                      <a:r>
                        <a:rPr lang="zh-CN" altLang="en-US" sz="900" u="none" strike="noStrike">
                          <a:effectLst/>
                        </a:rPr>
                        <a:t>钢制</a:t>
                      </a:r>
                      <a:r>
                        <a:rPr lang="en-US" altLang="zh-CN" sz="900" u="none" strike="noStrike">
                          <a:effectLst/>
                        </a:rPr>
                        <a:t>) : </a:t>
                      </a:r>
                      <a:r>
                        <a:rPr lang="zh-CN" altLang="en-US" sz="900" u="none" strike="noStrike">
                          <a:effectLst/>
                        </a:rPr>
                        <a:t>环形的接线盒锁定装置</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8) </a:t>
                      </a:r>
                      <a:r>
                        <a:rPr lang="zh-CN" altLang="en-US" sz="900" u="none" strike="noStrike">
                          <a:effectLst/>
                        </a:rPr>
                        <a:t>操作人员用脚踏板和工具架（按照用户需求配置 ）</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0">
                <a:tc vMerge="1" gridSpan="2">
                  <a:tcPr/>
                </a:tc>
                <a:tc vMerge="1" hMerge="1">
                  <a:tcPr/>
                </a:tc>
                <a:tc gridSpan="2">
                  <a:txBody>
                    <a:bodyPr/>
                    <a:lstStyle/>
                    <a:p>
                      <a:pPr algn="l" fontAlgn="ctr"/>
                      <a:r>
                        <a:rPr lang="en-US" altLang="zh-CN" sz="900" u="none" strike="noStrike">
                          <a:effectLst/>
                        </a:rPr>
                        <a:t>9)</a:t>
                      </a:r>
                      <a:r>
                        <a:rPr lang="zh-CN" altLang="en-US" sz="900" u="none" strike="noStrike">
                          <a:effectLst/>
                        </a:rPr>
                        <a:t>开关控制或者定时功能（将夹具移动到输送机上）</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rowSpan="5" gridSpan="2">
                  <a:txBody>
                    <a:bodyPr/>
                    <a:lstStyle/>
                    <a:p>
                      <a:pPr algn="ctr" fontAlgn="ctr"/>
                      <a:r>
                        <a:rPr lang="zh-CN" altLang="en-US" sz="900" u="none" strike="noStrike">
                          <a:effectLst/>
                        </a:rPr>
                        <a:t>公共设施</a:t>
                      </a:r>
                      <a:endParaRPr lang="zh-CN" altLang="en-US" sz="900" b="0" i="0" u="none" strike="noStrike">
                        <a:effectLst/>
                        <a:latin typeface="Modern H Medium"/>
                        <a:ea typeface="돋움" panose="020B0600000101010101" pitchFamily="34" charset="-127"/>
                      </a:endParaRPr>
                    </a:p>
                  </a:txBody>
                  <a:tcPr marL="0" marR="0" marT="0" marB="0" anchor="ctr"/>
                </a:tc>
                <a:tc rowSpan="5" hMerge="1">
                  <a:tcPr/>
                </a:tc>
                <a:tc gridSpan="2">
                  <a:txBody>
                    <a:bodyPr/>
                    <a:lstStyle/>
                    <a:p>
                      <a:pPr algn="l" fontAlgn="ctr"/>
                      <a:r>
                        <a:rPr lang="en-US" altLang="zh-CN" sz="900" u="none" strike="noStrike">
                          <a:effectLst/>
                        </a:rPr>
                        <a:t>1)</a:t>
                      </a:r>
                      <a:r>
                        <a:rPr lang="zh-CN" altLang="en-US" sz="900" u="none" strike="noStrike">
                          <a:effectLst/>
                        </a:rPr>
                        <a:t>公共设施材质：铝型材</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a:effectLst/>
                        </a:rPr>
                        <a:t>2) </a:t>
                      </a:r>
                      <a:r>
                        <a:rPr lang="zh-CN" altLang="en-US" sz="900" u="none" strike="noStrike">
                          <a:effectLst/>
                        </a:rPr>
                        <a:t>气管：</a:t>
                      </a:r>
                      <a:r>
                        <a:rPr lang="en-US" altLang="zh-CN" sz="900" u="none" strike="noStrike">
                          <a:effectLst/>
                        </a:rPr>
                        <a:t>2 </a:t>
                      </a:r>
                      <a:r>
                        <a:rPr lang="zh-CN" altLang="en-US" sz="900" u="none" strike="noStrike">
                          <a:effectLst/>
                        </a:rPr>
                        <a:t>英寸 </a:t>
                      </a:r>
                      <a:r>
                        <a:rPr lang="en-US" altLang="zh-CN" sz="900" u="none" strike="noStrike">
                          <a:effectLst/>
                        </a:rPr>
                        <a:t>&amp; 1.25</a:t>
                      </a:r>
                      <a:r>
                        <a:rPr lang="zh-CN" altLang="en-US" sz="900" u="none" strike="noStrike">
                          <a:effectLst/>
                        </a:rPr>
                        <a:t>英寸白色管，从主气源到线体的部分需要供应商提供</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dirty="0">
                          <a:effectLst/>
                        </a:rPr>
                        <a:t>(</a:t>
                      </a:r>
                      <a:r>
                        <a:rPr lang="zh-CN" altLang="en-US" sz="900" u="none" strike="noStrike" dirty="0">
                          <a:effectLst/>
                        </a:rPr>
                        <a:t>在空气调节器上每隔</a:t>
                      </a:r>
                      <a:r>
                        <a:rPr lang="en-US" altLang="zh-CN" sz="900" u="none" strike="noStrike" dirty="0">
                          <a:effectLst/>
                        </a:rPr>
                        <a:t>100</a:t>
                      </a:r>
                      <a:r>
                        <a:rPr lang="zh-CN" altLang="en-US" sz="900" u="none" strike="noStrike" dirty="0">
                          <a:effectLst/>
                        </a:rPr>
                        <a:t>毫米安装一个耦合器</a:t>
                      </a:r>
                      <a:r>
                        <a:rPr lang="en-US" altLang="zh-CN" sz="900" u="none" strike="noStrike" dirty="0">
                          <a:effectLst/>
                        </a:rPr>
                        <a:t>)</a:t>
                      </a:r>
                      <a:endParaRPr lang="en-US" altLang="zh-CN" sz="900" b="0" i="0" u="none" strike="noStrike" dirty="0">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3) </a:t>
                      </a:r>
                      <a:r>
                        <a:rPr lang="zh-CN" altLang="en-US" sz="900" u="none" strike="noStrike">
                          <a:effectLst/>
                        </a:rPr>
                        <a:t>每个工位设置</a:t>
                      </a:r>
                      <a:r>
                        <a:rPr lang="en-US" altLang="zh-CN" sz="900" u="none" strike="noStrike">
                          <a:effectLst/>
                        </a:rPr>
                        <a:t>2</a:t>
                      </a:r>
                      <a:r>
                        <a:rPr lang="zh-CN" altLang="en-US" sz="900" u="none" strike="noStrike">
                          <a:effectLst/>
                        </a:rPr>
                        <a:t>个电源插座</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a:effectLst/>
                        </a:rPr>
                        <a:t>4) LED</a:t>
                      </a:r>
                      <a:r>
                        <a:rPr lang="zh-CN" altLang="en-US" sz="900" u="none" strike="noStrike">
                          <a:effectLst/>
                        </a:rPr>
                        <a:t>灯：</a:t>
                      </a:r>
                      <a:r>
                        <a:rPr lang="en-US" altLang="zh-CN" sz="900" u="none" strike="noStrike">
                          <a:effectLst/>
                        </a:rPr>
                        <a:t>1</a:t>
                      </a:r>
                      <a:r>
                        <a:rPr lang="zh-CN" altLang="en-US" sz="900" u="none" strike="noStrike">
                          <a:effectLst/>
                        </a:rPr>
                        <a:t>根线（</a:t>
                      </a:r>
                      <a:r>
                        <a:rPr lang="en-US" altLang="zh-CN" sz="900" u="none" strike="noStrike">
                          <a:effectLst/>
                        </a:rPr>
                        <a:t>2</a:t>
                      </a:r>
                      <a:r>
                        <a:rPr lang="zh-CN" altLang="en-US" sz="900" u="none" strike="noStrike">
                          <a:effectLst/>
                        </a:rPr>
                        <a:t>个灯泡）（但是检查线设置</a:t>
                      </a:r>
                      <a:r>
                        <a:rPr lang="en-US" altLang="zh-CN" sz="900" u="none" strike="noStrike">
                          <a:effectLst/>
                        </a:rPr>
                        <a:t>2</a:t>
                      </a:r>
                      <a:r>
                        <a:rPr lang="zh-CN" altLang="en-US" sz="900" u="none" strike="noStrike">
                          <a:effectLst/>
                        </a:rPr>
                        <a:t>根线，</a:t>
                      </a:r>
                      <a:r>
                        <a:rPr lang="en-US" altLang="zh-CN" sz="900" u="none" strike="noStrike">
                          <a:effectLst/>
                        </a:rPr>
                        <a:t>3000</a:t>
                      </a:r>
                      <a:r>
                        <a:rPr lang="zh-CN" altLang="en-US" sz="900" u="none" strike="noStrike">
                          <a:effectLst/>
                        </a:rPr>
                        <a:t>流明）</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c>
                  <a:txBody>
                    <a:bodyPr/>
                    <a:lstStyle/>
                    <a:p>
                      <a:pPr algn="ctr"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c gridSpan="2">
                  <a:txBody>
                    <a:bodyPr/>
                    <a:lstStyle/>
                    <a:p>
                      <a:pPr algn="l" fontAlgn="ctr"/>
                      <a:r>
                        <a:rPr lang="en-US" altLang="zh-CN" sz="900" u="none" strike="noStrike">
                          <a:effectLst/>
                        </a:rPr>
                        <a:t>5) </a:t>
                      </a:r>
                      <a:r>
                        <a:rPr lang="zh-CN" altLang="en-US" sz="900" u="none" strike="noStrike">
                          <a:effectLst/>
                        </a:rPr>
                        <a:t>水管： </a:t>
                      </a:r>
                      <a:r>
                        <a:rPr lang="en-US" altLang="zh-CN" sz="900" u="none" strike="noStrike">
                          <a:effectLst/>
                        </a:rPr>
                        <a:t>3/4</a:t>
                      </a:r>
                      <a:r>
                        <a:rPr lang="zh-CN" altLang="en-US" sz="900" u="none" strike="noStrike">
                          <a:effectLst/>
                        </a:rPr>
                        <a:t>英寸 （需安装一个阀门来控制总管）</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rowSpan="3" gridSpan="2">
                  <a:txBody>
                    <a:bodyPr/>
                    <a:lstStyle/>
                    <a:p>
                      <a:pPr algn="ctr" fontAlgn="ctr"/>
                      <a:r>
                        <a:rPr lang="zh-CN" altLang="en-US" sz="900" u="none" strike="noStrike">
                          <a:effectLst/>
                        </a:rPr>
                        <a:t>配电柜</a:t>
                      </a:r>
                      <a:endParaRPr lang="zh-CN" altLang="en-US" sz="900" b="0" i="0" u="none" strike="noStrike">
                        <a:effectLst/>
                        <a:latin typeface="Modern H Medium"/>
                        <a:ea typeface="돋움" panose="020B0600000101010101" pitchFamily="34" charset="-127"/>
                      </a:endParaRPr>
                    </a:p>
                  </a:txBody>
                  <a:tcPr marL="0" marR="0" marT="0" marB="0" anchor="ctr"/>
                </a:tc>
                <a:tc rowSpan="3" hMerge="1">
                  <a:tcPr/>
                </a:tc>
                <a:tc gridSpan="2">
                  <a:txBody>
                    <a:bodyPr/>
                    <a:lstStyle/>
                    <a:p>
                      <a:pPr algn="l" fontAlgn="ctr"/>
                      <a:r>
                        <a:rPr lang="en-US" altLang="zh-CN" sz="900" u="none" strike="noStrike">
                          <a:effectLst/>
                        </a:rPr>
                        <a:t>1)</a:t>
                      </a:r>
                      <a:r>
                        <a:rPr lang="zh-CN" altLang="en-US" sz="900" u="none" strike="noStrike">
                          <a:effectLst/>
                        </a:rPr>
                        <a:t>从工厂主配电柜到组装线体配电柜的电缆由供应商提供</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39628">
                <a:tc vMerge="1" gridSpan="2">
                  <a:tcPr/>
                </a:tc>
                <a:tc vMerge="1" hMerge="1">
                  <a:tcPr/>
                </a:tc>
                <a:tc gridSpan="2">
                  <a:txBody>
                    <a:bodyPr/>
                    <a:lstStyle/>
                    <a:p>
                      <a:pPr algn="l" fontAlgn="ctr"/>
                      <a:r>
                        <a:rPr lang="en-US" altLang="zh-CN" sz="900" u="none" strike="noStrike">
                          <a:effectLst/>
                        </a:rPr>
                        <a:t>2)</a:t>
                      </a:r>
                      <a:r>
                        <a:rPr lang="zh-CN" altLang="en-US" sz="900" u="none" strike="noStrike">
                          <a:effectLst/>
                        </a:rPr>
                        <a:t>组装配电柜预留</a:t>
                      </a:r>
                      <a:r>
                        <a:rPr lang="en-US" altLang="zh-CN" sz="900" u="none" strike="noStrike">
                          <a:effectLst/>
                        </a:rPr>
                        <a:t>30%</a:t>
                      </a:r>
                      <a:r>
                        <a:rPr lang="zh-CN" altLang="en-US" sz="900" u="none" strike="noStrike">
                          <a:effectLst/>
                        </a:rPr>
                        <a:t>的电源开关，用于连接检查设备等</a:t>
                      </a:r>
                      <a:endParaRPr lang="zh-CN" altLang="en-US" sz="900" b="0" i="0" u="none" strike="noStrike">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a:effectLst/>
                        </a:rPr>
                        <a:t>　</a:t>
                      </a:r>
                      <a:endParaRPr lang="zh-CN" altLang="en-US" sz="900" b="0" i="0" u="none" strike="noStrike">
                        <a:effectLst/>
                        <a:latin typeface="Modern H Medium"/>
                        <a:ea typeface="돋움" panose="020B0600000101010101" pitchFamily="34" charset="-127"/>
                      </a:endParaRPr>
                    </a:p>
                  </a:txBody>
                  <a:tcPr marL="0" marR="0" marT="0" marB="0" anchor="ctr"/>
                </a:tc>
              </a:tr>
              <a:tr h="218661">
                <a:tc vMerge="1" gridSpan="2">
                  <a:tcPr/>
                </a:tc>
                <a:tc vMerge="1" hMerge="1">
                  <a:tcPr/>
                </a:tc>
                <a:tc gridSpan="2">
                  <a:txBody>
                    <a:bodyPr/>
                    <a:lstStyle/>
                    <a:p>
                      <a:pPr algn="l" fontAlgn="ctr"/>
                      <a:r>
                        <a:rPr lang="en-US" altLang="zh-CN" sz="900" u="none" strike="noStrike">
                          <a:effectLst/>
                        </a:rPr>
                        <a:t>3) </a:t>
                      </a:r>
                      <a:r>
                        <a:rPr lang="zh-CN" altLang="en-US" sz="900" u="none" strike="noStrike">
                          <a:effectLst/>
                        </a:rPr>
                        <a:t>主配电柜内设置空调装置</a:t>
                      </a:r>
                      <a:endParaRPr lang="zh-CN" altLang="en-US" sz="900" b="0" i="0" u="none" strike="noStrike">
                        <a:solidFill>
                          <a:srgbClr val="FF0000"/>
                        </a:solidFill>
                        <a:effectLst/>
                        <a:latin typeface="Modern H Medium"/>
                        <a:ea typeface="돋움" panose="020B0600000101010101" pitchFamily="34" charset="-127"/>
                      </a:endParaRPr>
                    </a:p>
                  </a:txBody>
                  <a:tcPr marL="0" marR="0" marT="0" marB="0" anchor="ctr"/>
                </a:tc>
                <a:tc hMerge="1">
                  <a:tcPr marL="0" marR="0" marT="0" marB="0" anchor="ctr"/>
                </a:tc>
                <a:tc>
                  <a:txBody>
                    <a:bodyPr/>
                    <a:lstStyle/>
                    <a:p>
                      <a:pPr algn="l" fontAlgn="ctr"/>
                      <a:r>
                        <a:rPr lang="zh-CN" altLang="en-US" sz="900" u="none" strike="noStrike" dirty="0">
                          <a:effectLst/>
                        </a:rPr>
                        <a:t>　</a:t>
                      </a:r>
                      <a:endParaRPr lang="zh-CN" altLang="en-US" sz="900" b="0" i="0" u="none" strike="noStrike" dirty="0">
                        <a:effectLst/>
                        <a:latin typeface="Modern H Medium"/>
                        <a:ea typeface="돋움" panose="020B0600000101010101" pitchFamily="34" charset="-127"/>
                      </a:endParaRPr>
                    </a:p>
                  </a:txBody>
                  <a:tcPr marL="0" marR="0" marT="0" marB="0"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55576" y="2852404"/>
            <a:ext cx="3508958" cy="3168883"/>
          </a:xfrm>
          <a:prstGeom prst="rect">
            <a:avLst/>
          </a:prstGeom>
        </p:spPr>
      </p:pic>
      <p:pic>
        <p:nvPicPr>
          <p:cNvPr id="5" name="图片 4"/>
          <p:cNvPicPr>
            <a:picLocks noChangeAspect="1"/>
          </p:cNvPicPr>
          <p:nvPr/>
        </p:nvPicPr>
        <p:blipFill>
          <a:blip r:embed="rId2"/>
          <a:stretch>
            <a:fillRect/>
          </a:stretch>
        </p:blipFill>
        <p:spPr>
          <a:xfrm>
            <a:off x="5203376" y="2927057"/>
            <a:ext cx="3057732" cy="3094230"/>
          </a:xfrm>
          <a:prstGeom prst="rect">
            <a:avLst/>
          </a:prstGeom>
        </p:spPr>
      </p:pic>
      <p:sp>
        <p:nvSpPr>
          <p:cNvPr id="4" name="Text Box 3"/>
          <p:cNvSpPr txBox="1"/>
          <p:nvPr/>
        </p:nvSpPr>
        <p:spPr>
          <a:xfrm>
            <a:off x="2306321" y="238075"/>
            <a:ext cx="4149358" cy="369332"/>
          </a:xfrm>
          <a:prstGeom prst="rect">
            <a:avLst/>
          </a:prstGeom>
          <a:noFill/>
          <a:ln w="9525">
            <a:noFill/>
          </a:ln>
        </p:spPr>
        <p:txBody>
          <a:bodyPr wrap="square">
            <a:spAutoFit/>
          </a:bodyPr>
          <a:lstStyle/>
          <a:p>
            <a:pPr algn="ctr">
              <a:spcBef>
                <a:spcPct val="50000"/>
              </a:spcBef>
            </a:pP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二、</a:t>
            </a:r>
            <a:r>
              <a:rPr lang="en-US" alt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3.</a:t>
            </a:r>
            <a:r>
              <a:rPr lang="zh-CN" altLang="en-US"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座椅下线助力机械手</a:t>
            </a:r>
            <a:endParaRPr lang="zh-CN" sz="1800"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对话气泡: 矩形 10"/>
          <p:cNvSpPr/>
          <p:nvPr/>
        </p:nvSpPr>
        <p:spPr>
          <a:xfrm>
            <a:off x="6283496" y="6095409"/>
            <a:ext cx="864096" cy="288032"/>
          </a:xfrm>
          <a:prstGeom prst="wedgeRectCallout">
            <a:avLst>
              <a:gd name="adj1" fmla="val -46076"/>
              <a:gd name="adj2" fmla="val -2156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上线吊臂</a:t>
            </a:r>
            <a:endParaRPr lang="zh-CN" altLang="en-US" sz="1200" b="0" i="0" u="none" strike="noStrike" dirty="0">
              <a:solidFill>
                <a:schemeClr val="tx1"/>
              </a:solidFill>
              <a:effectLst/>
              <a:latin typeface="Modern H Medium"/>
              <a:ea typeface="돋움" panose="020B0600000101010101" pitchFamily="34" charset="-127"/>
            </a:endParaRPr>
          </a:p>
        </p:txBody>
      </p:sp>
      <p:graphicFrame>
        <p:nvGraphicFramePr>
          <p:cNvPr id="15" name="表格 14"/>
          <p:cNvGraphicFramePr>
            <a:graphicFrameLocks noGrp="1"/>
          </p:cNvGraphicFramePr>
          <p:nvPr/>
        </p:nvGraphicFramePr>
        <p:xfrm>
          <a:off x="611560" y="836713"/>
          <a:ext cx="6912768" cy="956157"/>
        </p:xfrm>
        <a:graphic>
          <a:graphicData uri="http://schemas.openxmlformats.org/drawingml/2006/table">
            <a:tbl>
              <a:tblPr>
                <a:tableStyleId>{5C22544A-7EE6-4342-B048-85BDC9FD1C3A}</a:tableStyleId>
              </a:tblPr>
              <a:tblGrid>
                <a:gridCol w="299903"/>
                <a:gridCol w="434860"/>
                <a:gridCol w="689777"/>
                <a:gridCol w="5488228"/>
              </a:tblGrid>
              <a:tr h="259831">
                <a:tc gridSpan="2">
                  <a:txBody>
                    <a:bodyPr/>
                    <a:lstStyle/>
                    <a:p>
                      <a:pPr algn="l" fontAlgn="ctr"/>
                      <a:r>
                        <a:rPr lang="zh-CN" altLang="en-US" sz="1000" u="none" strike="noStrike" dirty="0">
                          <a:effectLst/>
                        </a:rPr>
                        <a:t>上线吊臂</a:t>
                      </a:r>
                      <a:endParaRPr lang="zh-CN" altLang="en-US" sz="1000" b="0" i="0" u="none" strike="noStrike" dirty="0">
                        <a:solidFill>
                          <a:srgbClr val="FF0000"/>
                        </a:solidFill>
                        <a:effectLst/>
                        <a:latin typeface="Modern H Medium"/>
                        <a:ea typeface="돋움" panose="020B0600000101010101" pitchFamily="34" charset="-127"/>
                      </a:endParaRPr>
                    </a:p>
                  </a:txBody>
                  <a:tcPr marL="0" marR="0" marT="0" marB="0" anchor="ctr"/>
                </a:tc>
                <a:tc hMerge="1">
                  <a:tcPr/>
                </a:tc>
                <a:tc>
                  <a:txBody>
                    <a:bodyPr/>
                    <a:lstStyle/>
                    <a:p>
                      <a:pPr algn="ctr" fontAlgn="ctr"/>
                      <a:r>
                        <a:rPr lang="en-US" altLang="zh-CN" sz="1000" u="none" strike="noStrike">
                          <a:effectLst/>
                        </a:rPr>
                        <a:t>1 </a:t>
                      </a:r>
                      <a:r>
                        <a:rPr lang="zh-CN" altLang="en-US" sz="1000" u="none" strike="noStrike">
                          <a:effectLst/>
                        </a:rPr>
                        <a:t>台</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a:effectLst/>
                        </a:rPr>
                        <a:t>用于底座模块化上线用，平衡重量：</a:t>
                      </a:r>
                      <a:r>
                        <a:rPr lang="en-US" altLang="zh-CN" sz="1000" u="none" strike="noStrike">
                          <a:effectLst/>
                        </a:rPr>
                        <a:t>30kg</a:t>
                      </a:r>
                      <a:endParaRPr lang="en-US" altLang="zh-CN" sz="1000" b="0" i="0" u="none" strike="noStrike">
                        <a:solidFill>
                          <a:srgbClr val="FF0000"/>
                        </a:solidFill>
                        <a:effectLst/>
                        <a:latin typeface="Modern H Medium"/>
                        <a:ea typeface="돋움" panose="020B0600000101010101" pitchFamily="34" charset="-127"/>
                      </a:endParaRPr>
                    </a:p>
                  </a:txBody>
                  <a:tcPr marL="0" marR="0" marT="0" marB="0" anchor="ctr"/>
                </a:tc>
              </a:tr>
              <a:tr h="391526">
                <a:tc gridSpan="2">
                  <a:txBody>
                    <a:bodyPr/>
                    <a:lstStyle/>
                    <a:p>
                      <a:pPr algn="l" fontAlgn="ctr"/>
                      <a:r>
                        <a:rPr lang="zh-CN" altLang="en-US" sz="1000" u="none" strike="noStrike" dirty="0">
                          <a:effectLst/>
                        </a:rPr>
                        <a:t>下线吊臂</a:t>
                      </a:r>
                      <a:endParaRPr lang="zh-CN" altLang="en-US" sz="1000" b="0" i="0" u="none" strike="noStrike" dirty="0">
                        <a:solidFill>
                          <a:srgbClr val="FF0000"/>
                        </a:solidFill>
                        <a:effectLst/>
                        <a:latin typeface="Modern H Medium"/>
                        <a:ea typeface="돋움" panose="020B0600000101010101" pitchFamily="34" charset="-127"/>
                      </a:endParaRPr>
                    </a:p>
                  </a:txBody>
                  <a:tcPr marL="0" marR="0" marT="0" marB="0" anchor="ctr"/>
                </a:tc>
                <a:tc hMerge="1">
                  <a:tcPr/>
                </a:tc>
                <a:tc>
                  <a:txBody>
                    <a:bodyPr/>
                    <a:lstStyle/>
                    <a:p>
                      <a:pPr algn="ctr" fontAlgn="ctr"/>
                      <a:r>
                        <a:rPr lang="en-US" altLang="zh-CN" sz="1000" u="none" strike="noStrike">
                          <a:effectLst/>
                        </a:rPr>
                        <a:t>1</a:t>
                      </a:r>
                      <a:r>
                        <a:rPr lang="zh-CN" altLang="en-US" sz="1000" u="none" strike="noStrike">
                          <a:effectLst/>
                        </a:rPr>
                        <a:t>台</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a:effectLst/>
                        </a:rPr>
                        <a:t>用于整椅下线用，整椅重量为</a:t>
                      </a:r>
                      <a:r>
                        <a:rPr lang="en-US" altLang="zh-CN" sz="1000" u="none" strike="noStrike">
                          <a:effectLst/>
                        </a:rPr>
                        <a:t>50kg</a:t>
                      </a:r>
                      <a:endParaRPr lang="en-US" altLang="zh-CN" sz="1000" b="0" i="0" u="none" strike="noStrike">
                        <a:solidFill>
                          <a:srgbClr val="FF0000"/>
                        </a:solidFill>
                        <a:effectLst/>
                        <a:latin typeface="Modern H Medium"/>
                        <a:ea typeface="돋움" panose="020B0600000101010101" pitchFamily="34" charset="-127"/>
                      </a:endParaRPr>
                    </a:p>
                  </a:txBody>
                  <a:tcPr marL="0" marR="0" marT="0" marB="0" anchor="ctr"/>
                </a:tc>
              </a:tr>
              <a:tr h="284746">
                <a:tc>
                  <a:txBody>
                    <a:bodyPr/>
                    <a:lstStyle/>
                    <a:p>
                      <a:pPr algn="l" fontAlgn="ctr"/>
                      <a:r>
                        <a:rPr lang="zh-CN" altLang="en-US" sz="1000" u="none" strike="noStrike">
                          <a:effectLst/>
                        </a:rPr>
                        <a:t>灯架</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a:effectLst/>
                        </a:rPr>
                        <a:t>　</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ctr" fontAlgn="ctr"/>
                      <a:r>
                        <a:rPr lang="zh-CN" altLang="en-US" sz="1000" u="none" strike="noStrike">
                          <a:effectLst/>
                        </a:rPr>
                        <a:t>一式</a:t>
                      </a:r>
                      <a:endParaRPr lang="zh-CN" altLang="en-US" sz="1000" b="0" i="0" u="none" strike="noStrike">
                        <a:solidFill>
                          <a:srgbClr val="FF0000"/>
                        </a:solidFill>
                        <a:effectLst/>
                        <a:latin typeface="Modern H Medium"/>
                        <a:ea typeface="돋움" panose="020B0600000101010101" pitchFamily="34" charset="-127"/>
                      </a:endParaRPr>
                    </a:p>
                  </a:txBody>
                  <a:tcPr marL="0" marR="0" marT="0" marB="0" anchor="ctr"/>
                </a:tc>
                <a:tc>
                  <a:txBody>
                    <a:bodyPr/>
                    <a:lstStyle/>
                    <a:p>
                      <a:pPr algn="l" fontAlgn="ctr"/>
                      <a:r>
                        <a:rPr lang="zh-CN" altLang="en-US" sz="1000" u="none" strike="noStrike" dirty="0">
                          <a:effectLst/>
                        </a:rPr>
                        <a:t>操作工位处均需要设置灯架及照明设施，检验工位</a:t>
                      </a:r>
                      <a:r>
                        <a:rPr lang="en-US" altLang="zh-CN" sz="1000" u="none" strike="noStrike" dirty="0">
                          <a:effectLst/>
                        </a:rPr>
                        <a:t>3000</a:t>
                      </a:r>
                      <a:r>
                        <a:rPr lang="zh-CN" altLang="en-US" sz="1000" u="none" strike="noStrike" dirty="0">
                          <a:effectLst/>
                        </a:rPr>
                        <a:t>流明，根据吊臂结构，吊臂区域灯带可取消</a:t>
                      </a:r>
                      <a:endParaRPr lang="zh-CN" altLang="en-US" sz="1000" b="0" i="0" u="none" strike="noStrike" dirty="0">
                        <a:solidFill>
                          <a:srgbClr val="FF0000"/>
                        </a:solidFill>
                        <a:effectLst/>
                        <a:latin typeface="宋体" panose="02010600030101010101" pitchFamily="2" charset="-122"/>
                        <a:ea typeface="宋体" panose="02010600030101010101" pitchFamily="2" charset="-122"/>
                      </a:endParaRPr>
                    </a:p>
                  </a:txBody>
                  <a:tcPr marL="0" marR="0" marT="0" marB="0" anchor="ctr"/>
                </a:tc>
              </a:tr>
            </a:tbl>
          </a:graphicData>
        </a:graphic>
      </p:graphicFrame>
      <p:sp>
        <p:nvSpPr>
          <p:cNvPr id="16" name="对话气泡: 矩形 15"/>
          <p:cNvSpPr/>
          <p:nvPr/>
        </p:nvSpPr>
        <p:spPr>
          <a:xfrm>
            <a:off x="1547664" y="6172120"/>
            <a:ext cx="864096" cy="288032"/>
          </a:xfrm>
          <a:prstGeom prst="wedgeRectCallout">
            <a:avLst>
              <a:gd name="adj1" fmla="val -46076"/>
              <a:gd name="adj2" fmla="val -21566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fontAlgn="ctr"/>
            <a:r>
              <a:rPr lang="zh-CN" altLang="en-US" sz="1200" u="none" strike="noStrike" dirty="0">
                <a:solidFill>
                  <a:schemeClr val="tx1"/>
                </a:solidFill>
                <a:effectLst/>
              </a:rPr>
              <a:t>下线吊臂</a:t>
            </a:r>
            <a:endParaRPr lang="zh-CN" altLang="en-US" sz="1200" b="0" i="0" u="none" strike="noStrike" dirty="0">
              <a:solidFill>
                <a:schemeClr val="tx1"/>
              </a:solidFill>
              <a:effectLst/>
              <a:latin typeface="Modern H Medium"/>
              <a:ea typeface="돋움" panose="020B0600000101010101" pitchFamily="34" charset="-127"/>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themeOverride>
</file>

<file path=ppt/theme/themeOverride2.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themeOverride>
</file>

<file path=ppt/theme/themeOverride3.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themeOverride>
</file>

<file path=docProps/app.xml><?xml version="1.0" encoding="utf-8"?>
<Properties xmlns="http://schemas.openxmlformats.org/officeDocument/2006/extended-properties" xmlns:vt="http://schemas.openxmlformats.org/officeDocument/2006/docPropsVTypes">
  <TotalTime>0</TotalTime>
  <Words>8800</Words>
  <Application>WPS 演示</Application>
  <PresentationFormat>全屏显示(4:3)</PresentationFormat>
  <Paragraphs>1846</Paragraphs>
  <Slides>37</Slides>
  <Notes>1</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37</vt:i4>
      </vt:variant>
    </vt:vector>
  </HeadingPairs>
  <TitlesOfParts>
    <vt:vector size="60" baseType="lpstr">
      <vt:lpstr>Arial</vt:lpstr>
      <vt:lpstr>宋体</vt:lpstr>
      <vt:lpstr>Wingdings</vt:lpstr>
      <vt:lpstr>Wingdings 2</vt:lpstr>
      <vt:lpstr>Arial</vt:lpstr>
      <vt:lpstr>黑体</vt:lpstr>
      <vt:lpstr>Modern H Medium</vt:lpstr>
      <vt:lpstr>AMGDT</vt:lpstr>
      <vt:lpstr>돋움</vt:lpstr>
      <vt:lpstr>Times New Roman</vt:lpstr>
      <vt:lpstr>楷体_GB2312</vt:lpstr>
      <vt:lpstr>新宋体</vt:lpstr>
      <vt:lpstr>隶书</vt:lpstr>
      <vt:lpstr>仿宋_GB2312</vt:lpstr>
      <vt:lpstr>Franklin Gothic Book</vt:lpstr>
      <vt:lpstr>微软雅黑</vt:lpstr>
      <vt:lpstr>Arial Unicode MS</vt:lpstr>
      <vt:lpstr>Franklin Gothic Medium</vt:lpstr>
      <vt:lpstr>Malgun Gothic</vt:lpstr>
      <vt:lpstr>华文新魏</vt:lpstr>
      <vt:lpstr>叶根友毛笔行书2.0版</vt:lpstr>
      <vt:lpstr>仿宋</vt:lpstr>
      <vt:lpstr>暗香扑面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上海维日托自动化科技有限公司</dc:title>
  <dc:creator>zyqiao</dc:creator>
  <cp:lastModifiedBy>强仔</cp:lastModifiedBy>
  <cp:revision>1482</cp:revision>
  <dcterms:created xsi:type="dcterms:W3CDTF">2009-04-20T14:57:00Z</dcterms:created>
  <dcterms:modified xsi:type="dcterms:W3CDTF">2025-01-02T05:57:33Z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E053CA6285F8468B831E138ABD2E6B09_12</vt:lpwstr>
  </property>
</Properties>
</file>