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310" r:id="rId5"/>
    <p:sldId id="311" r:id="rId6"/>
    <p:sldId id="312" r:id="rId7"/>
    <p:sldId id="306" r:id="rId8"/>
    <p:sldId id="307" r:id="rId9"/>
    <p:sldId id="313" r:id="rId10"/>
    <p:sldId id="314" r:id="rId11"/>
    <p:sldId id="305" r:id="rId12"/>
    <p:sldId id="30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547093"/>
            <a:ext cx="12192318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595764"/>
            <a:ext cx="12192318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0871" y="44624"/>
            <a:ext cx="3312887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/>
          <p:nvPr userDrawn="1"/>
        </p:nvSpPr>
        <p:spPr>
          <a:xfrm>
            <a:off x="9048948" y="6525344"/>
            <a:ext cx="284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8.emf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5020" y="4083838"/>
            <a:ext cx="12190413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861513" y="4293096"/>
            <a:ext cx="1026984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重汽统帅座椅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VAVE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提案汇总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Group 18"/>
          <p:cNvGraphicFramePr>
            <a:graphicFrameLocks noGrp="1"/>
          </p:cNvGraphicFramePr>
          <p:nvPr/>
        </p:nvGraphicFramePr>
        <p:xfrm>
          <a:off x="3639030" y="5377761"/>
          <a:ext cx="6628130" cy="1075055"/>
        </p:xfrm>
        <a:graphic>
          <a:graphicData uri="http://schemas.openxmlformats.org/drawingml/2006/table">
            <a:tbl>
              <a:tblPr/>
              <a:tblGrid>
                <a:gridCol w="2508250"/>
                <a:gridCol w="4119880"/>
              </a:tblGrid>
              <a:tr h="3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Company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Version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日期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Date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42327" y="332656"/>
          <a:ext cx="10874279" cy="371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" name="Picture" r:id="rId1" imgW="5419725" imgH="2466975" progId="StaticDib">
                  <p:embed/>
                </p:oleObj>
              </mc:Choice>
              <mc:Fallback>
                <p:oleObj name="Picture" r:id="rId1" imgW="5419725" imgH="2466975" progId="StaticDib">
                  <p:embed/>
                  <p:pic>
                    <p:nvPicPr>
                      <p:cNvPr id="0" name="图片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grayscl/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27" y="332656"/>
                        <a:ext cx="10874279" cy="371438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降本汇总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24790" y="778700"/>
          <a:ext cx="9645015" cy="3628390"/>
        </p:xfrm>
        <a:graphic>
          <a:graphicData uri="http://schemas.openxmlformats.org/drawingml/2006/table">
            <a:tbl>
              <a:tblPr/>
              <a:tblGrid>
                <a:gridCol w="406400"/>
                <a:gridCol w="917575"/>
                <a:gridCol w="735330"/>
                <a:gridCol w="1256030"/>
                <a:gridCol w="1397635"/>
                <a:gridCol w="1125855"/>
                <a:gridCol w="744855"/>
                <a:gridCol w="1038860"/>
                <a:gridCol w="1031240"/>
                <a:gridCol w="991235"/>
              </a:tblGrid>
              <a:tr h="0">
                <a:tc gridSpan="10">
                  <a:txBody>
                    <a:bodyPr/>
                    <a:p>
                      <a:pPr algn="ctr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管材清单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258445"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QAD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图示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零件号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原材料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重量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变更后材料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变更后重量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变更后价格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671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SLT0002533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6801141X2001A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驾驶员座垫前横管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 φ22×2.0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0.343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SPCC φ22×1.5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0.263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1.22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SLT0002559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6801151X2001A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驾驶员座垫后横梁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 φ22×2.0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0.3508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SPCC φ22×1.5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0.351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1.59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SLT0002547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6801740X2001A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驾驶员靠背弯管总成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B340LA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1.46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1.028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SLT0010354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SLT0010354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副驾靠背主管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B340LA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1.611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7.38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SLT0010364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SLT0010364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中间靠背主管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B340LA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0.897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SLT0010365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SLT0010365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中间靠背下横支撑管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B340LA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Φ25x2.0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0.331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Q235</a:t>
                      </a:r>
                      <a:b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Φ25x1.5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0.254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1.13</a:t>
                      </a:r>
                      <a:endParaRPr 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64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330102400400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右侧硬质泡沫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再生棉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0.0556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-0.8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275" y="1320800"/>
            <a:ext cx="585470" cy="260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98930" y="1829435"/>
            <a:ext cx="551815" cy="876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605405"/>
            <a:ext cx="262255" cy="4076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3074670"/>
            <a:ext cx="320675" cy="3784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2134870"/>
            <a:ext cx="314325" cy="386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930" y="3648075"/>
            <a:ext cx="475615" cy="76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03693" y="4037330"/>
            <a:ext cx="372745" cy="228600"/>
          </a:xfrm>
          <a:prstGeom prst="rect">
            <a:avLst/>
          </a:prstGeom>
          <a:noFill/>
        </p:spPr>
      </p:pic>
      <p:graphicFrame>
        <p:nvGraphicFramePr>
          <p:cNvPr id="21" name="表格 20"/>
          <p:cNvGraphicFramePr/>
          <p:nvPr/>
        </p:nvGraphicFramePr>
        <p:xfrm>
          <a:off x="9869805" y="1032065"/>
          <a:ext cx="991235" cy="2913380"/>
        </p:xfrm>
        <a:graphic>
          <a:graphicData uri="http://schemas.openxmlformats.org/drawingml/2006/table">
            <a:tbl>
              <a:tblPr/>
              <a:tblGrid>
                <a:gridCol w="991235"/>
              </a:tblGrid>
              <a:tr h="258445"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654935">
                <a:tc>
                  <a:txBody>
                    <a:bodyPr/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目前原材料降本已执行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，价值部成本核算已按降低后进行核算</a:t>
                      </a:r>
                      <a:endParaRPr lang="zh-CN" altLang="en-US" sz="13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73050" y="4655820"/>
            <a:ext cx="117843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总结：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、座椅骨架管材</a:t>
            </a:r>
            <a:r>
              <a:rPr lang="en-US" altLang="zh-CN"/>
              <a:t>2022</a:t>
            </a:r>
            <a:r>
              <a:rPr lang="zh-CN" altLang="en-US"/>
              <a:t>年已经降本，现已无法从管材材质壁厚等方向进行降本。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、扶手：</a:t>
            </a:r>
            <a:r>
              <a:rPr lang="en-US" altLang="zh-CN"/>
              <a:t>B</a:t>
            </a:r>
            <a:r>
              <a:rPr lang="zh-CN" altLang="en-US"/>
              <a:t>点扶手已经开发，但不符合技术要求，</a:t>
            </a:r>
            <a:r>
              <a:rPr lang="zh-CN" altLang="en-US">
                <a:sym typeface="+mn-ea"/>
              </a:rPr>
              <a:t>在产品符合技术要求前，初步定义暂不切换。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、滑轨：滑轨降本需新开</a:t>
            </a:r>
            <a:r>
              <a:rPr lang="en-US" altLang="zh-CN"/>
              <a:t>4</a:t>
            </a:r>
            <a:r>
              <a:rPr lang="zh-CN" altLang="en-US"/>
              <a:t>的地脚钣金，约</a:t>
            </a:r>
            <a:r>
              <a:rPr lang="en-US" altLang="zh-CN"/>
              <a:t>10</a:t>
            </a:r>
            <a:r>
              <a:rPr lang="zh-CN" altLang="en-US"/>
              <a:t>万模具费用，但统帅产品量相对较少，初步定义暂不切换。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、座垫：座垫硬质泡沫取消，能降低原材料成本约</a:t>
            </a:r>
            <a:r>
              <a:rPr lang="en-US" altLang="zh-CN">
                <a:solidFill>
                  <a:srgbClr val="FF0000"/>
                </a:solidFill>
              </a:rPr>
              <a:t>0.8</a:t>
            </a:r>
            <a:r>
              <a:rPr lang="zh-CN" altLang="en-US"/>
              <a:t>元。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、面料：统帅面料采购成本降低</a:t>
            </a:r>
            <a:r>
              <a:rPr lang="en-US" altLang="zh-CN"/>
              <a:t>5</a:t>
            </a:r>
            <a:r>
              <a:rPr lang="zh-CN" altLang="en-US"/>
              <a:t>元</a:t>
            </a:r>
            <a:r>
              <a:rPr lang="en-US" altLang="zh-CN"/>
              <a:t>/</a:t>
            </a:r>
            <a:r>
              <a:rPr lang="zh-CN" altLang="en-US"/>
              <a:t>米，统帅</a:t>
            </a:r>
            <a:r>
              <a:rPr lang="en-US" altLang="zh-CN"/>
              <a:t>25</a:t>
            </a:r>
            <a:r>
              <a:rPr lang="zh-CN" altLang="en-US"/>
              <a:t>款</a:t>
            </a:r>
            <a:r>
              <a:rPr lang="en-US" altLang="zh-CN"/>
              <a:t>1880</a:t>
            </a:r>
            <a:r>
              <a:rPr lang="zh-CN" altLang="en-US"/>
              <a:t>一台份降本</a:t>
            </a:r>
            <a:r>
              <a:rPr lang="en-US" altLang="zh-CN">
                <a:solidFill>
                  <a:srgbClr val="FF0000"/>
                </a:solidFill>
              </a:rPr>
              <a:t>11.705</a:t>
            </a:r>
            <a:r>
              <a:rPr lang="zh-CN" altLang="en-US"/>
              <a:t>元；统帅</a:t>
            </a:r>
            <a:r>
              <a:rPr lang="en-US" altLang="zh-CN"/>
              <a:t>25</a:t>
            </a:r>
            <a:r>
              <a:rPr lang="zh-CN" altLang="en-US"/>
              <a:t>款</a:t>
            </a:r>
            <a:r>
              <a:rPr lang="en-US" altLang="zh-CN"/>
              <a:t>2080</a:t>
            </a:r>
            <a:r>
              <a:rPr lang="zh-CN" altLang="en-US"/>
              <a:t>一台份降本</a:t>
            </a:r>
            <a:r>
              <a:rPr lang="en-US" altLang="zh-CN">
                <a:solidFill>
                  <a:srgbClr val="FF0000"/>
                </a:solidFill>
              </a:rPr>
              <a:t>11.95</a:t>
            </a:r>
            <a:r>
              <a:rPr lang="zh-CN" altLang="en-US"/>
              <a:t>元。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487" y="116632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、降本方向分析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315" y="1093470"/>
            <a:ext cx="1393825" cy="189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" y="1516380"/>
            <a:ext cx="2561590" cy="3824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10" y="2988310"/>
            <a:ext cx="1440180" cy="1060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05" y="4120515"/>
            <a:ext cx="1816735" cy="23190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02070" y="1647190"/>
            <a:ext cx="1590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、骨架降本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71920" y="31254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、扶手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02070" y="5236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、面料降本</a:t>
            </a:r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8065135" y="1244600"/>
            <a:ext cx="76200" cy="10109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13725" y="1244600"/>
            <a:ext cx="1755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、调角器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、滑轨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、骨架材质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、支撑钢丝</a:t>
            </a:r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7655560" y="2804160"/>
            <a:ext cx="76200" cy="10109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31760" y="2775585"/>
            <a:ext cx="40265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扶手已寻到</a:t>
            </a:r>
            <a:r>
              <a:rPr lang="en-US" altLang="zh-CN" sz="1600"/>
              <a:t>B</a:t>
            </a:r>
            <a:r>
              <a:rPr lang="zh-CN" altLang="en-US" sz="1600"/>
              <a:t>点供应商，价值工程部核算成本时按照常州立天扶手核算。</a:t>
            </a:r>
            <a:endParaRPr lang="zh-CN" altLang="en-US" sz="1600"/>
          </a:p>
          <a:p>
            <a:r>
              <a:rPr lang="zh-CN" altLang="en-US" sz="1600"/>
              <a:t>常州立天：42.68元</a:t>
            </a:r>
            <a:endParaRPr lang="zh-CN" altLang="en-US" sz="1600"/>
          </a:p>
          <a:p>
            <a:r>
              <a:rPr lang="zh-CN" altLang="en-US" sz="1600"/>
              <a:t>廊坊富衫：26.75元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909955" y="5340985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司机座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487" y="116632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、降本方向分析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1577975"/>
            <a:ext cx="2763520" cy="33953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02070" y="1647190"/>
            <a:ext cx="4513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、骨架降本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02070" y="5236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、面料降本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33820" y="3429000"/>
            <a:ext cx="5757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、发泡降本：</a:t>
            </a:r>
            <a:r>
              <a:rPr lang="zh-CN" altLang="en-US">
                <a:sym typeface="+mn-ea"/>
              </a:rPr>
              <a:t>再生棉（支撑块）是否可以取消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15" y="2802255"/>
            <a:ext cx="1421765" cy="1746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0" y="4554855"/>
            <a:ext cx="1406614" cy="172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35" y="967740"/>
            <a:ext cx="1406512" cy="1728000"/>
          </a:xfrm>
          <a:prstGeom prst="rect">
            <a:avLst/>
          </a:prstGeom>
        </p:spPr>
      </p:pic>
      <p:sp>
        <p:nvSpPr>
          <p:cNvPr id="13" name="左大括号 12"/>
          <p:cNvSpPr/>
          <p:nvPr/>
        </p:nvSpPr>
        <p:spPr>
          <a:xfrm>
            <a:off x="8065135" y="1244600"/>
            <a:ext cx="76200" cy="10109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13725" y="1464310"/>
            <a:ext cx="1755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骨架材质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、支撑钢丝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35519" y="926500"/>
            <a:ext cx="4992363" cy="2880320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6672223" y="873094"/>
            <a:ext cx="5292209" cy="2987954"/>
          </a:xfrm>
          <a:prstGeom prst="roundRect">
            <a:avLst>
              <a:gd name="adj" fmla="val 11323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97219" y="620688"/>
            <a:ext cx="1" cy="3384376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84010" y="715010"/>
            <a:ext cx="262318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降本提案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切换厂家（文安德实）</a:t>
            </a:r>
            <a:endParaRPr lang="zh-CN" altLang="en-US" sz="1400" b="1" kern="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813" y="720090"/>
            <a:ext cx="240601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统帅</a:t>
            </a:r>
            <a:r>
              <a:rPr 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滑轨现状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力乐滑轨</a:t>
            </a:r>
            <a:endParaRPr lang="zh-CN" altLang="en-US" sz="1400" b="1" kern="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滑轨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318260"/>
            <a:ext cx="2202815" cy="1844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82315" y="1502410"/>
            <a:ext cx="19551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一套滑轨总成：解锁手柄</a:t>
            </a:r>
            <a:r>
              <a:rPr lang="en-US" altLang="zh-CN"/>
              <a:t>*1</a:t>
            </a:r>
            <a:endParaRPr lang="en-US" altLang="zh-CN"/>
          </a:p>
          <a:p>
            <a:r>
              <a:rPr lang="zh-CN" altLang="en-US"/>
              <a:t>滑轨本体</a:t>
            </a:r>
            <a:r>
              <a:rPr lang="en-US" altLang="zh-CN"/>
              <a:t>*2</a:t>
            </a:r>
            <a:endParaRPr lang="en-US" altLang="zh-CN"/>
          </a:p>
          <a:p>
            <a:r>
              <a:rPr lang="zh-CN" altLang="en-US"/>
              <a:t>地脚钣金</a:t>
            </a:r>
            <a:r>
              <a:rPr lang="en-US" altLang="zh-CN"/>
              <a:t>*4</a:t>
            </a:r>
            <a:endParaRPr lang="zh-CN" altLang="en-US"/>
          </a:p>
          <a:p>
            <a:r>
              <a:rPr lang="zh-CN" altLang="en-US"/>
              <a:t>采购价格81元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60" y="1186815"/>
            <a:ext cx="3073400" cy="18827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71665" y="3274695"/>
            <a:ext cx="4635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文安德实单只轨体</a:t>
            </a:r>
            <a:r>
              <a:rPr lang="en-US" altLang="zh-CN"/>
              <a:t>23.19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一套滑轨总成参照欧马可座椅</a:t>
            </a:r>
            <a:r>
              <a:rPr lang="en-US" altLang="zh-CN"/>
              <a:t>62</a:t>
            </a:r>
            <a:r>
              <a:rPr lang="zh-CN" altLang="en-US"/>
              <a:t>元左右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92760" y="4301490"/>
            <a:ext cx="1045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结论：</a:t>
            </a:r>
            <a:endParaRPr lang="zh-CN" altLang="en-US"/>
          </a:p>
          <a:p>
            <a:pPr indent="457200"/>
            <a:r>
              <a:rPr lang="zh-CN" altLang="en-US"/>
              <a:t>切换文安德实滑轨预估可行，需新开</a:t>
            </a:r>
            <a:r>
              <a:rPr lang="en-US" altLang="zh-CN"/>
              <a:t>4</a:t>
            </a:r>
            <a:r>
              <a:rPr lang="zh-CN" altLang="en-US"/>
              <a:t>个地脚钣金，预估新开地脚钣金模具费用</a:t>
            </a:r>
            <a:r>
              <a:rPr lang="en-US" altLang="zh-CN"/>
              <a:t>10</a:t>
            </a:r>
            <a:r>
              <a:rPr lang="zh-CN" altLang="en-US"/>
              <a:t>万元。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92760" y="5073650"/>
            <a:ext cx="1045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风险：</a:t>
            </a:r>
            <a:endParaRPr lang="zh-CN" altLang="en-US"/>
          </a:p>
          <a:p>
            <a:pPr indent="457200"/>
            <a:r>
              <a:rPr lang="zh-CN" altLang="en-US"/>
              <a:t>德实滑轨与力乐滑轨比较：</a:t>
            </a:r>
            <a:r>
              <a:rPr lang="zh-CN" altLang="en-US">
                <a:solidFill>
                  <a:srgbClr val="FF0000"/>
                </a:solidFill>
              </a:rPr>
              <a:t>滑轨解锁力偏大，滑动阻力偏大。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骨架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（更换管材、取消钢丝）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153035" y="1280160"/>
            <a:ext cx="5544185" cy="4972050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775008" y="629920"/>
            <a:ext cx="1270" cy="5977255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6070918" y="1280160"/>
            <a:ext cx="5605145" cy="4972050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135" y="1941830"/>
            <a:ext cx="2332355" cy="3804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20" y="1791335"/>
            <a:ext cx="2296160" cy="402336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4" idx="1"/>
          </p:cNvCxnSpPr>
          <p:nvPr/>
        </p:nvCxnSpPr>
        <p:spPr>
          <a:xfrm flipH="1" flipV="1">
            <a:off x="8266113" y="2365375"/>
            <a:ext cx="1164590" cy="21164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7752398" y="4679950"/>
            <a:ext cx="1889760" cy="1066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7732713" y="5407025"/>
            <a:ext cx="1909445" cy="339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778048" y="2522220"/>
            <a:ext cx="22733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适用项目：</a:t>
            </a:r>
            <a:endParaRPr lang="zh-CN" altLang="en-US"/>
          </a:p>
          <a:p>
            <a:r>
              <a:rPr lang="zh-CN" altLang="en-US" b="1"/>
              <a:t>统帅</a:t>
            </a:r>
            <a:r>
              <a:rPr lang="en-US" altLang="zh-CN" b="1"/>
              <a:t>2080</a:t>
            </a:r>
            <a:r>
              <a:rPr lang="zh-CN" altLang="en-US" b="1"/>
              <a:t>主驾</a:t>
            </a:r>
            <a:endParaRPr lang="zh-CN" altLang="en-US" b="1"/>
          </a:p>
          <a:p>
            <a:r>
              <a:rPr lang="zh-CN" altLang="en-US" b="1"/>
              <a:t>统帅</a:t>
            </a:r>
            <a:r>
              <a:rPr lang="en-US" altLang="zh-CN" b="1"/>
              <a:t>1880</a:t>
            </a:r>
            <a:r>
              <a:rPr lang="zh-CN" altLang="en-US" b="1"/>
              <a:t>主驾</a:t>
            </a:r>
            <a:endParaRPr lang="zh-CN" altLang="en-US" b="1"/>
          </a:p>
          <a:p>
            <a:r>
              <a:rPr lang="en-US" altLang="zh-CN" b="1"/>
              <a:t>J7F</a:t>
            </a:r>
            <a:r>
              <a:rPr lang="zh-CN" altLang="en-US" b="1"/>
              <a:t>（</a:t>
            </a:r>
            <a:r>
              <a:rPr lang="en-US" altLang="zh-CN" b="1"/>
              <a:t>BA95)</a:t>
            </a:r>
            <a:r>
              <a:rPr lang="zh-CN" altLang="zh-CN" b="1"/>
              <a:t>主驾</a:t>
            </a:r>
            <a:endParaRPr lang="en-US" altLang="zh-CN" b="1"/>
          </a:p>
          <a:p>
            <a:r>
              <a:rPr lang="zh-CN" altLang="en-US" b="1"/>
              <a:t>虎</a:t>
            </a:r>
            <a:r>
              <a:rPr lang="en-US" altLang="zh-CN" b="1"/>
              <a:t>V</a:t>
            </a:r>
            <a:r>
              <a:rPr lang="zh-CN" altLang="en-US" b="1"/>
              <a:t>主驾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9430703" y="4159250"/>
            <a:ext cx="2172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管材</a:t>
            </a:r>
            <a:r>
              <a:rPr lang="zh-CN" altLang="en-US" b="1" dirty="0" smtClean="0">
                <a:solidFill>
                  <a:srgbClr val="FF0000"/>
                </a:solidFill>
              </a:rPr>
              <a:t>均更改为</a:t>
            </a:r>
            <a:r>
              <a:rPr lang="en-US" altLang="zh-CN" b="1" dirty="0">
                <a:solidFill>
                  <a:srgbClr val="FF0000"/>
                </a:solidFill>
              </a:rPr>
              <a:t>Q235 T=1.5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889" y="992505"/>
            <a:ext cx="2442210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统帅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2080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主驾靠背骨架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现状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63603" y="992320"/>
            <a:ext cx="1644560" cy="399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降本提案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42158" y="5381625"/>
            <a:ext cx="2172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</a:rPr>
              <a:t>管材</a:t>
            </a:r>
            <a:r>
              <a:rPr lang="zh-CN" altLang="en-US" b="1" dirty="0" smtClean="0">
                <a:solidFill>
                  <a:srgbClr val="FF0000"/>
                </a:solidFill>
              </a:rPr>
              <a:t>均更改为</a:t>
            </a:r>
            <a:r>
              <a:rPr lang="en-US" altLang="zh-CN" b="1" dirty="0" smtClean="0">
                <a:solidFill>
                  <a:srgbClr val="FF0000"/>
                </a:solidFill>
              </a:rPr>
              <a:t>SPCC</a:t>
            </a:r>
            <a:r>
              <a:rPr lang="en-US" altLang="zh-CN" b="1" dirty="0">
                <a:solidFill>
                  <a:srgbClr val="FF0000"/>
                </a:solidFill>
              </a:rPr>
              <a:t> T=1.5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6509703" y="1915160"/>
            <a:ext cx="4992370" cy="4378325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115" y="2666365"/>
            <a:ext cx="3513455" cy="3238500"/>
          </a:xfrm>
          <a:prstGeom prst="rect">
            <a:avLst/>
          </a:prstGeom>
        </p:spPr>
      </p:pic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35598" y="1929130"/>
            <a:ext cx="4992370" cy="4378325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952808" y="620395"/>
            <a:ext cx="1270" cy="5977255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83693" y="715010"/>
            <a:ext cx="318579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统帅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2080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副驾靠背骨架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降本提案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398" y="715010"/>
            <a:ext cx="254317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统帅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2080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副驾靠背骨架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现状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8" y="2491105"/>
            <a:ext cx="3787140" cy="341376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9865043" y="2421255"/>
            <a:ext cx="263525" cy="29762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028113" y="1800860"/>
            <a:ext cx="2273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适用项目：</a:t>
            </a:r>
            <a:endParaRPr lang="zh-CN" altLang="en-US"/>
          </a:p>
          <a:p>
            <a:r>
              <a:rPr lang="zh-CN" altLang="en-US" b="1"/>
              <a:t>统帅</a:t>
            </a:r>
            <a:r>
              <a:rPr lang="en-US" altLang="zh-CN" b="1"/>
              <a:t>2080</a:t>
            </a:r>
            <a:r>
              <a:rPr lang="zh-CN" altLang="en-US" b="1"/>
              <a:t>副驾统帅</a:t>
            </a:r>
            <a:endParaRPr lang="zh-CN" altLang="en-US" b="1"/>
          </a:p>
        </p:txBody>
      </p:sp>
      <p:cxnSp>
        <p:nvCxnSpPr>
          <p:cNvPr id="3" name="直接箭头连接符 2"/>
          <p:cNvCxnSpPr/>
          <p:nvPr/>
        </p:nvCxnSpPr>
        <p:spPr>
          <a:xfrm>
            <a:off x="10128568" y="2421255"/>
            <a:ext cx="144145" cy="12236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8711883" y="2421255"/>
            <a:ext cx="1416685" cy="31603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683693" y="2021205"/>
            <a:ext cx="2172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红色管材均为</a:t>
            </a:r>
            <a:r>
              <a:rPr lang="en-US" altLang="zh-CN" b="1">
                <a:solidFill>
                  <a:srgbClr val="FF0000"/>
                </a:solidFill>
              </a:rPr>
              <a:t>Q235 T=1.5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28113" y="1800860"/>
            <a:ext cx="2273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适用项目：</a:t>
            </a:r>
            <a:endParaRPr lang="zh-CN" altLang="en-US"/>
          </a:p>
          <a:p>
            <a:r>
              <a:rPr lang="zh-CN" altLang="en-US" b="1"/>
              <a:t>统帅</a:t>
            </a:r>
            <a:r>
              <a:rPr lang="en-US" altLang="zh-CN" b="1"/>
              <a:t>2080</a:t>
            </a:r>
            <a:r>
              <a:rPr lang="zh-CN" altLang="en-US" b="1"/>
              <a:t>副驾统帅</a:t>
            </a:r>
            <a:endParaRPr lang="zh-CN" altLang="en-US" b="1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骨架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（更换管材、取消钢丝）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487" y="116632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algn="l"/>
            <a:r>
              <a:rPr lang="en-US" altLang="zh-CN" sz="2400" b="1" spc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endParaRPr lang="en-US" altLang="zh-CN" sz="2400" b="1" spc="22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【3】轻卡更改前后横梁EC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521335"/>
            <a:ext cx="4311486" cy="6120000"/>
          </a:xfrm>
          <a:prstGeom prst="rect">
            <a:avLst/>
          </a:prstGeom>
        </p:spPr>
      </p:pic>
      <p:pic>
        <p:nvPicPr>
          <p:cNvPr id="3" name="图片 2" descr="【4】取消钢丝ECR（第一阶段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55" y="521335"/>
            <a:ext cx="4311248" cy="61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770" y="161925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骨架</a:t>
            </a:r>
            <a:r>
              <a:rPr lang="en-US" altLang="zh-CN"/>
              <a:t>VAVE</a:t>
            </a:r>
            <a:r>
              <a:rPr lang="zh-CN" altLang="en-US"/>
              <a:t>设变已经下发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35519" y="926500"/>
            <a:ext cx="4992363" cy="2880320"/>
          </a:xfrm>
          <a:prstGeom prst="roundRect">
            <a:avLst>
              <a:gd name="adj" fmla="val 11323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6672223" y="873094"/>
            <a:ext cx="5292209" cy="2987954"/>
          </a:xfrm>
          <a:prstGeom prst="roundRect">
            <a:avLst>
              <a:gd name="adj" fmla="val 11323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97219" y="620688"/>
            <a:ext cx="1" cy="3384376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84010" y="715010"/>
            <a:ext cx="262318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降本提案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切换厂家（文安德实）</a:t>
            </a:r>
            <a:endParaRPr lang="zh-CN" altLang="en-US" sz="1400" b="1" kern="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813" y="720090"/>
            <a:ext cx="2406015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统帅</a:t>
            </a:r>
            <a:r>
              <a:rPr 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滑轨现状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力乐滑轨</a:t>
            </a:r>
            <a:endParaRPr lang="zh-CN" altLang="en-US" sz="1400" b="1" kern="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滑轨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1318260"/>
            <a:ext cx="2202815" cy="1844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82315" y="1502410"/>
            <a:ext cx="19551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一套滑轨总成：解锁手柄</a:t>
            </a:r>
            <a:r>
              <a:rPr lang="en-US" altLang="zh-CN"/>
              <a:t>*1</a:t>
            </a:r>
            <a:endParaRPr lang="en-US" altLang="zh-CN"/>
          </a:p>
          <a:p>
            <a:r>
              <a:rPr lang="zh-CN" altLang="en-US"/>
              <a:t>滑轨本体</a:t>
            </a:r>
            <a:r>
              <a:rPr lang="en-US" altLang="zh-CN"/>
              <a:t>*2</a:t>
            </a:r>
            <a:endParaRPr lang="en-US" altLang="zh-CN"/>
          </a:p>
          <a:p>
            <a:r>
              <a:rPr lang="zh-CN" altLang="en-US"/>
              <a:t>地脚钣金</a:t>
            </a:r>
            <a:r>
              <a:rPr lang="en-US" altLang="zh-CN"/>
              <a:t>*4</a:t>
            </a:r>
            <a:endParaRPr lang="zh-CN" altLang="en-US"/>
          </a:p>
          <a:p>
            <a:r>
              <a:rPr lang="zh-CN" altLang="en-US"/>
              <a:t>采购价格81元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60" y="1186815"/>
            <a:ext cx="3073400" cy="18827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71665" y="3274695"/>
            <a:ext cx="4635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文安德实单只轨体</a:t>
            </a:r>
            <a:r>
              <a:rPr lang="en-US" altLang="zh-CN"/>
              <a:t>23.19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一套滑轨总成参照欧马可座椅</a:t>
            </a:r>
            <a:r>
              <a:rPr lang="en-US" altLang="zh-CN"/>
              <a:t>62</a:t>
            </a:r>
            <a:r>
              <a:rPr lang="zh-CN" altLang="en-US"/>
              <a:t>元左右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92760" y="4301490"/>
            <a:ext cx="1045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结论：</a:t>
            </a:r>
            <a:endParaRPr lang="zh-CN" altLang="en-US"/>
          </a:p>
          <a:p>
            <a:pPr indent="457200"/>
            <a:r>
              <a:rPr lang="zh-CN" altLang="en-US"/>
              <a:t>切换文安德实滑轨预估可行，需新开</a:t>
            </a:r>
            <a:r>
              <a:rPr lang="en-US" altLang="zh-CN"/>
              <a:t>4</a:t>
            </a:r>
            <a:r>
              <a:rPr lang="zh-CN" altLang="en-US"/>
              <a:t>个地脚钣金，预估新开地脚钣金模具费用</a:t>
            </a:r>
            <a:r>
              <a:rPr lang="en-US" altLang="zh-CN"/>
              <a:t>10</a:t>
            </a:r>
            <a:r>
              <a:rPr lang="zh-CN" altLang="en-US"/>
              <a:t>万元。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92760" y="5073650"/>
            <a:ext cx="1045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风险：</a:t>
            </a:r>
            <a:endParaRPr lang="zh-CN" altLang="en-US"/>
          </a:p>
          <a:p>
            <a:pPr indent="457200"/>
            <a:r>
              <a:rPr lang="zh-CN" altLang="en-US"/>
              <a:t>德实滑轨与力乐滑轨比较：</a:t>
            </a:r>
            <a:r>
              <a:rPr lang="zh-CN" altLang="en-US">
                <a:solidFill>
                  <a:srgbClr val="FF0000"/>
                </a:solidFill>
              </a:rPr>
              <a:t>滑轨解锁力偏大，滑动阻力偏大。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161568" y="870554"/>
            <a:ext cx="5292209" cy="2987954"/>
          </a:xfrm>
          <a:prstGeom prst="roundRect">
            <a:avLst>
              <a:gd name="adj" fmla="val 11323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6683653" y="872459"/>
            <a:ext cx="5292209" cy="2987954"/>
          </a:xfrm>
          <a:prstGeom prst="roundRect">
            <a:avLst>
              <a:gd name="adj" fmla="val 11323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0000" rIns="450000" anchor="ctr"/>
          <a:lstStyle/>
          <a:p>
            <a:pPr>
              <a:lnSpc>
                <a:spcPct val="200000"/>
              </a:lnSpc>
            </a:pPr>
            <a:endParaRPr lang="en-US" altLang="zh-CN" sz="1200" kern="0" dirty="0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97219" y="620688"/>
            <a:ext cx="1" cy="3384376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83847" y="714976"/>
            <a:ext cx="1644560" cy="399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降本提案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0813" y="720090"/>
            <a:ext cx="2524760" cy="3994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统帅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2080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副驾座垫泡沫</a:t>
            </a:r>
            <a:r>
              <a:rPr lang="en-US" altLang="zh-CN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b="1" kern="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现状</a:t>
            </a:r>
            <a:endParaRPr lang="en-US" altLang="zh-CN" sz="1400" b="1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10539" y="3210126"/>
          <a:ext cx="5039995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5"/>
                <a:gridCol w="1285240"/>
                <a:gridCol w="857250"/>
                <a:gridCol w="1040130"/>
              </a:tblGrid>
              <a:tr h="2046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零部件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预估单件降本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单车降本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验证周期</a:t>
                      </a:r>
                      <a:endParaRPr lang="zh-CN" altLang="en-US" sz="1000" dirty="0"/>
                    </a:p>
                  </a:txBody>
                  <a:tcPr anchor="ctr"/>
                </a:tc>
              </a:tr>
              <a:tr h="227394">
                <a:tc>
                  <a:txBody>
                    <a:bodyPr/>
                    <a:lstStyle/>
                    <a:p>
                      <a:pPr algn="ctr"/>
                      <a:r>
                        <a:rPr lang="zh-CN" sz="105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副驾座垫泡沫总成</a:t>
                      </a:r>
                      <a:endParaRPr lang="zh-CN" sz="1050" b="0" kern="1200" dirty="0" smtClean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0.8</a:t>
                      </a:r>
                      <a:r>
                        <a:rPr lang="zh-CN" altLang="en-US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元</a:t>
                      </a:r>
                      <a:r>
                        <a:rPr lang="en-US" altLang="zh-CN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个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0.8</a:t>
                      </a:r>
                      <a:r>
                        <a:rPr lang="zh-CN" altLang="en-US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元</a:t>
                      </a:r>
                      <a:r>
                        <a:rPr lang="en-US" altLang="zh-CN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台</a:t>
                      </a:r>
                      <a:endParaRPr lang="zh-CN" altLang="en-US" sz="1050" b="0" kern="1200" dirty="0" smtClean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</a:t>
                      </a:r>
                      <a:r>
                        <a:rPr lang="zh-CN" altLang="en-US" sz="1050" b="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个月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7650" y="3886835"/>
          <a:ext cx="5849620" cy="250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985"/>
                <a:gridCol w="935990"/>
                <a:gridCol w="1169670"/>
                <a:gridCol w="1170305"/>
                <a:gridCol w="1169670"/>
              </a:tblGrid>
              <a:tr h="274320"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优化前后差异对比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50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现平台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优化后平台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结论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备注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功能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外形尺寸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强度及性能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200" dirty="0" smtClean="0">
                          <a:solidFill>
                            <a:srgbClr val="12DC2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相同</a:t>
                      </a: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rgbClr val="12DC2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重量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成本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5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零部件数量变化</a:t>
                      </a:r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05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减少一个内嵌硬质泡沫</a:t>
                      </a:r>
                      <a:endParaRPr lang="zh-CN" altLang="en-US" sz="1050" b="1" kern="12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50" b="1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VAVE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结论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可降低原材料成本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0.8</a:t>
                      </a: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元。</a:t>
                      </a:r>
                      <a:endParaRPr lang="zh-CN" altLang="en-US" sz="1200" b="1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487" y="116632"/>
            <a:ext cx="6984776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VAVE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降本方案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骨架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（更换管材、取消钢丝）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2935" y="1339215"/>
            <a:ext cx="3654425" cy="2372360"/>
            <a:chOff x="837" y="2569"/>
            <a:chExt cx="9357" cy="7256"/>
          </a:xfrm>
        </p:grpSpPr>
        <p:grpSp>
          <p:nvGrpSpPr>
            <p:cNvPr id="17" name="组合 16"/>
            <p:cNvGrpSpPr/>
            <p:nvPr/>
          </p:nvGrpSpPr>
          <p:grpSpPr>
            <a:xfrm>
              <a:off x="1078" y="2569"/>
              <a:ext cx="9116" cy="6419"/>
              <a:chOff x="3901" y="1983"/>
              <a:chExt cx="9116" cy="641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1" y="1983"/>
                <a:ext cx="2309" cy="195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" y="3317"/>
                <a:ext cx="7170" cy="5085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837" y="4657"/>
              <a:ext cx="2654" cy="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/>
                <a:t>硬质泡沫</a:t>
              </a:r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8" y="8040"/>
              <a:ext cx="2562" cy="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/>
                <a:t>座垫发泡总成</a:t>
              </a:r>
              <a:endParaRPr lang="zh-CN" altLang="en-US" sz="1600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59" y="1308008"/>
            <a:ext cx="2800281" cy="166254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898380" y="2602230"/>
            <a:ext cx="1825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取消硬质泡沫</a:t>
            </a:r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745" y="4051935"/>
            <a:ext cx="3366770" cy="25241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962515" y="5930900"/>
            <a:ext cx="1825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大舜座椅未使用硬质泡沫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e3cdc9d-4122-40c2-9b92-978e7432fb7f}"/>
</p:tagLst>
</file>

<file path=ppt/tags/tag2.xml><?xml version="1.0" encoding="utf-8"?>
<p:tagLst xmlns:p="http://schemas.openxmlformats.org/presentationml/2006/main">
  <p:tag name="KSO_WM_UNIT_TABLE_BEAUTIFY" val="smartTable{1dc397e6-4b4e-44e6-9f72-932447d129e2}"/>
  <p:tag name="TABLE_ENDDRAG_ORIGIN_RECT" val="460*205"/>
  <p:tag name="TABLE_ENDDRAG_RECT" val="19*313*460*205"/>
</p:tagLst>
</file>

<file path=ppt/tags/tag3.xml><?xml version="1.0" encoding="utf-8"?>
<p:tagLst xmlns:p="http://schemas.openxmlformats.org/presentationml/2006/main">
  <p:tag name="commondata" val="eyJoZGlkIjoiZWUwMmMyZWNiOWIzOWNlMDEyZjU0ZWI0NGFlNGE5NW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WPS 演示</Application>
  <PresentationFormat>宽屏</PresentationFormat>
  <Paragraphs>376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WPS</vt:lpstr>
      <vt:lpstr>StaticDib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王阳光</dc:creator>
  <cp:lastModifiedBy>a万胜</cp:lastModifiedBy>
  <cp:revision>8</cp:revision>
  <dcterms:created xsi:type="dcterms:W3CDTF">2023-08-09T12:44:00Z</dcterms:created>
  <dcterms:modified xsi:type="dcterms:W3CDTF">2025-01-06T01:48:07Z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45BAA7738C50466EB8D98943AFC6C76C_13</vt:lpwstr>
  </property>
  <property fmtid="{D5CDD505-2E9C-101B-9397-08002B2CF9AE}" pid="3" name="KSOProductBuildVer">
    <vt:lpwstr>2052-12.1.0.19770</vt:lpwstr>
  </property>
</Properties>
</file>