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96" r:id="rId3"/>
    <p:sldId id="1308" r:id="rId5"/>
    <p:sldId id="1382" r:id="rId6"/>
    <p:sldId id="1370" r:id="rId7"/>
    <p:sldId id="1387" r:id="rId8"/>
    <p:sldId id="1350" r:id="rId9"/>
    <p:sldId id="1390" r:id="rId10"/>
    <p:sldId id="1391" r:id="rId11"/>
    <p:sldId id="1392" r:id="rId12"/>
    <p:sldId id="1393" r:id="rId13"/>
    <p:sldId id="1394" r:id="rId14"/>
    <p:sldId id="1184" r:id="rId15"/>
  </p:sldIdLst>
  <p:sldSz cx="12192000" cy="6858000"/>
  <p:notesSz cx="9865995" cy="6735445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FF"/>
    <a:srgbClr val="32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612" y="108"/>
      </p:cViewPr>
      <p:guideLst>
        <p:guide orient="horz" pos="218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49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3674-1C36-4E21-881C-D5F9979798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Image" r:id="rId2" imgW="20320000" imgH="2298700" progId="">
                  <p:embed/>
                </p:oleObj>
              </mc:Choice>
              <mc:Fallback>
                <p:oleObj name="Image" r:id="rId2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55400" y="6434026"/>
            <a:ext cx="370840" cy="365125"/>
          </a:xfrm>
        </p:spPr>
        <p:txBody>
          <a:bodyPr/>
          <a:lstStyle/>
          <a:p>
            <a:fld id="{6E9B9D55-6E44-4CF6-837A-EFFBD63A6870}" type="slidenum">
              <a:rPr lang="zh-CN" altLang="en-US" smtClean="0"/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Beijing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01" y="337344"/>
            <a:ext cx="1212659" cy="2771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48" y="311298"/>
            <a:ext cx="572027" cy="311751"/>
          </a:xfrm>
          <a:prstGeom prst="rect">
            <a:avLst/>
          </a:prstGeom>
        </p:spPr>
      </p:pic>
      <p:cxnSp>
        <p:nvCxnSpPr>
          <p:cNvPr id="22" name="直接连接符 21"/>
          <p:cNvCxnSpPr/>
          <p:nvPr userDrawn="1"/>
        </p:nvCxnSpPr>
        <p:spPr>
          <a:xfrm>
            <a:off x="10429240" y="395575"/>
            <a:ext cx="0" cy="18288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/>
                    </a14:imgEffect>
                    <a14:imgEffect>
                      <a14:saturation sat="80000"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5" b="1158"/>
          <a:stretch>
            <a:fillRect/>
          </a:stretch>
        </p:blipFill>
        <p:spPr>
          <a:xfrm>
            <a:off x="-34004" y="0"/>
            <a:ext cx="12250683" cy="686816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063552" y="2152434"/>
            <a:ext cx="7668083" cy="1800200"/>
            <a:chOff x="1775520" y="4149080"/>
            <a:chExt cx="7668083" cy="1800200"/>
          </a:xfrm>
        </p:grpSpPr>
        <p:sp>
          <p:nvSpPr>
            <p:cNvPr id="7" name="矩形 6"/>
            <p:cNvSpPr/>
            <p:nvPr/>
          </p:nvSpPr>
          <p:spPr>
            <a:xfrm>
              <a:off x="1969418" y="4242465"/>
              <a:ext cx="7347117" cy="157069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5520" y="4149080"/>
              <a:ext cx="7668083" cy="18002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38626" y="5373216"/>
              <a:ext cx="7399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BEIJING GOLDRARE AUTOMOBILE PARTS CO.,LTD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534192" y="2692780"/>
            <a:ext cx="672680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X5000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座椅设计方案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斜滑轨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86"/>
          <p:cNvGrpSpPr/>
          <p:nvPr/>
        </p:nvGrpSpPr>
        <p:grpSpPr bwMode="auto">
          <a:xfrm>
            <a:off x="468313" y="2719388"/>
            <a:ext cx="11255375" cy="1957387"/>
            <a:chOff x="170694" y="176370"/>
            <a:chExt cx="3936004" cy="782777"/>
          </a:xfrm>
        </p:grpSpPr>
        <p:sp>
          <p:nvSpPr>
            <p:cNvPr id="31" name="等腰三角形 30"/>
            <p:cNvSpPr/>
            <p:nvPr/>
          </p:nvSpPr>
          <p:spPr>
            <a:xfrm>
              <a:off x="1022847" y="176370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flipV="1">
              <a:off x="200117" y="602993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70694" y="261441"/>
              <a:ext cx="3936004" cy="612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平行四边形 33"/>
            <p:cNvSpPr/>
            <p:nvPr/>
          </p:nvSpPr>
          <p:spPr>
            <a:xfrm>
              <a:off x="395529" y="177640"/>
              <a:ext cx="831613" cy="780238"/>
            </a:xfrm>
            <a:prstGeom prst="parallelogram">
              <a:avLst>
                <a:gd name="adj" fmla="val 4820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文本框 6"/>
            <p:cNvSpPr txBox="1">
              <a:spLocks noChangeArrowheads="1"/>
            </p:cNvSpPr>
            <p:nvPr/>
          </p:nvSpPr>
          <p:spPr bwMode="auto">
            <a:xfrm>
              <a:off x="698085" y="363652"/>
              <a:ext cx="569027" cy="366312"/>
            </a:xfrm>
            <a:prstGeom prst="rect">
              <a:avLst/>
            </a:prstGeom>
            <a:noFill/>
            <a:ln>
              <a:noFill/>
            </a:ln>
          </p:spPr>
          <p:txBody>
            <a:bodyPr lIns="63305" tIns="31653" rIns="63305" bIns="31653">
              <a:spAutoFit/>
            </a:bodyPr>
            <a:lstStyle>
              <a:lvl1pPr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5540" dirty="0">
                  <a:solidFill>
                    <a:srgbClr val="F2F2F2"/>
                  </a:solidFill>
                  <a:latin typeface="Impact" panose="020B0806030902050204" pitchFamily="34" charset="0"/>
                </a:rPr>
                <a:t>四</a:t>
              </a:r>
              <a:endParaRPr lang="zh-CN" altLang="en-US" sz="5540" dirty="0">
                <a:solidFill>
                  <a:srgbClr val="F2F2F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4132263" y="3297447"/>
            <a:ext cx="6527725" cy="821504"/>
          </a:xfrm>
          <a:prstGeom prst="rect">
            <a:avLst/>
          </a:prstGeom>
          <a:noFill/>
          <a:ln>
            <a:noFill/>
          </a:ln>
        </p:spPr>
        <p:txBody>
          <a:bodyPr wrap="square" lIns="63308" tIns="31653" rIns="63308" bIns="31653">
            <a:spAutoFit/>
          </a:bodyPr>
          <a:lstStyle/>
          <a:p>
            <a:pPr>
              <a:defRPr/>
            </a:pPr>
            <a:r>
              <a:rPr lang="zh-CN" altLang="en-US" sz="4925" dirty="0">
                <a:solidFill>
                  <a:srgbClr val="1658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新开件清单及周期费用</a:t>
            </a:r>
            <a:endParaRPr lang="en-US" altLang="zh-CN" sz="4925" dirty="0">
              <a:solidFill>
                <a:srgbClr val="1658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7" name="组合 94"/>
          <p:cNvGrpSpPr/>
          <p:nvPr/>
        </p:nvGrpSpPr>
        <p:grpSpPr bwMode="auto">
          <a:xfrm>
            <a:off x="9626600" y="2176463"/>
            <a:ext cx="447675" cy="455612"/>
            <a:chOff x="6084168" y="1274820"/>
            <a:chExt cx="432048" cy="432834"/>
          </a:xfrm>
        </p:grpSpPr>
        <p:sp>
          <p:nvSpPr>
            <p:cNvPr id="38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59"/>
            <p:cNvSpPr>
              <a:spLocks noChangeArrowheads="1"/>
            </p:cNvSpPr>
            <p:nvPr/>
          </p:nvSpPr>
          <p:spPr bwMode="auto">
            <a:xfrm>
              <a:off x="6180690" y="1365308"/>
              <a:ext cx="239005" cy="25185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0" name="组合 97"/>
          <p:cNvGrpSpPr/>
          <p:nvPr/>
        </p:nvGrpSpPr>
        <p:grpSpPr bwMode="auto">
          <a:xfrm>
            <a:off x="8188325" y="2178050"/>
            <a:ext cx="447675" cy="454025"/>
            <a:chOff x="4788024" y="1275213"/>
            <a:chExt cx="432048" cy="432048"/>
          </a:xfrm>
        </p:grpSpPr>
        <p:sp>
          <p:nvSpPr>
            <p:cNvPr id="41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10"/>
            <p:cNvSpPr>
              <a:spLocks noChangeArrowheads="1"/>
            </p:cNvSpPr>
            <p:nvPr/>
          </p:nvSpPr>
          <p:spPr bwMode="auto">
            <a:xfrm>
              <a:off x="4892206" y="1365852"/>
              <a:ext cx="251262" cy="250769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3" name="组合 100"/>
          <p:cNvGrpSpPr/>
          <p:nvPr/>
        </p:nvGrpSpPr>
        <p:grpSpPr bwMode="auto">
          <a:xfrm>
            <a:off x="8905875" y="2176463"/>
            <a:ext cx="449263" cy="455612"/>
            <a:chOff x="5436096" y="1274820"/>
            <a:chExt cx="432833" cy="432834"/>
          </a:xfrm>
        </p:grpSpPr>
        <p:sp>
          <p:nvSpPr>
            <p:cNvPr id="4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Freeform 16"/>
            <p:cNvSpPr>
              <a:spLocks noChangeArrowheads="1"/>
            </p:cNvSpPr>
            <p:nvPr/>
          </p:nvSpPr>
          <p:spPr bwMode="auto">
            <a:xfrm>
              <a:off x="5555393" y="1377373"/>
              <a:ext cx="194240" cy="227728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6" name="组合 103"/>
          <p:cNvGrpSpPr/>
          <p:nvPr/>
        </p:nvGrpSpPr>
        <p:grpSpPr bwMode="auto">
          <a:xfrm>
            <a:off x="6696075" y="2176463"/>
            <a:ext cx="449263" cy="455612"/>
            <a:chOff x="3491880" y="1274820"/>
            <a:chExt cx="432833" cy="432834"/>
          </a:xfrm>
        </p:grpSpPr>
        <p:sp>
          <p:nvSpPr>
            <p:cNvPr id="47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75"/>
            <p:cNvSpPr>
              <a:spLocks noChangeArrowheads="1"/>
            </p:cNvSpPr>
            <p:nvPr/>
          </p:nvSpPr>
          <p:spPr bwMode="auto">
            <a:xfrm>
              <a:off x="3583647" y="1386422"/>
              <a:ext cx="249300" cy="209630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9" name="组合 106"/>
          <p:cNvGrpSpPr/>
          <p:nvPr/>
        </p:nvGrpSpPr>
        <p:grpSpPr bwMode="auto">
          <a:xfrm>
            <a:off x="7442200" y="2176463"/>
            <a:ext cx="449263" cy="455612"/>
            <a:chOff x="4139952" y="1274820"/>
            <a:chExt cx="432833" cy="432834"/>
          </a:xfrm>
        </p:grpSpPr>
        <p:sp>
          <p:nvSpPr>
            <p:cNvPr id="50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84"/>
            <p:cNvSpPr>
              <a:spLocks noChangeArrowheads="1"/>
            </p:cNvSpPr>
            <p:nvPr/>
          </p:nvSpPr>
          <p:spPr bwMode="auto">
            <a:xfrm>
              <a:off x="4240895" y="1368324"/>
              <a:ext cx="249300" cy="245825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四：新开件清单及周期费用</a:t>
            </a:r>
            <a:endParaRPr lang="en-US" altLang="zh-CN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343472" y="1124744"/>
          <a:ext cx="8128002" cy="33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061262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新开件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图示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周期（天）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费用（万元）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  <a:endParaRPr lang="zh-CN" altLang="en-US" dirty="0"/>
                    </a:p>
                  </a:txBody>
                  <a:tcPr/>
                </a:tc>
              </a:tr>
              <a:tr h="637272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左滑轨连接件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CN" altLang="en-US" dirty="0"/>
                        <a:t>对称</a:t>
                      </a:r>
                      <a:endParaRPr lang="zh-CN" altLang="en-US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右滑轨连接件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 vMerge="1"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减震器下框焊接总成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装车支架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50</a:t>
                      </a:r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含单件费用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1824" y="1644588"/>
            <a:ext cx="614388" cy="4156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780" y="2305413"/>
            <a:ext cx="896475" cy="4497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915423"/>
            <a:ext cx="629970" cy="44639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780" y="3710410"/>
            <a:ext cx="742180" cy="55458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376681" y="4797152"/>
            <a:ext cx="8712968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开发周期：立项后，</a:t>
            </a:r>
            <a:r>
              <a:rPr lang="en-US" altLang="zh-CN" dirty="0"/>
              <a:t>10</a:t>
            </a:r>
            <a:r>
              <a:rPr lang="zh-CN" altLang="en-US" dirty="0"/>
              <a:t>（设计）</a:t>
            </a:r>
            <a:r>
              <a:rPr lang="en-US" altLang="zh-CN" dirty="0"/>
              <a:t>+50</a:t>
            </a:r>
            <a:r>
              <a:rPr lang="zh-CN" altLang="en-US" dirty="0"/>
              <a:t>（开发）</a:t>
            </a:r>
            <a:r>
              <a:rPr lang="en-US" altLang="zh-CN" dirty="0"/>
              <a:t>+30</a:t>
            </a:r>
            <a:r>
              <a:rPr lang="zh-CN" altLang="en-US" dirty="0"/>
              <a:t>（验证）</a:t>
            </a:r>
            <a:r>
              <a:rPr lang="en-US" altLang="zh-CN" dirty="0"/>
              <a:t>+30</a:t>
            </a:r>
            <a:r>
              <a:rPr lang="zh-CN" altLang="en-US" dirty="0"/>
              <a:t>（批量）</a:t>
            </a:r>
            <a:r>
              <a:rPr lang="en-US" altLang="zh-CN" dirty="0"/>
              <a:t>=120</a:t>
            </a:r>
            <a:r>
              <a:rPr lang="zh-CN" altLang="en-US" dirty="0"/>
              <a:t>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开发费用：</a:t>
            </a:r>
            <a:r>
              <a:rPr lang="en-US" altLang="zh-CN" dirty="0"/>
              <a:t>55</a:t>
            </a:r>
            <a:r>
              <a:rPr lang="zh-CN" altLang="en-US" dirty="0"/>
              <a:t>（模具开发）</a:t>
            </a:r>
            <a:r>
              <a:rPr lang="en-US" altLang="zh-CN" dirty="0"/>
              <a:t>+10</a:t>
            </a:r>
            <a:r>
              <a:rPr lang="zh-CN" altLang="en-US" dirty="0"/>
              <a:t>（实验验证）</a:t>
            </a:r>
            <a:r>
              <a:rPr lang="en-US" altLang="zh-CN" dirty="0"/>
              <a:t>+3</a:t>
            </a:r>
            <a:r>
              <a:rPr lang="zh-CN" altLang="en-US" dirty="0"/>
              <a:t>（样件）</a:t>
            </a:r>
            <a:r>
              <a:rPr lang="en-US" altLang="zh-CN" dirty="0"/>
              <a:t>=68</a:t>
            </a:r>
            <a:r>
              <a:rPr lang="zh-CN" altLang="en-US" dirty="0"/>
              <a:t>万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售价：</a:t>
            </a:r>
            <a:r>
              <a:rPr lang="en-US" dirty="0"/>
              <a:t>1750</a:t>
            </a:r>
            <a:r>
              <a:rPr lang="zh-CN" dirty="0"/>
              <a:t>元</a:t>
            </a:r>
            <a:r>
              <a:rPr lang="en-US" altLang="zh-CN" dirty="0"/>
              <a:t>+85</a:t>
            </a:r>
            <a:r>
              <a:rPr lang="zh-CN" altLang="en-US" dirty="0"/>
              <a:t>元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-5265" y="637667"/>
            <a:ext cx="12187554" cy="2353917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/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>
            <a:off x="-5265" y="2945109"/>
            <a:ext cx="12187554" cy="15302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1" name="TextBox 13"/>
          <p:cNvSpPr txBox="1"/>
          <p:nvPr/>
        </p:nvSpPr>
        <p:spPr>
          <a:xfrm>
            <a:off x="1282725" y="3382477"/>
            <a:ext cx="94263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97" y="507060"/>
            <a:ext cx="1485280" cy="33949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65" y="464715"/>
            <a:ext cx="700626" cy="381837"/>
          </a:xfrm>
          <a:prstGeom prst="rect">
            <a:avLst/>
          </a:prstGeom>
        </p:spPr>
      </p:pic>
      <p:cxnSp>
        <p:nvCxnSpPr>
          <p:cNvPr id="40" name="直接连接符 39"/>
          <p:cNvCxnSpPr/>
          <p:nvPr/>
        </p:nvCxnSpPr>
        <p:spPr>
          <a:xfrm>
            <a:off x="9983613" y="583086"/>
            <a:ext cx="0" cy="187439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2999656" y="4653136"/>
            <a:ext cx="6099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spc="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光华荣昌集团</a:t>
            </a:r>
            <a:endParaRPr lang="zh-CN" altLang="en-US" sz="1400" b="1" spc="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742139" y="2228761"/>
            <a:ext cx="8528947" cy="958936"/>
            <a:chOff x="1214414" y="1500174"/>
            <a:chExt cx="6388080" cy="958936"/>
          </a:xfrm>
        </p:grpSpPr>
        <p:pic>
          <p:nvPicPr>
            <p:cNvPr id="14" name="图片 13" descr="图片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15" name="等腰三角形 14"/>
            <p:cNvSpPr/>
            <p:nvPr/>
          </p:nvSpPr>
          <p:spPr>
            <a:xfrm rot="10800000">
              <a:off x="1887454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36354" y="1207419"/>
            <a:ext cx="8528947" cy="958936"/>
            <a:chOff x="1214414" y="1500174"/>
            <a:chExt cx="6388080" cy="958936"/>
          </a:xfrm>
        </p:grpSpPr>
        <p:pic>
          <p:nvPicPr>
            <p:cNvPr id="17" name="图片 16" descr="图片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18" name="等腰三角形 17"/>
            <p:cNvSpPr/>
            <p:nvPr/>
          </p:nvSpPr>
          <p:spPr>
            <a:xfrm rot="10800000">
              <a:off x="1887454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4"/>
          <p:cNvSpPr txBox="1"/>
          <p:nvPr/>
        </p:nvSpPr>
        <p:spPr>
          <a:xfrm>
            <a:off x="3077449" y="2727280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      方案介绍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4"/>
          <p:cNvSpPr txBox="1"/>
          <p:nvPr/>
        </p:nvSpPr>
        <p:spPr>
          <a:xfrm>
            <a:off x="3077449" y="1683427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      客户输入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42288" y="3404500"/>
            <a:ext cx="8528947" cy="958936"/>
            <a:chOff x="1214414" y="1500174"/>
            <a:chExt cx="6388080" cy="958936"/>
          </a:xfrm>
        </p:grpSpPr>
        <p:pic>
          <p:nvPicPr>
            <p:cNvPr id="3" name="图片 2" descr="图片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4" name="等腰三角形 3"/>
            <p:cNvSpPr/>
            <p:nvPr/>
          </p:nvSpPr>
          <p:spPr>
            <a:xfrm rot="10800000">
              <a:off x="1887454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077598" y="3903019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      空间校核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42139" y="4554157"/>
            <a:ext cx="8528947" cy="958936"/>
            <a:chOff x="1214414" y="1500174"/>
            <a:chExt cx="6388080" cy="958936"/>
          </a:xfrm>
        </p:grpSpPr>
        <p:pic>
          <p:nvPicPr>
            <p:cNvPr id="7" name="图片 6" descr="图片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8" name="等腰三角形 7"/>
            <p:cNvSpPr/>
            <p:nvPr/>
          </p:nvSpPr>
          <p:spPr>
            <a:xfrm rot="10800000">
              <a:off x="1887454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077449" y="5052676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      新开件清单及周期费用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86"/>
          <p:cNvGrpSpPr/>
          <p:nvPr/>
        </p:nvGrpSpPr>
        <p:grpSpPr bwMode="auto">
          <a:xfrm>
            <a:off x="468313" y="2719388"/>
            <a:ext cx="11255375" cy="1957387"/>
            <a:chOff x="170694" y="176370"/>
            <a:chExt cx="3936004" cy="782777"/>
          </a:xfrm>
        </p:grpSpPr>
        <p:sp>
          <p:nvSpPr>
            <p:cNvPr id="31" name="等腰三角形 30"/>
            <p:cNvSpPr/>
            <p:nvPr/>
          </p:nvSpPr>
          <p:spPr>
            <a:xfrm>
              <a:off x="1022847" y="176370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flipV="1">
              <a:off x="200117" y="602993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70694" y="261441"/>
              <a:ext cx="3936004" cy="612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平行四边形 33"/>
            <p:cNvSpPr/>
            <p:nvPr/>
          </p:nvSpPr>
          <p:spPr>
            <a:xfrm>
              <a:off x="395529" y="177640"/>
              <a:ext cx="831613" cy="780238"/>
            </a:xfrm>
            <a:prstGeom prst="parallelogram">
              <a:avLst>
                <a:gd name="adj" fmla="val 4820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文本框 6"/>
            <p:cNvSpPr txBox="1">
              <a:spLocks noChangeArrowheads="1"/>
            </p:cNvSpPr>
            <p:nvPr/>
          </p:nvSpPr>
          <p:spPr bwMode="auto">
            <a:xfrm>
              <a:off x="698085" y="363652"/>
              <a:ext cx="569027" cy="366312"/>
            </a:xfrm>
            <a:prstGeom prst="rect">
              <a:avLst/>
            </a:prstGeom>
            <a:noFill/>
            <a:ln>
              <a:noFill/>
            </a:ln>
          </p:spPr>
          <p:txBody>
            <a:bodyPr lIns="63305" tIns="31653" rIns="63305" bIns="31653">
              <a:spAutoFit/>
            </a:bodyPr>
            <a:lstStyle>
              <a:lvl1pPr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5540" dirty="0">
                  <a:solidFill>
                    <a:srgbClr val="F2F2F2"/>
                  </a:solidFill>
                  <a:latin typeface="Impact" panose="020B0806030902050204" pitchFamily="34" charset="0"/>
                </a:rPr>
                <a:t>一</a:t>
              </a:r>
              <a:endParaRPr lang="zh-CN" altLang="en-US" sz="5540" dirty="0">
                <a:solidFill>
                  <a:srgbClr val="F2F2F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4468810" y="3282183"/>
            <a:ext cx="5246688" cy="821504"/>
          </a:xfrm>
          <a:prstGeom prst="rect">
            <a:avLst/>
          </a:prstGeom>
          <a:noFill/>
          <a:ln>
            <a:noFill/>
          </a:ln>
        </p:spPr>
        <p:txBody>
          <a:bodyPr wrap="square" lIns="63308" tIns="31653" rIns="63308" bIns="31653">
            <a:spAutoFit/>
          </a:bodyPr>
          <a:lstStyle/>
          <a:p>
            <a:pPr>
              <a:defRPr/>
            </a:pPr>
            <a:r>
              <a:rPr lang="zh-CN" altLang="en-US" sz="4925" dirty="0">
                <a:solidFill>
                  <a:srgbClr val="1658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客户输入</a:t>
            </a:r>
            <a:endParaRPr lang="en-US" altLang="zh-CN" sz="4925" dirty="0">
              <a:solidFill>
                <a:srgbClr val="1658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7" name="组合 94"/>
          <p:cNvGrpSpPr/>
          <p:nvPr/>
        </p:nvGrpSpPr>
        <p:grpSpPr bwMode="auto">
          <a:xfrm>
            <a:off x="9626600" y="2176463"/>
            <a:ext cx="447675" cy="455612"/>
            <a:chOff x="6084168" y="1274820"/>
            <a:chExt cx="432048" cy="432834"/>
          </a:xfrm>
        </p:grpSpPr>
        <p:sp>
          <p:nvSpPr>
            <p:cNvPr id="38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59"/>
            <p:cNvSpPr>
              <a:spLocks noChangeArrowheads="1"/>
            </p:cNvSpPr>
            <p:nvPr/>
          </p:nvSpPr>
          <p:spPr bwMode="auto">
            <a:xfrm>
              <a:off x="6180690" y="1365308"/>
              <a:ext cx="239005" cy="25185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0" name="组合 97"/>
          <p:cNvGrpSpPr/>
          <p:nvPr/>
        </p:nvGrpSpPr>
        <p:grpSpPr bwMode="auto">
          <a:xfrm>
            <a:off x="8188325" y="2178050"/>
            <a:ext cx="447675" cy="454025"/>
            <a:chOff x="4788024" y="1275213"/>
            <a:chExt cx="432048" cy="432048"/>
          </a:xfrm>
        </p:grpSpPr>
        <p:sp>
          <p:nvSpPr>
            <p:cNvPr id="41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10"/>
            <p:cNvSpPr>
              <a:spLocks noChangeArrowheads="1"/>
            </p:cNvSpPr>
            <p:nvPr/>
          </p:nvSpPr>
          <p:spPr bwMode="auto">
            <a:xfrm>
              <a:off x="4892206" y="1365852"/>
              <a:ext cx="251262" cy="250769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3" name="组合 100"/>
          <p:cNvGrpSpPr/>
          <p:nvPr/>
        </p:nvGrpSpPr>
        <p:grpSpPr bwMode="auto">
          <a:xfrm>
            <a:off x="8905875" y="2176463"/>
            <a:ext cx="449263" cy="455612"/>
            <a:chOff x="5436096" y="1274820"/>
            <a:chExt cx="432833" cy="432834"/>
          </a:xfrm>
        </p:grpSpPr>
        <p:sp>
          <p:nvSpPr>
            <p:cNvPr id="4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Freeform 16"/>
            <p:cNvSpPr>
              <a:spLocks noChangeArrowheads="1"/>
            </p:cNvSpPr>
            <p:nvPr/>
          </p:nvSpPr>
          <p:spPr bwMode="auto">
            <a:xfrm>
              <a:off x="5555393" y="1377373"/>
              <a:ext cx="194240" cy="227728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6" name="组合 103"/>
          <p:cNvGrpSpPr/>
          <p:nvPr/>
        </p:nvGrpSpPr>
        <p:grpSpPr bwMode="auto">
          <a:xfrm>
            <a:off x="6696075" y="2176463"/>
            <a:ext cx="449263" cy="455612"/>
            <a:chOff x="3491880" y="1274820"/>
            <a:chExt cx="432833" cy="432834"/>
          </a:xfrm>
        </p:grpSpPr>
        <p:sp>
          <p:nvSpPr>
            <p:cNvPr id="47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75"/>
            <p:cNvSpPr>
              <a:spLocks noChangeArrowheads="1"/>
            </p:cNvSpPr>
            <p:nvPr/>
          </p:nvSpPr>
          <p:spPr bwMode="auto">
            <a:xfrm>
              <a:off x="3583647" y="1386422"/>
              <a:ext cx="249300" cy="209630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9" name="组合 106"/>
          <p:cNvGrpSpPr/>
          <p:nvPr/>
        </p:nvGrpSpPr>
        <p:grpSpPr bwMode="auto">
          <a:xfrm>
            <a:off x="7442200" y="2176463"/>
            <a:ext cx="449263" cy="455612"/>
            <a:chOff x="4139952" y="1274820"/>
            <a:chExt cx="432833" cy="432834"/>
          </a:xfrm>
        </p:grpSpPr>
        <p:sp>
          <p:nvSpPr>
            <p:cNvPr id="50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84"/>
            <p:cNvSpPr>
              <a:spLocks noChangeArrowheads="1"/>
            </p:cNvSpPr>
            <p:nvPr/>
          </p:nvSpPr>
          <p:spPr bwMode="auto">
            <a:xfrm>
              <a:off x="4240895" y="1368324"/>
              <a:ext cx="249300" cy="245825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一、客户输入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9805" y="1525434"/>
            <a:ext cx="5481042" cy="44029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53" y="1771044"/>
            <a:ext cx="5722788" cy="43925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69788" y="99086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客户输入</a:t>
            </a:r>
            <a:r>
              <a:rPr lang="en-US" altLang="zh-CN" dirty="0"/>
              <a:t>SOR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040216" y="929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客户输入车身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86"/>
          <p:cNvGrpSpPr/>
          <p:nvPr/>
        </p:nvGrpSpPr>
        <p:grpSpPr bwMode="auto">
          <a:xfrm>
            <a:off x="468313" y="2719388"/>
            <a:ext cx="11255375" cy="1957387"/>
            <a:chOff x="170694" y="176370"/>
            <a:chExt cx="3936004" cy="782777"/>
          </a:xfrm>
        </p:grpSpPr>
        <p:sp>
          <p:nvSpPr>
            <p:cNvPr id="31" name="等腰三角形 30"/>
            <p:cNvSpPr/>
            <p:nvPr/>
          </p:nvSpPr>
          <p:spPr>
            <a:xfrm>
              <a:off x="1022847" y="176370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flipV="1">
              <a:off x="200117" y="602993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70694" y="261441"/>
              <a:ext cx="3936004" cy="612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平行四边形 33"/>
            <p:cNvSpPr/>
            <p:nvPr/>
          </p:nvSpPr>
          <p:spPr>
            <a:xfrm>
              <a:off x="395529" y="177640"/>
              <a:ext cx="831613" cy="780238"/>
            </a:xfrm>
            <a:prstGeom prst="parallelogram">
              <a:avLst>
                <a:gd name="adj" fmla="val 4820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文本框 6"/>
            <p:cNvSpPr txBox="1">
              <a:spLocks noChangeArrowheads="1"/>
            </p:cNvSpPr>
            <p:nvPr/>
          </p:nvSpPr>
          <p:spPr bwMode="auto">
            <a:xfrm>
              <a:off x="698085" y="363652"/>
              <a:ext cx="569027" cy="366312"/>
            </a:xfrm>
            <a:prstGeom prst="rect">
              <a:avLst/>
            </a:prstGeom>
            <a:noFill/>
            <a:ln>
              <a:noFill/>
            </a:ln>
          </p:spPr>
          <p:txBody>
            <a:bodyPr lIns="63305" tIns="31653" rIns="63305" bIns="31653">
              <a:spAutoFit/>
            </a:bodyPr>
            <a:lstStyle>
              <a:lvl1pPr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5540" dirty="0">
                  <a:solidFill>
                    <a:srgbClr val="F2F2F2"/>
                  </a:solidFill>
                  <a:latin typeface="Impact" panose="020B0806030902050204" pitchFamily="34" charset="0"/>
                </a:rPr>
                <a:t>二</a:t>
              </a:r>
              <a:endParaRPr lang="zh-CN" altLang="en-US" sz="5540" dirty="0">
                <a:solidFill>
                  <a:srgbClr val="F2F2F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4968875" y="3287713"/>
            <a:ext cx="4122738" cy="822325"/>
          </a:xfrm>
          <a:prstGeom prst="rect">
            <a:avLst/>
          </a:prstGeom>
          <a:noFill/>
          <a:ln>
            <a:noFill/>
          </a:ln>
        </p:spPr>
        <p:txBody>
          <a:bodyPr lIns="63308" tIns="31653" rIns="63308" bIns="31653">
            <a:spAutoFit/>
          </a:bodyPr>
          <a:lstStyle/>
          <a:p>
            <a:pPr>
              <a:defRPr/>
            </a:pPr>
            <a:r>
              <a:rPr lang="zh-CN" altLang="en-US" sz="4925" dirty="0">
                <a:solidFill>
                  <a:srgbClr val="1658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方案介绍</a:t>
            </a:r>
            <a:endParaRPr lang="en-US" altLang="zh-CN" sz="4925" dirty="0">
              <a:solidFill>
                <a:srgbClr val="1658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7" name="组合 94"/>
          <p:cNvGrpSpPr/>
          <p:nvPr/>
        </p:nvGrpSpPr>
        <p:grpSpPr bwMode="auto">
          <a:xfrm>
            <a:off x="9626600" y="2176463"/>
            <a:ext cx="447675" cy="455612"/>
            <a:chOff x="6084168" y="1274820"/>
            <a:chExt cx="432048" cy="432834"/>
          </a:xfrm>
        </p:grpSpPr>
        <p:sp>
          <p:nvSpPr>
            <p:cNvPr id="38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59"/>
            <p:cNvSpPr>
              <a:spLocks noChangeArrowheads="1"/>
            </p:cNvSpPr>
            <p:nvPr/>
          </p:nvSpPr>
          <p:spPr bwMode="auto">
            <a:xfrm>
              <a:off x="6180690" y="1365308"/>
              <a:ext cx="239005" cy="25185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0" name="组合 97"/>
          <p:cNvGrpSpPr/>
          <p:nvPr/>
        </p:nvGrpSpPr>
        <p:grpSpPr bwMode="auto">
          <a:xfrm>
            <a:off x="8188325" y="2178050"/>
            <a:ext cx="447675" cy="454025"/>
            <a:chOff x="4788024" y="1275213"/>
            <a:chExt cx="432048" cy="432048"/>
          </a:xfrm>
        </p:grpSpPr>
        <p:sp>
          <p:nvSpPr>
            <p:cNvPr id="41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10"/>
            <p:cNvSpPr>
              <a:spLocks noChangeArrowheads="1"/>
            </p:cNvSpPr>
            <p:nvPr/>
          </p:nvSpPr>
          <p:spPr bwMode="auto">
            <a:xfrm>
              <a:off x="4892206" y="1365852"/>
              <a:ext cx="251262" cy="250769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3" name="组合 100"/>
          <p:cNvGrpSpPr/>
          <p:nvPr/>
        </p:nvGrpSpPr>
        <p:grpSpPr bwMode="auto">
          <a:xfrm>
            <a:off x="8905875" y="2176463"/>
            <a:ext cx="449263" cy="455612"/>
            <a:chOff x="5436096" y="1274820"/>
            <a:chExt cx="432833" cy="432834"/>
          </a:xfrm>
        </p:grpSpPr>
        <p:sp>
          <p:nvSpPr>
            <p:cNvPr id="4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Freeform 16"/>
            <p:cNvSpPr>
              <a:spLocks noChangeArrowheads="1"/>
            </p:cNvSpPr>
            <p:nvPr/>
          </p:nvSpPr>
          <p:spPr bwMode="auto">
            <a:xfrm>
              <a:off x="5555393" y="1377373"/>
              <a:ext cx="194240" cy="227728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6" name="组合 103"/>
          <p:cNvGrpSpPr/>
          <p:nvPr/>
        </p:nvGrpSpPr>
        <p:grpSpPr bwMode="auto">
          <a:xfrm>
            <a:off x="6696075" y="2176463"/>
            <a:ext cx="449263" cy="455612"/>
            <a:chOff x="3491880" y="1274820"/>
            <a:chExt cx="432833" cy="432834"/>
          </a:xfrm>
        </p:grpSpPr>
        <p:sp>
          <p:nvSpPr>
            <p:cNvPr id="47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75"/>
            <p:cNvSpPr>
              <a:spLocks noChangeArrowheads="1"/>
            </p:cNvSpPr>
            <p:nvPr/>
          </p:nvSpPr>
          <p:spPr bwMode="auto">
            <a:xfrm>
              <a:off x="3583647" y="1386422"/>
              <a:ext cx="249300" cy="209630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9" name="组合 106"/>
          <p:cNvGrpSpPr/>
          <p:nvPr/>
        </p:nvGrpSpPr>
        <p:grpSpPr bwMode="auto">
          <a:xfrm>
            <a:off x="7442200" y="2176463"/>
            <a:ext cx="449263" cy="455612"/>
            <a:chOff x="4139952" y="1274820"/>
            <a:chExt cx="432833" cy="432834"/>
          </a:xfrm>
        </p:grpSpPr>
        <p:sp>
          <p:nvSpPr>
            <p:cNvPr id="50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84"/>
            <p:cNvSpPr>
              <a:spLocks noChangeArrowheads="1"/>
            </p:cNvSpPr>
            <p:nvPr/>
          </p:nvSpPr>
          <p:spPr bwMode="auto">
            <a:xfrm>
              <a:off x="4240895" y="1368324"/>
              <a:ext cx="249300" cy="245825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二：方案介绍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448" y="999177"/>
            <a:ext cx="2937527" cy="46090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2060848"/>
            <a:ext cx="3744417" cy="3259365"/>
          </a:xfrm>
          <a:prstGeom prst="rect">
            <a:avLst/>
          </a:prstGeom>
        </p:spPr>
      </p:pic>
      <p:cxnSp>
        <p:nvCxnSpPr>
          <p:cNvPr id="10" name="连接符: 肘形 9"/>
          <p:cNvCxnSpPr>
            <a:endCxn id="15" idx="1"/>
          </p:cNvCxnSpPr>
          <p:nvPr/>
        </p:nvCxnSpPr>
        <p:spPr>
          <a:xfrm flipV="1">
            <a:off x="7594630" y="1813466"/>
            <a:ext cx="1597714" cy="1301402"/>
          </a:xfrm>
          <a:prstGeom prst="bentConnector3">
            <a:avLst>
              <a:gd name="adj1" fmla="val 7366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343472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座椅总成示意图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9192344" y="1628800"/>
            <a:ext cx="237626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：新开滑轨连接梁</a:t>
            </a:r>
            <a:endParaRPr lang="zh-CN" altLang="en-US" dirty="0"/>
          </a:p>
        </p:txBody>
      </p:sp>
      <p:cxnSp>
        <p:nvCxnSpPr>
          <p:cNvPr id="21" name="连接符: 肘形 20"/>
          <p:cNvCxnSpPr>
            <a:endCxn id="22" idx="1"/>
          </p:cNvCxnSpPr>
          <p:nvPr/>
        </p:nvCxnSpPr>
        <p:spPr>
          <a:xfrm>
            <a:off x="7334938" y="4232377"/>
            <a:ext cx="1944216" cy="121157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9279154" y="5259283"/>
            <a:ext cx="237626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：新开装车支架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86"/>
          <p:cNvGrpSpPr/>
          <p:nvPr/>
        </p:nvGrpSpPr>
        <p:grpSpPr bwMode="auto">
          <a:xfrm>
            <a:off x="468313" y="2719388"/>
            <a:ext cx="11255375" cy="1957387"/>
            <a:chOff x="170694" y="176370"/>
            <a:chExt cx="3936004" cy="782777"/>
          </a:xfrm>
        </p:grpSpPr>
        <p:sp>
          <p:nvSpPr>
            <p:cNvPr id="31" name="等腰三角形 30"/>
            <p:cNvSpPr/>
            <p:nvPr/>
          </p:nvSpPr>
          <p:spPr>
            <a:xfrm>
              <a:off x="1022847" y="176370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flipV="1">
              <a:off x="200117" y="602993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70694" y="261441"/>
              <a:ext cx="3936004" cy="612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平行四边形 33"/>
            <p:cNvSpPr/>
            <p:nvPr/>
          </p:nvSpPr>
          <p:spPr>
            <a:xfrm>
              <a:off x="395529" y="177640"/>
              <a:ext cx="831613" cy="780238"/>
            </a:xfrm>
            <a:prstGeom prst="parallelogram">
              <a:avLst>
                <a:gd name="adj" fmla="val 4820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文本框 6"/>
            <p:cNvSpPr txBox="1">
              <a:spLocks noChangeArrowheads="1"/>
            </p:cNvSpPr>
            <p:nvPr/>
          </p:nvSpPr>
          <p:spPr bwMode="auto">
            <a:xfrm>
              <a:off x="698085" y="363652"/>
              <a:ext cx="569027" cy="366312"/>
            </a:xfrm>
            <a:prstGeom prst="rect">
              <a:avLst/>
            </a:prstGeom>
            <a:noFill/>
            <a:ln>
              <a:noFill/>
            </a:ln>
          </p:spPr>
          <p:txBody>
            <a:bodyPr lIns="63305" tIns="31653" rIns="63305" bIns="31653">
              <a:spAutoFit/>
            </a:bodyPr>
            <a:lstStyle>
              <a:lvl1pPr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5540" dirty="0">
                  <a:solidFill>
                    <a:srgbClr val="F2F2F2"/>
                  </a:solidFill>
                  <a:latin typeface="Impact" panose="020B0806030902050204" pitchFamily="34" charset="0"/>
                </a:rPr>
                <a:t>三</a:t>
              </a:r>
              <a:endParaRPr lang="zh-CN" altLang="en-US" sz="5540" dirty="0">
                <a:solidFill>
                  <a:srgbClr val="F2F2F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4968875" y="3287713"/>
            <a:ext cx="4122738" cy="822325"/>
          </a:xfrm>
          <a:prstGeom prst="rect">
            <a:avLst/>
          </a:prstGeom>
          <a:noFill/>
          <a:ln>
            <a:noFill/>
          </a:ln>
        </p:spPr>
        <p:txBody>
          <a:bodyPr lIns="63308" tIns="31653" rIns="63308" bIns="31653">
            <a:spAutoFit/>
          </a:bodyPr>
          <a:lstStyle/>
          <a:p>
            <a:pPr>
              <a:defRPr/>
            </a:pPr>
            <a:r>
              <a:rPr lang="zh-CN" altLang="en-US" sz="4925" dirty="0">
                <a:solidFill>
                  <a:srgbClr val="1658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空间校核</a:t>
            </a:r>
            <a:endParaRPr lang="en-US" altLang="zh-CN" sz="4925" dirty="0">
              <a:solidFill>
                <a:srgbClr val="1658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7" name="组合 94"/>
          <p:cNvGrpSpPr/>
          <p:nvPr/>
        </p:nvGrpSpPr>
        <p:grpSpPr bwMode="auto">
          <a:xfrm>
            <a:off x="9626600" y="2176463"/>
            <a:ext cx="447675" cy="455612"/>
            <a:chOff x="6084168" y="1274820"/>
            <a:chExt cx="432048" cy="432834"/>
          </a:xfrm>
        </p:grpSpPr>
        <p:sp>
          <p:nvSpPr>
            <p:cNvPr id="38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59"/>
            <p:cNvSpPr>
              <a:spLocks noChangeArrowheads="1"/>
            </p:cNvSpPr>
            <p:nvPr/>
          </p:nvSpPr>
          <p:spPr bwMode="auto">
            <a:xfrm>
              <a:off x="6180690" y="1365308"/>
              <a:ext cx="239005" cy="25185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0" name="组合 97"/>
          <p:cNvGrpSpPr/>
          <p:nvPr/>
        </p:nvGrpSpPr>
        <p:grpSpPr bwMode="auto">
          <a:xfrm>
            <a:off x="8188325" y="2178050"/>
            <a:ext cx="447675" cy="454025"/>
            <a:chOff x="4788024" y="1275213"/>
            <a:chExt cx="432048" cy="432048"/>
          </a:xfrm>
        </p:grpSpPr>
        <p:sp>
          <p:nvSpPr>
            <p:cNvPr id="41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10"/>
            <p:cNvSpPr>
              <a:spLocks noChangeArrowheads="1"/>
            </p:cNvSpPr>
            <p:nvPr/>
          </p:nvSpPr>
          <p:spPr bwMode="auto">
            <a:xfrm>
              <a:off x="4892206" y="1365852"/>
              <a:ext cx="251262" cy="250769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3" name="组合 100"/>
          <p:cNvGrpSpPr/>
          <p:nvPr/>
        </p:nvGrpSpPr>
        <p:grpSpPr bwMode="auto">
          <a:xfrm>
            <a:off x="8905875" y="2176463"/>
            <a:ext cx="449263" cy="455612"/>
            <a:chOff x="5436096" y="1274820"/>
            <a:chExt cx="432833" cy="432834"/>
          </a:xfrm>
        </p:grpSpPr>
        <p:sp>
          <p:nvSpPr>
            <p:cNvPr id="4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Freeform 16"/>
            <p:cNvSpPr>
              <a:spLocks noChangeArrowheads="1"/>
            </p:cNvSpPr>
            <p:nvPr/>
          </p:nvSpPr>
          <p:spPr bwMode="auto">
            <a:xfrm>
              <a:off x="5555393" y="1377373"/>
              <a:ext cx="194240" cy="227728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6" name="组合 103"/>
          <p:cNvGrpSpPr/>
          <p:nvPr/>
        </p:nvGrpSpPr>
        <p:grpSpPr bwMode="auto">
          <a:xfrm>
            <a:off x="6696075" y="2176463"/>
            <a:ext cx="449263" cy="455612"/>
            <a:chOff x="3491880" y="1274820"/>
            <a:chExt cx="432833" cy="432834"/>
          </a:xfrm>
        </p:grpSpPr>
        <p:sp>
          <p:nvSpPr>
            <p:cNvPr id="47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75"/>
            <p:cNvSpPr>
              <a:spLocks noChangeArrowheads="1"/>
            </p:cNvSpPr>
            <p:nvPr/>
          </p:nvSpPr>
          <p:spPr bwMode="auto">
            <a:xfrm>
              <a:off x="3583647" y="1386422"/>
              <a:ext cx="249300" cy="209630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9" name="组合 106"/>
          <p:cNvGrpSpPr/>
          <p:nvPr/>
        </p:nvGrpSpPr>
        <p:grpSpPr bwMode="auto">
          <a:xfrm>
            <a:off x="7442200" y="2176463"/>
            <a:ext cx="449263" cy="455612"/>
            <a:chOff x="4139952" y="1274820"/>
            <a:chExt cx="432833" cy="432834"/>
          </a:xfrm>
        </p:grpSpPr>
        <p:sp>
          <p:nvSpPr>
            <p:cNvPr id="50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84"/>
            <p:cNvSpPr>
              <a:spLocks noChangeArrowheads="1"/>
            </p:cNvSpPr>
            <p:nvPr/>
          </p:nvSpPr>
          <p:spPr bwMode="auto">
            <a:xfrm>
              <a:off x="4240895" y="1368324"/>
              <a:ext cx="249300" cy="245825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5880" y="1574941"/>
            <a:ext cx="3312368" cy="3708117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三：空间校核</a:t>
            </a:r>
            <a:endParaRPr lang="en-US" altLang="zh-CN" dirty="0"/>
          </a:p>
        </p:txBody>
      </p:sp>
      <p:sp>
        <p:nvSpPr>
          <p:cNvPr id="12" name="文本框 11"/>
          <p:cNvSpPr txBox="1"/>
          <p:nvPr/>
        </p:nvSpPr>
        <p:spPr>
          <a:xfrm>
            <a:off x="1487488" y="57332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：座椅最前最后位置高度差：</a:t>
            </a:r>
            <a:r>
              <a:rPr lang="en-US" altLang="zh-CN" dirty="0"/>
              <a:t>31mm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92" y="1470431"/>
            <a:ext cx="4044871" cy="391713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20308" y="5687089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：座椅最前位置：右罩壳与车身</a:t>
            </a:r>
            <a:r>
              <a:rPr lang="en-US" altLang="zh-CN" dirty="0"/>
              <a:t>Y</a:t>
            </a:r>
            <a:r>
              <a:rPr lang="zh-CN" altLang="en-US" dirty="0"/>
              <a:t>向间隙约</a:t>
            </a:r>
            <a:r>
              <a:rPr lang="en-US" altLang="zh-CN" dirty="0"/>
              <a:t>20mm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049" y="1714499"/>
            <a:ext cx="3402350" cy="34290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4943872" y="836712"/>
            <a:ext cx="0" cy="56886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三：空间校核</a:t>
            </a:r>
            <a:endParaRPr lang="en-US" altLang="zh-CN" dirty="0"/>
          </a:p>
        </p:txBody>
      </p:sp>
      <p:sp>
        <p:nvSpPr>
          <p:cNvPr id="12" name="文本框 11"/>
          <p:cNvSpPr txBox="1"/>
          <p:nvPr/>
        </p:nvSpPr>
        <p:spPr>
          <a:xfrm>
            <a:off x="983433" y="554858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：座椅前后滑动过程中，减震器下框与装车支架距离最小间隙约</a:t>
            </a:r>
            <a:r>
              <a:rPr lang="en-US" altLang="zh-CN" dirty="0"/>
              <a:t>8mm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120308" y="5687089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：座椅最前位置，仰角最高状态：左罩壳与滑轨</a:t>
            </a:r>
            <a:r>
              <a:rPr lang="en-US" altLang="zh-CN" dirty="0"/>
              <a:t>Z</a:t>
            </a:r>
            <a:r>
              <a:rPr lang="zh-CN" altLang="en-US" dirty="0"/>
              <a:t>向和</a:t>
            </a:r>
            <a:r>
              <a:rPr lang="en-US" altLang="zh-CN" dirty="0"/>
              <a:t>Y</a:t>
            </a:r>
            <a:r>
              <a:rPr lang="zh-CN" altLang="en-US" dirty="0"/>
              <a:t>向均有较大间隙。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4943872" y="836712"/>
            <a:ext cx="0" cy="56886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639" y="2008800"/>
            <a:ext cx="3960440" cy="28403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235" y="1484784"/>
            <a:ext cx="4478754" cy="36799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GFmOWRlMTE2MDE3MjhjNjExN2Y5YTA1YWNhNDk1ZTU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496</Words>
  <Application>WPS 演示</Application>
  <PresentationFormat>宽屏</PresentationFormat>
  <Paragraphs>118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思源宋体 CN</vt:lpstr>
      <vt:lpstr>微软雅黑</vt:lpstr>
      <vt:lpstr>Calibri</vt:lpstr>
      <vt:lpstr>Impact</vt:lpstr>
      <vt:lpstr>Calibri</vt:lpstr>
      <vt:lpstr>Roboto Light</vt:lpstr>
      <vt:lpstr>Arial Unicode MS</vt:lpstr>
      <vt:lpstr>等线 Light</vt:lpstr>
      <vt:lpstr>Calibri Light</vt:lpstr>
      <vt:lpstr>等线</vt:lpstr>
      <vt:lpstr>Segoe Print</vt:lpstr>
      <vt:lpstr>Office 2013 - 2022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刘建</cp:lastModifiedBy>
  <cp:revision>2413</cp:revision>
  <dcterms:created xsi:type="dcterms:W3CDTF">2013-01-09T01:05:00Z</dcterms:created>
  <dcterms:modified xsi:type="dcterms:W3CDTF">2025-01-06T05:26:23Z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910D8B941A10468880712920238DC060</vt:lpwstr>
  </property>
  <property fmtid="{D5CDD505-2E9C-101B-9397-08002B2CF9AE}" pid="3" name="KSOProductBuildVer">
    <vt:lpwstr>2052-12.1.0.19770</vt:lpwstr>
  </property>
</Properties>
</file>