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6"/>
  </p:handoutMasterIdLst>
  <p:sldIdLst>
    <p:sldId id="1497" r:id="rId3"/>
    <p:sldId id="1505" r:id="rId5"/>
  </p:sldIdLst>
  <p:sldSz cx="9144000" cy="6858000" type="screen4x3"/>
  <p:notesSz cx="6797675" cy="992632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65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65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65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65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65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65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65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65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6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23" userDrawn="1">
          <p15:clr>
            <a:srgbClr val="A4A3A4"/>
          </p15:clr>
        </p15:guide>
        <p15:guide id="2" pos="3877" userDrawn="1">
          <p15:clr>
            <a:srgbClr val="A4A3A4"/>
          </p15:clr>
        </p15:guide>
        <p15:guide id="6" pos="480" userDrawn="1">
          <p15:clr>
            <a:srgbClr val="A4A3A4"/>
          </p15:clr>
        </p15:guide>
        <p15:guide id="7" pos="7152" userDrawn="1">
          <p15:clr>
            <a:srgbClr val="A4A3A4"/>
          </p15:clr>
        </p15:guide>
        <p15:guide id="8" orient="horz" pos="2064" userDrawn="1">
          <p15:clr>
            <a:srgbClr val="A4A3A4"/>
          </p15:clr>
        </p15:guide>
        <p15:guide id="9" pos="2864" userDrawn="1">
          <p15:clr>
            <a:srgbClr val="A4A3A4"/>
          </p15:clr>
        </p15:guide>
        <p15:guide id="10" pos="432" userDrawn="1">
          <p15:clr>
            <a:srgbClr val="A4A3A4"/>
          </p15:clr>
        </p15:guide>
        <p15:guide id="11" pos="53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1734"/>
    <a:srgbClr val="48546A"/>
    <a:srgbClr val="24447D"/>
    <a:srgbClr val="D9D5D6"/>
    <a:srgbClr val="FFFFFF"/>
    <a:srgbClr val="0E2B63"/>
    <a:srgbClr val="06375E"/>
    <a:srgbClr val="515054"/>
    <a:srgbClr val="6D6B71"/>
    <a:srgbClr val="7471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50" autoAdjust="0"/>
    <p:restoredTop sz="94434" autoAdjust="0"/>
  </p:normalViewPr>
  <p:slideViewPr>
    <p:cSldViewPr snapToGrid="0" showGuides="1">
      <p:cViewPr varScale="1">
        <p:scale>
          <a:sx n="89" d="100"/>
          <a:sy n="89" d="100"/>
        </p:scale>
        <p:origin x="1368" y="67"/>
      </p:cViewPr>
      <p:guideLst>
        <p:guide orient="horz" pos="2923"/>
        <p:guide pos="3877"/>
        <p:guide pos="480"/>
        <p:guide pos="7152"/>
        <p:guide orient="horz" pos="2064"/>
        <p:guide pos="2864"/>
        <p:guide pos="432"/>
        <p:guide pos="53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4" d="100"/>
        <a:sy n="64" d="100"/>
      </p:scale>
      <p:origin x="0" y="27102"/>
    </p:cViewPr>
  </p:sorterViewPr>
  <p:notesViewPr>
    <p:cSldViewPr snapToGrid="0">
      <p:cViewPr varScale="1">
        <p:scale>
          <a:sx n="65" d="100"/>
          <a:sy n="65" d="100"/>
        </p:scale>
        <p:origin x="203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2253F-1DC1-44AB-85F9-14DB9D873A3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F8A4E4-7001-4196-8720-A0FCB0AEBF4A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4D076-05C0-4F10-BAEB-F2DA581BE89B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7B7F8-81FA-46DC-8926-8D6B124E54D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幻灯片图像占位符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0899" name="备注占位符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>
              <a:latin typeface="Arial" panose="020B0604020202020204" pitchFamily="34" charset="0"/>
            </a:endParaRPr>
          </a:p>
        </p:txBody>
      </p:sp>
      <p:sp>
        <p:nvSpPr>
          <p:cNvPr id="80900" name="灯片编号占位符 3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3E7B8E3-69EE-4991-85E5-C6BCC82AC163}" type="slidenum">
              <a:rPr lang="en-US" altLang="zh-CN" sz="1200" smtClean="0"/>
            </a:fld>
            <a:endParaRPr lang="en-US" altLang="zh-CN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幻灯片图像占位符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0899" name="备注占位符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>
              <a:latin typeface="Arial" panose="020B0604020202020204" pitchFamily="34" charset="0"/>
            </a:endParaRPr>
          </a:p>
        </p:txBody>
      </p:sp>
      <p:sp>
        <p:nvSpPr>
          <p:cNvPr id="80900" name="灯片编号占位符 3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3E7B8E3-69EE-4991-85E5-C6BCC82AC163}" type="slidenum">
              <a:rPr lang="en-US" altLang="zh-CN" sz="1200" smtClean="0"/>
            </a:fld>
            <a:endParaRPr lang="en-US" altLang="zh-CN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 19"/>
          <p:cNvGrpSpPr/>
          <p:nvPr userDrawn="1"/>
        </p:nvGrpSpPr>
        <p:grpSpPr>
          <a:xfrm flipH="1">
            <a:off x="-1" y="260779"/>
            <a:ext cx="5185659" cy="573793"/>
            <a:chOff x="3790498" y="0"/>
            <a:chExt cx="3889244" cy="5143500"/>
          </a:xfrm>
        </p:grpSpPr>
        <p:sp>
          <p:nvSpPr>
            <p:cNvPr id="3" name="矩形 2"/>
            <p:cNvSpPr/>
            <p:nvPr/>
          </p:nvSpPr>
          <p:spPr>
            <a:xfrm>
              <a:off x="3790498" y="0"/>
              <a:ext cx="3889243" cy="5143500"/>
            </a:xfrm>
            <a:prstGeom prst="rect">
              <a:avLst/>
            </a:prstGeom>
            <a:solidFill>
              <a:srgbClr val="071734">
                <a:alpha val="2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noAutofit/>
            </a:bodyPr>
            <a:lstStyle/>
            <a:p>
              <a:pPr algn="ctr"/>
              <a:endParaRPr kumimoji="1" lang="zh-CN" altLang="en-US" sz="2490"/>
            </a:p>
          </p:txBody>
        </p:sp>
        <p:sp>
          <p:nvSpPr>
            <p:cNvPr id="4" name="矩形 3"/>
            <p:cNvSpPr/>
            <p:nvPr/>
          </p:nvSpPr>
          <p:spPr>
            <a:xfrm>
              <a:off x="4069724" y="0"/>
              <a:ext cx="3610018" cy="5143500"/>
            </a:xfrm>
            <a:prstGeom prst="rect">
              <a:avLst/>
            </a:prstGeom>
            <a:solidFill>
              <a:srgbClr val="071734">
                <a:alpha val="3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noAutofit/>
            </a:bodyPr>
            <a:lstStyle/>
            <a:p>
              <a:pPr algn="ctr"/>
              <a:endParaRPr kumimoji="1" lang="zh-CN" altLang="en-US" sz="2490"/>
            </a:p>
          </p:txBody>
        </p:sp>
        <p:sp>
          <p:nvSpPr>
            <p:cNvPr id="5" name="矩形 4"/>
            <p:cNvSpPr/>
            <p:nvPr/>
          </p:nvSpPr>
          <p:spPr>
            <a:xfrm>
              <a:off x="4366684" y="0"/>
              <a:ext cx="3313057" cy="5143500"/>
            </a:xfrm>
            <a:prstGeom prst="rect">
              <a:avLst/>
            </a:prstGeom>
            <a:solidFill>
              <a:srgbClr val="071734">
                <a:alpha val="4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noAutofit/>
            </a:bodyPr>
            <a:lstStyle/>
            <a:p>
              <a:pPr algn="ctr"/>
              <a:endParaRPr kumimoji="1" lang="zh-CN" altLang="en-US" sz="2490"/>
            </a:p>
          </p:txBody>
        </p:sp>
      </p:grpSp>
      <p:cxnSp>
        <p:nvCxnSpPr>
          <p:cNvPr id="6" name="直线连接符 13"/>
          <p:cNvCxnSpPr/>
          <p:nvPr userDrawn="1"/>
        </p:nvCxnSpPr>
        <p:spPr>
          <a:xfrm>
            <a:off x="2987538" y="6490640"/>
            <a:ext cx="4015146" cy="0"/>
          </a:xfrm>
          <a:prstGeom prst="line">
            <a:avLst/>
          </a:prstGeom>
          <a:ln w="9525">
            <a:solidFill>
              <a:srgbClr val="48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7104486" y="320814"/>
            <a:ext cx="1678127" cy="429808"/>
          </a:xfrm>
          <a:prstGeom prst="rect">
            <a:avLst/>
          </a:prstGeom>
        </p:spPr>
      </p:pic>
      <p:sp>
        <p:nvSpPr>
          <p:cNvPr id="8" name="文本框 7"/>
          <p:cNvSpPr txBox="1"/>
          <p:nvPr userDrawn="1"/>
        </p:nvSpPr>
        <p:spPr>
          <a:xfrm>
            <a:off x="197774" y="6318470"/>
            <a:ext cx="30865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1500" b="1" dirty="0">
                <a:solidFill>
                  <a:srgbClr val="C00000"/>
                </a:solidFill>
                <a:latin typeface="Lantinghei SC Demibold" charset="-122"/>
                <a:ea typeface="Lantinghei SC Demibold" charset="-122"/>
                <a:cs typeface="Lantinghei SC Demibold" charset="-122"/>
              </a:rPr>
              <a:t>坚韧   执着   专注   极致</a:t>
            </a:r>
            <a:endParaRPr kumimoji="1" lang="zh-CN" altLang="en-US" sz="1500" b="1" dirty="0">
              <a:solidFill>
                <a:srgbClr val="C00000"/>
              </a:solidFill>
              <a:latin typeface="Lantinghei SC Demibold" charset="-122"/>
              <a:ea typeface="Lantinghei SC Demibold" charset="-122"/>
              <a:cs typeface="Lantinghei SC Demibold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  <p:grpSp>
        <p:nvGrpSpPr>
          <p:cNvPr id="3" name="组 19"/>
          <p:cNvGrpSpPr/>
          <p:nvPr userDrawn="1"/>
        </p:nvGrpSpPr>
        <p:grpSpPr>
          <a:xfrm flipH="1">
            <a:off x="-1" y="260779"/>
            <a:ext cx="5185659" cy="573793"/>
            <a:chOff x="3790498" y="0"/>
            <a:chExt cx="3889244" cy="5143500"/>
          </a:xfrm>
        </p:grpSpPr>
        <p:sp>
          <p:nvSpPr>
            <p:cNvPr id="4" name="矩形 3"/>
            <p:cNvSpPr/>
            <p:nvPr/>
          </p:nvSpPr>
          <p:spPr>
            <a:xfrm>
              <a:off x="3790498" y="0"/>
              <a:ext cx="3889243" cy="5143500"/>
            </a:xfrm>
            <a:prstGeom prst="rect">
              <a:avLst/>
            </a:prstGeom>
            <a:solidFill>
              <a:srgbClr val="071734">
                <a:alpha val="2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noAutofit/>
            </a:bodyPr>
            <a:lstStyle/>
            <a:p>
              <a:pPr algn="ctr"/>
              <a:endParaRPr kumimoji="1" lang="zh-CN" altLang="en-US" sz="2490"/>
            </a:p>
          </p:txBody>
        </p:sp>
        <p:sp>
          <p:nvSpPr>
            <p:cNvPr id="5" name="矩形 4"/>
            <p:cNvSpPr/>
            <p:nvPr/>
          </p:nvSpPr>
          <p:spPr>
            <a:xfrm>
              <a:off x="4069724" y="0"/>
              <a:ext cx="3610018" cy="5143500"/>
            </a:xfrm>
            <a:prstGeom prst="rect">
              <a:avLst/>
            </a:prstGeom>
            <a:solidFill>
              <a:srgbClr val="071734">
                <a:alpha val="3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noAutofit/>
            </a:bodyPr>
            <a:lstStyle/>
            <a:p>
              <a:pPr algn="ctr"/>
              <a:endParaRPr kumimoji="1" lang="zh-CN" altLang="en-US" sz="2490"/>
            </a:p>
          </p:txBody>
        </p:sp>
        <p:sp>
          <p:nvSpPr>
            <p:cNvPr id="6" name="矩形 5"/>
            <p:cNvSpPr/>
            <p:nvPr/>
          </p:nvSpPr>
          <p:spPr>
            <a:xfrm>
              <a:off x="4366684" y="0"/>
              <a:ext cx="3313057" cy="5143500"/>
            </a:xfrm>
            <a:prstGeom prst="rect">
              <a:avLst/>
            </a:prstGeom>
            <a:solidFill>
              <a:srgbClr val="071734">
                <a:alpha val="4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noAutofit/>
            </a:bodyPr>
            <a:lstStyle/>
            <a:p>
              <a:pPr algn="ctr"/>
              <a:endParaRPr kumimoji="1" lang="zh-CN" altLang="en-US" sz="249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" y="0"/>
            <a:ext cx="914340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65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14857-8D2E-4094-B935-74136E06B58D}" type="datetime1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12971-A1AF-4D6A-BDBF-4C3C0E605AA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14857-8D2E-4094-B935-74136E06B58D}" type="datetime1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12971-A1AF-4D6A-BDBF-4C3C0E605AA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 19"/>
          <p:cNvGrpSpPr/>
          <p:nvPr userDrawn="1"/>
        </p:nvGrpSpPr>
        <p:grpSpPr>
          <a:xfrm flipH="1">
            <a:off x="-1" y="260779"/>
            <a:ext cx="5185659" cy="573793"/>
            <a:chOff x="3790498" y="0"/>
            <a:chExt cx="3889244" cy="5143500"/>
          </a:xfrm>
        </p:grpSpPr>
        <p:sp>
          <p:nvSpPr>
            <p:cNvPr id="6" name="矩形 5"/>
            <p:cNvSpPr/>
            <p:nvPr/>
          </p:nvSpPr>
          <p:spPr>
            <a:xfrm>
              <a:off x="3790498" y="0"/>
              <a:ext cx="3889243" cy="5143500"/>
            </a:xfrm>
            <a:prstGeom prst="rect">
              <a:avLst/>
            </a:prstGeom>
            <a:solidFill>
              <a:srgbClr val="071734">
                <a:alpha val="2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noAutofit/>
            </a:bodyPr>
            <a:lstStyle/>
            <a:p>
              <a:pPr algn="ctr"/>
              <a:endParaRPr kumimoji="1" lang="zh-CN" altLang="en-US" sz="2490"/>
            </a:p>
          </p:txBody>
        </p:sp>
        <p:sp>
          <p:nvSpPr>
            <p:cNvPr id="7" name="矩形 6"/>
            <p:cNvSpPr/>
            <p:nvPr/>
          </p:nvSpPr>
          <p:spPr>
            <a:xfrm>
              <a:off x="4069724" y="0"/>
              <a:ext cx="3610018" cy="5143500"/>
            </a:xfrm>
            <a:prstGeom prst="rect">
              <a:avLst/>
            </a:prstGeom>
            <a:solidFill>
              <a:srgbClr val="071734">
                <a:alpha val="3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noAutofit/>
            </a:bodyPr>
            <a:lstStyle/>
            <a:p>
              <a:pPr algn="ctr"/>
              <a:endParaRPr kumimoji="1" lang="zh-CN" altLang="en-US" sz="2490"/>
            </a:p>
          </p:txBody>
        </p:sp>
        <p:sp>
          <p:nvSpPr>
            <p:cNvPr id="8" name="矩形 7"/>
            <p:cNvSpPr/>
            <p:nvPr/>
          </p:nvSpPr>
          <p:spPr>
            <a:xfrm>
              <a:off x="4366684" y="0"/>
              <a:ext cx="3313057" cy="5143500"/>
            </a:xfrm>
            <a:prstGeom prst="rect">
              <a:avLst/>
            </a:prstGeom>
            <a:solidFill>
              <a:srgbClr val="071734">
                <a:alpha val="4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noAutofit/>
            </a:bodyPr>
            <a:lstStyle/>
            <a:p>
              <a:pPr algn="ctr"/>
              <a:endParaRPr kumimoji="1" lang="zh-CN" altLang="en-US" sz="2490" dirty="0"/>
            </a:p>
          </p:txBody>
        </p:sp>
      </p:grpSp>
      <p:cxnSp>
        <p:nvCxnSpPr>
          <p:cNvPr id="9" name="直线连接符 13"/>
          <p:cNvCxnSpPr/>
          <p:nvPr userDrawn="1"/>
        </p:nvCxnSpPr>
        <p:spPr>
          <a:xfrm>
            <a:off x="2987538" y="6490640"/>
            <a:ext cx="4015146" cy="0"/>
          </a:xfrm>
          <a:prstGeom prst="line">
            <a:avLst/>
          </a:prstGeom>
          <a:ln w="9525">
            <a:solidFill>
              <a:srgbClr val="48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图片 9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7104486" y="320814"/>
            <a:ext cx="1678127" cy="429808"/>
          </a:xfrm>
          <a:prstGeom prst="rect">
            <a:avLst/>
          </a:prstGeom>
        </p:spPr>
      </p:pic>
      <p:sp>
        <p:nvSpPr>
          <p:cNvPr id="11" name="文本框 10"/>
          <p:cNvSpPr txBox="1"/>
          <p:nvPr userDrawn="1"/>
        </p:nvSpPr>
        <p:spPr>
          <a:xfrm>
            <a:off x="197774" y="6318470"/>
            <a:ext cx="30865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1500" b="1" dirty="0">
                <a:solidFill>
                  <a:srgbClr val="C00000"/>
                </a:solidFill>
                <a:latin typeface="Lantinghei SC Demibold" charset="-122"/>
                <a:ea typeface="Lantinghei SC Demibold" charset="-122"/>
                <a:cs typeface="Lantinghei SC Demibold" charset="-122"/>
              </a:rPr>
              <a:t>坚韧   执着   专注   极致</a:t>
            </a:r>
            <a:endParaRPr kumimoji="1" lang="zh-CN" altLang="en-US" sz="1500" b="1" dirty="0">
              <a:solidFill>
                <a:srgbClr val="C00000"/>
              </a:solidFill>
              <a:latin typeface="Lantinghei SC Demibold" charset="-122"/>
              <a:ea typeface="Lantinghei SC Demibold" charset="-122"/>
              <a:cs typeface="Lantinghei SC Demibold" charset="-122"/>
            </a:endParaRPr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2" Type="http://schemas.openxmlformats.org/officeDocument/2006/relationships/theme" Target="../theme/theme1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51"/>
          <p:cNvSpPr txBox="1">
            <a:spLocks noChangeArrowheads="1"/>
          </p:cNvSpPr>
          <p:nvPr/>
        </p:nvSpPr>
        <p:spPr bwMode="auto">
          <a:xfrm>
            <a:off x="2688589" y="544883"/>
            <a:ext cx="432943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sz="2400" b="1" dirty="0" smtClean="0">
                <a:solidFill>
                  <a:srgbClr val="07173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H4</a:t>
            </a:r>
            <a:r>
              <a:rPr lang="zh-CN" altLang="en-US" sz="2400" b="1" dirty="0" smtClean="0">
                <a:solidFill>
                  <a:srgbClr val="07173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调角器切换</a:t>
            </a:r>
            <a:r>
              <a:rPr lang="en-US" altLang="zh-CN" sz="2400" b="1" dirty="0" smtClean="0">
                <a:solidFill>
                  <a:srgbClr val="07173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X3000</a:t>
            </a:r>
            <a:r>
              <a:rPr lang="zh-CN" altLang="en-US" sz="2400" b="1" dirty="0" smtClean="0">
                <a:solidFill>
                  <a:srgbClr val="07173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下连接板</a:t>
            </a:r>
            <a:endParaRPr lang="zh-CN" altLang="en-US" sz="2400" b="1" dirty="0" smtClean="0">
              <a:solidFill>
                <a:srgbClr val="07173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5" name="图片 14" descr="厂标.bmp"/>
          <p:cNvPicPr/>
          <p:nvPr/>
        </p:nvPicPr>
        <p:blipFill>
          <a:blip r:embed="rId1" cstate="print"/>
          <a:srcRect r="38303" b="44286"/>
          <a:stretch>
            <a:fillRect/>
          </a:stretch>
        </p:blipFill>
        <p:spPr bwMode="auto">
          <a:xfrm>
            <a:off x="158115" y="100965"/>
            <a:ext cx="527050" cy="24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标题 15"/>
          <p:cNvSpPr>
            <a:spLocks noGrp="1"/>
          </p:cNvSpPr>
          <p:nvPr>
            <p:ph type="title"/>
          </p:nvPr>
        </p:nvSpPr>
        <p:spPr>
          <a:xfrm>
            <a:off x="762000" y="113665"/>
            <a:ext cx="4826000" cy="328930"/>
          </a:xfrm>
        </p:spPr>
        <p:txBody>
          <a:bodyPr/>
          <a:lstStyle/>
          <a:p>
            <a:r>
              <a:rPr lang="zh-CN" altLang="en-US" sz="1400" dirty="0" smtClean="0">
                <a:solidFill>
                  <a:srgbClr val="0070C0"/>
                </a:solidFill>
              </a:rPr>
              <a:t>河北光华荣昌汽车部件有限公司</a:t>
            </a:r>
            <a:endParaRPr lang="zh-CN" altLang="en-US" sz="1400" dirty="0" smtClean="0">
              <a:solidFill>
                <a:srgbClr val="0070C0"/>
              </a:solidFill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371475" y="1106805"/>
            <a:ext cx="8353425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幻灯片编号占位符 2"/>
          <p:cNvSpPr txBox="1"/>
          <p:nvPr/>
        </p:nvSpPr>
        <p:spPr>
          <a:xfrm>
            <a:off x="247649" y="6493047"/>
            <a:ext cx="303847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zh-CN" altLang="en-US" sz="1800" dirty="0" smtClean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Lantinghei SC Demibold" charset="-122"/>
              </a:rPr>
              <a:t>永远为客户创造超价值服务</a:t>
            </a:r>
            <a:endParaRPr lang="zh-CN" altLang="en-US" sz="1800" dirty="0">
              <a:solidFill>
                <a:srgbClr val="FF000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Lantinghei SC Demibold" charset="-122"/>
            </a:endParaRPr>
          </a:p>
        </p:txBody>
      </p:sp>
      <p:cxnSp>
        <p:nvCxnSpPr>
          <p:cNvPr id="20" name="直接连接符 19"/>
          <p:cNvCxnSpPr/>
          <p:nvPr/>
        </p:nvCxnSpPr>
        <p:spPr>
          <a:xfrm>
            <a:off x="371475" y="6490970"/>
            <a:ext cx="8353425" cy="1588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473075" y="2318385"/>
            <a:ext cx="17303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H4</a:t>
            </a:r>
            <a:r>
              <a:rPr lang="zh-CN" altLang="en-US" sz="1200"/>
              <a:t>系列调角器</a:t>
            </a:r>
            <a:endParaRPr lang="zh-CN" altLang="en-US" sz="1200"/>
          </a:p>
          <a:p>
            <a:r>
              <a:rPr lang="zh-CN" altLang="en-US" sz="1200"/>
              <a:t>调节角度为向前旋转</a:t>
            </a:r>
            <a:r>
              <a:rPr lang="en-US" altLang="zh-CN" sz="1200"/>
              <a:t>30</a:t>
            </a:r>
            <a:r>
              <a:rPr lang="zh-CN" altLang="en-US" sz="1200"/>
              <a:t>度，向后旋转</a:t>
            </a:r>
            <a:r>
              <a:rPr lang="en-US" altLang="zh-CN" sz="1200"/>
              <a:t>24</a:t>
            </a:r>
            <a:r>
              <a:rPr lang="zh-CN" altLang="en-US" sz="1200"/>
              <a:t>度</a:t>
            </a:r>
            <a:r>
              <a:rPr lang="en-US" altLang="zh-CN" sz="1200"/>
              <a:t> </a:t>
            </a:r>
            <a:endParaRPr lang="en-US" altLang="zh-CN" sz="120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075" y="1210310"/>
            <a:ext cx="1871980" cy="104267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0320" y="1214120"/>
            <a:ext cx="1871980" cy="104267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605405" y="2309495"/>
            <a:ext cx="173037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1200"/>
              <a:t>陕汽</a:t>
            </a:r>
            <a:r>
              <a:rPr lang="en-US" altLang="zh-CN" sz="1200"/>
              <a:t>X3000</a:t>
            </a:r>
            <a:r>
              <a:rPr lang="zh-CN" altLang="en-US" sz="1200"/>
              <a:t>、</a:t>
            </a:r>
            <a:r>
              <a:rPr lang="en-US" altLang="zh-CN" sz="1200"/>
              <a:t>M3000-S</a:t>
            </a:r>
            <a:r>
              <a:rPr lang="zh-CN" altLang="en-US" sz="1200"/>
              <a:t>、</a:t>
            </a:r>
            <a:r>
              <a:rPr lang="en-US" altLang="zh-CN" sz="1200"/>
              <a:t>X5000S</a:t>
            </a:r>
            <a:endParaRPr lang="en-US" altLang="zh-CN" sz="1200"/>
          </a:p>
          <a:p>
            <a:r>
              <a:rPr lang="zh-CN" altLang="en-US" sz="1200"/>
              <a:t>调节角度为向前旋转</a:t>
            </a:r>
            <a:r>
              <a:rPr lang="en-US" altLang="zh-CN" sz="1200"/>
              <a:t>32</a:t>
            </a:r>
            <a:r>
              <a:rPr lang="zh-CN" altLang="en-US" sz="1200"/>
              <a:t>度，向后旋转</a:t>
            </a:r>
            <a:r>
              <a:rPr lang="en-US" altLang="zh-CN" sz="1200"/>
              <a:t>38</a:t>
            </a:r>
            <a:r>
              <a:rPr lang="zh-CN" altLang="en-US" sz="1200"/>
              <a:t>度</a:t>
            </a:r>
            <a:r>
              <a:rPr lang="en-US" altLang="zh-CN" sz="1200"/>
              <a:t> </a:t>
            </a:r>
            <a:endParaRPr lang="en-US" altLang="zh-CN" sz="1200"/>
          </a:p>
        </p:txBody>
      </p:sp>
      <p:grpSp>
        <p:nvGrpSpPr>
          <p:cNvPr id="38" name="组合 37"/>
          <p:cNvGrpSpPr/>
          <p:nvPr/>
        </p:nvGrpSpPr>
        <p:grpSpPr>
          <a:xfrm>
            <a:off x="7169150" y="1447165"/>
            <a:ext cx="1421130" cy="1037590"/>
            <a:chOff x="7392" y="1608"/>
            <a:chExt cx="2238" cy="1634"/>
          </a:xfrm>
        </p:grpSpPr>
        <p:pic>
          <p:nvPicPr>
            <p:cNvPr id="29" name="图片 2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192" y="1893"/>
              <a:ext cx="1236" cy="1257"/>
            </a:xfrm>
            <a:prstGeom prst="rect">
              <a:avLst/>
            </a:prstGeom>
          </p:spPr>
        </p:pic>
        <p:sp>
          <p:nvSpPr>
            <p:cNvPr id="30" name="弧形 29"/>
            <p:cNvSpPr/>
            <p:nvPr/>
          </p:nvSpPr>
          <p:spPr>
            <a:xfrm rot="18780000">
              <a:off x="8190" y="1802"/>
              <a:ext cx="1440" cy="1440"/>
            </a:xfrm>
            <a:prstGeom prst="arc">
              <a:avLst>
                <a:gd name="adj1" fmla="val 16198718"/>
                <a:gd name="adj2" fmla="val 21097918"/>
              </a:avLst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cxnSp>
          <p:nvCxnSpPr>
            <p:cNvPr id="33" name="直接箭头连接符 32"/>
            <p:cNvCxnSpPr/>
            <p:nvPr/>
          </p:nvCxnSpPr>
          <p:spPr>
            <a:xfrm>
              <a:off x="7392" y="1608"/>
              <a:ext cx="1032" cy="61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</p:grpSp>
      <p:sp>
        <p:nvSpPr>
          <p:cNvPr id="37" name="文本框 36"/>
          <p:cNvSpPr txBox="1"/>
          <p:nvPr/>
        </p:nvSpPr>
        <p:spPr>
          <a:xfrm>
            <a:off x="7842250" y="2523490"/>
            <a:ext cx="11023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一汽、陕汽调角器下连接板</a:t>
            </a:r>
            <a:endParaRPr lang="zh-CN" altLang="en-US" sz="1200"/>
          </a:p>
        </p:txBody>
      </p:sp>
      <p:sp>
        <p:nvSpPr>
          <p:cNvPr id="40" name="文本框 39"/>
          <p:cNvSpPr txBox="1"/>
          <p:nvPr/>
        </p:nvSpPr>
        <p:spPr>
          <a:xfrm>
            <a:off x="5607050" y="2521585"/>
            <a:ext cx="11557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H4</a:t>
            </a:r>
            <a:r>
              <a:rPr lang="zh-CN" altLang="en-US" sz="1200"/>
              <a:t>调角器下连接板</a:t>
            </a:r>
            <a:endParaRPr lang="zh-CN" altLang="en-US" sz="1200"/>
          </a:p>
        </p:txBody>
      </p:sp>
      <p:grpSp>
        <p:nvGrpSpPr>
          <p:cNvPr id="45" name="组合 44"/>
          <p:cNvGrpSpPr/>
          <p:nvPr/>
        </p:nvGrpSpPr>
        <p:grpSpPr>
          <a:xfrm>
            <a:off x="5081905" y="1381125"/>
            <a:ext cx="1400810" cy="1038860"/>
            <a:chOff x="9928" y="1608"/>
            <a:chExt cx="2206" cy="1636"/>
          </a:xfrm>
        </p:grpSpPr>
        <p:pic>
          <p:nvPicPr>
            <p:cNvPr id="46" name="图片 4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703" y="1893"/>
              <a:ext cx="1194" cy="1348"/>
            </a:xfrm>
            <a:prstGeom prst="rect">
              <a:avLst/>
            </a:prstGeom>
          </p:spPr>
        </p:pic>
        <p:sp>
          <p:nvSpPr>
            <p:cNvPr id="47" name="弧形 46"/>
            <p:cNvSpPr/>
            <p:nvPr/>
          </p:nvSpPr>
          <p:spPr>
            <a:xfrm rot="18780000">
              <a:off x="10694" y="1804"/>
              <a:ext cx="1440" cy="1440"/>
            </a:xfrm>
            <a:prstGeom prst="arc">
              <a:avLst>
                <a:gd name="adj1" fmla="val 16198718"/>
                <a:gd name="adj2" fmla="val 21097918"/>
              </a:avLst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cxnSp>
          <p:nvCxnSpPr>
            <p:cNvPr id="48" name="直接箭头连接符 47"/>
            <p:cNvCxnSpPr/>
            <p:nvPr/>
          </p:nvCxnSpPr>
          <p:spPr>
            <a:xfrm>
              <a:off x="9928" y="1608"/>
              <a:ext cx="1032" cy="61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</p:grpSp>
      <p:grpSp>
        <p:nvGrpSpPr>
          <p:cNvPr id="56" name="组合 55"/>
          <p:cNvGrpSpPr/>
          <p:nvPr/>
        </p:nvGrpSpPr>
        <p:grpSpPr>
          <a:xfrm>
            <a:off x="5776595" y="3062605"/>
            <a:ext cx="1226185" cy="1731010"/>
            <a:chOff x="7497" y="4072"/>
            <a:chExt cx="1931" cy="2726"/>
          </a:xfrm>
        </p:grpSpPr>
        <p:pic>
          <p:nvPicPr>
            <p:cNvPr id="35" name="图片 3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830" y="4072"/>
              <a:ext cx="1598" cy="1805"/>
            </a:xfrm>
            <a:prstGeom prst="rect">
              <a:avLst/>
            </a:prstGeom>
          </p:spPr>
        </p:pic>
        <p:sp>
          <p:nvSpPr>
            <p:cNvPr id="36" name="文本框 35"/>
            <p:cNvSpPr txBox="1"/>
            <p:nvPr/>
          </p:nvSpPr>
          <p:spPr>
            <a:xfrm>
              <a:off x="7942" y="6074"/>
              <a:ext cx="1486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200"/>
                <a:t>H4</a:t>
              </a:r>
              <a:r>
                <a:rPr lang="zh-CN" altLang="en-US" sz="1200"/>
                <a:t>调角器上连接板</a:t>
              </a:r>
              <a:endParaRPr lang="zh-CN" altLang="en-US" sz="1200"/>
            </a:p>
          </p:txBody>
        </p:sp>
        <p:cxnSp>
          <p:nvCxnSpPr>
            <p:cNvPr id="49" name="直接箭头连接符 48"/>
            <p:cNvCxnSpPr/>
            <p:nvPr/>
          </p:nvCxnSpPr>
          <p:spPr>
            <a:xfrm>
              <a:off x="7497" y="4085"/>
              <a:ext cx="1032" cy="61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</p:grpSp>
      <p:grpSp>
        <p:nvGrpSpPr>
          <p:cNvPr id="55" name="组合 54"/>
          <p:cNvGrpSpPr/>
          <p:nvPr/>
        </p:nvGrpSpPr>
        <p:grpSpPr>
          <a:xfrm>
            <a:off x="6967220" y="3072765"/>
            <a:ext cx="1397000" cy="1739265"/>
            <a:chOff x="11379" y="4072"/>
            <a:chExt cx="2200" cy="2739"/>
          </a:xfrm>
        </p:grpSpPr>
        <p:pic>
          <p:nvPicPr>
            <p:cNvPr id="43" name="图片 4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2076" y="4221"/>
              <a:ext cx="1319" cy="1656"/>
            </a:xfrm>
            <a:prstGeom prst="rect">
              <a:avLst/>
            </a:prstGeom>
          </p:spPr>
        </p:pic>
        <p:cxnSp>
          <p:nvCxnSpPr>
            <p:cNvPr id="51" name="直接箭头连接符 50"/>
            <p:cNvCxnSpPr/>
            <p:nvPr/>
          </p:nvCxnSpPr>
          <p:spPr>
            <a:xfrm>
              <a:off x="11379" y="4072"/>
              <a:ext cx="1032" cy="61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sp>
          <p:nvSpPr>
            <p:cNvPr id="53" name="文本框 52"/>
            <p:cNvSpPr txBox="1"/>
            <p:nvPr/>
          </p:nvSpPr>
          <p:spPr>
            <a:xfrm>
              <a:off x="11909" y="6087"/>
              <a:ext cx="1671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1200"/>
                <a:t>陕汽调角器上连接板</a:t>
              </a:r>
              <a:endParaRPr lang="zh-CN" altLang="en-US" sz="1200"/>
            </a:p>
          </p:txBody>
        </p:sp>
      </p:grpSp>
      <p:sp>
        <p:nvSpPr>
          <p:cNvPr id="34" name="文本框 33"/>
          <p:cNvSpPr txBox="1"/>
          <p:nvPr/>
        </p:nvSpPr>
        <p:spPr>
          <a:xfrm>
            <a:off x="321945" y="3939540"/>
            <a:ext cx="460438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欧曼调角器对比陕汽调角器差异</a:t>
            </a:r>
            <a:endParaRPr lang="zh-CN" altLang="en-US"/>
          </a:p>
          <a:p>
            <a:r>
              <a:rPr lang="en-US" altLang="zh-CN"/>
              <a:t>1</a:t>
            </a:r>
            <a:r>
              <a:rPr lang="zh-CN" altLang="en-US"/>
              <a:t>、下连接板限位角度</a:t>
            </a:r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、上连接板限位片焊接位置差异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51"/>
          <p:cNvSpPr txBox="1">
            <a:spLocks noChangeArrowheads="1"/>
          </p:cNvSpPr>
          <p:nvPr/>
        </p:nvSpPr>
        <p:spPr bwMode="auto">
          <a:xfrm>
            <a:off x="2688589" y="544883"/>
            <a:ext cx="432943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sz="2400" b="1" dirty="0" smtClean="0">
                <a:solidFill>
                  <a:srgbClr val="07173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H4</a:t>
            </a:r>
            <a:r>
              <a:rPr lang="zh-CN" altLang="en-US" sz="2400" b="1" dirty="0" smtClean="0">
                <a:solidFill>
                  <a:srgbClr val="07173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调角器切换</a:t>
            </a:r>
            <a:r>
              <a:rPr lang="en-US" altLang="zh-CN" sz="2400" b="1" dirty="0" smtClean="0">
                <a:solidFill>
                  <a:srgbClr val="07173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X3000</a:t>
            </a:r>
            <a:r>
              <a:rPr lang="zh-CN" altLang="en-US" sz="2400" b="1" dirty="0" smtClean="0">
                <a:solidFill>
                  <a:srgbClr val="07173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下连接板</a:t>
            </a:r>
            <a:endParaRPr lang="zh-CN" altLang="en-US" sz="2400" b="1" dirty="0" smtClean="0">
              <a:solidFill>
                <a:srgbClr val="07173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5" name="图片 14" descr="厂标.bmp"/>
          <p:cNvPicPr/>
          <p:nvPr/>
        </p:nvPicPr>
        <p:blipFill>
          <a:blip r:embed="rId1" cstate="print"/>
          <a:srcRect r="38303" b="44286"/>
          <a:stretch>
            <a:fillRect/>
          </a:stretch>
        </p:blipFill>
        <p:spPr bwMode="auto">
          <a:xfrm>
            <a:off x="158115" y="100965"/>
            <a:ext cx="527050" cy="24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标题 15"/>
          <p:cNvSpPr>
            <a:spLocks noGrp="1"/>
          </p:cNvSpPr>
          <p:nvPr>
            <p:ph type="title"/>
          </p:nvPr>
        </p:nvSpPr>
        <p:spPr>
          <a:xfrm>
            <a:off x="762000" y="113665"/>
            <a:ext cx="4826000" cy="328930"/>
          </a:xfrm>
        </p:spPr>
        <p:txBody>
          <a:bodyPr/>
          <a:lstStyle/>
          <a:p>
            <a:r>
              <a:rPr lang="zh-CN" altLang="en-US" sz="1400" dirty="0" smtClean="0">
                <a:solidFill>
                  <a:srgbClr val="0070C0"/>
                </a:solidFill>
              </a:rPr>
              <a:t>河北光华荣昌汽车部件有限公司</a:t>
            </a:r>
            <a:endParaRPr lang="zh-CN" altLang="en-US" sz="1400" dirty="0" smtClean="0">
              <a:solidFill>
                <a:srgbClr val="0070C0"/>
              </a:solidFill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371475" y="1106805"/>
            <a:ext cx="8353425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幻灯片编号占位符 2"/>
          <p:cNvSpPr txBox="1"/>
          <p:nvPr/>
        </p:nvSpPr>
        <p:spPr>
          <a:xfrm>
            <a:off x="247649" y="6493047"/>
            <a:ext cx="303847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zh-CN" altLang="en-US" sz="1800" dirty="0" smtClean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Lantinghei SC Demibold" charset="-122"/>
              </a:rPr>
              <a:t>永远为客户创造超价值服务</a:t>
            </a:r>
            <a:endParaRPr lang="zh-CN" altLang="en-US" sz="1800" dirty="0">
              <a:solidFill>
                <a:srgbClr val="FF000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Lantinghei SC Demibold" charset="-122"/>
            </a:endParaRPr>
          </a:p>
        </p:txBody>
      </p:sp>
      <p:cxnSp>
        <p:nvCxnSpPr>
          <p:cNvPr id="20" name="直接连接符 19"/>
          <p:cNvCxnSpPr/>
          <p:nvPr/>
        </p:nvCxnSpPr>
        <p:spPr>
          <a:xfrm>
            <a:off x="371475" y="6490970"/>
            <a:ext cx="8353425" cy="1588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本框 33"/>
          <p:cNvSpPr txBox="1"/>
          <p:nvPr/>
        </p:nvSpPr>
        <p:spPr>
          <a:xfrm>
            <a:off x="482600" y="4326255"/>
            <a:ext cx="3644265" cy="15271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两款调角器重合校核</a:t>
            </a:r>
            <a:endParaRPr lang="zh-CN"/>
          </a:p>
          <a:p>
            <a:r>
              <a:rPr lang="en-US" altLang="zh-CN"/>
              <a:t>1</a:t>
            </a:r>
            <a:r>
              <a:rPr lang="zh-CN" altLang="en-US"/>
              <a:t>、新开限位片</a:t>
            </a:r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、主边下连接板限位片和副边下连接板限位片焊接新开焊接夹具（原</a:t>
            </a:r>
            <a:r>
              <a:rPr lang="en-US" altLang="zh-CN"/>
              <a:t>H4</a:t>
            </a:r>
            <a:r>
              <a:rPr lang="zh-CN" altLang="en-US"/>
              <a:t>限位片焊胎评价）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7775" y="4695825"/>
            <a:ext cx="2150745" cy="123634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650" y="1391920"/>
            <a:ext cx="4491355" cy="254762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4995" y="1457325"/>
            <a:ext cx="2432685" cy="2579370"/>
          </a:xfrm>
          <a:prstGeom prst="rect">
            <a:avLst/>
          </a:prstGeom>
        </p:spPr>
      </p:pic>
      <p:cxnSp>
        <p:nvCxnSpPr>
          <p:cNvPr id="10" name="直接箭头连接符 9"/>
          <p:cNvCxnSpPr/>
          <p:nvPr/>
        </p:nvCxnSpPr>
        <p:spPr>
          <a:xfrm>
            <a:off x="5843905" y="2012950"/>
            <a:ext cx="655320" cy="3930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</p:cxnSp>
      <p:cxnSp>
        <p:nvCxnSpPr>
          <p:cNvPr id="11" name="直接箭头连接符 10"/>
          <p:cNvCxnSpPr/>
          <p:nvPr/>
        </p:nvCxnSpPr>
        <p:spPr>
          <a:xfrm>
            <a:off x="371475" y="1689735"/>
            <a:ext cx="655320" cy="3930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COMMONDATA" val="eyJoZGlkIjoiYzg5YjJjYmUyOTI4MzdmMTkwNGUyMTYyNzBkMWY5YmIifQ=="/>
</p:tagLst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290</Words>
  <Application>WPS 演示</Application>
  <PresentationFormat>全屏显示(4:3)</PresentationFormat>
  <Paragraphs>34</Paragraphs>
  <Slides>2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宋体</vt:lpstr>
      <vt:lpstr>Wingdings</vt:lpstr>
      <vt:lpstr>Lantinghei SC Demibold</vt:lpstr>
      <vt:lpstr>微软雅黑</vt:lpstr>
      <vt:lpstr>华文行楷</vt:lpstr>
      <vt:lpstr>Calibri Light</vt:lpstr>
      <vt:lpstr>Calibri</vt:lpstr>
      <vt:lpstr>Arial Unicode MS</vt:lpstr>
      <vt:lpstr>Office Theme</vt:lpstr>
      <vt:lpstr>河北光华荣昌汽车部件有限公司</vt:lpstr>
      <vt:lpstr>河北光华荣昌汽车部件有限公司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fpt</dc:creator>
  <cp:lastModifiedBy>tcf</cp:lastModifiedBy>
  <cp:revision>2732</cp:revision>
  <cp:lastPrinted>2017-07-04T07:39:00Z</cp:lastPrinted>
  <dcterms:created xsi:type="dcterms:W3CDTF">2014-11-26T08:06:00Z</dcterms:created>
  <dcterms:modified xsi:type="dcterms:W3CDTF">2025-02-05T09:46:37Z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590EFFDFD50D40BDA8DF093363F63EDD</vt:lpwstr>
  </property>
  <property fmtid="{D5CDD505-2E9C-101B-9397-08002B2CF9AE}" pid="3" name="KSOProductBuildVer">
    <vt:lpwstr>2052-12.1.0.19770</vt:lpwstr>
  </property>
</Properties>
</file>