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6" r:id="rId2"/>
    <p:sldId id="1308" r:id="rId3"/>
    <p:sldId id="1382" r:id="rId4"/>
    <p:sldId id="1370" r:id="rId5"/>
    <p:sldId id="1399" r:id="rId6"/>
    <p:sldId id="1390" r:id="rId7"/>
    <p:sldId id="1398" r:id="rId8"/>
    <p:sldId id="1392" r:id="rId9"/>
    <p:sldId id="1387" r:id="rId10"/>
    <p:sldId id="1350" r:id="rId11"/>
    <p:sldId id="1395" r:id="rId12"/>
    <p:sldId id="1393" r:id="rId13"/>
    <p:sldId id="1396" r:id="rId14"/>
    <p:sldId id="1397" r:id="rId15"/>
    <p:sldId id="1184" r:id="rId16"/>
  </p:sldIdLst>
  <p:sldSz cx="12192000" cy="6858000"/>
  <p:notesSz cx="9866313" cy="6735763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9">
          <p15:clr>
            <a:srgbClr val="A4A3A4"/>
          </p15:clr>
        </p15:guide>
        <p15:guide id="2" pos="31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2FF"/>
    <a:srgbClr val="32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howGuides="1">
      <p:cViewPr varScale="1">
        <p:scale>
          <a:sx n="109" d="100"/>
          <a:sy n="109" d="100"/>
        </p:scale>
        <p:origin x="612" y="108"/>
      </p:cViewPr>
      <p:guideLst>
        <p:guide orient="horz" pos="2188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440" y="-90"/>
      </p:cViewPr>
      <p:guideLst>
        <p:guide orient="horz" pos="2149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6537-AB4F-4068-B728-D8DC9FBDCB50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8D40-7BC8-4744-A42E-68B5548F8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33E0BB9-4548-40C8-BA3B-A624A0D082BB}" type="datetimeFigureOut">
              <a:rPr lang="zh-CN" altLang="en-US"/>
              <a:t>2024/12/2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2DD672-220D-474D-9C43-C27A5F691E8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33674-1C36-4E21-881C-D5F9979798D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DBFEC-9F3A-463A-8538-6B29353ECC26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5645C-B281-4748-8AFA-5D8E0E4A39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4DCE9A-AA6A-4FAC-9EE5-B5184E49DD40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C67F2-74A2-4683-92E1-B1E6614574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E7755C-E641-44F1-A9E9-0F681158FD38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53D0D-2066-4047-83A4-4AAF2A138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-3176"/>
          <a:ext cx="12192000" cy="942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20320000" imgH="2298700" progId="">
                  <p:embed/>
                </p:oleObj>
              </mc:Choice>
              <mc:Fallback>
                <p:oleObj name="Image" r:id="rId2" imgW="20320000" imgH="2298700" progId="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grayscl/>
                      </a:blip>
                      <a:stretch>
                        <a:fillRect/>
                      </a:stretch>
                    </p:blipFill>
                    <p:spPr>
                      <a:xfrm>
                        <a:off x="0" y="-3176"/>
                        <a:ext cx="12192000" cy="94297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55400" y="6434026"/>
            <a:ext cx="370840" cy="365125"/>
          </a:xfrm>
        </p:spPr>
        <p:txBody>
          <a:bodyPr/>
          <a:lstStyle/>
          <a:p>
            <a:fld id="{6E9B9D55-6E44-4CF6-837A-EFFBD63A687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-14125" y="6417214"/>
            <a:ext cx="1220612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5"/>
          <p:cNvSpPr txBox="1"/>
          <p:nvPr userDrawn="1"/>
        </p:nvSpPr>
        <p:spPr>
          <a:xfrm>
            <a:off x="432144" y="6464550"/>
            <a:ext cx="22695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" b="1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光华荣昌汽车部件有限公司</a:t>
            </a:r>
            <a:endParaRPr lang="zh-CN" altLang="en-US" sz="600" b="1" dirty="0">
              <a:solidFill>
                <a:schemeClr val="bg1">
                  <a:lumMod val="65000"/>
                </a:schemeClr>
              </a:solidFill>
              <a:latin typeface="思源宋体 CN" panose="02020400000000000000"/>
              <a:ea typeface="微软雅黑" panose="020B0503020204020204" pitchFamily="34" charset="-122"/>
            </a:endParaRPr>
          </a:p>
        </p:txBody>
      </p:sp>
      <p:sp>
        <p:nvSpPr>
          <p:cNvPr id="13" name="文本框 7"/>
          <p:cNvSpPr txBox="1"/>
          <p:nvPr userDrawn="1"/>
        </p:nvSpPr>
        <p:spPr>
          <a:xfrm>
            <a:off x="432145" y="6620307"/>
            <a:ext cx="308331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GoldRare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Beijing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Automotive Parts </a:t>
            </a: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Co.,LTD</a:t>
            </a:r>
            <a:endParaRPr lang="en-US" altLang="zh-CN" sz="600" dirty="0">
              <a:solidFill>
                <a:schemeClr val="bg1">
                  <a:lumMod val="50000"/>
                </a:schemeClr>
              </a:solidFill>
              <a:latin typeface="思源宋体 CN" panose="0202040000000000000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458142" y="316994"/>
            <a:ext cx="304799" cy="346316"/>
            <a:chOff x="554514" y="294008"/>
            <a:chExt cx="304799" cy="346316"/>
          </a:xfrm>
        </p:grpSpPr>
        <p:sp>
          <p:nvSpPr>
            <p:cNvPr id="15" name="矩形: 圆角 14"/>
            <p:cNvSpPr/>
            <p:nvPr/>
          </p:nvSpPr>
          <p:spPr>
            <a:xfrm>
              <a:off x="554514" y="299917"/>
              <a:ext cx="71021" cy="34040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671403" y="299917"/>
              <a:ext cx="71021" cy="34040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788292" y="294008"/>
              <a:ext cx="71021" cy="34040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宋体 CN" panose="02020400000000000000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301" y="337344"/>
            <a:ext cx="1212659" cy="27717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248" y="311298"/>
            <a:ext cx="572027" cy="311751"/>
          </a:xfrm>
          <a:prstGeom prst="rect">
            <a:avLst/>
          </a:prstGeom>
        </p:spPr>
      </p:pic>
      <p:cxnSp>
        <p:nvCxnSpPr>
          <p:cNvPr id="22" name="直接连接符 21"/>
          <p:cNvCxnSpPr/>
          <p:nvPr userDrawn="1"/>
        </p:nvCxnSpPr>
        <p:spPr>
          <a:xfrm>
            <a:off x="10429240" y="395575"/>
            <a:ext cx="0" cy="182880"/>
          </a:xfrm>
          <a:prstGeom prst="line">
            <a:avLst/>
          </a:prstGeom>
          <a:ln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833B-5CDE-44F7-8CD5-952F8F0C7DE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XA封面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609600" y="242000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0"/>
          </p:nvPr>
        </p:nvSpPr>
        <p:spPr>
          <a:xfrm>
            <a:off x="1219200" y="3762703"/>
            <a:ext cx="9753600" cy="1139114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2010-06-10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6B37-B743-4B41-91DD-02EBED5006E3}" type="slidenum">
              <a:rPr lang="zh-CN" altLang="en-US"/>
              <a:t>‹#›</a:t>
            </a:fld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北京北汽模塑科技有限公司 </a:t>
            </a:r>
            <a:r>
              <a:rPr lang="en-US" altLang="zh-CN"/>
              <a:t>Beijing Beiqi Mould&amp;Plastic Technology Co,Ltd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3809" y="1978570"/>
            <a:ext cx="12192000" cy="1395029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54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文本占位符 13"/>
          <p:cNvSpPr>
            <a:spLocks noGrp="1"/>
          </p:cNvSpPr>
          <p:nvPr>
            <p:ph type="body" sz="quarter" idx="15"/>
          </p:nvPr>
        </p:nvSpPr>
        <p:spPr>
          <a:xfrm>
            <a:off x="3809" y="3828872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21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7" name="文本占位符 13"/>
          <p:cNvSpPr>
            <a:spLocks noGrp="1"/>
          </p:cNvSpPr>
          <p:nvPr>
            <p:ph type="body" sz="quarter" idx="16"/>
          </p:nvPr>
        </p:nvSpPr>
        <p:spPr>
          <a:xfrm>
            <a:off x="3809" y="4474003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135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过渡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1430867" y="6480175"/>
            <a:ext cx="10619317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141818" y="6480175"/>
            <a:ext cx="791633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2" name="组合 6"/>
          <p:cNvGrpSpPr/>
          <p:nvPr userDrawn="1"/>
        </p:nvGrpSpPr>
        <p:grpSpPr>
          <a:xfrm flipH="1">
            <a:off x="975784" y="6308726"/>
            <a:ext cx="412749" cy="360363"/>
            <a:chOff x="7019085" y="157473"/>
            <a:chExt cx="3868830" cy="3952255"/>
          </a:xfrm>
        </p:grpSpPr>
        <p:sp>
          <p:nvSpPr>
            <p:cNvPr id="5" name="椭圆 4"/>
            <p:cNvSpPr/>
            <p:nvPr/>
          </p:nvSpPr>
          <p:spPr>
            <a:xfrm>
              <a:off x="8641073" y="1574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 rot="1542857">
              <a:off x="9362925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rot="3085714">
              <a:off x="9941806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7714286">
              <a:off x="9941806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4628572">
              <a:off x="10263060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rot="9257143">
              <a:off x="9362925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rot="6171428">
              <a:off x="10263060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rot="10800000">
              <a:off x="8641073" y="3484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rot="12342857">
              <a:off x="7919220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rot="13885714">
              <a:off x="7340340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rot="20057142">
              <a:off x="7919220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rot="15428571">
              <a:off x="7019085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rot="16971429">
              <a:off x="7019085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 rot="18514286">
              <a:off x="7340340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7458155" y="5658694"/>
            <a:ext cx="4253067" cy="821142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>
                    <a:alpha val="7500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" name="直接连接符 19" hidden="1"/>
          <p:cNvCxnSpPr/>
          <p:nvPr/>
        </p:nvCxnSpPr>
        <p:spPr>
          <a:xfrm>
            <a:off x="3181351" y="431801"/>
            <a:ext cx="0" cy="525463"/>
          </a:xfrm>
          <a:prstGeom prst="line">
            <a:avLst/>
          </a:prstGeom>
          <a:ln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任意多边形 20"/>
          <p:cNvSpPr/>
          <p:nvPr/>
        </p:nvSpPr>
        <p:spPr>
          <a:xfrm flipV="1">
            <a:off x="173568" y="423863"/>
            <a:ext cx="1386417" cy="431800"/>
          </a:xfrm>
          <a:custGeom>
            <a:avLst/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8" name="图片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734" y="357188"/>
            <a:ext cx="1011767" cy="550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C3B4A-0125-4CC8-83B2-D88E706B3D55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CB9AF-88C4-47BF-8910-4532C3CC71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5CD90-00E9-445E-8243-DD19E7ED826E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D5122-104C-4C14-96CC-C41C601E58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23218E-EE4A-4928-988A-899E0D2C9A80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12483-DE99-41FA-A501-2D3759712C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5B7951-6377-47FE-B482-9E8A78911F9C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55894-7AD1-4C3A-BE27-B19BF83B62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8436F4-41DF-4610-9301-C6366A85E8B7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580BF-C96D-4C09-8EA0-7AB91A2D0C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3C517C-34BB-40E7-9168-EC64ECFF93CE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A797D-A7D6-47D3-9286-EAD73C1E91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91CC0-575E-4745-AF69-5DBED961D0AD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42D14-8B71-4D33-95D0-319000D0AC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88D2C6-B700-4537-96AE-4B15DBF65FC5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5DEC7-DBDB-462E-900D-A4A79C65BA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E7755C-E641-44F1-A9E9-0F681158FD38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653D0D-2066-4047-83A4-4AAF2A138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  <a14:imgEffect>
                      <a14:saturation sat="80000"/>
                    </a14:imgEffect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45" b="1158"/>
          <a:stretch>
            <a:fillRect/>
          </a:stretch>
        </p:blipFill>
        <p:spPr>
          <a:xfrm>
            <a:off x="-34004" y="0"/>
            <a:ext cx="12250683" cy="686816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2063552" y="2152434"/>
            <a:ext cx="7668083" cy="1800200"/>
            <a:chOff x="1775520" y="4149080"/>
            <a:chExt cx="7668083" cy="1800200"/>
          </a:xfrm>
        </p:grpSpPr>
        <p:sp>
          <p:nvSpPr>
            <p:cNvPr id="7" name="矩形 6"/>
            <p:cNvSpPr/>
            <p:nvPr/>
          </p:nvSpPr>
          <p:spPr>
            <a:xfrm>
              <a:off x="1969418" y="4242465"/>
              <a:ext cx="7347117" cy="1570693"/>
            </a:xfrm>
            <a:prstGeom prst="rect">
              <a:avLst/>
            </a:prstGeom>
            <a:solidFill>
              <a:schemeClr val="accent1">
                <a:lumMod val="50000"/>
                <a:alpha val="60000"/>
              </a:schemeClr>
            </a:solidFill>
            <a:ln w="63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775520" y="4149080"/>
              <a:ext cx="7668083" cy="1800200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938626" y="5373216"/>
              <a:ext cx="7399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BEIJING GOLDRARE AUTOMOBILE PARTS CO.,LTD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534192" y="2692780"/>
            <a:ext cx="672680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零一汽车惊蛰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＋座椅项目设计方案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/>
          <p:nvPr/>
        </p:nvSpPr>
        <p:spPr>
          <a:xfrm>
            <a:off x="737561" y="325104"/>
            <a:ext cx="607851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二：副驾座椅设计方案</a:t>
            </a: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A0D38F7-9E49-FC51-455A-A6057F713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792" y="1412776"/>
            <a:ext cx="3333065" cy="4365104"/>
          </a:xfrm>
          <a:prstGeom prst="rect">
            <a:avLst/>
          </a:prstGeom>
        </p:spPr>
      </p:pic>
      <p:cxnSp>
        <p:nvCxnSpPr>
          <p:cNvPr id="5" name="肘形连接符 25">
            <a:extLst>
              <a:ext uri="{FF2B5EF4-FFF2-40B4-BE49-F238E27FC236}">
                <a16:creationId xmlns:a16="http://schemas.microsoft.com/office/drawing/2014/main" id="{1811ED91-F0E0-A208-704D-9D67F0E099F4}"/>
              </a:ext>
            </a:extLst>
          </p:cNvPr>
          <p:cNvCxnSpPr>
            <a:cxnSpLocks/>
            <a:stCxn id="6" idx="2"/>
          </p:cNvCxnSpPr>
          <p:nvPr/>
        </p:nvCxnSpPr>
        <p:spPr>
          <a:xfrm rot="16200000" flipH="1">
            <a:off x="3237591" y="2331573"/>
            <a:ext cx="1801940" cy="1889502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B3C7A6BC-B8AC-9610-581E-C46B0119EB04}"/>
              </a:ext>
            </a:extLst>
          </p:cNvPr>
          <p:cNvSpPr txBox="1"/>
          <p:nvPr/>
        </p:nvSpPr>
        <p:spPr>
          <a:xfrm>
            <a:off x="2491024" y="1729023"/>
            <a:ext cx="1405571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靠背调节（</a:t>
            </a:r>
            <a:r>
              <a:rPr lang="en-US" altLang="zh-CN" dirty="0"/>
              <a:t>70°~140°</a:t>
            </a:r>
            <a:r>
              <a:rPr lang="zh-CN" altLang="en-US" dirty="0"/>
              <a:t>）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ACD6DFA-9292-B22F-20C6-20395D31C943}"/>
              </a:ext>
            </a:extLst>
          </p:cNvPr>
          <p:cNvSpPr txBox="1"/>
          <p:nvPr/>
        </p:nvSpPr>
        <p:spPr>
          <a:xfrm>
            <a:off x="335360" y="950856"/>
            <a:ext cx="3388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：副驾座椅介绍</a:t>
            </a:r>
          </a:p>
        </p:txBody>
      </p:sp>
    </p:spTree>
    <p:extLst>
      <p:ext uri="{BB962C8B-B14F-4D97-AF65-F5344CB8AC3E}">
        <p14:creationId xmlns:p14="http://schemas.microsoft.com/office/powerpoint/2010/main" val="1552574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/>
          <p:nvPr/>
        </p:nvSpPr>
        <p:spPr>
          <a:xfrm>
            <a:off x="737561" y="325104"/>
            <a:ext cx="607851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二：副驾座椅设计方案</a:t>
            </a:r>
            <a:endParaRPr lang="en-US" altLang="zh-CN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8725F72-28D8-BD33-3B84-D6C497DA6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673849"/>
            <a:ext cx="2954933" cy="244827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D4F887C-DB25-D069-EDF7-5C5BBB311B4E}"/>
              </a:ext>
            </a:extLst>
          </p:cNvPr>
          <p:cNvSpPr txBox="1"/>
          <p:nvPr/>
        </p:nvSpPr>
        <p:spPr>
          <a:xfrm>
            <a:off x="510696" y="5344387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座椅左侧：</a:t>
            </a:r>
            <a:endParaRPr lang="en-US" altLang="zh-CN" b="1" dirty="0"/>
          </a:p>
          <a:p>
            <a:br>
              <a:rPr lang="en-US" altLang="zh-CN" dirty="0"/>
            </a:br>
            <a:r>
              <a:rPr lang="zh-CN" altLang="en-US" dirty="0"/>
              <a:t>内侧与车身间隙约</a:t>
            </a:r>
            <a:r>
              <a:rPr lang="en-US" altLang="zh-CN" dirty="0"/>
              <a:t>10mm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A835B0D-F4A1-9FF5-D47D-EEA8140792F1}"/>
              </a:ext>
            </a:extLst>
          </p:cNvPr>
          <p:cNvSpPr txBox="1"/>
          <p:nvPr/>
        </p:nvSpPr>
        <p:spPr>
          <a:xfrm>
            <a:off x="8747129" y="5267725"/>
            <a:ext cx="2552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座椅后侧：</a:t>
            </a:r>
            <a:endParaRPr lang="en-US" altLang="zh-CN" b="1" dirty="0"/>
          </a:p>
          <a:p>
            <a:endParaRPr lang="en-US" altLang="zh-CN" dirty="0"/>
          </a:p>
          <a:p>
            <a:r>
              <a:rPr lang="zh-CN" altLang="en-US" dirty="0"/>
              <a:t>与车身距离为</a:t>
            </a:r>
            <a:r>
              <a:rPr lang="en-US" altLang="zh-CN" dirty="0"/>
              <a:t>49mm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883634C-D578-F89B-158D-34ECB6458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61" y="1087565"/>
            <a:ext cx="3388103" cy="355005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0219F54-2A80-16F6-873A-ADD7FFAFDD87}"/>
              </a:ext>
            </a:extLst>
          </p:cNvPr>
          <p:cNvSpPr txBox="1"/>
          <p:nvPr/>
        </p:nvSpPr>
        <p:spPr>
          <a:xfrm>
            <a:off x="335360" y="950856"/>
            <a:ext cx="3388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：副驾空间校核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4C0A846-A714-CD14-EF9D-8D99ABD602E5}"/>
              </a:ext>
            </a:extLst>
          </p:cNvPr>
          <p:cNvSpPr txBox="1"/>
          <p:nvPr/>
        </p:nvSpPr>
        <p:spPr>
          <a:xfrm>
            <a:off x="3968381" y="4990726"/>
            <a:ext cx="45110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座椅右侧：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zh-CN" altLang="en-US" dirty="0"/>
              <a:t>无车门数据，无法校核空间，只能与现在座椅对比一下。</a:t>
            </a:r>
            <a:endParaRPr lang="en-US" altLang="zh-CN" dirty="0"/>
          </a:p>
          <a:p>
            <a:r>
              <a:rPr lang="zh-CN" altLang="en-US" dirty="0"/>
              <a:t>调节手柄处：基本一致，无明显突出位置。</a:t>
            </a:r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FEB72F9-A9A6-CE50-D674-FC66E5B16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7129" y="1298357"/>
            <a:ext cx="2836699" cy="3550053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EA62A301-C1C3-395F-BF9E-98F5C6E0D676}"/>
              </a:ext>
            </a:extLst>
          </p:cNvPr>
          <p:cNvCxnSpPr/>
          <p:nvPr/>
        </p:nvCxnSpPr>
        <p:spPr>
          <a:xfrm>
            <a:off x="3503712" y="886270"/>
            <a:ext cx="0" cy="55817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D294FF7-2007-42D7-5173-DF251869AC99}"/>
              </a:ext>
            </a:extLst>
          </p:cNvPr>
          <p:cNvCxnSpPr/>
          <p:nvPr/>
        </p:nvCxnSpPr>
        <p:spPr>
          <a:xfrm>
            <a:off x="8328248" y="886270"/>
            <a:ext cx="0" cy="55817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511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1A52943F-22DA-35F3-95C5-D14E21B5FE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165052"/>
              </p:ext>
            </p:extLst>
          </p:nvPr>
        </p:nvGraphicFramePr>
        <p:xfrm>
          <a:off x="623392" y="1700808"/>
          <a:ext cx="10441159" cy="4320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2508">
                  <a:extLst>
                    <a:ext uri="{9D8B030D-6E8A-4147-A177-3AD203B41FA5}">
                      <a16:colId xmlns:a16="http://schemas.microsoft.com/office/drawing/2014/main" val="2741696099"/>
                    </a:ext>
                  </a:extLst>
                </a:gridCol>
                <a:gridCol w="2647879">
                  <a:extLst>
                    <a:ext uri="{9D8B030D-6E8A-4147-A177-3AD203B41FA5}">
                      <a16:colId xmlns:a16="http://schemas.microsoft.com/office/drawing/2014/main" val="2372024865"/>
                    </a:ext>
                  </a:extLst>
                </a:gridCol>
                <a:gridCol w="1740193">
                  <a:extLst>
                    <a:ext uri="{9D8B030D-6E8A-4147-A177-3AD203B41FA5}">
                      <a16:colId xmlns:a16="http://schemas.microsoft.com/office/drawing/2014/main" val="3227727757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34290221"/>
                    </a:ext>
                  </a:extLst>
                </a:gridCol>
                <a:gridCol w="1284142">
                  <a:extLst>
                    <a:ext uri="{9D8B030D-6E8A-4147-A177-3AD203B41FA5}">
                      <a16:colId xmlns:a16="http://schemas.microsoft.com/office/drawing/2014/main" val="2925099862"/>
                    </a:ext>
                  </a:extLst>
                </a:gridCol>
                <a:gridCol w="1740193">
                  <a:extLst>
                    <a:ext uri="{9D8B030D-6E8A-4147-A177-3AD203B41FA5}">
                      <a16:colId xmlns:a16="http://schemas.microsoft.com/office/drawing/2014/main" val="3882958500"/>
                    </a:ext>
                  </a:extLst>
                </a:gridCol>
              </a:tblGrid>
              <a:tr h="495225">
                <a:tc>
                  <a:txBody>
                    <a:bodyPr/>
                    <a:lstStyle/>
                    <a:p>
                      <a:r>
                        <a:rPr lang="zh-CN" altLang="en-US" dirty="0"/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件名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图示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预估费用（万元）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周期（天）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备注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392065"/>
                  </a:ext>
                </a:extLst>
              </a:tr>
              <a:tr h="565970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底支架焊接总成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810040"/>
                  </a:ext>
                </a:extLst>
              </a:tr>
              <a:tr h="495224"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前安装板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01414"/>
                  </a:ext>
                </a:extLst>
              </a:tr>
              <a:tr h="495224"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后安装板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880059"/>
                  </a:ext>
                </a:extLst>
              </a:tr>
              <a:tr h="495224"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左支撑弯管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977576"/>
                  </a:ext>
                </a:extLst>
              </a:tr>
              <a:tr h="565970"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右支撑弯管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490854"/>
                  </a:ext>
                </a:extLst>
              </a:tr>
              <a:tr h="495224"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前横管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688231"/>
                  </a:ext>
                </a:extLst>
              </a:tr>
              <a:tr h="712421">
                <a:tc>
                  <a:txBody>
                    <a:bodyPr/>
                    <a:lstStyle/>
                    <a:p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后横管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842158"/>
                  </a:ext>
                </a:extLst>
              </a:tr>
            </a:tbl>
          </a:graphicData>
        </a:graphic>
      </p:graphicFrame>
      <p:sp>
        <p:nvSpPr>
          <p:cNvPr id="2" name="TextBox 13">
            <a:extLst>
              <a:ext uri="{FF2B5EF4-FFF2-40B4-BE49-F238E27FC236}">
                <a16:creationId xmlns:a16="http://schemas.microsoft.com/office/drawing/2014/main" id="{2D16426E-4224-8B83-B284-FF213A9C38ED}"/>
              </a:ext>
            </a:extLst>
          </p:cNvPr>
          <p:cNvSpPr txBox="1"/>
          <p:nvPr/>
        </p:nvSpPr>
        <p:spPr>
          <a:xfrm>
            <a:off x="737561" y="325104"/>
            <a:ext cx="607851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二：副驾座椅设计方案</a:t>
            </a:r>
            <a:endParaRPr lang="en-US" altLang="zh-CN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3F8140A-3EE2-21B3-363F-FE1C8C698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046" y="4941169"/>
            <a:ext cx="612850" cy="34485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06E31BD-E37A-A433-A99F-76DAA94D8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039" y="5525836"/>
            <a:ext cx="684857" cy="38537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57B0830-4B7A-29AA-FBE3-6E59A98B20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09" t="17412"/>
          <a:stretch/>
        </p:blipFill>
        <p:spPr>
          <a:xfrm>
            <a:off x="4556036" y="2854920"/>
            <a:ext cx="504057" cy="33846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867F773-E50C-6AC1-5251-E0E41F707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046" y="3328994"/>
            <a:ext cx="504058" cy="3867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36E8F7D-EF0F-96C2-9C94-D702FE5A24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3877" y="4365601"/>
            <a:ext cx="428377" cy="38537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3461DC8-AF17-FCBF-AB96-7032979C36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3877" y="3872742"/>
            <a:ext cx="347204" cy="344858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1D912F3E-D3DE-CB06-46D6-29F9EF908522}"/>
              </a:ext>
            </a:extLst>
          </p:cNvPr>
          <p:cNvSpPr txBox="1"/>
          <p:nvPr/>
        </p:nvSpPr>
        <p:spPr>
          <a:xfrm>
            <a:off x="335360" y="950856"/>
            <a:ext cx="3388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r>
              <a:rPr lang="zh-CN" altLang="en-US" dirty="0"/>
              <a:t>：副驾新开件清单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33662FB-B4B7-11C2-5BC6-61DD0ECCC6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6777" y="2201643"/>
            <a:ext cx="594457" cy="4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35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86">
            <a:extLst>
              <a:ext uri="{FF2B5EF4-FFF2-40B4-BE49-F238E27FC236}">
                <a16:creationId xmlns:a16="http://schemas.microsoft.com/office/drawing/2014/main" id="{5F94584C-7727-CBC0-3C07-5AB4685D16B1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2719388"/>
            <a:ext cx="11255375" cy="1957387"/>
            <a:chOff x="170694" y="176370"/>
            <a:chExt cx="3936004" cy="782777"/>
          </a:xfrm>
        </p:grpSpPr>
        <p:sp>
          <p:nvSpPr>
            <p:cNvPr id="31" name="等腰三角形 30">
              <a:extLst>
                <a:ext uri="{FF2B5EF4-FFF2-40B4-BE49-F238E27FC236}">
                  <a16:creationId xmlns:a16="http://schemas.microsoft.com/office/drawing/2014/main" id="{73B96A5B-DFF0-18CC-0FCF-0EBCA0EBC389}"/>
                </a:ext>
              </a:extLst>
            </p:cNvPr>
            <p:cNvSpPr/>
            <p:nvPr/>
          </p:nvSpPr>
          <p:spPr>
            <a:xfrm>
              <a:off x="1022847" y="176370"/>
              <a:ext cx="403038" cy="35615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2" name="等腰三角形 31">
              <a:extLst>
                <a:ext uri="{FF2B5EF4-FFF2-40B4-BE49-F238E27FC236}">
                  <a16:creationId xmlns:a16="http://schemas.microsoft.com/office/drawing/2014/main" id="{4165F64F-8DAC-8E29-D059-4900A7111725}"/>
                </a:ext>
              </a:extLst>
            </p:cNvPr>
            <p:cNvSpPr/>
            <p:nvPr/>
          </p:nvSpPr>
          <p:spPr>
            <a:xfrm flipV="1">
              <a:off x="200117" y="602993"/>
              <a:ext cx="403038" cy="35615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B1AC8620-BE4B-BC44-8080-017B5ED86A56}"/>
                </a:ext>
              </a:extLst>
            </p:cNvPr>
            <p:cNvSpPr/>
            <p:nvPr/>
          </p:nvSpPr>
          <p:spPr>
            <a:xfrm>
              <a:off x="170694" y="261441"/>
              <a:ext cx="3936004" cy="6126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4" name="平行四边形 33">
              <a:extLst>
                <a:ext uri="{FF2B5EF4-FFF2-40B4-BE49-F238E27FC236}">
                  <a16:creationId xmlns:a16="http://schemas.microsoft.com/office/drawing/2014/main" id="{F1FA2E12-4A54-66C4-8CD4-D0B0AFF6FFA9}"/>
                </a:ext>
              </a:extLst>
            </p:cNvPr>
            <p:cNvSpPr/>
            <p:nvPr/>
          </p:nvSpPr>
          <p:spPr>
            <a:xfrm>
              <a:off x="395529" y="177640"/>
              <a:ext cx="831613" cy="780238"/>
            </a:xfrm>
            <a:prstGeom prst="parallelogram">
              <a:avLst>
                <a:gd name="adj" fmla="val 48207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5" name="文本框 6">
              <a:extLst>
                <a:ext uri="{FF2B5EF4-FFF2-40B4-BE49-F238E27FC236}">
                  <a16:creationId xmlns:a16="http://schemas.microsoft.com/office/drawing/2014/main" id="{90749E37-355F-D18F-1408-8CED3B250F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085" y="363652"/>
              <a:ext cx="569027" cy="366312"/>
            </a:xfrm>
            <a:prstGeom prst="rect">
              <a:avLst/>
            </a:prstGeom>
            <a:noFill/>
            <a:ln>
              <a:noFill/>
            </a:ln>
          </p:spPr>
          <p:txBody>
            <a:bodyPr lIns="63305" tIns="31653" rIns="63305" bIns="31653">
              <a:spAutoFit/>
            </a:bodyPr>
            <a:lstStyle>
              <a:lvl1pPr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5539" dirty="0">
                  <a:solidFill>
                    <a:srgbClr val="F2F2F2"/>
                  </a:solidFill>
                  <a:latin typeface="Impact" panose="020B0806030902050204" pitchFamily="34" charset="0"/>
                </a:rPr>
                <a:t>三</a:t>
              </a:r>
            </a:p>
          </p:txBody>
        </p:sp>
      </p:grpSp>
      <p:sp>
        <p:nvSpPr>
          <p:cNvPr id="36" name="TextBox 13">
            <a:extLst>
              <a:ext uri="{FF2B5EF4-FFF2-40B4-BE49-F238E27FC236}">
                <a16:creationId xmlns:a16="http://schemas.microsoft.com/office/drawing/2014/main" id="{938FC17B-529C-08E2-0B13-0F2A64493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8852" y="3287713"/>
            <a:ext cx="7853732" cy="821504"/>
          </a:xfrm>
          <a:prstGeom prst="rect">
            <a:avLst/>
          </a:prstGeom>
          <a:noFill/>
          <a:ln>
            <a:noFill/>
          </a:ln>
        </p:spPr>
        <p:txBody>
          <a:bodyPr wrap="square" lIns="63308" tIns="31653" rIns="63308" bIns="31653">
            <a:spAutoFit/>
          </a:bodyPr>
          <a:lstStyle/>
          <a:p>
            <a:pPr>
              <a:defRPr/>
            </a:pPr>
            <a:r>
              <a:rPr lang="zh-CN" altLang="en-US" sz="4923" dirty="0">
                <a:solidFill>
                  <a:srgbClr val="1658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开发费用、周期及销售价格</a:t>
            </a:r>
            <a:endParaRPr lang="en-US" altLang="zh-CN" sz="4923" dirty="0">
              <a:solidFill>
                <a:srgbClr val="16587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37" name="组合 94">
            <a:extLst>
              <a:ext uri="{FF2B5EF4-FFF2-40B4-BE49-F238E27FC236}">
                <a16:creationId xmlns:a16="http://schemas.microsoft.com/office/drawing/2014/main" id="{2DBE975C-8536-6F69-331F-EC5964043677}"/>
              </a:ext>
            </a:extLst>
          </p:cNvPr>
          <p:cNvGrpSpPr>
            <a:grpSpLocks/>
          </p:cNvGrpSpPr>
          <p:nvPr/>
        </p:nvGrpSpPr>
        <p:grpSpPr bwMode="auto">
          <a:xfrm>
            <a:off x="9626600" y="2176463"/>
            <a:ext cx="447675" cy="455612"/>
            <a:chOff x="6084168" y="1274820"/>
            <a:chExt cx="432048" cy="432834"/>
          </a:xfrm>
        </p:grpSpPr>
        <p:sp>
          <p:nvSpPr>
            <p:cNvPr id="38" name="椭圆 22">
              <a:extLst>
                <a:ext uri="{FF2B5EF4-FFF2-40B4-BE49-F238E27FC236}">
                  <a16:creationId xmlns:a16="http://schemas.microsoft.com/office/drawing/2014/main" id="{F2249C24-CAAD-C92D-00C5-1E562F467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Freeform 59">
              <a:extLst>
                <a:ext uri="{FF2B5EF4-FFF2-40B4-BE49-F238E27FC236}">
                  <a16:creationId xmlns:a16="http://schemas.microsoft.com/office/drawing/2014/main" id="{0A08BED9-AAC4-5FF3-5C2F-E9FB02B80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690" y="1365308"/>
              <a:ext cx="239005" cy="251858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2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0" name="组合 97">
            <a:extLst>
              <a:ext uri="{FF2B5EF4-FFF2-40B4-BE49-F238E27FC236}">
                <a16:creationId xmlns:a16="http://schemas.microsoft.com/office/drawing/2014/main" id="{647FDE7F-F265-4992-8850-B8E0909B3FF8}"/>
              </a:ext>
            </a:extLst>
          </p:cNvPr>
          <p:cNvGrpSpPr>
            <a:grpSpLocks/>
          </p:cNvGrpSpPr>
          <p:nvPr/>
        </p:nvGrpSpPr>
        <p:grpSpPr bwMode="auto">
          <a:xfrm>
            <a:off x="8188325" y="2178050"/>
            <a:ext cx="447675" cy="454025"/>
            <a:chOff x="4788024" y="1275213"/>
            <a:chExt cx="432048" cy="432048"/>
          </a:xfrm>
        </p:grpSpPr>
        <p:sp>
          <p:nvSpPr>
            <p:cNvPr id="41" name="椭圆 65">
              <a:extLst>
                <a:ext uri="{FF2B5EF4-FFF2-40B4-BE49-F238E27FC236}">
                  <a16:creationId xmlns:a16="http://schemas.microsoft.com/office/drawing/2014/main" id="{57E1E5F3-E61E-0E70-8855-9CD4B399F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Freeform 110">
              <a:extLst>
                <a:ext uri="{FF2B5EF4-FFF2-40B4-BE49-F238E27FC236}">
                  <a16:creationId xmlns:a16="http://schemas.microsoft.com/office/drawing/2014/main" id="{1036D5DC-920F-ECFA-09A6-07EA5ECD3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206" y="1365852"/>
              <a:ext cx="251262" cy="250769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2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3" name="组合 100">
            <a:extLst>
              <a:ext uri="{FF2B5EF4-FFF2-40B4-BE49-F238E27FC236}">
                <a16:creationId xmlns:a16="http://schemas.microsoft.com/office/drawing/2014/main" id="{62B6B00C-595E-686A-60E2-C03A128E75E5}"/>
              </a:ext>
            </a:extLst>
          </p:cNvPr>
          <p:cNvGrpSpPr>
            <a:grpSpLocks/>
          </p:cNvGrpSpPr>
          <p:nvPr/>
        </p:nvGrpSpPr>
        <p:grpSpPr bwMode="auto">
          <a:xfrm>
            <a:off x="8905875" y="2176463"/>
            <a:ext cx="449263" cy="455612"/>
            <a:chOff x="5436096" y="1274820"/>
            <a:chExt cx="432833" cy="432834"/>
          </a:xfrm>
        </p:grpSpPr>
        <p:sp>
          <p:nvSpPr>
            <p:cNvPr id="44" name="椭圆 16">
              <a:extLst>
                <a:ext uri="{FF2B5EF4-FFF2-40B4-BE49-F238E27FC236}">
                  <a16:creationId xmlns:a16="http://schemas.microsoft.com/office/drawing/2014/main" id="{228A72BE-5670-47AA-A8C1-BA24AFC9B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5F209AA7-9AB8-B07F-B515-1092CDB74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5393" y="1377373"/>
              <a:ext cx="194240" cy="227728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2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6" name="组合 103">
            <a:extLst>
              <a:ext uri="{FF2B5EF4-FFF2-40B4-BE49-F238E27FC236}">
                <a16:creationId xmlns:a16="http://schemas.microsoft.com/office/drawing/2014/main" id="{D68FB8FA-80FD-F050-6678-E7669DDA492B}"/>
              </a:ext>
            </a:extLst>
          </p:cNvPr>
          <p:cNvGrpSpPr>
            <a:grpSpLocks/>
          </p:cNvGrpSpPr>
          <p:nvPr/>
        </p:nvGrpSpPr>
        <p:grpSpPr bwMode="auto">
          <a:xfrm>
            <a:off x="6696075" y="2176463"/>
            <a:ext cx="449263" cy="455612"/>
            <a:chOff x="3491880" y="1274820"/>
            <a:chExt cx="432833" cy="432834"/>
          </a:xfrm>
        </p:grpSpPr>
        <p:sp>
          <p:nvSpPr>
            <p:cNvPr id="47" name="椭圆 16">
              <a:extLst>
                <a:ext uri="{FF2B5EF4-FFF2-40B4-BE49-F238E27FC236}">
                  <a16:creationId xmlns:a16="http://schemas.microsoft.com/office/drawing/2014/main" id="{A9FDBD89-81DA-7FA6-3E33-395398FC7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" name="Freeform 75">
              <a:extLst>
                <a:ext uri="{FF2B5EF4-FFF2-40B4-BE49-F238E27FC236}">
                  <a16:creationId xmlns:a16="http://schemas.microsoft.com/office/drawing/2014/main" id="{FE966182-2910-FD76-EDBA-51C283AE3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3647" y="1386422"/>
              <a:ext cx="249300" cy="209630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2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9" name="组合 106">
            <a:extLst>
              <a:ext uri="{FF2B5EF4-FFF2-40B4-BE49-F238E27FC236}">
                <a16:creationId xmlns:a16="http://schemas.microsoft.com/office/drawing/2014/main" id="{672BB052-9F97-EB86-B818-38882ACB7E2B}"/>
              </a:ext>
            </a:extLst>
          </p:cNvPr>
          <p:cNvGrpSpPr>
            <a:grpSpLocks/>
          </p:cNvGrpSpPr>
          <p:nvPr/>
        </p:nvGrpSpPr>
        <p:grpSpPr bwMode="auto">
          <a:xfrm>
            <a:off x="7442200" y="2176463"/>
            <a:ext cx="449263" cy="455612"/>
            <a:chOff x="4139952" y="1274820"/>
            <a:chExt cx="432833" cy="432834"/>
          </a:xfrm>
        </p:grpSpPr>
        <p:sp>
          <p:nvSpPr>
            <p:cNvPr id="50" name="椭圆 16">
              <a:extLst>
                <a:ext uri="{FF2B5EF4-FFF2-40B4-BE49-F238E27FC236}">
                  <a16:creationId xmlns:a16="http://schemas.microsoft.com/office/drawing/2014/main" id="{763E7B21-5B11-3339-12E1-D17337D14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Freeform 84">
              <a:extLst>
                <a:ext uri="{FF2B5EF4-FFF2-40B4-BE49-F238E27FC236}">
                  <a16:creationId xmlns:a16="http://schemas.microsoft.com/office/drawing/2014/main" id="{8A9F87FB-7680-341C-E60A-F77548187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895" y="1368324"/>
              <a:ext cx="249300" cy="245825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2">
                <a:solidFill>
                  <a:srgbClr val="000000"/>
                </a:solidFill>
                <a:latin typeface="Robo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1819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:a16="http://schemas.microsoft.com/office/drawing/2014/main" id="{2D16426E-4224-8B83-B284-FF213A9C38ED}"/>
              </a:ext>
            </a:extLst>
          </p:cNvPr>
          <p:cNvSpPr txBox="1"/>
          <p:nvPr/>
        </p:nvSpPr>
        <p:spPr>
          <a:xfrm>
            <a:off x="737561" y="325104"/>
            <a:ext cx="607851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三：开发费用、周期及销售价格</a:t>
            </a:r>
            <a:endParaRPr lang="en-US" altLang="zh-CN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782C0739-4A69-2AAA-ABC7-1AB458E66C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252614"/>
              </p:ext>
            </p:extLst>
          </p:nvPr>
        </p:nvGraphicFramePr>
        <p:xfrm>
          <a:off x="839416" y="1196752"/>
          <a:ext cx="10081120" cy="302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423">
                  <a:extLst>
                    <a:ext uri="{9D8B030D-6E8A-4147-A177-3AD203B41FA5}">
                      <a16:colId xmlns:a16="http://schemas.microsoft.com/office/drawing/2014/main" val="886999996"/>
                    </a:ext>
                  </a:extLst>
                </a:gridCol>
                <a:gridCol w="1215716">
                  <a:extLst>
                    <a:ext uri="{9D8B030D-6E8A-4147-A177-3AD203B41FA5}">
                      <a16:colId xmlns:a16="http://schemas.microsoft.com/office/drawing/2014/main" val="1161662685"/>
                    </a:ext>
                  </a:extLst>
                </a:gridCol>
                <a:gridCol w="3706517">
                  <a:extLst>
                    <a:ext uri="{9D8B030D-6E8A-4147-A177-3AD203B41FA5}">
                      <a16:colId xmlns:a16="http://schemas.microsoft.com/office/drawing/2014/main" val="276005984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668903437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1843107840"/>
                    </a:ext>
                  </a:extLst>
                </a:gridCol>
              </a:tblGrid>
              <a:tr h="650527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项目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开发费用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周期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销售价格（含税）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76192"/>
                  </a:ext>
                </a:extLst>
              </a:tr>
              <a:tr h="118058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主驾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固资投入</a:t>
                      </a:r>
                      <a:r>
                        <a:rPr lang="en-US" altLang="zh-CN" dirty="0"/>
                        <a:t>39</a:t>
                      </a:r>
                      <a:r>
                        <a:rPr lang="zh-CN" altLang="en-US" dirty="0"/>
                        <a:t>万</a:t>
                      </a:r>
                      <a:endParaRPr lang="en-US" altLang="zh-CN" dirty="0"/>
                    </a:p>
                    <a:p>
                      <a:pPr algn="ctr"/>
                      <a:r>
                        <a:rPr lang="zh-CN" altLang="en-US" dirty="0"/>
                        <a:t>不含</a:t>
                      </a:r>
                      <a:r>
                        <a:rPr lang="en-US" altLang="zh-CN" dirty="0"/>
                        <a:t>DVP</a:t>
                      </a:r>
                      <a:r>
                        <a:rPr lang="zh-CN" altLang="en-US" dirty="0"/>
                        <a:t>实验费用及样件费用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预计</a:t>
                      </a:r>
                      <a:r>
                        <a:rPr lang="en-US" altLang="zh-CN" dirty="0"/>
                        <a:t>90</a:t>
                      </a:r>
                      <a:r>
                        <a:rPr lang="zh-CN" altLang="en-US" dirty="0"/>
                        <a:t>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9964+</a:t>
                      </a:r>
                      <a:r>
                        <a:rPr lang="zh-CN" altLang="en-US" dirty="0"/>
                        <a:t>换</a:t>
                      </a:r>
                      <a:r>
                        <a:rPr lang="en-US" altLang="zh-CN" dirty="0"/>
                        <a:t>PVC</a:t>
                      </a:r>
                      <a:r>
                        <a:rPr lang="zh-CN" altLang="en-US" dirty="0"/>
                        <a:t>面套</a:t>
                      </a:r>
                      <a:r>
                        <a:rPr lang="en-US" altLang="zh-CN" dirty="0"/>
                        <a:t>+</a:t>
                      </a:r>
                      <a:r>
                        <a:rPr lang="zh-CN" altLang="en-US" dirty="0"/>
                        <a:t>底支架</a:t>
                      </a:r>
                      <a:r>
                        <a:rPr lang="en-US" altLang="zh-CN" dirty="0"/>
                        <a:t>+</a:t>
                      </a:r>
                      <a:r>
                        <a:rPr lang="zh-CN" altLang="en-US" dirty="0"/>
                        <a:t>模摊</a:t>
                      </a:r>
                      <a:r>
                        <a:rPr lang="en-US" altLang="zh-CN" dirty="0"/>
                        <a:t>+</a:t>
                      </a:r>
                      <a:r>
                        <a:rPr lang="zh-CN" altLang="en-US" dirty="0"/>
                        <a:t>滑轨连接支架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9560933"/>
                  </a:ext>
                </a:extLst>
              </a:tr>
              <a:tr h="119322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副驾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固资投入</a:t>
                      </a:r>
                      <a:r>
                        <a:rPr lang="en-US" altLang="zh-CN" dirty="0"/>
                        <a:t>22</a:t>
                      </a:r>
                      <a:r>
                        <a:rPr lang="zh-CN" altLang="en-US" dirty="0"/>
                        <a:t>万</a:t>
                      </a:r>
                      <a:endParaRPr lang="en-US" altLang="zh-CN" dirty="0"/>
                    </a:p>
                    <a:p>
                      <a:pPr algn="ctr"/>
                      <a:r>
                        <a:rPr lang="zh-CN" altLang="en-US" dirty="0"/>
                        <a:t>不含</a:t>
                      </a:r>
                      <a:r>
                        <a:rPr lang="en-US" altLang="zh-CN" dirty="0"/>
                        <a:t>DVP</a:t>
                      </a:r>
                      <a:r>
                        <a:rPr lang="zh-CN" altLang="en-US" dirty="0"/>
                        <a:t>实验费用及样件费用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预计</a:t>
                      </a:r>
                      <a:r>
                        <a:rPr lang="en-US" altLang="zh-CN" dirty="0"/>
                        <a:t>70</a:t>
                      </a:r>
                      <a:r>
                        <a:rPr lang="zh-CN" altLang="en-US" dirty="0"/>
                        <a:t>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122</a:t>
                      </a:r>
                      <a:r>
                        <a:rPr lang="zh-CN" altLang="en-US" dirty="0"/>
                        <a:t>副驾</a:t>
                      </a:r>
                      <a:r>
                        <a:rPr lang="en-US" altLang="zh-CN" dirty="0"/>
                        <a:t>+</a:t>
                      </a:r>
                      <a:r>
                        <a:rPr lang="zh-CN" altLang="en-US" dirty="0"/>
                        <a:t>换</a:t>
                      </a:r>
                      <a:r>
                        <a:rPr lang="en-US" altLang="zh-CN" dirty="0"/>
                        <a:t>PVC</a:t>
                      </a:r>
                      <a:r>
                        <a:rPr lang="zh-CN" altLang="en-US" dirty="0"/>
                        <a:t>面套</a:t>
                      </a:r>
                      <a:r>
                        <a:rPr lang="en-US" altLang="zh-CN" dirty="0"/>
                        <a:t>+</a:t>
                      </a:r>
                      <a:r>
                        <a:rPr lang="zh-CN" altLang="en-US" dirty="0"/>
                        <a:t>模摊</a:t>
                      </a:r>
                      <a:r>
                        <a:rPr lang="en-US" altLang="zh-CN" dirty="0"/>
                        <a:t>+20</a:t>
                      </a:r>
                      <a:r>
                        <a:rPr lang="zh-CN" altLang="en-US" dirty="0"/>
                        <a:t>元（管材钣金件用料增加）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8205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32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-5265" y="637667"/>
            <a:ext cx="12187554" cy="2353917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/>
                </a:gs>
              </a:gsLst>
              <a:lin ang="5400000" scaled="1"/>
            </a:gradFill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9" name="矩形 18"/>
          <p:cNvSpPr/>
          <p:nvPr/>
        </p:nvSpPr>
        <p:spPr>
          <a:xfrm>
            <a:off x="-5265" y="2945109"/>
            <a:ext cx="12187554" cy="15302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1" name="TextBox 13"/>
          <p:cNvSpPr txBox="1"/>
          <p:nvPr/>
        </p:nvSpPr>
        <p:spPr>
          <a:xfrm>
            <a:off x="1282725" y="3382477"/>
            <a:ext cx="942637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97" y="507060"/>
            <a:ext cx="1485280" cy="33949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965" y="464715"/>
            <a:ext cx="700626" cy="381837"/>
          </a:xfrm>
          <a:prstGeom prst="rect">
            <a:avLst/>
          </a:prstGeom>
        </p:spPr>
      </p:pic>
      <p:cxnSp>
        <p:nvCxnSpPr>
          <p:cNvPr id="40" name="直接连接符 39"/>
          <p:cNvCxnSpPr/>
          <p:nvPr/>
        </p:nvCxnSpPr>
        <p:spPr>
          <a:xfrm>
            <a:off x="9983613" y="583086"/>
            <a:ext cx="0" cy="187439"/>
          </a:xfrm>
          <a:prstGeom prst="line">
            <a:avLst/>
          </a:prstGeom>
          <a:ln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2999656" y="4653136"/>
            <a:ext cx="60998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spc="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光华荣昌集团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697727" y="2559204"/>
            <a:ext cx="8528947" cy="958936"/>
            <a:chOff x="1214414" y="1500174"/>
            <a:chExt cx="6388080" cy="958936"/>
          </a:xfrm>
        </p:grpSpPr>
        <p:pic>
          <p:nvPicPr>
            <p:cNvPr id="14" name="图片 13" descr="图片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4414" y="1928802"/>
              <a:ext cx="6388080" cy="530308"/>
            </a:xfrm>
            <a:prstGeom prst="rect">
              <a:avLst/>
            </a:prstGeom>
          </p:spPr>
        </p:pic>
        <p:sp>
          <p:nvSpPr>
            <p:cNvPr id="15" name="等腰三角形 14"/>
            <p:cNvSpPr/>
            <p:nvPr/>
          </p:nvSpPr>
          <p:spPr>
            <a:xfrm rot="10800000">
              <a:off x="1887454" y="1500174"/>
              <a:ext cx="714380" cy="92869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697727" y="1201882"/>
            <a:ext cx="8528947" cy="958936"/>
            <a:chOff x="1214414" y="1500174"/>
            <a:chExt cx="6388080" cy="958936"/>
          </a:xfrm>
        </p:grpSpPr>
        <p:pic>
          <p:nvPicPr>
            <p:cNvPr id="17" name="图片 16" descr="图片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4414" y="1928802"/>
              <a:ext cx="6388080" cy="530308"/>
            </a:xfrm>
            <a:prstGeom prst="rect">
              <a:avLst/>
            </a:prstGeom>
          </p:spPr>
        </p:pic>
        <p:sp>
          <p:nvSpPr>
            <p:cNvPr id="18" name="等腰三角形 17"/>
            <p:cNvSpPr/>
            <p:nvPr/>
          </p:nvSpPr>
          <p:spPr>
            <a:xfrm rot="10800000">
              <a:off x="1887454" y="1500174"/>
              <a:ext cx="714380" cy="92869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4"/>
          <p:cNvSpPr txBox="1"/>
          <p:nvPr/>
        </p:nvSpPr>
        <p:spPr>
          <a:xfrm>
            <a:off x="3033037" y="3057723"/>
            <a:ext cx="5471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      副驾座椅方案介绍</a:t>
            </a:r>
            <a:endParaRPr lang="en-US" altLang="zh-CN" sz="1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4"/>
          <p:cNvSpPr txBox="1"/>
          <p:nvPr/>
        </p:nvSpPr>
        <p:spPr>
          <a:xfrm>
            <a:off x="3038822" y="1677890"/>
            <a:ext cx="5471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      主驾座椅方案介绍</a:t>
            </a:r>
            <a:endParaRPr lang="en-US" altLang="zh-CN" sz="1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226E6D8C-B4F8-6B66-D86F-4FDAEB6A5E0B}"/>
              </a:ext>
            </a:extLst>
          </p:cNvPr>
          <p:cNvGrpSpPr/>
          <p:nvPr/>
        </p:nvGrpSpPr>
        <p:grpSpPr>
          <a:xfrm>
            <a:off x="1697727" y="3946892"/>
            <a:ext cx="8528947" cy="958936"/>
            <a:chOff x="1214414" y="1500174"/>
            <a:chExt cx="6388080" cy="958936"/>
          </a:xfrm>
        </p:grpSpPr>
        <p:pic>
          <p:nvPicPr>
            <p:cNvPr id="7" name="图片 6" descr="图片1.png">
              <a:extLst>
                <a:ext uri="{FF2B5EF4-FFF2-40B4-BE49-F238E27FC236}">
                  <a16:creationId xmlns:a16="http://schemas.microsoft.com/office/drawing/2014/main" id="{B1978CE6-D4D3-C8C5-E7E3-24D3E20FD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4414" y="1928802"/>
              <a:ext cx="6388080" cy="530308"/>
            </a:xfrm>
            <a:prstGeom prst="rect">
              <a:avLst/>
            </a:prstGeom>
          </p:spPr>
        </p:pic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348200D9-C347-78F0-FC25-2441A70978FB}"/>
                </a:ext>
              </a:extLst>
            </p:cNvPr>
            <p:cNvSpPr/>
            <p:nvPr/>
          </p:nvSpPr>
          <p:spPr>
            <a:xfrm rot="10800000">
              <a:off x="1887454" y="1500174"/>
              <a:ext cx="714380" cy="92869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4">
            <a:extLst>
              <a:ext uri="{FF2B5EF4-FFF2-40B4-BE49-F238E27FC236}">
                <a16:creationId xmlns:a16="http://schemas.microsoft.com/office/drawing/2014/main" id="{1DA9AC46-0C1F-8DFE-29F7-0BB535D9DDC6}"/>
              </a:ext>
            </a:extLst>
          </p:cNvPr>
          <p:cNvSpPr txBox="1"/>
          <p:nvPr/>
        </p:nvSpPr>
        <p:spPr>
          <a:xfrm>
            <a:off x="3033037" y="4445411"/>
            <a:ext cx="5471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      开发费用、周期及销售价格</a:t>
            </a:r>
            <a:endParaRPr lang="en-US" altLang="zh-CN" sz="1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86">
            <a:extLst>
              <a:ext uri="{FF2B5EF4-FFF2-40B4-BE49-F238E27FC236}">
                <a16:creationId xmlns:a16="http://schemas.microsoft.com/office/drawing/2014/main" id="{5F94584C-7727-CBC0-3C07-5AB4685D16B1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2719388"/>
            <a:ext cx="11255375" cy="1957387"/>
            <a:chOff x="170694" y="176370"/>
            <a:chExt cx="3936004" cy="782777"/>
          </a:xfrm>
        </p:grpSpPr>
        <p:sp>
          <p:nvSpPr>
            <p:cNvPr id="31" name="等腰三角形 30">
              <a:extLst>
                <a:ext uri="{FF2B5EF4-FFF2-40B4-BE49-F238E27FC236}">
                  <a16:creationId xmlns:a16="http://schemas.microsoft.com/office/drawing/2014/main" id="{73B96A5B-DFF0-18CC-0FCF-0EBCA0EBC389}"/>
                </a:ext>
              </a:extLst>
            </p:cNvPr>
            <p:cNvSpPr/>
            <p:nvPr/>
          </p:nvSpPr>
          <p:spPr>
            <a:xfrm>
              <a:off x="1022847" y="176370"/>
              <a:ext cx="403038" cy="35615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2" name="等腰三角形 31">
              <a:extLst>
                <a:ext uri="{FF2B5EF4-FFF2-40B4-BE49-F238E27FC236}">
                  <a16:creationId xmlns:a16="http://schemas.microsoft.com/office/drawing/2014/main" id="{4165F64F-8DAC-8E29-D059-4900A7111725}"/>
                </a:ext>
              </a:extLst>
            </p:cNvPr>
            <p:cNvSpPr/>
            <p:nvPr/>
          </p:nvSpPr>
          <p:spPr>
            <a:xfrm flipV="1">
              <a:off x="200117" y="602993"/>
              <a:ext cx="403038" cy="35615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B1AC8620-BE4B-BC44-8080-017B5ED86A56}"/>
                </a:ext>
              </a:extLst>
            </p:cNvPr>
            <p:cNvSpPr/>
            <p:nvPr/>
          </p:nvSpPr>
          <p:spPr>
            <a:xfrm>
              <a:off x="170694" y="261441"/>
              <a:ext cx="3936004" cy="6126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4" name="平行四边形 33">
              <a:extLst>
                <a:ext uri="{FF2B5EF4-FFF2-40B4-BE49-F238E27FC236}">
                  <a16:creationId xmlns:a16="http://schemas.microsoft.com/office/drawing/2014/main" id="{F1FA2E12-4A54-66C4-8CD4-D0B0AFF6FFA9}"/>
                </a:ext>
              </a:extLst>
            </p:cNvPr>
            <p:cNvSpPr/>
            <p:nvPr/>
          </p:nvSpPr>
          <p:spPr>
            <a:xfrm>
              <a:off x="395529" y="177640"/>
              <a:ext cx="831613" cy="780238"/>
            </a:xfrm>
            <a:prstGeom prst="parallelogram">
              <a:avLst>
                <a:gd name="adj" fmla="val 48207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5" name="文本框 6">
              <a:extLst>
                <a:ext uri="{FF2B5EF4-FFF2-40B4-BE49-F238E27FC236}">
                  <a16:creationId xmlns:a16="http://schemas.microsoft.com/office/drawing/2014/main" id="{90749E37-355F-D18F-1408-8CED3B250F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085" y="363652"/>
              <a:ext cx="569027" cy="366312"/>
            </a:xfrm>
            <a:prstGeom prst="rect">
              <a:avLst/>
            </a:prstGeom>
            <a:noFill/>
            <a:ln>
              <a:noFill/>
            </a:ln>
          </p:spPr>
          <p:txBody>
            <a:bodyPr lIns="63305" tIns="31653" rIns="63305" bIns="31653">
              <a:spAutoFit/>
            </a:bodyPr>
            <a:lstStyle>
              <a:lvl1pPr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5539" dirty="0">
                  <a:solidFill>
                    <a:srgbClr val="F2F2F2"/>
                  </a:solidFill>
                  <a:latin typeface="Impact" panose="020B0806030902050204" pitchFamily="34" charset="0"/>
                </a:rPr>
                <a:t>一</a:t>
              </a:r>
            </a:p>
          </p:txBody>
        </p:sp>
      </p:grpSp>
      <p:sp>
        <p:nvSpPr>
          <p:cNvPr id="36" name="TextBox 13">
            <a:extLst>
              <a:ext uri="{FF2B5EF4-FFF2-40B4-BE49-F238E27FC236}">
                <a16:creationId xmlns:a16="http://schemas.microsoft.com/office/drawing/2014/main" id="{938FC17B-529C-08E2-0B13-0F2A64493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810" y="3282183"/>
            <a:ext cx="5246688" cy="821504"/>
          </a:xfrm>
          <a:prstGeom prst="rect">
            <a:avLst/>
          </a:prstGeom>
          <a:noFill/>
          <a:ln>
            <a:noFill/>
          </a:ln>
        </p:spPr>
        <p:txBody>
          <a:bodyPr wrap="square" lIns="63308" tIns="31653" rIns="63308" bIns="31653">
            <a:spAutoFit/>
          </a:bodyPr>
          <a:lstStyle/>
          <a:p>
            <a:pPr>
              <a:defRPr/>
            </a:pPr>
            <a:r>
              <a:rPr lang="zh-CN" altLang="en-US" sz="4923" dirty="0">
                <a:solidFill>
                  <a:srgbClr val="1658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主驾座椅方案</a:t>
            </a:r>
            <a:endParaRPr lang="en-US" altLang="zh-CN" sz="4923" dirty="0">
              <a:solidFill>
                <a:srgbClr val="16587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37" name="组合 94">
            <a:extLst>
              <a:ext uri="{FF2B5EF4-FFF2-40B4-BE49-F238E27FC236}">
                <a16:creationId xmlns:a16="http://schemas.microsoft.com/office/drawing/2014/main" id="{2DBE975C-8536-6F69-331F-EC5964043677}"/>
              </a:ext>
            </a:extLst>
          </p:cNvPr>
          <p:cNvGrpSpPr>
            <a:grpSpLocks/>
          </p:cNvGrpSpPr>
          <p:nvPr/>
        </p:nvGrpSpPr>
        <p:grpSpPr bwMode="auto">
          <a:xfrm>
            <a:off x="9626600" y="2176463"/>
            <a:ext cx="447675" cy="455612"/>
            <a:chOff x="6084168" y="1274820"/>
            <a:chExt cx="432048" cy="432834"/>
          </a:xfrm>
        </p:grpSpPr>
        <p:sp>
          <p:nvSpPr>
            <p:cNvPr id="38" name="椭圆 22">
              <a:extLst>
                <a:ext uri="{FF2B5EF4-FFF2-40B4-BE49-F238E27FC236}">
                  <a16:creationId xmlns:a16="http://schemas.microsoft.com/office/drawing/2014/main" id="{F2249C24-CAAD-C92D-00C5-1E562F467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Freeform 59">
              <a:extLst>
                <a:ext uri="{FF2B5EF4-FFF2-40B4-BE49-F238E27FC236}">
                  <a16:creationId xmlns:a16="http://schemas.microsoft.com/office/drawing/2014/main" id="{0A08BED9-AAC4-5FF3-5C2F-E9FB02B80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690" y="1365308"/>
              <a:ext cx="239005" cy="251858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2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0" name="组合 97">
            <a:extLst>
              <a:ext uri="{FF2B5EF4-FFF2-40B4-BE49-F238E27FC236}">
                <a16:creationId xmlns:a16="http://schemas.microsoft.com/office/drawing/2014/main" id="{647FDE7F-F265-4992-8850-B8E0909B3FF8}"/>
              </a:ext>
            </a:extLst>
          </p:cNvPr>
          <p:cNvGrpSpPr>
            <a:grpSpLocks/>
          </p:cNvGrpSpPr>
          <p:nvPr/>
        </p:nvGrpSpPr>
        <p:grpSpPr bwMode="auto">
          <a:xfrm>
            <a:off x="8188325" y="2178050"/>
            <a:ext cx="447675" cy="454025"/>
            <a:chOff x="4788024" y="1275213"/>
            <a:chExt cx="432048" cy="432048"/>
          </a:xfrm>
        </p:grpSpPr>
        <p:sp>
          <p:nvSpPr>
            <p:cNvPr id="41" name="椭圆 65">
              <a:extLst>
                <a:ext uri="{FF2B5EF4-FFF2-40B4-BE49-F238E27FC236}">
                  <a16:creationId xmlns:a16="http://schemas.microsoft.com/office/drawing/2014/main" id="{57E1E5F3-E61E-0E70-8855-9CD4B399F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Freeform 110">
              <a:extLst>
                <a:ext uri="{FF2B5EF4-FFF2-40B4-BE49-F238E27FC236}">
                  <a16:creationId xmlns:a16="http://schemas.microsoft.com/office/drawing/2014/main" id="{1036D5DC-920F-ECFA-09A6-07EA5ECD3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206" y="1365852"/>
              <a:ext cx="251262" cy="250769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2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3" name="组合 100">
            <a:extLst>
              <a:ext uri="{FF2B5EF4-FFF2-40B4-BE49-F238E27FC236}">
                <a16:creationId xmlns:a16="http://schemas.microsoft.com/office/drawing/2014/main" id="{62B6B00C-595E-686A-60E2-C03A128E75E5}"/>
              </a:ext>
            </a:extLst>
          </p:cNvPr>
          <p:cNvGrpSpPr>
            <a:grpSpLocks/>
          </p:cNvGrpSpPr>
          <p:nvPr/>
        </p:nvGrpSpPr>
        <p:grpSpPr bwMode="auto">
          <a:xfrm>
            <a:off x="8905875" y="2176463"/>
            <a:ext cx="449263" cy="455612"/>
            <a:chOff x="5436096" y="1274820"/>
            <a:chExt cx="432833" cy="432834"/>
          </a:xfrm>
        </p:grpSpPr>
        <p:sp>
          <p:nvSpPr>
            <p:cNvPr id="44" name="椭圆 16">
              <a:extLst>
                <a:ext uri="{FF2B5EF4-FFF2-40B4-BE49-F238E27FC236}">
                  <a16:creationId xmlns:a16="http://schemas.microsoft.com/office/drawing/2014/main" id="{228A72BE-5670-47AA-A8C1-BA24AFC9B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5F209AA7-9AB8-B07F-B515-1092CDB74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5393" y="1377373"/>
              <a:ext cx="194240" cy="227728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2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6" name="组合 103">
            <a:extLst>
              <a:ext uri="{FF2B5EF4-FFF2-40B4-BE49-F238E27FC236}">
                <a16:creationId xmlns:a16="http://schemas.microsoft.com/office/drawing/2014/main" id="{D68FB8FA-80FD-F050-6678-E7669DDA492B}"/>
              </a:ext>
            </a:extLst>
          </p:cNvPr>
          <p:cNvGrpSpPr>
            <a:grpSpLocks/>
          </p:cNvGrpSpPr>
          <p:nvPr/>
        </p:nvGrpSpPr>
        <p:grpSpPr bwMode="auto">
          <a:xfrm>
            <a:off x="6696075" y="2176463"/>
            <a:ext cx="449263" cy="455612"/>
            <a:chOff x="3491880" y="1274820"/>
            <a:chExt cx="432833" cy="432834"/>
          </a:xfrm>
        </p:grpSpPr>
        <p:sp>
          <p:nvSpPr>
            <p:cNvPr id="47" name="椭圆 16">
              <a:extLst>
                <a:ext uri="{FF2B5EF4-FFF2-40B4-BE49-F238E27FC236}">
                  <a16:creationId xmlns:a16="http://schemas.microsoft.com/office/drawing/2014/main" id="{A9FDBD89-81DA-7FA6-3E33-395398FC7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" name="Freeform 75">
              <a:extLst>
                <a:ext uri="{FF2B5EF4-FFF2-40B4-BE49-F238E27FC236}">
                  <a16:creationId xmlns:a16="http://schemas.microsoft.com/office/drawing/2014/main" id="{FE966182-2910-FD76-EDBA-51C283AE3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3647" y="1386422"/>
              <a:ext cx="249300" cy="209630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2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9" name="组合 106">
            <a:extLst>
              <a:ext uri="{FF2B5EF4-FFF2-40B4-BE49-F238E27FC236}">
                <a16:creationId xmlns:a16="http://schemas.microsoft.com/office/drawing/2014/main" id="{672BB052-9F97-EB86-B818-38882ACB7E2B}"/>
              </a:ext>
            </a:extLst>
          </p:cNvPr>
          <p:cNvGrpSpPr>
            <a:grpSpLocks/>
          </p:cNvGrpSpPr>
          <p:nvPr/>
        </p:nvGrpSpPr>
        <p:grpSpPr bwMode="auto">
          <a:xfrm>
            <a:off x="7442200" y="2176463"/>
            <a:ext cx="449263" cy="455612"/>
            <a:chOff x="4139952" y="1274820"/>
            <a:chExt cx="432833" cy="432834"/>
          </a:xfrm>
        </p:grpSpPr>
        <p:sp>
          <p:nvSpPr>
            <p:cNvPr id="50" name="椭圆 16">
              <a:extLst>
                <a:ext uri="{FF2B5EF4-FFF2-40B4-BE49-F238E27FC236}">
                  <a16:creationId xmlns:a16="http://schemas.microsoft.com/office/drawing/2014/main" id="{763E7B21-5B11-3339-12E1-D17337D14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Freeform 84">
              <a:extLst>
                <a:ext uri="{FF2B5EF4-FFF2-40B4-BE49-F238E27FC236}">
                  <a16:creationId xmlns:a16="http://schemas.microsoft.com/office/drawing/2014/main" id="{8A9F87FB-7680-341C-E60A-F77548187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895" y="1368324"/>
              <a:ext cx="249300" cy="245825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2">
                <a:solidFill>
                  <a:srgbClr val="000000"/>
                </a:solidFill>
                <a:latin typeface="Robo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2122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7E0C2F4-7EA2-5D7B-1B36-9B72FEAC9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680" y="1183859"/>
            <a:ext cx="3277674" cy="4932299"/>
          </a:xfrm>
          <a:prstGeom prst="rect">
            <a:avLst/>
          </a:prstGeom>
        </p:spPr>
      </p:pic>
      <p:sp>
        <p:nvSpPr>
          <p:cNvPr id="3" name="TextBox 13">
            <a:extLst>
              <a:ext uri="{FF2B5EF4-FFF2-40B4-BE49-F238E27FC236}">
                <a16:creationId xmlns:a16="http://schemas.microsoft.com/office/drawing/2014/main" id="{1D99B11E-7D73-B0CC-1FAD-D4C2BE98D682}"/>
              </a:ext>
            </a:extLst>
          </p:cNvPr>
          <p:cNvSpPr txBox="1"/>
          <p:nvPr/>
        </p:nvSpPr>
        <p:spPr>
          <a:xfrm>
            <a:off x="737561" y="325104"/>
            <a:ext cx="607851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一、主驾座椅方案</a:t>
            </a:r>
            <a:endParaRPr lang="en-US" altLang="zh-CN" dirty="0"/>
          </a:p>
        </p:txBody>
      </p:sp>
      <p:cxnSp>
        <p:nvCxnSpPr>
          <p:cNvPr id="11" name="肘形连接符 21">
            <a:extLst>
              <a:ext uri="{FF2B5EF4-FFF2-40B4-BE49-F238E27FC236}">
                <a16:creationId xmlns:a16="http://schemas.microsoft.com/office/drawing/2014/main" id="{184EF3F8-EE11-92F0-9846-2F5E0A9A1ACB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3680223" y="3267109"/>
            <a:ext cx="1265905" cy="2233465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CE4D2346-41EE-7CF5-56D8-49D1E80DA107}"/>
              </a:ext>
            </a:extLst>
          </p:cNvPr>
          <p:cNvSpPr txBox="1"/>
          <p:nvPr/>
        </p:nvSpPr>
        <p:spPr>
          <a:xfrm>
            <a:off x="2079504" y="2943943"/>
            <a:ext cx="1600719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坐垫延伸调节</a:t>
            </a:r>
            <a:br>
              <a:rPr lang="en-US" altLang="zh-CN" dirty="0"/>
            </a:br>
            <a:r>
              <a:rPr lang="zh-CN" altLang="en-US" dirty="0"/>
              <a:t>（</a:t>
            </a:r>
            <a:r>
              <a:rPr lang="en-US" altLang="zh-CN" dirty="0"/>
              <a:t>15×3</a:t>
            </a:r>
            <a:r>
              <a:rPr lang="zh-CN" altLang="en-US" dirty="0"/>
              <a:t>）</a:t>
            </a:r>
            <a:r>
              <a:rPr lang="en-US" altLang="zh-CN" dirty="0"/>
              <a:t>mm</a:t>
            </a:r>
            <a:endParaRPr lang="zh-CN" altLang="en-US" dirty="0"/>
          </a:p>
        </p:txBody>
      </p:sp>
      <p:cxnSp>
        <p:nvCxnSpPr>
          <p:cNvPr id="13" name="肘形连接符 25">
            <a:extLst>
              <a:ext uri="{FF2B5EF4-FFF2-40B4-BE49-F238E27FC236}">
                <a16:creationId xmlns:a16="http://schemas.microsoft.com/office/drawing/2014/main" id="{48021F2B-F061-9247-0A85-EA04AD221489}"/>
              </a:ext>
            </a:extLst>
          </p:cNvPr>
          <p:cNvCxnSpPr>
            <a:cxnSpLocks/>
            <a:stCxn id="14" idx="1"/>
          </p:cNvCxnSpPr>
          <p:nvPr/>
        </p:nvCxnSpPr>
        <p:spPr>
          <a:xfrm rot="10800000" flipV="1">
            <a:off x="7028902" y="2318924"/>
            <a:ext cx="1496148" cy="2390315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09106323-F3C8-A02C-A99D-42B1AE69A181}"/>
              </a:ext>
            </a:extLst>
          </p:cNvPr>
          <p:cNvSpPr txBox="1"/>
          <p:nvPr/>
        </p:nvSpPr>
        <p:spPr>
          <a:xfrm>
            <a:off x="8525050" y="1995759"/>
            <a:ext cx="1405571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靠背调节（</a:t>
            </a:r>
            <a:r>
              <a:rPr lang="en-US" altLang="zh-CN" dirty="0"/>
              <a:t>70°~140°</a:t>
            </a:r>
            <a:r>
              <a:rPr lang="zh-CN" altLang="en-US" dirty="0"/>
              <a:t>）</a:t>
            </a:r>
          </a:p>
        </p:txBody>
      </p:sp>
      <p:cxnSp>
        <p:nvCxnSpPr>
          <p:cNvPr id="15" name="肘形连接符 28">
            <a:extLst>
              <a:ext uri="{FF2B5EF4-FFF2-40B4-BE49-F238E27FC236}">
                <a16:creationId xmlns:a16="http://schemas.microsoft.com/office/drawing/2014/main" id="{E43D7C9A-D8AC-9741-FB8C-C548738E7160}"/>
              </a:ext>
            </a:extLst>
          </p:cNvPr>
          <p:cNvCxnSpPr>
            <a:cxnSpLocks/>
          </p:cNvCxnSpPr>
          <p:nvPr/>
        </p:nvCxnSpPr>
        <p:spPr>
          <a:xfrm>
            <a:off x="3377346" y="4755782"/>
            <a:ext cx="1514556" cy="1186654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559D3589-257C-234B-8A3A-FC86F18FEE57}"/>
              </a:ext>
            </a:extLst>
          </p:cNvPr>
          <p:cNvSpPr txBox="1"/>
          <p:nvPr/>
        </p:nvSpPr>
        <p:spPr>
          <a:xfrm>
            <a:off x="1776627" y="4621608"/>
            <a:ext cx="1600719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座椅前后调节（</a:t>
            </a:r>
            <a:r>
              <a:rPr lang="en-US" altLang="zh-CN" dirty="0"/>
              <a:t>200mm</a:t>
            </a:r>
            <a:r>
              <a:rPr lang="zh-CN" altLang="en-US" dirty="0"/>
              <a:t>）</a:t>
            </a:r>
          </a:p>
        </p:txBody>
      </p:sp>
      <p:cxnSp>
        <p:nvCxnSpPr>
          <p:cNvPr id="19" name="肘形连接符 53">
            <a:extLst>
              <a:ext uri="{FF2B5EF4-FFF2-40B4-BE49-F238E27FC236}">
                <a16:creationId xmlns:a16="http://schemas.microsoft.com/office/drawing/2014/main" id="{A1DE4807-D848-F8AA-3AF6-B8E7659DF83F}"/>
              </a:ext>
            </a:extLst>
          </p:cNvPr>
          <p:cNvCxnSpPr>
            <a:cxnSpLocks/>
            <a:stCxn id="20" idx="0"/>
          </p:cNvCxnSpPr>
          <p:nvPr/>
        </p:nvCxnSpPr>
        <p:spPr>
          <a:xfrm rot="16200000" flipH="1" flipV="1">
            <a:off x="6893187" y="2949684"/>
            <a:ext cx="2275713" cy="2420608"/>
          </a:xfrm>
          <a:prstGeom prst="bentConnector4">
            <a:avLst>
              <a:gd name="adj1" fmla="val -3348"/>
              <a:gd name="adj2" fmla="val 42191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43CC4BB1-BE6D-FDB6-650A-6A4EAB3C6329}"/>
              </a:ext>
            </a:extLst>
          </p:cNvPr>
          <p:cNvSpPr txBox="1"/>
          <p:nvPr/>
        </p:nvSpPr>
        <p:spPr>
          <a:xfrm>
            <a:off x="8647886" y="3022132"/>
            <a:ext cx="11869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气控腰托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3D8A6FD-BB06-26E8-7221-74E7FB7951F3}"/>
              </a:ext>
            </a:extLst>
          </p:cNvPr>
          <p:cNvSpPr txBox="1"/>
          <p:nvPr/>
        </p:nvSpPr>
        <p:spPr>
          <a:xfrm>
            <a:off x="8919670" y="3966801"/>
            <a:ext cx="207287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高度调节（</a:t>
            </a:r>
            <a:r>
              <a:rPr lang="en-US" altLang="zh-CN" dirty="0"/>
              <a:t>100mm</a:t>
            </a:r>
            <a:r>
              <a:rPr lang="zh-CN" altLang="en-US" dirty="0"/>
              <a:t>）</a:t>
            </a:r>
          </a:p>
        </p:txBody>
      </p:sp>
      <p:cxnSp>
        <p:nvCxnSpPr>
          <p:cNvPr id="22" name="肘形连接符 75">
            <a:extLst>
              <a:ext uri="{FF2B5EF4-FFF2-40B4-BE49-F238E27FC236}">
                <a16:creationId xmlns:a16="http://schemas.microsoft.com/office/drawing/2014/main" id="{65E8FEC2-025B-BCE2-34A9-F385A6A8830F}"/>
              </a:ext>
            </a:extLst>
          </p:cNvPr>
          <p:cNvCxnSpPr>
            <a:cxnSpLocks/>
            <a:stCxn id="21" idx="1"/>
          </p:cNvCxnSpPr>
          <p:nvPr/>
        </p:nvCxnSpPr>
        <p:spPr>
          <a:xfrm rot="10800000" flipV="1">
            <a:off x="6429168" y="4151466"/>
            <a:ext cx="2490502" cy="1277525"/>
          </a:xfrm>
          <a:prstGeom prst="bentConnector3">
            <a:avLst>
              <a:gd name="adj1" fmla="val 23228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EDCD2B3E-891B-5C3F-0C11-85A70A11A313}"/>
              </a:ext>
            </a:extLst>
          </p:cNvPr>
          <p:cNvSpPr txBox="1"/>
          <p:nvPr/>
        </p:nvSpPr>
        <p:spPr>
          <a:xfrm>
            <a:off x="8870888" y="4806274"/>
            <a:ext cx="1198989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阻尼调节</a:t>
            </a:r>
          </a:p>
        </p:txBody>
      </p:sp>
      <p:cxnSp>
        <p:nvCxnSpPr>
          <p:cNvPr id="24" name="肘形连接符 80">
            <a:extLst>
              <a:ext uri="{FF2B5EF4-FFF2-40B4-BE49-F238E27FC236}">
                <a16:creationId xmlns:a16="http://schemas.microsoft.com/office/drawing/2014/main" id="{112EB11A-2E6A-AE14-0617-2267411EFE14}"/>
              </a:ext>
            </a:extLst>
          </p:cNvPr>
          <p:cNvCxnSpPr>
            <a:cxnSpLocks/>
            <a:stCxn id="23" idx="1"/>
          </p:cNvCxnSpPr>
          <p:nvPr/>
        </p:nvCxnSpPr>
        <p:spPr>
          <a:xfrm rot="10800000" flipV="1">
            <a:off x="6278492" y="4990940"/>
            <a:ext cx="2592396" cy="556724"/>
          </a:xfrm>
          <a:prstGeom prst="bentConnector3">
            <a:avLst>
              <a:gd name="adj1" fmla="val 11788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5F62B04C-FB60-43C5-6872-05049C554868}"/>
              </a:ext>
            </a:extLst>
          </p:cNvPr>
          <p:cNvSpPr txBox="1"/>
          <p:nvPr/>
        </p:nvSpPr>
        <p:spPr>
          <a:xfrm>
            <a:off x="8763009" y="5631720"/>
            <a:ext cx="1618991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速升速降开关</a:t>
            </a:r>
          </a:p>
        </p:txBody>
      </p:sp>
      <p:cxnSp>
        <p:nvCxnSpPr>
          <p:cNvPr id="26" name="肘形连接符 89">
            <a:extLst>
              <a:ext uri="{FF2B5EF4-FFF2-40B4-BE49-F238E27FC236}">
                <a16:creationId xmlns:a16="http://schemas.microsoft.com/office/drawing/2014/main" id="{DEE665A0-2F92-D60F-9129-AF58C4467533}"/>
              </a:ext>
            </a:extLst>
          </p:cNvPr>
          <p:cNvCxnSpPr>
            <a:cxnSpLocks/>
          </p:cNvCxnSpPr>
          <p:nvPr/>
        </p:nvCxnSpPr>
        <p:spPr>
          <a:xfrm rot="10800000">
            <a:off x="6041563" y="5500573"/>
            <a:ext cx="2744217" cy="315813"/>
          </a:xfrm>
          <a:prstGeom prst="bentConnector3">
            <a:avLst>
              <a:gd name="adj1" fmla="val 9894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C0D24163-8AFE-3BD3-08E2-0337FBE67C97}"/>
              </a:ext>
            </a:extLst>
          </p:cNvPr>
          <p:cNvSpPr txBox="1"/>
          <p:nvPr/>
        </p:nvSpPr>
        <p:spPr>
          <a:xfrm>
            <a:off x="6106299" y="6021267"/>
            <a:ext cx="220533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坐垫倾角调节（</a:t>
            </a:r>
            <a:r>
              <a:rPr lang="en-US" altLang="zh-CN" dirty="0"/>
              <a:t>±5°</a:t>
            </a:r>
            <a:r>
              <a:rPr lang="zh-CN" altLang="en-US" dirty="0"/>
              <a:t>）</a:t>
            </a:r>
          </a:p>
        </p:txBody>
      </p:sp>
      <p:cxnSp>
        <p:nvCxnSpPr>
          <p:cNvPr id="28" name="肘形连接符 93">
            <a:extLst>
              <a:ext uri="{FF2B5EF4-FFF2-40B4-BE49-F238E27FC236}">
                <a16:creationId xmlns:a16="http://schemas.microsoft.com/office/drawing/2014/main" id="{E0E306D2-69DC-42B6-3917-99EA17EA4AD7}"/>
              </a:ext>
            </a:extLst>
          </p:cNvPr>
          <p:cNvCxnSpPr>
            <a:cxnSpLocks/>
            <a:stCxn id="27" idx="1"/>
          </p:cNvCxnSpPr>
          <p:nvPr/>
        </p:nvCxnSpPr>
        <p:spPr>
          <a:xfrm rot="10800000">
            <a:off x="5766909" y="5583277"/>
            <a:ext cx="339391" cy="622656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91">
            <a:extLst>
              <a:ext uri="{FF2B5EF4-FFF2-40B4-BE49-F238E27FC236}">
                <a16:creationId xmlns:a16="http://schemas.microsoft.com/office/drawing/2014/main" id="{E6896022-542D-F475-BEF8-B493DAEFDEF2}"/>
              </a:ext>
            </a:extLst>
          </p:cNvPr>
          <p:cNvSpPr txBox="1"/>
          <p:nvPr/>
        </p:nvSpPr>
        <p:spPr>
          <a:xfrm>
            <a:off x="335360" y="950856"/>
            <a:ext cx="3388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：主驾座椅介绍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4B4336B-FA3B-7978-499A-A6498FF06025}"/>
              </a:ext>
            </a:extLst>
          </p:cNvPr>
          <p:cNvSpPr txBox="1"/>
          <p:nvPr/>
        </p:nvSpPr>
        <p:spPr>
          <a:xfrm>
            <a:off x="2612825" y="1405395"/>
            <a:ext cx="1216688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单侧扶手</a:t>
            </a:r>
          </a:p>
        </p:txBody>
      </p:sp>
      <p:cxnSp>
        <p:nvCxnSpPr>
          <p:cNvPr id="5" name="肘形连接符 93">
            <a:extLst>
              <a:ext uri="{FF2B5EF4-FFF2-40B4-BE49-F238E27FC236}">
                <a16:creationId xmlns:a16="http://schemas.microsoft.com/office/drawing/2014/main" id="{E709AA71-6379-B471-2B4D-0BF0703FCF4D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3829513" y="1590061"/>
            <a:ext cx="1585657" cy="2239555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53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>
            <a:extLst>
              <a:ext uri="{FF2B5EF4-FFF2-40B4-BE49-F238E27FC236}">
                <a16:creationId xmlns:a16="http://schemas.microsoft.com/office/drawing/2014/main" id="{1D99B11E-7D73-B0CC-1FAD-D4C2BE98D682}"/>
              </a:ext>
            </a:extLst>
          </p:cNvPr>
          <p:cNvSpPr txBox="1"/>
          <p:nvPr/>
        </p:nvSpPr>
        <p:spPr>
          <a:xfrm>
            <a:off x="737561" y="325104"/>
            <a:ext cx="607851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一、主驾座椅方案</a:t>
            </a:r>
            <a:endParaRPr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E95C373-CA6A-D788-1712-980D7164DBB2}"/>
              </a:ext>
            </a:extLst>
          </p:cNvPr>
          <p:cNvSpPr txBox="1"/>
          <p:nvPr/>
        </p:nvSpPr>
        <p:spPr>
          <a:xfrm>
            <a:off x="335360" y="95085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：主驾车身匹配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EC2A5E1-DC46-F40A-26BC-B36912056F09}"/>
              </a:ext>
            </a:extLst>
          </p:cNvPr>
          <p:cNvSpPr txBox="1"/>
          <p:nvPr/>
        </p:nvSpPr>
        <p:spPr>
          <a:xfrm>
            <a:off x="7032104" y="1988840"/>
            <a:ext cx="50405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客户要求：</a:t>
            </a:r>
            <a:endParaRPr lang="en-US" altLang="zh-CN" b="1" dirty="0"/>
          </a:p>
          <a:p>
            <a:endParaRPr lang="en-US" altLang="zh-CN" dirty="0"/>
          </a:p>
          <a:p>
            <a:r>
              <a:rPr lang="zh-CN" altLang="en-US" dirty="0"/>
              <a:t>①：设计</a:t>
            </a:r>
            <a:r>
              <a:rPr lang="en-US" altLang="zh-CN" dirty="0"/>
              <a:t>H</a:t>
            </a:r>
            <a:r>
              <a:rPr lang="zh-CN" altLang="en-US" dirty="0"/>
              <a:t>点：</a:t>
            </a:r>
            <a:r>
              <a:rPr lang="pl-PL" altLang="zh-CN" dirty="0"/>
              <a:t>X=-240</a:t>
            </a:r>
            <a:r>
              <a:rPr lang="zh-CN" altLang="pl-PL" dirty="0"/>
              <a:t>，</a:t>
            </a:r>
            <a:r>
              <a:rPr lang="pl-PL" altLang="zh-CN" dirty="0"/>
              <a:t>Y=-725</a:t>
            </a:r>
            <a:r>
              <a:rPr lang="zh-CN" altLang="pl-PL" dirty="0"/>
              <a:t>，</a:t>
            </a:r>
            <a:r>
              <a:rPr lang="pl-PL" altLang="zh-CN" dirty="0"/>
              <a:t>Z=1165</a:t>
            </a:r>
            <a:endParaRPr lang="en-US" altLang="zh-CN" dirty="0"/>
          </a:p>
          <a:p>
            <a:endParaRPr lang="en-US" altLang="zh-CN" b="1" i="0" dirty="0">
              <a:solidFill>
                <a:srgbClr val="F54A45"/>
              </a:solidFill>
              <a:effectLst/>
              <a:latin typeface="Arial" panose="020B0604020202020204" pitchFamily="34" charset="0"/>
            </a:endParaRPr>
          </a:p>
          <a:p>
            <a:r>
              <a:rPr lang="zh-CN" altLang="en-US" dirty="0"/>
              <a:t>②：高度调节行程：向上</a:t>
            </a:r>
            <a:r>
              <a:rPr lang="en-US" altLang="zh-CN" dirty="0"/>
              <a:t>40mm,</a:t>
            </a:r>
            <a:r>
              <a:rPr lang="zh-CN" altLang="en-US" dirty="0"/>
              <a:t>向下</a:t>
            </a:r>
            <a:r>
              <a:rPr lang="en-US" altLang="zh-CN" dirty="0"/>
              <a:t>50mm</a:t>
            </a:r>
          </a:p>
          <a:p>
            <a:r>
              <a:rPr lang="zh-CN" altLang="en-US" dirty="0"/>
              <a:t>         前后调节行程：向前</a:t>
            </a:r>
            <a:r>
              <a:rPr lang="en-US" altLang="zh-CN" dirty="0"/>
              <a:t>150mm</a:t>
            </a:r>
            <a:r>
              <a:rPr lang="zh-CN" altLang="en-US" dirty="0"/>
              <a:t>，向后</a:t>
            </a:r>
            <a:r>
              <a:rPr lang="en-US" altLang="zh-CN" dirty="0"/>
              <a:t>30mm</a:t>
            </a:r>
          </a:p>
          <a:p>
            <a:endParaRPr lang="en-US" altLang="zh-CN" dirty="0"/>
          </a:p>
          <a:p>
            <a:r>
              <a:rPr lang="zh-CN" altLang="en-US" b="1" dirty="0"/>
              <a:t>光华荣昌座椅数据状态：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zh-CN" altLang="en-US" dirty="0"/>
              <a:t>①：数据为最低，最后位置。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②：高度调节行程：</a:t>
            </a:r>
            <a:r>
              <a:rPr lang="zh-CN" altLang="en-US" dirty="0">
                <a:solidFill>
                  <a:srgbClr val="FF0000"/>
                </a:solidFill>
              </a:rPr>
              <a:t>向上</a:t>
            </a:r>
            <a:r>
              <a:rPr lang="en-US" altLang="zh-CN" dirty="0">
                <a:solidFill>
                  <a:srgbClr val="FF0000"/>
                </a:solidFill>
              </a:rPr>
              <a:t>100mm</a:t>
            </a:r>
            <a:r>
              <a:rPr lang="zh-CN" altLang="en-US" dirty="0">
                <a:solidFill>
                  <a:srgbClr val="FF0000"/>
                </a:solidFill>
              </a:rPr>
              <a:t>（覆盖要求）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/>
              <a:t>         </a:t>
            </a:r>
            <a:r>
              <a:rPr lang="zh-CN" altLang="en-US" dirty="0"/>
              <a:t>前后调节行程：</a:t>
            </a:r>
            <a:r>
              <a:rPr lang="zh-CN" altLang="en-US" dirty="0">
                <a:solidFill>
                  <a:srgbClr val="FF0000"/>
                </a:solidFill>
              </a:rPr>
              <a:t>向前</a:t>
            </a:r>
            <a:r>
              <a:rPr lang="en-US" altLang="zh-CN" dirty="0">
                <a:solidFill>
                  <a:srgbClr val="FF0000"/>
                </a:solidFill>
              </a:rPr>
              <a:t>200mm</a:t>
            </a:r>
            <a:r>
              <a:rPr lang="zh-CN" altLang="en-US" dirty="0">
                <a:solidFill>
                  <a:srgbClr val="FF0000"/>
                </a:solidFill>
              </a:rPr>
              <a:t>（覆盖要求）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/>
              <a:t>         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D74F3DF-F045-ADDE-0DB3-2EEE187F9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1700808"/>
            <a:ext cx="4726004" cy="440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26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>
            <a:extLst>
              <a:ext uri="{FF2B5EF4-FFF2-40B4-BE49-F238E27FC236}">
                <a16:creationId xmlns:a16="http://schemas.microsoft.com/office/drawing/2014/main" id="{1D99B11E-7D73-B0CC-1FAD-D4C2BE98D682}"/>
              </a:ext>
            </a:extLst>
          </p:cNvPr>
          <p:cNvSpPr txBox="1"/>
          <p:nvPr/>
        </p:nvSpPr>
        <p:spPr>
          <a:xfrm>
            <a:off x="737561" y="325104"/>
            <a:ext cx="607851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一、主驾座椅方案</a:t>
            </a:r>
            <a:endParaRPr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E95C373-CA6A-D788-1712-980D7164DBB2}"/>
              </a:ext>
            </a:extLst>
          </p:cNvPr>
          <p:cNvSpPr txBox="1"/>
          <p:nvPr/>
        </p:nvSpPr>
        <p:spPr>
          <a:xfrm>
            <a:off x="335360" y="95085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：主驾车身匹配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D2E6EC2-1842-C9D3-228A-3AB9E7D49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216" y="1043624"/>
            <a:ext cx="3384376" cy="226857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16ABA62-3E76-D792-BC4C-A0E2CBE96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007" y="3389743"/>
            <a:ext cx="3272777" cy="182191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6E579BE-84AE-5074-02D7-463500DB6E69}"/>
              </a:ext>
            </a:extLst>
          </p:cNvPr>
          <p:cNvSpPr txBox="1"/>
          <p:nvPr/>
        </p:nvSpPr>
        <p:spPr>
          <a:xfrm>
            <a:off x="7248127" y="4941168"/>
            <a:ext cx="4824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座椅右侧：</a:t>
            </a:r>
            <a:endParaRPr lang="en-US" altLang="zh-CN" b="1" dirty="0"/>
          </a:p>
          <a:p>
            <a:endParaRPr lang="en-US" altLang="zh-CN" dirty="0"/>
          </a:p>
          <a:p>
            <a:r>
              <a:rPr lang="zh-CN" altLang="en-US" dirty="0"/>
              <a:t>现有产品内侧滑轨与车身干涉</a:t>
            </a:r>
            <a:r>
              <a:rPr lang="en-US" altLang="zh-CN" dirty="0"/>
              <a:t>29mm</a:t>
            </a:r>
            <a:r>
              <a:rPr lang="zh-CN" altLang="en-US" dirty="0"/>
              <a:t>。</a:t>
            </a:r>
          </a:p>
          <a:p>
            <a:r>
              <a:rPr lang="zh-CN" altLang="en-US" dirty="0"/>
              <a:t>需新开滑轨及滑轨上连接件，将内侧滑轨沿</a:t>
            </a:r>
            <a:r>
              <a:rPr lang="en-US" altLang="zh-CN" dirty="0"/>
              <a:t>-X</a:t>
            </a:r>
            <a:r>
              <a:rPr lang="zh-CN" altLang="en-US" dirty="0"/>
              <a:t>方向平移</a:t>
            </a:r>
            <a:r>
              <a:rPr lang="en-US" altLang="zh-CN" dirty="0"/>
              <a:t>35mm</a:t>
            </a:r>
            <a:r>
              <a:rPr lang="zh-CN" altLang="en-US" dirty="0"/>
              <a:t>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B6DEFB8-509A-F1BA-223D-4D47ED16FC2F}"/>
              </a:ext>
            </a:extLst>
          </p:cNvPr>
          <p:cNvSpPr txBox="1"/>
          <p:nvPr/>
        </p:nvSpPr>
        <p:spPr>
          <a:xfrm>
            <a:off x="1631504" y="4365104"/>
            <a:ext cx="40622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座椅右侧：</a:t>
            </a:r>
            <a:endParaRPr lang="en-US" altLang="zh-CN" b="1" dirty="0"/>
          </a:p>
          <a:p>
            <a:br>
              <a:rPr lang="en-US" altLang="zh-CN" dirty="0"/>
            </a:br>
            <a:r>
              <a:rPr lang="zh-CN" altLang="en-US" dirty="0"/>
              <a:t>最低位置</a:t>
            </a:r>
            <a:r>
              <a:rPr lang="zh-CN" altLang="en-US" dirty="0">
                <a:solidFill>
                  <a:srgbClr val="FF0000"/>
                </a:solidFill>
              </a:rPr>
              <a:t>（座椅不充气或减震至最低位置，数据状态下降</a:t>
            </a:r>
            <a:r>
              <a:rPr lang="en-US" altLang="zh-CN" dirty="0">
                <a:solidFill>
                  <a:srgbClr val="FF0000"/>
                </a:solidFill>
              </a:rPr>
              <a:t>25mm</a:t>
            </a:r>
            <a:r>
              <a:rPr lang="zh-CN" altLang="en-US" dirty="0">
                <a:solidFill>
                  <a:srgbClr val="FF0000"/>
                </a:solidFill>
              </a:rPr>
              <a:t>），</a:t>
            </a:r>
            <a:r>
              <a:rPr lang="zh-CN" altLang="en-US" dirty="0"/>
              <a:t>内侧罩壳与车身地毯有剐蹭（小于罩壳壁厚）。需要装车看与车身剐蹭情况。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3729769-054C-7636-F9D7-D2039B320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263" y="1495810"/>
            <a:ext cx="3427690" cy="2693672"/>
          </a:xfrm>
          <a:prstGeom prst="rect">
            <a:avLst/>
          </a:prstGeom>
        </p:spPr>
      </p:pic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E42D45E3-F3D3-A963-9EE6-BED002670270}"/>
              </a:ext>
            </a:extLst>
          </p:cNvPr>
          <p:cNvCxnSpPr/>
          <p:nvPr/>
        </p:nvCxnSpPr>
        <p:spPr>
          <a:xfrm>
            <a:off x="5879976" y="836712"/>
            <a:ext cx="0" cy="55817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889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>
            <a:extLst>
              <a:ext uri="{FF2B5EF4-FFF2-40B4-BE49-F238E27FC236}">
                <a16:creationId xmlns:a16="http://schemas.microsoft.com/office/drawing/2014/main" id="{1D99B11E-7D73-B0CC-1FAD-D4C2BE98D682}"/>
              </a:ext>
            </a:extLst>
          </p:cNvPr>
          <p:cNvSpPr txBox="1"/>
          <p:nvPr/>
        </p:nvSpPr>
        <p:spPr>
          <a:xfrm>
            <a:off x="737561" y="325104"/>
            <a:ext cx="607851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一、主驾座椅方案</a:t>
            </a:r>
            <a:endParaRPr lang="en-US" altLang="zh-CN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E1133A5-865A-B009-C331-3360513A2D26}"/>
              </a:ext>
            </a:extLst>
          </p:cNvPr>
          <p:cNvSpPr txBox="1"/>
          <p:nvPr/>
        </p:nvSpPr>
        <p:spPr>
          <a:xfrm>
            <a:off x="6240016" y="5301208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座椅后侧：</a:t>
            </a:r>
            <a:endParaRPr lang="en-US" altLang="zh-CN" b="1" dirty="0"/>
          </a:p>
          <a:p>
            <a:br>
              <a:rPr lang="en-US" altLang="zh-CN" dirty="0"/>
            </a:br>
            <a:r>
              <a:rPr lang="zh-CN" altLang="en-US" dirty="0"/>
              <a:t>最后位置座椅上安全带卷轴器与车身卧铺箱间隙为</a:t>
            </a:r>
            <a:r>
              <a:rPr lang="en-US" altLang="zh-CN" dirty="0"/>
              <a:t>5mm</a:t>
            </a:r>
            <a:r>
              <a:rPr lang="zh-CN" altLang="en-US" dirty="0"/>
              <a:t>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AE61B32-FD3C-6FF0-7741-85FFA514ECDC}"/>
              </a:ext>
            </a:extLst>
          </p:cNvPr>
          <p:cNvSpPr txBox="1"/>
          <p:nvPr/>
        </p:nvSpPr>
        <p:spPr>
          <a:xfrm>
            <a:off x="335360" y="95085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：主驾车身匹配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8B24101-0CE9-2D14-AB6A-3BC84A7F8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710" y="975563"/>
            <a:ext cx="5735425" cy="418255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667035F-F365-2D4F-4DF2-D59CD8279065}"/>
              </a:ext>
            </a:extLst>
          </p:cNvPr>
          <p:cNvSpPr txBox="1"/>
          <p:nvPr/>
        </p:nvSpPr>
        <p:spPr>
          <a:xfrm>
            <a:off x="323601" y="4680438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座椅左侧：</a:t>
            </a:r>
            <a:endParaRPr lang="en-US" altLang="zh-CN" b="1" dirty="0"/>
          </a:p>
          <a:p>
            <a:endParaRPr lang="en-US" altLang="zh-CN" dirty="0"/>
          </a:p>
          <a:p>
            <a:r>
              <a:rPr lang="zh-CN" altLang="en-US" dirty="0"/>
              <a:t>前后及高度调节全行程范围内，间隙最小位置为靠背调节手柄与车门距离：为</a:t>
            </a:r>
            <a:r>
              <a:rPr lang="en-US" altLang="zh-CN" dirty="0"/>
              <a:t>52mm</a:t>
            </a:r>
            <a:r>
              <a:rPr lang="zh-CN" altLang="en-US" dirty="0"/>
              <a:t>，满足要求。</a:t>
            </a:r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905050E-DEDE-63E2-3528-7BBD58E89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17" y="1453875"/>
            <a:ext cx="3800128" cy="2935575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0F62D32B-00FF-94BA-145E-91A378038ADD}"/>
              </a:ext>
            </a:extLst>
          </p:cNvPr>
          <p:cNvCxnSpPr/>
          <p:nvPr/>
        </p:nvCxnSpPr>
        <p:spPr>
          <a:xfrm>
            <a:off x="5879976" y="836712"/>
            <a:ext cx="0" cy="55817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842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>
            <a:extLst>
              <a:ext uri="{FF2B5EF4-FFF2-40B4-BE49-F238E27FC236}">
                <a16:creationId xmlns:a16="http://schemas.microsoft.com/office/drawing/2014/main" id="{1D99B11E-7D73-B0CC-1FAD-D4C2BE98D682}"/>
              </a:ext>
            </a:extLst>
          </p:cNvPr>
          <p:cNvSpPr txBox="1"/>
          <p:nvPr/>
        </p:nvSpPr>
        <p:spPr>
          <a:xfrm>
            <a:off x="737561" y="325104"/>
            <a:ext cx="607851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一、主驾座椅方案</a:t>
            </a:r>
            <a:endParaRPr lang="en-US" altLang="zh-CN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1A52943F-22DA-35F3-95C5-D14E21B5FE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794222"/>
              </p:ext>
            </p:extLst>
          </p:nvPr>
        </p:nvGraphicFramePr>
        <p:xfrm>
          <a:off x="551385" y="1378682"/>
          <a:ext cx="10369153" cy="4233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767">
                  <a:extLst>
                    <a:ext uri="{9D8B030D-6E8A-4147-A177-3AD203B41FA5}">
                      <a16:colId xmlns:a16="http://schemas.microsoft.com/office/drawing/2014/main" val="2741696099"/>
                    </a:ext>
                  </a:extLst>
                </a:gridCol>
                <a:gridCol w="2629618">
                  <a:extLst>
                    <a:ext uri="{9D8B030D-6E8A-4147-A177-3AD203B41FA5}">
                      <a16:colId xmlns:a16="http://schemas.microsoft.com/office/drawing/2014/main" val="2372024865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227727757"/>
                    </a:ext>
                  </a:extLst>
                </a:gridCol>
                <a:gridCol w="2181098">
                  <a:extLst>
                    <a:ext uri="{9D8B030D-6E8A-4147-A177-3AD203B41FA5}">
                      <a16:colId xmlns:a16="http://schemas.microsoft.com/office/drawing/2014/main" val="2034290221"/>
                    </a:ext>
                  </a:extLst>
                </a:gridCol>
                <a:gridCol w="1275286">
                  <a:extLst>
                    <a:ext uri="{9D8B030D-6E8A-4147-A177-3AD203B41FA5}">
                      <a16:colId xmlns:a16="http://schemas.microsoft.com/office/drawing/2014/main" val="292509986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882958500"/>
                    </a:ext>
                  </a:extLst>
                </a:gridCol>
              </a:tblGrid>
              <a:tr h="484685">
                <a:tc>
                  <a:txBody>
                    <a:bodyPr/>
                    <a:lstStyle/>
                    <a:p>
                      <a:r>
                        <a:rPr lang="zh-CN" altLang="en-US" dirty="0"/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件名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图示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预估费用（万元）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周期（天）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备注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392065"/>
                  </a:ext>
                </a:extLst>
              </a:tr>
              <a:tr h="697258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右滑轨连接梁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810040"/>
                  </a:ext>
                </a:extLst>
              </a:tr>
              <a:tr h="697258"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右滑轨连接梁总成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01414"/>
                  </a:ext>
                </a:extLst>
              </a:tr>
              <a:tr h="959661"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减震器下框焊接总成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880059"/>
                  </a:ext>
                </a:extLst>
              </a:tr>
              <a:tr h="697258"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底支架焊接总成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977576"/>
                  </a:ext>
                </a:extLst>
              </a:tr>
              <a:tr h="697258"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滑轨总成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只新开手柄（收窄</a:t>
                      </a:r>
                      <a:r>
                        <a:rPr lang="en-US" altLang="zh-CN" dirty="0"/>
                        <a:t>35mm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490854"/>
                  </a:ext>
                </a:extLst>
              </a:tr>
            </a:tbl>
          </a:graphicData>
        </a:graphic>
      </p:graphicFrame>
      <p:pic>
        <p:nvPicPr>
          <p:cNvPr id="9" name="图片 8">
            <a:extLst>
              <a:ext uri="{FF2B5EF4-FFF2-40B4-BE49-F238E27FC236}">
                <a16:creationId xmlns:a16="http://schemas.microsoft.com/office/drawing/2014/main" id="{909EDF16-76E8-0EF6-CD53-B40E41C53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757" y="4931774"/>
            <a:ext cx="781035" cy="62298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39B9229-F751-6690-539E-A9FBBCB1D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919" y="3407844"/>
            <a:ext cx="1299736" cy="79208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8F936EC-8AC1-4032-7BCB-86F9645BF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757" y="2656018"/>
            <a:ext cx="750811" cy="52072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AC8B35E-3119-AB73-AF4D-B882689781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1757" y="1891104"/>
            <a:ext cx="750811" cy="61130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EA0C6CD-D974-8F4A-3301-43FCDD043A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6810" y="4431034"/>
            <a:ext cx="1367783" cy="391118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F950BB4F-8015-57C9-5B6D-965641A862C7}"/>
              </a:ext>
            </a:extLst>
          </p:cNvPr>
          <p:cNvSpPr txBox="1"/>
          <p:nvPr/>
        </p:nvSpPr>
        <p:spPr>
          <a:xfrm>
            <a:off x="335360" y="95085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r>
              <a:rPr lang="zh-CN" altLang="en-US" dirty="0"/>
              <a:t>：主驾新开件清单</a:t>
            </a:r>
          </a:p>
        </p:txBody>
      </p:sp>
    </p:spTree>
    <p:extLst>
      <p:ext uri="{BB962C8B-B14F-4D97-AF65-F5344CB8AC3E}">
        <p14:creationId xmlns:p14="http://schemas.microsoft.com/office/powerpoint/2010/main" val="2216568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86">
            <a:extLst>
              <a:ext uri="{FF2B5EF4-FFF2-40B4-BE49-F238E27FC236}">
                <a16:creationId xmlns:a16="http://schemas.microsoft.com/office/drawing/2014/main" id="{5F94584C-7727-CBC0-3C07-5AB4685D16B1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2719388"/>
            <a:ext cx="11255375" cy="1957387"/>
            <a:chOff x="170694" y="176370"/>
            <a:chExt cx="3936004" cy="782777"/>
          </a:xfrm>
        </p:grpSpPr>
        <p:sp>
          <p:nvSpPr>
            <p:cNvPr id="31" name="等腰三角形 30">
              <a:extLst>
                <a:ext uri="{FF2B5EF4-FFF2-40B4-BE49-F238E27FC236}">
                  <a16:creationId xmlns:a16="http://schemas.microsoft.com/office/drawing/2014/main" id="{73B96A5B-DFF0-18CC-0FCF-0EBCA0EBC389}"/>
                </a:ext>
              </a:extLst>
            </p:cNvPr>
            <p:cNvSpPr/>
            <p:nvPr/>
          </p:nvSpPr>
          <p:spPr>
            <a:xfrm>
              <a:off x="1022847" y="176370"/>
              <a:ext cx="403038" cy="35615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2" name="等腰三角形 31">
              <a:extLst>
                <a:ext uri="{FF2B5EF4-FFF2-40B4-BE49-F238E27FC236}">
                  <a16:creationId xmlns:a16="http://schemas.microsoft.com/office/drawing/2014/main" id="{4165F64F-8DAC-8E29-D059-4900A7111725}"/>
                </a:ext>
              </a:extLst>
            </p:cNvPr>
            <p:cNvSpPr/>
            <p:nvPr/>
          </p:nvSpPr>
          <p:spPr>
            <a:xfrm flipV="1">
              <a:off x="200117" y="602993"/>
              <a:ext cx="403038" cy="35615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B1AC8620-BE4B-BC44-8080-017B5ED86A56}"/>
                </a:ext>
              </a:extLst>
            </p:cNvPr>
            <p:cNvSpPr/>
            <p:nvPr/>
          </p:nvSpPr>
          <p:spPr>
            <a:xfrm>
              <a:off x="170694" y="261441"/>
              <a:ext cx="3936004" cy="6126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4" name="平行四边形 33">
              <a:extLst>
                <a:ext uri="{FF2B5EF4-FFF2-40B4-BE49-F238E27FC236}">
                  <a16:creationId xmlns:a16="http://schemas.microsoft.com/office/drawing/2014/main" id="{F1FA2E12-4A54-66C4-8CD4-D0B0AFF6FFA9}"/>
                </a:ext>
              </a:extLst>
            </p:cNvPr>
            <p:cNvSpPr/>
            <p:nvPr/>
          </p:nvSpPr>
          <p:spPr>
            <a:xfrm>
              <a:off x="395529" y="177640"/>
              <a:ext cx="831613" cy="780238"/>
            </a:xfrm>
            <a:prstGeom prst="parallelogram">
              <a:avLst>
                <a:gd name="adj" fmla="val 48207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5" name="文本框 6">
              <a:extLst>
                <a:ext uri="{FF2B5EF4-FFF2-40B4-BE49-F238E27FC236}">
                  <a16:creationId xmlns:a16="http://schemas.microsoft.com/office/drawing/2014/main" id="{90749E37-355F-D18F-1408-8CED3B250F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085" y="363652"/>
              <a:ext cx="569027" cy="366312"/>
            </a:xfrm>
            <a:prstGeom prst="rect">
              <a:avLst/>
            </a:prstGeom>
            <a:noFill/>
            <a:ln>
              <a:noFill/>
            </a:ln>
          </p:spPr>
          <p:txBody>
            <a:bodyPr lIns="63305" tIns="31653" rIns="63305" bIns="31653">
              <a:spAutoFit/>
            </a:bodyPr>
            <a:lstStyle>
              <a:lvl1pPr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5539" dirty="0">
                  <a:solidFill>
                    <a:srgbClr val="F2F2F2"/>
                  </a:solidFill>
                  <a:latin typeface="Impact" panose="020B0806030902050204" pitchFamily="34" charset="0"/>
                </a:rPr>
                <a:t>二</a:t>
              </a:r>
            </a:p>
          </p:txBody>
        </p:sp>
      </p:grpSp>
      <p:sp>
        <p:nvSpPr>
          <p:cNvPr id="36" name="TextBox 13">
            <a:extLst>
              <a:ext uri="{FF2B5EF4-FFF2-40B4-BE49-F238E27FC236}">
                <a16:creationId xmlns:a16="http://schemas.microsoft.com/office/drawing/2014/main" id="{938FC17B-529C-08E2-0B13-0F2A64493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4" y="3287713"/>
            <a:ext cx="5519613" cy="821504"/>
          </a:xfrm>
          <a:prstGeom prst="rect">
            <a:avLst/>
          </a:prstGeom>
          <a:noFill/>
          <a:ln>
            <a:noFill/>
          </a:ln>
        </p:spPr>
        <p:txBody>
          <a:bodyPr wrap="square" lIns="63308" tIns="31653" rIns="63308" bIns="31653">
            <a:spAutoFit/>
          </a:bodyPr>
          <a:lstStyle/>
          <a:p>
            <a:pPr>
              <a:defRPr/>
            </a:pPr>
            <a:r>
              <a:rPr lang="zh-CN" altLang="en-US" sz="4923" dirty="0">
                <a:solidFill>
                  <a:srgbClr val="1658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副驾座椅设计方案</a:t>
            </a:r>
            <a:endParaRPr lang="en-US" altLang="zh-CN" sz="4923" dirty="0">
              <a:solidFill>
                <a:srgbClr val="16587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37" name="组合 94">
            <a:extLst>
              <a:ext uri="{FF2B5EF4-FFF2-40B4-BE49-F238E27FC236}">
                <a16:creationId xmlns:a16="http://schemas.microsoft.com/office/drawing/2014/main" id="{2DBE975C-8536-6F69-331F-EC5964043677}"/>
              </a:ext>
            </a:extLst>
          </p:cNvPr>
          <p:cNvGrpSpPr>
            <a:grpSpLocks/>
          </p:cNvGrpSpPr>
          <p:nvPr/>
        </p:nvGrpSpPr>
        <p:grpSpPr bwMode="auto">
          <a:xfrm>
            <a:off x="9626600" y="2176463"/>
            <a:ext cx="447675" cy="455612"/>
            <a:chOff x="6084168" y="1274820"/>
            <a:chExt cx="432048" cy="432834"/>
          </a:xfrm>
        </p:grpSpPr>
        <p:sp>
          <p:nvSpPr>
            <p:cNvPr id="38" name="椭圆 22">
              <a:extLst>
                <a:ext uri="{FF2B5EF4-FFF2-40B4-BE49-F238E27FC236}">
                  <a16:creationId xmlns:a16="http://schemas.microsoft.com/office/drawing/2014/main" id="{F2249C24-CAAD-C92D-00C5-1E562F467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Freeform 59">
              <a:extLst>
                <a:ext uri="{FF2B5EF4-FFF2-40B4-BE49-F238E27FC236}">
                  <a16:creationId xmlns:a16="http://schemas.microsoft.com/office/drawing/2014/main" id="{0A08BED9-AAC4-5FF3-5C2F-E9FB02B80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690" y="1365308"/>
              <a:ext cx="239005" cy="251858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2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0" name="组合 97">
            <a:extLst>
              <a:ext uri="{FF2B5EF4-FFF2-40B4-BE49-F238E27FC236}">
                <a16:creationId xmlns:a16="http://schemas.microsoft.com/office/drawing/2014/main" id="{647FDE7F-F265-4992-8850-B8E0909B3FF8}"/>
              </a:ext>
            </a:extLst>
          </p:cNvPr>
          <p:cNvGrpSpPr>
            <a:grpSpLocks/>
          </p:cNvGrpSpPr>
          <p:nvPr/>
        </p:nvGrpSpPr>
        <p:grpSpPr bwMode="auto">
          <a:xfrm>
            <a:off x="8188325" y="2178050"/>
            <a:ext cx="447675" cy="454025"/>
            <a:chOff x="4788024" y="1275213"/>
            <a:chExt cx="432048" cy="432048"/>
          </a:xfrm>
        </p:grpSpPr>
        <p:sp>
          <p:nvSpPr>
            <p:cNvPr id="41" name="椭圆 65">
              <a:extLst>
                <a:ext uri="{FF2B5EF4-FFF2-40B4-BE49-F238E27FC236}">
                  <a16:creationId xmlns:a16="http://schemas.microsoft.com/office/drawing/2014/main" id="{57E1E5F3-E61E-0E70-8855-9CD4B399F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Freeform 110">
              <a:extLst>
                <a:ext uri="{FF2B5EF4-FFF2-40B4-BE49-F238E27FC236}">
                  <a16:creationId xmlns:a16="http://schemas.microsoft.com/office/drawing/2014/main" id="{1036D5DC-920F-ECFA-09A6-07EA5ECD3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206" y="1365852"/>
              <a:ext cx="251262" cy="250769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2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3" name="组合 100">
            <a:extLst>
              <a:ext uri="{FF2B5EF4-FFF2-40B4-BE49-F238E27FC236}">
                <a16:creationId xmlns:a16="http://schemas.microsoft.com/office/drawing/2014/main" id="{62B6B00C-595E-686A-60E2-C03A128E75E5}"/>
              </a:ext>
            </a:extLst>
          </p:cNvPr>
          <p:cNvGrpSpPr>
            <a:grpSpLocks/>
          </p:cNvGrpSpPr>
          <p:nvPr/>
        </p:nvGrpSpPr>
        <p:grpSpPr bwMode="auto">
          <a:xfrm>
            <a:off x="8905875" y="2176463"/>
            <a:ext cx="449263" cy="455612"/>
            <a:chOff x="5436096" y="1274820"/>
            <a:chExt cx="432833" cy="432834"/>
          </a:xfrm>
        </p:grpSpPr>
        <p:sp>
          <p:nvSpPr>
            <p:cNvPr id="44" name="椭圆 16">
              <a:extLst>
                <a:ext uri="{FF2B5EF4-FFF2-40B4-BE49-F238E27FC236}">
                  <a16:creationId xmlns:a16="http://schemas.microsoft.com/office/drawing/2014/main" id="{228A72BE-5670-47AA-A8C1-BA24AFC9B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5F209AA7-9AB8-B07F-B515-1092CDB74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5393" y="1377373"/>
              <a:ext cx="194240" cy="227728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2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6" name="组合 103">
            <a:extLst>
              <a:ext uri="{FF2B5EF4-FFF2-40B4-BE49-F238E27FC236}">
                <a16:creationId xmlns:a16="http://schemas.microsoft.com/office/drawing/2014/main" id="{D68FB8FA-80FD-F050-6678-E7669DDA492B}"/>
              </a:ext>
            </a:extLst>
          </p:cNvPr>
          <p:cNvGrpSpPr>
            <a:grpSpLocks/>
          </p:cNvGrpSpPr>
          <p:nvPr/>
        </p:nvGrpSpPr>
        <p:grpSpPr bwMode="auto">
          <a:xfrm>
            <a:off x="6696075" y="2176463"/>
            <a:ext cx="449263" cy="455612"/>
            <a:chOff x="3491880" y="1274820"/>
            <a:chExt cx="432833" cy="432834"/>
          </a:xfrm>
        </p:grpSpPr>
        <p:sp>
          <p:nvSpPr>
            <p:cNvPr id="47" name="椭圆 16">
              <a:extLst>
                <a:ext uri="{FF2B5EF4-FFF2-40B4-BE49-F238E27FC236}">
                  <a16:creationId xmlns:a16="http://schemas.microsoft.com/office/drawing/2014/main" id="{A9FDBD89-81DA-7FA6-3E33-395398FC7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" name="Freeform 75">
              <a:extLst>
                <a:ext uri="{FF2B5EF4-FFF2-40B4-BE49-F238E27FC236}">
                  <a16:creationId xmlns:a16="http://schemas.microsoft.com/office/drawing/2014/main" id="{FE966182-2910-FD76-EDBA-51C283AE3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3647" y="1386422"/>
              <a:ext cx="249300" cy="209630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2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9" name="组合 106">
            <a:extLst>
              <a:ext uri="{FF2B5EF4-FFF2-40B4-BE49-F238E27FC236}">
                <a16:creationId xmlns:a16="http://schemas.microsoft.com/office/drawing/2014/main" id="{672BB052-9F97-EB86-B818-38882ACB7E2B}"/>
              </a:ext>
            </a:extLst>
          </p:cNvPr>
          <p:cNvGrpSpPr>
            <a:grpSpLocks/>
          </p:cNvGrpSpPr>
          <p:nvPr/>
        </p:nvGrpSpPr>
        <p:grpSpPr bwMode="auto">
          <a:xfrm>
            <a:off x="7442200" y="2176463"/>
            <a:ext cx="449263" cy="455612"/>
            <a:chOff x="4139952" y="1274820"/>
            <a:chExt cx="432833" cy="432834"/>
          </a:xfrm>
        </p:grpSpPr>
        <p:sp>
          <p:nvSpPr>
            <p:cNvPr id="50" name="椭圆 16">
              <a:extLst>
                <a:ext uri="{FF2B5EF4-FFF2-40B4-BE49-F238E27FC236}">
                  <a16:creationId xmlns:a16="http://schemas.microsoft.com/office/drawing/2014/main" id="{763E7B21-5B11-3339-12E1-D17337D14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Freeform 84">
              <a:extLst>
                <a:ext uri="{FF2B5EF4-FFF2-40B4-BE49-F238E27FC236}">
                  <a16:creationId xmlns:a16="http://schemas.microsoft.com/office/drawing/2014/main" id="{8A9F87FB-7680-341C-E60A-F77548187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895" y="1368324"/>
              <a:ext cx="249300" cy="245825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2">
                <a:solidFill>
                  <a:srgbClr val="000000"/>
                </a:solidFill>
                <a:latin typeface="Robo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19214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GFmOWRlMTE2MDE3MjhjNjExN2Y5YTA1YWNhNDk1ZTUifQ=="/>
</p:tagLst>
</file>

<file path=ppt/theme/theme1.xml><?xml version="1.0" encoding="utf-8"?>
<a:theme xmlns:a="http://schemas.openxmlformats.org/drawingml/2006/main" name="Office 2013 - 2022 主题">
  <a:themeElements>
    <a:clrScheme name="Office 2013 - 2022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题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3512</TotalTime>
  <Words>687</Words>
  <Application>Microsoft Office PowerPoint</Application>
  <PresentationFormat>宽屏</PresentationFormat>
  <Paragraphs>153</Paragraphs>
  <Slides>15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思源宋体 CN</vt:lpstr>
      <vt:lpstr>微软雅黑</vt:lpstr>
      <vt:lpstr>Arial</vt:lpstr>
      <vt:lpstr>Calibri</vt:lpstr>
      <vt:lpstr>Calibri Light</vt:lpstr>
      <vt:lpstr>Impact</vt:lpstr>
      <vt:lpstr>Roboto Light</vt:lpstr>
      <vt:lpstr>Office 2013 - 2022 主题</vt:lpstr>
      <vt:lpstr>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Administrator</cp:lastModifiedBy>
  <cp:revision>2445</cp:revision>
  <dcterms:created xsi:type="dcterms:W3CDTF">2013-01-09T01:05:00Z</dcterms:created>
  <dcterms:modified xsi:type="dcterms:W3CDTF">2024-12-02T08:47:19Z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910D8B941A10468880712920238DC060</vt:lpwstr>
  </property>
  <property fmtid="{D5CDD505-2E9C-101B-9397-08002B2CF9AE}" pid="3" name="KSOProductBuildVer">
    <vt:lpwstr>2052-12.1.0.16910</vt:lpwstr>
  </property>
</Properties>
</file>