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0" r:id="rId3"/>
  </p:sldMasterIdLst>
  <p:notesMasterIdLst>
    <p:notesMasterId r:id="rId6"/>
  </p:notesMasterIdLst>
  <p:sldIdLst>
    <p:sldId id="365" r:id="rId4"/>
    <p:sldId id="364" r:id="rId5"/>
  </p:sldIdLst>
  <p:sldSz cx="9906000" cy="6858000" type="A4"/>
  <p:notesSz cx="6736080" cy="986663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华文仿宋" panose="02010600040101010101" pitchFamily="2" charset="-122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FFFF99"/>
    <a:srgbClr val="FFFF00"/>
    <a:srgbClr val="66FFFF"/>
    <a:srgbClr val="107BFC"/>
    <a:srgbClr val="164EEA"/>
    <a:srgbClr val="465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888"/>
    <p:restoredTop sz="95426"/>
  </p:normalViewPr>
  <p:slideViewPr>
    <p:cSldViewPr snapToGrid="0" showGuides="1">
      <p:cViewPr varScale="1">
        <p:scale>
          <a:sx n="108" d="100"/>
          <a:sy n="108" d="100"/>
        </p:scale>
        <p:origin x="-1602" y="-96"/>
      </p:cViewPr>
      <p:guideLst>
        <p:guide orient="horz" pos="217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754" tIns="45377" rIns="90754" bIns="45377" numCol="1" anchor="t" anchorCtr="0" compatLnSpc="1"/>
          <a:lstStyle>
            <a:lvl1pPr defTabSz="907415" eaLnBrk="1" hangingPunct="1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074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3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754" tIns="45377" rIns="90754" bIns="45377" numCol="1" anchor="t" anchorCtr="0" compatLnSpc="1"/>
          <a:lstStyle>
            <a:lvl1pPr algn="r" defTabSz="907415" eaLnBrk="1" hangingPunct="1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074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8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98500" y="741363"/>
            <a:ext cx="5340350" cy="369728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4713"/>
            <a:ext cx="5387975" cy="44402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754" tIns="45377" rIns="90754" bIns="45377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754" tIns="45377" rIns="90754" bIns="45377" numCol="1" anchor="b" anchorCtr="0" compatLnSpc="1"/>
          <a:lstStyle>
            <a:lvl1pPr defTabSz="907415" eaLnBrk="1" hangingPunct="1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074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2600"/>
            <a:ext cx="2919413" cy="492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754" tIns="45377" rIns="90754" bIns="45377" numCol="1" anchor="b" anchorCtr="0" compatLnSpc="1"/>
          <a:p>
            <a:pPr lvl="0" algn="r" defTabSz="906780" eaLnBrk="1" hangingPunct="1">
              <a:buNone/>
            </a:pPr>
            <a:fld id="{9A0DB2DC-4C9A-4742-B13C-FB6460FD3503}" type="slidenum">
              <a:rPr lang="en-US" altLang="zh-CN" sz="1200" b="0" dirty="0">
                <a:latin typeface="Arial" panose="020B0604020202020204" pitchFamily="34" charset="0"/>
              </a:rPr>
            </a:fld>
            <a:endParaRPr lang="en-US" altLang="zh-CN" sz="1200" b="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487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5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公司全称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200"/>
            <a:ext cx="3648075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" name="图片 3" descr="横条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22300"/>
            <a:ext cx="9906000" cy="53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424488" y="106363"/>
            <a:ext cx="42989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诚信赢得天下   科技成就未来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pic>
        <p:nvPicPr>
          <p:cNvPr id="3077" name="图片 7" descr="海阔天空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66750"/>
            <a:ext cx="9906000" cy="619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704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30200" y="2286000"/>
            <a:ext cx="916305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245225"/>
            <a:ext cx="2479675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0E42C6E-3FEA-4F0B-A15F-7A0AD5C486E4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675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27025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65988" y="228600"/>
            <a:ext cx="2312987" cy="587057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27025" y="228600"/>
            <a:ext cx="6786563" cy="58705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27025" y="228600"/>
            <a:ext cx="9251950" cy="58705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5878" y="1709738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487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5878" y="4589463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4254" y="1778438"/>
            <a:ext cx="3959779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275"/>
            </a:lvl1pPr>
            <a:lvl2pPr marL="371475" indent="0">
              <a:buNone/>
              <a:defRPr sz="1950"/>
            </a:lvl2pPr>
            <a:lvl3pPr marL="742950" indent="0">
              <a:buNone/>
              <a:defRPr sz="1625"/>
            </a:lvl3pPr>
            <a:lvl4pPr marL="1114425" indent="0">
              <a:buNone/>
              <a:defRPr sz="1465"/>
            </a:lvl4pPr>
            <a:lvl5pPr marL="1485900" indent="0">
              <a:buNone/>
              <a:defRPr sz="1465"/>
            </a:lvl5pPr>
            <a:lvl6pPr marL="1857375" indent="0">
              <a:buNone/>
              <a:defRPr sz="1465"/>
            </a:lvl6pPr>
            <a:lvl7pPr marL="2228850" indent="0">
              <a:buNone/>
              <a:defRPr sz="1465"/>
            </a:lvl7pPr>
            <a:lvl8pPr marL="2600325" indent="0">
              <a:buNone/>
              <a:defRPr sz="1465"/>
            </a:lvl8pPr>
            <a:lvl9pPr marL="2971800" indent="0">
              <a:buNone/>
              <a:defRPr sz="146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64254" y="2665379"/>
            <a:ext cx="3959779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83762" y="1778438"/>
            <a:ext cx="39792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275"/>
            </a:lvl1pPr>
            <a:lvl2pPr marL="371475" indent="0">
              <a:buNone/>
              <a:defRPr sz="1950"/>
            </a:lvl2pPr>
            <a:lvl3pPr marL="742950" indent="0">
              <a:buNone/>
              <a:defRPr sz="1625"/>
            </a:lvl3pPr>
            <a:lvl4pPr marL="1114425" indent="0">
              <a:buNone/>
              <a:defRPr sz="1465"/>
            </a:lvl4pPr>
            <a:lvl5pPr marL="1485900" indent="0">
              <a:buNone/>
              <a:defRPr sz="1465"/>
            </a:lvl5pPr>
            <a:lvl6pPr marL="1857375" indent="0">
              <a:buNone/>
              <a:defRPr sz="1465"/>
            </a:lvl6pPr>
            <a:lvl7pPr marL="2228850" indent="0">
              <a:buNone/>
              <a:defRPr sz="1465"/>
            </a:lvl7pPr>
            <a:lvl8pPr marL="2600325" indent="0">
              <a:buNone/>
              <a:defRPr sz="1465"/>
            </a:lvl8pPr>
            <a:lvl9pPr marL="2971800" indent="0">
              <a:buNone/>
              <a:defRPr sz="146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83762" y="2665379"/>
            <a:ext cx="39792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340" y="987425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40"/>
            </a:lvl2pPr>
            <a:lvl3pPr marL="742950" indent="0">
              <a:buNone/>
              <a:defRPr sz="975"/>
            </a:lvl3pPr>
            <a:lvl4pPr marL="1114425" indent="0">
              <a:buNone/>
              <a:defRPr sz="815"/>
            </a:lvl4pPr>
            <a:lvl5pPr marL="1485900" indent="0">
              <a:buNone/>
              <a:defRPr sz="815"/>
            </a:lvl5pPr>
            <a:lvl6pPr marL="1857375" indent="0">
              <a:buNone/>
              <a:defRPr sz="815"/>
            </a:lvl6pPr>
            <a:lvl7pPr marL="2228850" indent="0">
              <a:buNone/>
              <a:defRPr sz="815"/>
            </a:lvl7pPr>
            <a:lvl8pPr marL="2600325" indent="0">
              <a:buNone/>
              <a:defRPr sz="815"/>
            </a:lvl8pPr>
            <a:lvl9pPr marL="2971800" indent="0">
              <a:buNone/>
              <a:defRPr sz="81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384346" cy="1600200"/>
          </a:xfrm>
          <a:prstGeom prst="rect">
            <a:avLst/>
          </a:prstGeom>
        </p:spPr>
        <p:txBody>
          <a:bodyPr anchor="b"/>
          <a:lstStyle>
            <a:lvl1pPr>
              <a:defRPr sz="26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1340" y="457201"/>
            <a:ext cx="501491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38434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5"/>
            </a:lvl1pPr>
            <a:lvl2pPr marL="371475" indent="0">
              <a:buNone/>
              <a:defRPr sz="1465"/>
            </a:lvl2pPr>
            <a:lvl3pPr marL="742950" indent="0">
              <a:buNone/>
              <a:defRPr sz="1300"/>
            </a:lvl3pPr>
            <a:lvl4pPr marL="1114425" indent="0">
              <a:buNone/>
              <a:defRPr sz="1140"/>
            </a:lvl4pPr>
            <a:lvl5pPr marL="1485900" indent="0">
              <a:buNone/>
              <a:defRPr sz="1140"/>
            </a:lvl5pPr>
            <a:lvl6pPr marL="1857375" indent="0">
              <a:buNone/>
              <a:defRPr sz="1140"/>
            </a:lvl6pPr>
            <a:lvl7pPr marL="2228850" indent="0">
              <a:buNone/>
              <a:defRPr sz="1140"/>
            </a:lvl7pPr>
            <a:lvl8pPr marL="2600325" indent="0">
              <a:buNone/>
              <a:defRPr sz="1140"/>
            </a:lvl8pPr>
            <a:lvl9pPr marL="2971800" indent="0">
              <a:buNone/>
              <a:defRPr sz="114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jpeg"/><Relationship Id="rId13" Type="http://schemas.openxmlformats.org/officeDocument/2006/relationships/image" Target="../media/image6.jpeg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853488" y="0"/>
            <a:ext cx="1052513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2B77C1-EE8E-4217-B9F7-73831BA9C3B3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华文仿宋" panose="02010600040101010101" pitchFamily="2" charset="-122"/>
              </a:rPr>
            </a:fld>
            <a:endParaRPr lang="en-US" altLang="zh-CN" dirty="0">
              <a:latin typeface="华文仿宋" panose="0201060004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0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908050" indent="-4368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304925" indent="-39560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51430" indent="-398780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6pPr>
      <a:lvl7pPr marL="3008630" indent="-398780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7pPr>
      <a:lvl8pPr marL="3465830" indent="-398780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8pPr>
      <a:lvl9pPr marL="3923030" indent="-398780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panose="020B0604020202020204" pitchFamily="34" charset="0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Rot="1"/>
          </p:cNvSpPr>
          <p:nvPr>
            <p:ph type="title"/>
          </p:nvPr>
        </p:nvSpPr>
        <p:spPr>
          <a:xfrm>
            <a:off x="327025" y="228600"/>
            <a:ext cx="92519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Rectangle 3"/>
          <p:cNvSpPr>
            <a:spLocks noGrp="1" noRot="1"/>
          </p:cNvSpPr>
          <p:nvPr>
            <p:ph type="body" idx="1"/>
          </p:nvPr>
        </p:nvSpPr>
        <p:spPr>
          <a:xfrm>
            <a:off x="327025" y="1600200"/>
            <a:ext cx="9251950" cy="44989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b="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B95DD50-8E1F-4E21-952A-89E15133D66F}" type="datetime1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b="0"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华文仿宋" panose="02010600040101010101" pitchFamily="2" charset="-122"/>
            </a:endParaRPr>
          </a:p>
        </p:txBody>
      </p:sp>
      <p:pic>
        <p:nvPicPr>
          <p:cNvPr id="2055" name="Picture 7" descr="公司全称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76200"/>
            <a:ext cx="3648075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图片 3" descr="横条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622300"/>
            <a:ext cx="9906000" cy="53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7" name="TextBox 5"/>
          <p:cNvSpPr txBox="1">
            <a:spLocks noChangeArrowheads="1"/>
          </p:cNvSpPr>
          <p:nvPr/>
        </p:nvSpPr>
        <p:spPr bwMode="auto">
          <a:xfrm>
            <a:off x="5424488" y="106363"/>
            <a:ext cx="42989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诚信赢得天下   科技成就未来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pic>
        <p:nvPicPr>
          <p:cNvPr id="2058" name="图片 7" descr="海阔天空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666750"/>
            <a:ext cx="9906000" cy="619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9" name="Rectangle 6"/>
          <p:cNvSpPr txBox="1">
            <a:spLocks noChangeArrowheads="1"/>
          </p:cNvSpPr>
          <p:nvPr/>
        </p:nvSpPr>
        <p:spPr bwMode="auto">
          <a:xfrm>
            <a:off x="7727950" y="6362700"/>
            <a:ext cx="20637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p>
            <a:pPr lvl="0" algn="r" eaLnBrk="1" hangingPunct="1">
              <a:buNone/>
            </a:pPr>
            <a:fld id="{9A0DB2DC-4C9A-4742-B13C-FB6460FD3503}" type="slidenum">
              <a:rPr lang="en-US" altLang="zh-CN" sz="1200" b="0" dirty="0">
                <a:latin typeface="Arial" panose="020B0604020202020204" pitchFamily="34" charset="0"/>
              </a:rPr>
            </a:fld>
            <a:endParaRPr lang="en-US" altLang="zh-CN" sz="1200" b="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5000"/>
        <a:buFont typeface="Wingdings" panose="05000000000000000000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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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Box 9"/>
          <p:cNvSpPr txBox="1"/>
          <p:nvPr/>
        </p:nvSpPr>
        <p:spPr>
          <a:xfrm>
            <a:off x="457200" y="1152525"/>
            <a:ext cx="2741613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latin typeface="华文仿宋" panose="02010600040101010101" pitchFamily="2" charset="-122"/>
              </a:rPr>
              <a:t>座垫发泡及减震模块变更</a:t>
            </a:r>
            <a:endParaRPr lang="zh-CN" altLang="en-US" dirty="0">
              <a:latin typeface="华文仿宋" panose="02010600040101010101" pitchFamily="2" charset="-122"/>
            </a:endParaRPr>
          </a:p>
        </p:txBody>
      </p:sp>
      <p:sp>
        <p:nvSpPr>
          <p:cNvPr id="9219" name="TextBox 2"/>
          <p:cNvSpPr txBox="1"/>
          <p:nvPr/>
        </p:nvSpPr>
        <p:spPr>
          <a:xfrm>
            <a:off x="430213" y="1652588"/>
            <a:ext cx="5424487" cy="9239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b="0" dirty="0">
                <a:latin typeface="华文仿宋" panose="02010600040101010101" pitchFamily="2" charset="-122"/>
              </a:rPr>
              <a:t>1.</a:t>
            </a:r>
            <a:r>
              <a:rPr lang="zh-CN" altLang="en-US" b="0" dirty="0">
                <a:latin typeface="华文仿宋" panose="02010600040101010101" pitchFamily="2" charset="-122"/>
              </a:rPr>
              <a:t>取消坐垫发泡内部支撑钢丝</a:t>
            </a:r>
            <a:endParaRPr lang="en-US" altLang="zh-CN" b="0" dirty="0">
              <a:latin typeface="华文仿宋" panose="02010600040101010101" pitchFamily="2" charset="-122"/>
            </a:endParaRPr>
          </a:p>
          <a:p>
            <a:r>
              <a:rPr lang="en-US" altLang="zh-CN" b="0" dirty="0">
                <a:latin typeface="华文仿宋" panose="02010600040101010101" pitchFamily="2" charset="-122"/>
              </a:rPr>
              <a:t>2.</a:t>
            </a:r>
            <a:r>
              <a:rPr lang="zh-CN" altLang="en-US" b="0" dirty="0">
                <a:latin typeface="华文仿宋" panose="02010600040101010101" pitchFamily="2" charset="-122"/>
              </a:rPr>
              <a:t>在减震模块上板焊接支撑钢丝，作为发泡支撑钢丝</a:t>
            </a:r>
            <a:endParaRPr lang="en-US" altLang="zh-CN" b="0" dirty="0">
              <a:latin typeface="华文仿宋" panose="02010600040101010101" pitchFamily="2" charset="-122"/>
            </a:endParaRPr>
          </a:p>
          <a:p>
            <a:r>
              <a:rPr lang="en-US" altLang="zh-CN" b="0" dirty="0">
                <a:latin typeface="华文仿宋" panose="02010600040101010101" pitchFamily="2" charset="-122"/>
              </a:rPr>
              <a:t>3.</a:t>
            </a:r>
            <a:r>
              <a:rPr lang="zh-CN" altLang="en-US" b="0" dirty="0">
                <a:latin typeface="华文仿宋" panose="02010600040101010101" pitchFamily="2" charset="-122"/>
              </a:rPr>
              <a:t>取消减震模块上板后端</a:t>
            </a:r>
            <a:r>
              <a:rPr lang="en-US" altLang="zh-CN" b="0" dirty="0">
                <a:latin typeface="华文仿宋" panose="02010600040101010101" pitchFamily="2" charset="-122"/>
              </a:rPr>
              <a:t>2</a:t>
            </a:r>
            <a:r>
              <a:rPr lang="zh-CN" altLang="en-US" b="0" dirty="0">
                <a:latin typeface="华文仿宋" panose="02010600040101010101" pitchFamily="2" charset="-122"/>
              </a:rPr>
              <a:t>个固定支架</a:t>
            </a:r>
            <a:endParaRPr lang="zh-CN" altLang="en-US" b="0" dirty="0">
              <a:latin typeface="华文仿宋" panose="02010600040101010101" pitchFamily="2" charset="-122"/>
            </a:endParaRPr>
          </a:p>
        </p:txBody>
      </p:sp>
      <p:pic>
        <p:nvPicPr>
          <p:cNvPr id="9220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71913" y="2655888"/>
            <a:ext cx="3690937" cy="3506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TextBox 7"/>
          <p:cNvSpPr txBox="1"/>
          <p:nvPr/>
        </p:nvSpPr>
        <p:spPr>
          <a:xfrm flipH="1">
            <a:off x="5121275" y="6051550"/>
            <a:ext cx="66675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华文仿宋" panose="02010600040101010101" pitchFamily="2" charset="-122"/>
              </a:rPr>
              <a:t>改后</a:t>
            </a:r>
            <a:endParaRPr lang="zh-CN" altLang="en-US" dirty="0">
              <a:latin typeface="华文仿宋" panose="02010600040101010101" pitchFamily="2" charset="-122"/>
            </a:endParaRPr>
          </a:p>
        </p:txBody>
      </p:sp>
      <p:pic>
        <p:nvPicPr>
          <p:cNvPr id="9222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138" y="2830513"/>
            <a:ext cx="3206750" cy="30908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3" name="TextBox 7"/>
          <p:cNvSpPr txBox="1"/>
          <p:nvPr/>
        </p:nvSpPr>
        <p:spPr>
          <a:xfrm flipH="1">
            <a:off x="1876425" y="6096000"/>
            <a:ext cx="66675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华文仿宋" panose="02010600040101010101" pitchFamily="2" charset="-122"/>
              </a:rPr>
              <a:t>改前</a:t>
            </a:r>
            <a:endParaRPr lang="zh-CN" altLang="en-US" dirty="0">
              <a:latin typeface="华文仿宋" panose="020106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13"/>
          <p:cNvSpPr txBox="1"/>
          <p:nvPr/>
        </p:nvSpPr>
        <p:spPr>
          <a:xfrm>
            <a:off x="555625" y="4467860"/>
            <a:ext cx="236791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>
              <a:defRPr b="1" spc="282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dirty="0"/>
              <a:t>下框焊接总成</a:t>
            </a:r>
            <a:endParaRPr lang="zh-CN" dirty="0"/>
          </a:p>
        </p:txBody>
      </p:sp>
      <p:sp>
        <p:nvSpPr>
          <p:cNvPr id="2" name="矩形 1"/>
          <p:cNvSpPr/>
          <p:nvPr/>
        </p:nvSpPr>
        <p:spPr>
          <a:xfrm>
            <a:off x="191135" y="1044575"/>
            <a:ext cx="648335" cy="21653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TextBox 13"/>
          <p:cNvSpPr txBox="1"/>
          <p:nvPr/>
        </p:nvSpPr>
        <p:spPr>
          <a:xfrm>
            <a:off x="839470" y="968375"/>
            <a:ext cx="70231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>
              <a:defRPr b="1" spc="282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dirty="0"/>
              <a:t>新</a:t>
            </a:r>
            <a:endParaRPr lang="zh-CN" dirty="0"/>
          </a:p>
        </p:txBody>
      </p:sp>
      <p:sp>
        <p:nvSpPr>
          <p:cNvPr id="9" name="TextBox 13"/>
          <p:cNvSpPr txBox="1"/>
          <p:nvPr/>
        </p:nvSpPr>
        <p:spPr>
          <a:xfrm>
            <a:off x="5060315" y="4467860"/>
            <a:ext cx="381190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>
              <a:defRPr b="1" spc="282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dirty="0"/>
              <a:t>上框焊接总成（欧马可</a:t>
            </a:r>
            <a:r>
              <a:rPr lang="en-US" altLang="zh-CN" dirty="0"/>
              <a:t>/</a:t>
            </a:r>
            <a:r>
              <a:rPr lang="zh-CN" altLang="en-US" dirty="0"/>
              <a:t>一汽</a:t>
            </a:r>
            <a:r>
              <a:rPr lang="zh-CN" dirty="0"/>
              <a:t>）</a:t>
            </a:r>
            <a:endParaRPr lang="zh-CN" dirty="0"/>
          </a:p>
        </p:txBody>
      </p:sp>
      <p:sp>
        <p:nvSpPr>
          <p:cNvPr id="4" name="矩形 3"/>
          <p:cNvSpPr/>
          <p:nvPr/>
        </p:nvSpPr>
        <p:spPr>
          <a:xfrm>
            <a:off x="1415415" y="1044575"/>
            <a:ext cx="648335" cy="21653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TextBox 13"/>
          <p:cNvSpPr txBox="1"/>
          <p:nvPr/>
        </p:nvSpPr>
        <p:spPr>
          <a:xfrm>
            <a:off x="2063750" y="968375"/>
            <a:ext cx="70231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>
              <a:defRPr b="1" spc="282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旧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140" y="1906905"/>
            <a:ext cx="2397760" cy="242951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8900" y="1573530"/>
            <a:ext cx="1290955" cy="133096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705" y="1775460"/>
            <a:ext cx="2709545" cy="269240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115" y="1336675"/>
            <a:ext cx="1495425" cy="1534160"/>
          </a:xfrm>
          <a:prstGeom prst="rect">
            <a:avLst/>
          </a:prstGeom>
        </p:spPr>
      </p:pic>
      <p:sp>
        <p:nvSpPr>
          <p:cNvPr id="9219" name="TextBox 2"/>
          <p:cNvSpPr txBox="1"/>
          <p:nvPr/>
        </p:nvSpPr>
        <p:spPr>
          <a:xfrm>
            <a:off x="376555" y="5189220"/>
            <a:ext cx="912177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1600" b="0" dirty="0">
                <a:latin typeface="华文仿宋" panose="02010600040101010101" pitchFamily="2" charset="-122"/>
              </a:rPr>
              <a:t>结论：</a:t>
            </a:r>
            <a:r>
              <a:rPr lang="en-US" altLang="zh-CN" sz="1600" b="0" dirty="0">
                <a:latin typeface="华文仿宋" panose="02010600040101010101" pitchFamily="2" charset="-122"/>
              </a:rPr>
              <a:t>1</a:t>
            </a:r>
            <a:r>
              <a:rPr lang="zh-CN" altLang="en-US" sz="1600" b="0" dirty="0">
                <a:latin typeface="华文仿宋" panose="02010600040101010101" pitchFamily="2" charset="-122"/>
              </a:rPr>
              <a:t>、轻卡减震模块和</a:t>
            </a:r>
            <a:r>
              <a:rPr lang="zh-CN" altLang="en-US" sz="1600" b="0" dirty="0">
                <a:sym typeface="+mn-ea"/>
              </a:rPr>
              <a:t>坐垫发泡内部支撑钢丝，降本</a:t>
            </a:r>
            <a:r>
              <a:rPr lang="en-US" altLang="zh-CN" sz="1600" b="0" dirty="0">
                <a:sym typeface="+mn-ea"/>
              </a:rPr>
              <a:t>24</a:t>
            </a:r>
            <a:r>
              <a:rPr lang="zh-CN" altLang="en-US" sz="1600" b="0" dirty="0">
                <a:sym typeface="+mn-ea"/>
              </a:rPr>
              <a:t>元；</a:t>
            </a:r>
            <a:endParaRPr lang="zh-CN" altLang="en-US" sz="1600" b="0" dirty="0">
              <a:sym typeface="+mn-ea"/>
            </a:endParaRPr>
          </a:p>
          <a:p>
            <a:r>
              <a:rPr lang="en-US" altLang="zh-CN" sz="1600" b="0" dirty="0">
                <a:sym typeface="+mn-ea"/>
              </a:rPr>
              <a:t>            2</a:t>
            </a:r>
            <a:r>
              <a:rPr lang="zh-CN" altLang="en-US" sz="1600" b="0" dirty="0">
                <a:sym typeface="+mn-ea"/>
              </a:rPr>
              <a:t>、冲压模具投入</a:t>
            </a:r>
            <a:r>
              <a:rPr lang="en-US" altLang="zh-CN" sz="1600" b="0" dirty="0">
                <a:sym typeface="+mn-ea"/>
              </a:rPr>
              <a:t>20</a:t>
            </a:r>
            <a:r>
              <a:rPr lang="zh-CN" altLang="en-US" sz="1600" b="0" dirty="0">
                <a:sym typeface="+mn-ea"/>
              </a:rPr>
              <a:t>万，焊接夹具投入</a:t>
            </a:r>
            <a:r>
              <a:rPr lang="en-US" altLang="zh-CN" sz="1600" b="0" dirty="0">
                <a:sym typeface="+mn-ea"/>
              </a:rPr>
              <a:t>26</a:t>
            </a:r>
            <a:r>
              <a:rPr lang="zh-CN" altLang="en-US" sz="1600" b="0" dirty="0">
                <a:sym typeface="+mn-ea"/>
              </a:rPr>
              <a:t>万，合计</a:t>
            </a:r>
            <a:r>
              <a:rPr lang="en-US" altLang="zh-CN" sz="1600" b="0" dirty="0">
                <a:sym typeface="+mn-ea"/>
              </a:rPr>
              <a:t>46</a:t>
            </a:r>
            <a:r>
              <a:rPr lang="zh-CN" altLang="en-US" sz="1600" b="0" dirty="0">
                <a:sym typeface="+mn-ea"/>
              </a:rPr>
              <a:t>万元；</a:t>
            </a:r>
            <a:endParaRPr lang="zh-CN" altLang="en-US" sz="1600" b="0" dirty="0">
              <a:sym typeface="+mn-ea"/>
            </a:endParaRPr>
          </a:p>
          <a:p>
            <a:r>
              <a:rPr lang="en-US" altLang="zh-CN" sz="1600" b="0" dirty="0">
                <a:sym typeface="+mn-ea"/>
              </a:rPr>
              <a:t>            3</a:t>
            </a:r>
            <a:r>
              <a:rPr lang="zh-CN" altLang="en-US" sz="1600" b="0" dirty="0">
                <a:sym typeface="+mn-ea"/>
              </a:rPr>
              <a:t>、按照目前轻卡减震模块月产能</a:t>
            </a:r>
            <a:r>
              <a:rPr lang="en-US" altLang="zh-CN" sz="1600" b="0" dirty="0">
                <a:sym typeface="+mn-ea"/>
              </a:rPr>
              <a:t>6400</a:t>
            </a:r>
            <a:r>
              <a:rPr lang="zh-CN" altLang="en-US" sz="1600" b="0" dirty="0">
                <a:sym typeface="+mn-ea"/>
              </a:rPr>
              <a:t>个，每月可节省</a:t>
            </a:r>
            <a:r>
              <a:rPr lang="en-US" altLang="zh-CN" sz="1600" b="0" dirty="0">
                <a:sym typeface="+mn-ea"/>
              </a:rPr>
              <a:t>15.36</a:t>
            </a:r>
            <a:r>
              <a:rPr lang="zh-CN" altLang="en-US" sz="1600" b="0" dirty="0">
                <a:sym typeface="+mn-ea"/>
              </a:rPr>
              <a:t>万元，预计</a:t>
            </a:r>
            <a:r>
              <a:rPr lang="en-US" altLang="zh-CN" sz="1600" b="0" dirty="0">
                <a:sym typeface="+mn-ea"/>
              </a:rPr>
              <a:t>3</a:t>
            </a:r>
            <a:r>
              <a:rPr lang="zh-CN" altLang="en-US" sz="1600" b="0" dirty="0">
                <a:sym typeface="+mn-ea"/>
              </a:rPr>
              <a:t>个月收回投入。</a:t>
            </a:r>
            <a:endParaRPr lang="zh-CN" altLang="en-US" sz="1600" b="0" dirty="0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_Profil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32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宋体" panose="02010600030101010101" pitchFamily="2" charset="-122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32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宋体" panose="02010600030101010101" pitchFamily="2" charset="-122"/>
            <a:ea typeface="宋体" panose="02010600030101010101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京剧脸谱">
  <a:themeElements>
    <a:clrScheme name="京剧脸谱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CCECFF"/>
      </a:accent1>
      <a:accent2>
        <a:srgbClr val="FFFF66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5C"/>
      </a:accent6>
      <a:hlink>
        <a:srgbClr val="0000FF"/>
      </a:hlink>
      <a:folHlink>
        <a:srgbClr val="006666"/>
      </a:folHlink>
    </a:clrScheme>
    <a:fontScheme name="京剧脸谱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京剧脸谱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CCECFF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5C"/>
        </a:accent6>
        <a:hlink>
          <a:srgbClr val="0000FF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2">
        <a:dk1>
          <a:srgbClr val="000099"/>
        </a:dk1>
        <a:lt1>
          <a:srgbClr val="E9E9FF"/>
        </a:lt1>
        <a:dk2>
          <a:srgbClr val="000000"/>
        </a:dk2>
        <a:lt2>
          <a:srgbClr val="969696"/>
        </a:lt2>
        <a:accent1>
          <a:srgbClr val="FFCCCC"/>
        </a:accent1>
        <a:accent2>
          <a:srgbClr val="CC3300"/>
        </a:accent2>
        <a:accent3>
          <a:srgbClr val="F2F2FF"/>
        </a:accent3>
        <a:accent4>
          <a:srgbClr val="000082"/>
        </a:accent4>
        <a:accent5>
          <a:srgbClr val="FFE2E2"/>
        </a:accent5>
        <a:accent6>
          <a:srgbClr val="B92D00"/>
        </a:accent6>
        <a:hlink>
          <a:srgbClr val="993366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3">
        <a:dk1>
          <a:srgbClr val="000000"/>
        </a:dk1>
        <a:lt1>
          <a:srgbClr val="FFFFCC"/>
        </a:lt1>
        <a:dk2>
          <a:srgbClr val="000099"/>
        </a:dk2>
        <a:lt2>
          <a:srgbClr val="969696"/>
        </a:lt2>
        <a:accent1>
          <a:srgbClr val="C5D4BC"/>
        </a:accent1>
        <a:accent2>
          <a:srgbClr val="FFCC99"/>
        </a:accent2>
        <a:accent3>
          <a:srgbClr val="FFFFE2"/>
        </a:accent3>
        <a:accent4>
          <a:srgbClr val="000000"/>
        </a:accent4>
        <a:accent5>
          <a:srgbClr val="DFE6DA"/>
        </a:accent5>
        <a:accent6>
          <a:srgbClr val="E7B98A"/>
        </a:accent6>
        <a:hlink>
          <a:srgbClr val="5A5A86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4">
        <a:dk1>
          <a:srgbClr val="969696"/>
        </a:dk1>
        <a:lt1>
          <a:srgbClr val="FFFFFF"/>
        </a:lt1>
        <a:dk2>
          <a:srgbClr val="CCECFF"/>
        </a:dk2>
        <a:lt2>
          <a:srgbClr val="003300"/>
        </a:lt2>
        <a:accent1>
          <a:srgbClr val="CC9900"/>
        </a:accent1>
        <a:accent2>
          <a:srgbClr val="CCECFF"/>
        </a:accent2>
        <a:accent3>
          <a:srgbClr val="E2F4FF"/>
        </a:accent3>
        <a:accent4>
          <a:srgbClr val="DADADA"/>
        </a:accent4>
        <a:accent5>
          <a:srgbClr val="E2CAAA"/>
        </a:accent5>
        <a:accent6>
          <a:srgbClr val="B9D6E7"/>
        </a:accent6>
        <a:hlink>
          <a:srgbClr val="FFFF00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京剧脸谱 5">
        <a:dk1>
          <a:srgbClr val="000099"/>
        </a:dk1>
        <a:lt1>
          <a:srgbClr val="CEE8DF"/>
        </a:lt1>
        <a:dk2>
          <a:srgbClr val="8A5667"/>
        </a:dk2>
        <a:lt2>
          <a:srgbClr val="B77A3D"/>
        </a:lt2>
        <a:accent1>
          <a:srgbClr val="E1F4FF"/>
        </a:accent1>
        <a:accent2>
          <a:srgbClr val="FFCC99"/>
        </a:accent2>
        <a:accent3>
          <a:srgbClr val="E3F2EC"/>
        </a:accent3>
        <a:accent4>
          <a:srgbClr val="000082"/>
        </a:accent4>
        <a:accent5>
          <a:srgbClr val="EEF8FF"/>
        </a:accent5>
        <a:accent6>
          <a:srgbClr val="E7B98A"/>
        </a:accent6>
        <a:hlink>
          <a:srgbClr val="993366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6">
        <a:dk1>
          <a:srgbClr val="000099"/>
        </a:dk1>
        <a:lt1>
          <a:srgbClr val="FEF5DA"/>
        </a:lt1>
        <a:dk2>
          <a:srgbClr val="CC0000"/>
        </a:dk2>
        <a:lt2>
          <a:srgbClr val="969696"/>
        </a:lt2>
        <a:accent1>
          <a:srgbClr val="F3F6DE"/>
        </a:accent1>
        <a:accent2>
          <a:srgbClr val="9999FF"/>
        </a:accent2>
        <a:accent3>
          <a:srgbClr val="FEF9EA"/>
        </a:accent3>
        <a:accent4>
          <a:srgbClr val="000082"/>
        </a:accent4>
        <a:accent5>
          <a:srgbClr val="F8FAEC"/>
        </a:accent5>
        <a:accent6>
          <a:srgbClr val="8A8AE7"/>
        </a:accent6>
        <a:hlink>
          <a:srgbClr val="9900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7">
        <a:dk1>
          <a:srgbClr val="660066"/>
        </a:dk1>
        <a:lt1>
          <a:srgbClr val="F0EBE0"/>
        </a:lt1>
        <a:dk2>
          <a:srgbClr val="006666"/>
        </a:dk2>
        <a:lt2>
          <a:srgbClr val="969696"/>
        </a:lt2>
        <a:accent1>
          <a:srgbClr val="D1E1D3"/>
        </a:accent1>
        <a:accent2>
          <a:srgbClr val="FF9933"/>
        </a:accent2>
        <a:accent3>
          <a:srgbClr val="F6F3ED"/>
        </a:accent3>
        <a:accent4>
          <a:srgbClr val="560056"/>
        </a:accent4>
        <a:accent5>
          <a:srgbClr val="E5EEE6"/>
        </a:accent5>
        <a:accent6>
          <a:srgbClr val="E78A2D"/>
        </a:accent6>
        <a:hlink>
          <a:srgbClr val="1C1C1C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8">
        <a:dk1>
          <a:srgbClr val="000000"/>
        </a:dk1>
        <a:lt1>
          <a:srgbClr val="FBF8E1"/>
        </a:lt1>
        <a:dk2>
          <a:srgbClr val="E40000"/>
        </a:dk2>
        <a:lt2>
          <a:srgbClr val="B77A3D"/>
        </a:lt2>
        <a:accent1>
          <a:srgbClr val="DDDDDD"/>
        </a:accent1>
        <a:accent2>
          <a:srgbClr val="FFCC00"/>
        </a:accent2>
        <a:accent3>
          <a:srgbClr val="FDFBEE"/>
        </a:accent3>
        <a:accent4>
          <a:srgbClr val="000000"/>
        </a:accent4>
        <a:accent5>
          <a:srgbClr val="EBEBEB"/>
        </a:accent5>
        <a:accent6>
          <a:srgbClr val="E7B900"/>
        </a:accent6>
        <a:hlink>
          <a:srgbClr val="990000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WPS 演示</Application>
  <PresentationFormat>A4 纸张(210x297 毫米)</PresentationFormat>
  <Paragraphs>22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华文仿宋</vt:lpstr>
      <vt:lpstr>楷体_GB2312</vt:lpstr>
      <vt:lpstr>新宋体</vt:lpstr>
      <vt:lpstr>Verdana</vt:lpstr>
      <vt:lpstr>微软雅黑</vt:lpstr>
      <vt:lpstr>Arial Unicode MS</vt:lpstr>
      <vt:lpstr>2_Profile</vt:lpstr>
      <vt:lpstr>京剧脸谱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北京光华荣昌汽车部件有限公司</dc:title>
  <dc:creator>赵柱民</dc:creator>
  <cp:lastModifiedBy>冯敬乾</cp:lastModifiedBy>
  <cp:revision>1857</cp:revision>
  <dcterms:created xsi:type="dcterms:W3CDTF">2007-09-14T06:23:52Z</dcterms:created>
  <dcterms:modified xsi:type="dcterms:W3CDTF">2025-03-19T09:36:58Z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AFE897AA6B7C48B9BFE1CE84ECEEA904_12</vt:lpwstr>
  </property>
  <property fmtid="{D5CDD505-2E9C-101B-9397-08002B2CF9AE}" pid="3" name="KSOProductBuildVer">
    <vt:lpwstr>2052-12.1.0.20305</vt:lpwstr>
  </property>
</Properties>
</file>