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2"/>
  </p:notesMasterIdLst>
  <p:handoutMasterIdLst>
    <p:handoutMasterId r:id="rId23"/>
  </p:handoutMasterIdLst>
  <p:sldIdLst>
    <p:sldId id="333" r:id="rId5"/>
    <p:sldId id="316" r:id="rId6"/>
    <p:sldId id="317" r:id="rId7"/>
    <p:sldId id="318" r:id="rId8"/>
    <p:sldId id="319" r:id="rId9"/>
    <p:sldId id="322" r:id="rId10"/>
    <p:sldId id="324" r:id="rId11"/>
    <p:sldId id="321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</p:sldIdLst>
  <p:sldSz cx="9906000" cy="6858000" type="A4"/>
  <p:notesSz cx="9934575" cy="68024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507B9852-4B30-40F9-9EDA-C9455583652F}">
          <p14:sldIdLst>
            <p14:sldId id="333"/>
          </p14:sldIdLst>
        </p14:section>
        <p14:section name="1880靠背总成图&amp;2060靠背总成图" id="{2E3D4A9C-EB75-450D-9E69-45AAAD96A43B}">
          <p14:sldIdLst>
            <p14:sldId id="316"/>
            <p14:sldId id="317"/>
            <p14:sldId id="318"/>
          </p14:sldIdLst>
        </p14:section>
        <p14:section name="副司机一序" id="{367AA195-3FE3-4629-8405-396B2320F51F}">
          <p14:sldIdLst>
            <p14:sldId id="319"/>
            <p14:sldId id="322"/>
          </p14:sldIdLst>
        </p14:section>
        <p14:section name="副司机二序" id="{0A0C8B29-CA95-4A04-ABA2-4233F52F994E}">
          <p14:sldIdLst>
            <p14:sldId id="324"/>
            <p14:sldId id="321"/>
            <p14:sldId id="323"/>
            <p14:sldId id="325"/>
          </p14:sldIdLst>
        </p14:section>
        <p14:section name="主驾一序" id="{E5BC7DB1-773C-4D3E-80FE-4013239CD2D2}">
          <p14:sldIdLst>
            <p14:sldId id="326"/>
            <p14:sldId id="327"/>
          </p14:sldIdLst>
        </p14:section>
        <p14:section name="主驾二序" id="{45C7B2A0-51C3-430B-A34F-A2C5E2574683}">
          <p14:sldIdLst>
            <p14:sldId id="328"/>
            <p14:sldId id="329"/>
          </p14:sldIdLst>
        </p14:section>
        <p14:section name="主驾三序-基础款" id="{53A60EFB-23EC-43F5-B601-B12968E51D7B}">
          <p14:sldIdLst>
            <p14:sldId id="330"/>
          </p14:sldIdLst>
        </p14:section>
        <p14:section name="主驾三序减震款" id="{37D40FDE-D0A6-45BC-A199-AA99799B5622}">
          <p14:sldIdLst>
            <p14:sldId id="331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3220" userDrawn="1">
          <p15:clr>
            <a:srgbClr val="A4A3A4"/>
          </p15:clr>
        </p15:guide>
        <p15:guide id="4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A"/>
    <a:srgbClr val="99FF66"/>
    <a:srgbClr val="0000CC"/>
    <a:srgbClr val="000066"/>
    <a:srgbClr val="666699"/>
    <a:srgbClr val="FF9999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6" autoAdjust="0"/>
    <p:restoredTop sz="99885" autoAdjust="0"/>
  </p:normalViewPr>
  <p:slideViewPr>
    <p:cSldViewPr>
      <p:cViewPr varScale="1">
        <p:scale>
          <a:sx n="114" d="100"/>
          <a:sy n="114" d="100"/>
        </p:scale>
        <p:origin x="780" y="96"/>
      </p:cViewPr>
      <p:guideLst>
        <p:guide orient="horz" pos="2160"/>
        <p:guide pos="3120"/>
        <p:guide pos="3220"/>
        <p:guide orient="horz" pos="2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5925" cy="340826"/>
          </a:xfrm>
          <a:prstGeom prst="rect">
            <a:avLst/>
          </a:prstGeom>
        </p:spPr>
        <p:txBody>
          <a:bodyPr vert="horz" lIns="73892" tIns="36945" rIns="73892" bIns="36945" rtlCol="0"/>
          <a:lstStyle>
            <a:lvl1pPr algn="l"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7367" y="1"/>
            <a:ext cx="4305925" cy="340826"/>
          </a:xfrm>
          <a:prstGeom prst="rect">
            <a:avLst/>
          </a:prstGeom>
        </p:spPr>
        <p:txBody>
          <a:bodyPr vert="horz" lIns="73892" tIns="36945" rIns="73892" bIns="36945" rtlCol="0"/>
          <a:lstStyle>
            <a:lvl1pPr algn="r">
              <a:defRPr sz="1000"/>
            </a:lvl1pPr>
          </a:lstStyle>
          <a:p>
            <a:pPr>
              <a:defRPr/>
            </a:pPr>
            <a:fld id="{9EDBDD4B-C952-41EB-87E6-F71DF1877CF9}" type="datetimeFigureOut">
              <a:rPr lang="ko-KR" altLang="en-US"/>
              <a:pPr>
                <a:defRPr/>
              </a:pPr>
              <a:t>2025-03-17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1613"/>
            <a:ext cx="4305925" cy="339544"/>
          </a:xfrm>
          <a:prstGeom prst="rect">
            <a:avLst/>
          </a:prstGeom>
        </p:spPr>
        <p:txBody>
          <a:bodyPr vert="horz" lIns="73892" tIns="36945" rIns="73892" bIns="36945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7367" y="6461613"/>
            <a:ext cx="4305925" cy="339544"/>
          </a:xfrm>
          <a:prstGeom prst="rect">
            <a:avLst/>
          </a:prstGeom>
        </p:spPr>
        <p:txBody>
          <a:bodyPr vert="horz" lIns="73892" tIns="36945" rIns="73892" bIns="36945" rtlCol="0" anchor="b"/>
          <a:lstStyle>
            <a:lvl1pPr algn="r">
              <a:defRPr sz="1000"/>
            </a:lvl1pPr>
          </a:lstStyle>
          <a:p>
            <a:pPr>
              <a:defRPr/>
            </a:pPr>
            <a:fld id="{C4C96498-7E5C-4D8D-B27D-42C3443596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417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5925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5" tIns="46082" rIns="92165" bIns="46082" numCol="1" anchor="t" anchorCtr="0" compatLnSpc="1">
            <a:prstTxWarp prst="textNoShape">
              <a:avLst/>
            </a:prstTxWarp>
          </a:bodyPr>
          <a:lstStyle>
            <a:lvl1pPr defTabSz="921075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367" y="1"/>
            <a:ext cx="4305925" cy="34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5" tIns="46082" rIns="92165" bIns="46082" numCol="1" anchor="t" anchorCtr="0" compatLnSpc="1">
            <a:prstTxWarp prst="textNoShape">
              <a:avLst/>
            </a:prstTxWarp>
          </a:bodyPr>
          <a:lstStyle>
            <a:lvl1pPr algn="r" defTabSz="921075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9350" cy="2554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972" y="3230166"/>
            <a:ext cx="7946632" cy="306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5" tIns="46082" rIns="92165" bIns="46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1613"/>
            <a:ext cx="4305925" cy="3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5" tIns="46082" rIns="92165" bIns="46082" numCol="1" anchor="b" anchorCtr="0" compatLnSpc="1">
            <a:prstTxWarp prst="textNoShape">
              <a:avLst/>
            </a:prstTxWarp>
          </a:bodyPr>
          <a:lstStyle>
            <a:lvl1pPr defTabSz="921075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367" y="6461613"/>
            <a:ext cx="4305925" cy="3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5" tIns="46082" rIns="92165" bIns="46082" numCol="1" anchor="b" anchorCtr="0" compatLnSpc="1">
            <a:prstTxWarp prst="textNoShape">
              <a:avLst/>
            </a:prstTxWarp>
          </a:bodyPr>
          <a:lstStyle>
            <a:lvl1pPr algn="r" defTabSz="921075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86EC55D-F294-4950-8155-E73AAA81968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038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7"/>
          <p:cNvSpPr>
            <a:spLocks noChangeShapeType="1"/>
          </p:cNvSpPr>
          <p:nvPr userDrawn="1"/>
        </p:nvSpPr>
        <p:spPr bwMode="auto">
          <a:xfrm>
            <a:off x="0" y="6550025"/>
            <a:ext cx="9334500" cy="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 userDrawn="1"/>
        </p:nvGrpSpPr>
        <p:grpSpPr bwMode="auto">
          <a:xfrm>
            <a:off x="0" y="379413"/>
            <a:ext cx="9896475" cy="312737"/>
            <a:chOff x="6" y="309"/>
            <a:chExt cx="6234" cy="197"/>
          </a:xfrm>
        </p:grpSpPr>
        <p:sp>
          <p:nvSpPr>
            <p:cNvPr id="112643" name="Rectangle 3"/>
            <p:cNvSpPr>
              <a:spLocks noChangeArrowheads="1"/>
            </p:cNvSpPr>
            <p:nvPr/>
          </p:nvSpPr>
          <p:spPr bwMode="auto">
            <a:xfrm>
              <a:off x="6" y="385"/>
              <a:ext cx="6234" cy="51"/>
            </a:xfrm>
            <a:prstGeom prst="rect">
              <a:avLst/>
            </a:prstGeom>
            <a:gradFill rotWithShape="1">
              <a:gsLst>
                <a:gs pos="0">
                  <a:srgbClr val="39058D"/>
                </a:gs>
                <a:gs pos="100000">
                  <a:srgbClr val="39058D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6068" y="309"/>
              <a:ext cx="149" cy="197"/>
              <a:chOff x="6097" y="271"/>
              <a:chExt cx="138" cy="197"/>
            </a:xfrm>
          </p:grpSpPr>
          <p:sp>
            <p:nvSpPr>
              <p:cNvPr id="112645" name="Oval 5"/>
              <p:cNvSpPr>
                <a:spLocks noChangeArrowheads="1"/>
              </p:cNvSpPr>
              <p:nvPr/>
            </p:nvSpPr>
            <p:spPr bwMode="auto">
              <a:xfrm rot="15731364" flipV="1">
                <a:off x="6133" y="361"/>
                <a:ext cx="102" cy="103"/>
              </a:xfrm>
              <a:prstGeom prst="ellipse">
                <a:avLst/>
              </a:prstGeom>
              <a:solidFill>
                <a:srgbClr val="CABBF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2646" name="Oval 6"/>
              <p:cNvSpPr>
                <a:spLocks noChangeArrowheads="1"/>
              </p:cNvSpPr>
              <p:nvPr/>
            </p:nvSpPr>
            <p:spPr bwMode="auto">
              <a:xfrm rot="15731364" flipV="1">
                <a:off x="6121" y="348"/>
                <a:ext cx="102" cy="103"/>
              </a:xfrm>
              <a:prstGeom prst="ellipse">
                <a:avLst/>
              </a:prstGeom>
              <a:solidFill>
                <a:srgbClr val="FDFEEA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2647" name="Oval 7"/>
              <p:cNvSpPr>
                <a:spLocks noChangeArrowheads="1"/>
              </p:cNvSpPr>
              <p:nvPr/>
            </p:nvSpPr>
            <p:spPr bwMode="auto">
              <a:xfrm rot="-9410423">
                <a:off x="6178" y="363"/>
                <a:ext cx="22" cy="63"/>
              </a:xfrm>
              <a:prstGeom prst="ellipse">
                <a:avLst/>
              </a:prstGeom>
              <a:solidFill>
                <a:srgbClr val="F7FFE1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12648" name="Oval 8"/>
              <p:cNvSpPr>
                <a:spLocks noChangeArrowheads="1"/>
              </p:cNvSpPr>
              <p:nvPr/>
            </p:nvSpPr>
            <p:spPr bwMode="auto">
              <a:xfrm rot="12189577" flipV="1">
                <a:off x="6103" y="271"/>
                <a:ext cx="120" cy="72"/>
              </a:xfrm>
              <a:prstGeom prst="ellipse">
                <a:avLst/>
              </a:prstGeom>
              <a:gradFill rotWithShape="1">
                <a:gsLst>
                  <a:gs pos="0">
                    <a:srgbClr val="66FF33">
                      <a:gamma/>
                      <a:tint val="9412"/>
                      <a:invGamma/>
                    </a:srgbClr>
                  </a:gs>
                  <a:gs pos="100000">
                    <a:srgbClr val="66FF3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grpSp>
            <p:nvGrpSpPr>
              <p:cNvPr id="11273" name="Group 9"/>
              <p:cNvGrpSpPr>
                <a:grpSpLocks/>
              </p:cNvGrpSpPr>
              <p:nvPr/>
            </p:nvGrpSpPr>
            <p:grpSpPr bwMode="auto">
              <a:xfrm rot="13960470" flipV="1">
                <a:off x="6091" y="356"/>
                <a:ext cx="118" cy="105"/>
                <a:chOff x="1338" y="1162"/>
                <a:chExt cx="998" cy="2268"/>
              </a:xfrm>
            </p:grpSpPr>
            <p:sp>
              <p:nvSpPr>
                <p:cNvPr id="112650" name="Oval 10"/>
                <p:cNvSpPr>
                  <a:spLocks noChangeArrowheads="1"/>
                </p:cNvSpPr>
                <p:nvPr/>
              </p:nvSpPr>
              <p:spPr bwMode="auto">
                <a:xfrm rot="-1770893">
                  <a:off x="1852" y="2059"/>
                  <a:ext cx="871" cy="1880"/>
                </a:xfrm>
                <a:prstGeom prst="ellipse">
                  <a:avLst/>
                </a:prstGeom>
                <a:solidFill>
                  <a:srgbClr val="E0D7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112651" name="Oval 11"/>
                <p:cNvSpPr>
                  <a:spLocks noChangeArrowheads="1"/>
                </p:cNvSpPr>
                <p:nvPr/>
              </p:nvSpPr>
              <p:spPr bwMode="auto">
                <a:xfrm rot="-1770893">
                  <a:off x="2043" y="2152"/>
                  <a:ext cx="871" cy="1760"/>
                </a:xfrm>
                <a:prstGeom prst="ellipse">
                  <a:avLst/>
                </a:prstGeom>
                <a:solidFill>
                  <a:srgbClr val="FDFE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1/6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0" y="620713"/>
            <a:ext cx="9906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8555038" y="128588"/>
            <a:ext cx="677862" cy="2651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5533" tIns="47765" rIns="95533" bIns="47765" anchor="ctr"/>
          <a:lstStyle/>
          <a:p>
            <a:pPr algn="ctr" defTabSz="955675">
              <a:defRPr/>
            </a:pPr>
            <a:r>
              <a:rPr lang="ko-KR" altLang="en-US" sz="800" b="1">
                <a:solidFill>
                  <a:srgbClr val="FF0000"/>
                </a:solidFill>
              </a:rPr>
              <a:t>對 外 秘</a:t>
            </a:r>
          </a:p>
          <a:p>
            <a:pPr algn="ctr" defTabSz="955675">
              <a:defRPr/>
            </a:pPr>
            <a:r>
              <a:rPr lang="en-US" altLang="ko-KR" sz="800">
                <a:solidFill>
                  <a:srgbClr val="FF0000"/>
                </a:solidFill>
              </a:rPr>
              <a:t>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改造费用及周期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A8E0F3-44C1-4B0B-B78F-5B41648B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2" y="1121044"/>
            <a:ext cx="6144101" cy="4659034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512EF917-08A6-4B25-8594-689CE564A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92" y="1776360"/>
            <a:ext cx="2441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天津朗力报价及周期构成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表格 8">
            <a:extLst>
              <a:ext uri="{FF2B5EF4-FFF2-40B4-BE49-F238E27FC236}">
                <a16:creationId xmlns:a16="http://schemas.microsoft.com/office/drawing/2014/main" id="{AFBCA204-4C7E-4CF2-8BC7-FBB4FD646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085517"/>
              </p:ext>
            </p:extLst>
          </p:nvPr>
        </p:nvGraphicFramePr>
        <p:xfrm>
          <a:off x="6044379" y="2492896"/>
          <a:ext cx="35903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768">
                  <a:extLst>
                    <a:ext uri="{9D8B030D-6E8A-4147-A177-3AD203B41FA5}">
                      <a16:colId xmlns:a16="http://schemas.microsoft.com/office/drawing/2014/main" val="2741905287"/>
                    </a:ext>
                  </a:extLst>
                </a:gridCol>
                <a:gridCol w="1196768">
                  <a:extLst>
                    <a:ext uri="{9D8B030D-6E8A-4147-A177-3AD203B41FA5}">
                      <a16:colId xmlns:a16="http://schemas.microsoft.com/office/drawing/2014/main" val="2266652197"/>
                    </a:ext>
                  </a:extLst>
                </a:gridCol>
                <a:gridCol w="1196768">
                  <a:extLst>
                    <a:ext uri="{9D8B030D-6E8A-4147-A177-3AD203B41FA5}">
                      <a16:colId xmlns:a16="http://schemas.microsoft.com/office/drawing/2014/main" val="1575151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报价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周期（天）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11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设计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4400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7-14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13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加工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8800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14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83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现场安装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4400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7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41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交通住宿等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2200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34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13%</a:t>
                      </a:r>
                      <a:r>
                        <a:rPr lang="zh-CN" altLang="en-US" sz="1400" dirty="0"/>
                        <a:t>增值税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2860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54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/>
                        <a:t>合计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22000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789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5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副司机二序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37" y="5301208"/>
            <a:ext cx="40831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在图示位置增加副驾背弯管焊接总成的定位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0AD7553-93A3-430D-B613-B68157FD8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980728"/>
            <a:ext cx="4103737" cy="40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6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主驾一序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36" y="5264031"/>
            <a:ext cx="3741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</a:rPr>
              <a:t>相关夹具块重新设计 ，满足折弯件定位</a:t>
            </a:r>
            <a:endParaRPr lang="en-US" altLang="ko-KR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41F7D1-A92A-4F94-B981-4A160A3A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1255415"/>
            <a:ext cx="3638228" cy="33569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F8A34E9-8EAE-444D-8137-0B56E3364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93" y="1248392"/>
            <a:ext cx="2750690" cy="229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主驾一序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736" y="5264031"/>
            <a:ext cx="3741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</a:rPr>
              <a:t>相关夹具块重新设计 ，满足折弯件定位</a:t>
            </a:r>
            <a:endParaRPr lang="en-US" altLang="ko-KR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64B86E-7A36-4271-B6D0-1941139FE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1095787"/>
            <a:ext cx="3524435" cy="35954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452B819-2D9E-49BD-BC2D-9494D7CE9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32" y="1077913"/>
            <a:ext cx="3056211" cy="267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主驾二序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592" y="5264031"/>
            <a:ext cx="5178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</a:rPr>
              <a:t>相关夹具块重新设计 ，满足折弯件定位及避让焊枪空间</a:t>
            </a:r>
            <a:endParaRPr lang="en-US" altLang="ko-KR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A16915-9026-42EB-A3E8-704B29153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1340768"/>
            <a:ext cx="4101281" cy="29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主驾二序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89" y="5264031"/>
            <a:ext cx="7640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</a:rPr>
              <a:t>相关夹具块重新设计 ，满足折弯件定位（后期基础款和减震款钢带位置调整一致）</a:t>
            </a:r>
            <a:endParaRPr lang="en-US" altLang="ko-KR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19675D-AC5C-4A33-BD3F-B276624D9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4" y="1060407"/>
            <a:ext cx="3761606" cy="37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4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主驾三序基础款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287" y="5264031"/>
            <a:ext cx="572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</a:rPr>
              <a:t>图示位置增加卡槽，定位二序的焊接总成，部分干涉单元拆除</a:t>
            </a:r>
            <a:endParaRPr lang="en-US" altLang="ko-KR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58401D-2F5B-44B6-9EB3-25720A265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92" y="1430305"/>
            <a:ext cx="3531089" cy="31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39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主驾三序减震款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592" y="5199657"/>
            <a:ext cx="38779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</a:rPr>
              <a:t>图示位置增加卡槽，定位二序的焊接总成</a:t>
            </a:r>
            <a:endParaRPr lang="en-US" altLang="ko-KR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72A453-DDBF-452E-8C1F-1E40D3EE9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54" y="1104900"/>
            <a:ext cx="3793604" cy="3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3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主驾三序减震款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962" y="5199657"/>
            <a:ext cx="3057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</a:rPr>
              <a:t>新增定位单元，满足绿色件定位</a:t>
            </a:r>
            <a:endParaRPr lang="en-US" altLang="ko-KR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26D7EBA-1191-48E1-A815-CB493AC9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66" y="1129403"/>
            <a:ext cx="362533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5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en-US" altLang="zh-CN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1880</a:t>
            </a:r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靠背总成图</a:t>
            </a:r>
            <a:r>
              <a:rPr lang="en-US" altLang="zh-CN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&amp;2060</a:t>
            </a:r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靠背总成图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7AF178D-D28D-465F-9F46-87A0C2EF7F1A}"/>
              </a:ext>
            </a:extLst>
          </p:cNvPr>
          <p:cNvGrpSpPr/>
          <p:nvPr/>
        </p:nvGrpSpPr>
        <p:grpSpPr>
          <a:xfrm>
            <a:off x="560512" y="1484784"/>
            <a:ext cx="4923994" cy="4045363"/>
            <a:chOff x="1424608" y="1556792"/>
            <a:chExt cx="4923994" cy="404536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4B6E515-4850-4D12-BF06-4E421A081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4608" y="1556792"/>
              <a:ext cx="4923994" cy="4045363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34BEAA1-CFE4-4B89-AFBE-9C48DED1E413}"/>
                </a:ext>
              </a:extLst>
            </p:cNvPr>
            <p:cNvSpPr/>
            <p:nvPr/>
          </p:nvSpPr>
          <p:spPr>
            <a:xfrm>
              <a:off x="3278287" y="3789040"/>
              <a:ext cx="576064" cy="50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B4C00F-0F01-471F-97BC-9677E9A9A4A1}"/>
                </a:ext>
              </a:extLst>
            </p:cNvPr>
            <p:cNvSpPr/>
            <p:nvPr/>
          </p:nvSpPr>
          <p:spPr>
            <a:xfrm>
              <a:off x="4237380" y="3579473"/>
              <a:ext cx="576064" cy="5040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 Box 3">
            <a:extLst>
              <a:ext uri="{FF2B5EF4-FFF2-40B4-BE49-F238E27FC236}">
                <a16:creationId xmlns:a16="http://schemas.microsoft.com/office/drawing/2014/main" id="{D3D6D063-4B97-46C4-8D5A-9E1CB4F9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543" y="2009744"/>
            <a:ext cx="39164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图示</a:t>
            </a:r>
            <a:r>
              <a:rPr lang="en-US" altLang="zh-CN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1880</a:t>
            </a: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靠背总成图</a:t>
            </a:r>
            <a:r>
              <a:rPr lang="en-US" altLang="zh-CN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定位</a:t>
            </a:r>
            <a:r>
              <a:rPr lang="en-US" altLang="zh-CN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与产品干涉，</a:t>
            </a:r>
            <a:endParaRPr lang="en-US" altLang="zh-CN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需改造满足黄色件定位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218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en-US" altLang="zh-CN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1880</a:t>
            </a:r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靠背总成图</a:t>
            </a:r>
            <a:r>
              <a:rPr lang="en-US" altLang="zh-CN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&amp;2060</a:t>
            </a:r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靠背总成图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D3D6D063-4B97-46C4-8D5A-9E1CB4F9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318" y="2009744"/>
            <a:ext cx="33009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图示</a:t>
            </a:r>
            <a:r>
              <a:rPr lang="en-US" altLang="zh-CN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1880</a:t>
            </a: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靠背总成图</a:t>
            </a:r>
            <a:r>
              <a:rPr lang="en-US" altLang="zh-CN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定位</a:t>
            </a:r>
            <a:r>
              <a:rPr lang="en-US" altLang="zh-CN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需改造</a:t>
            </a:r>
            <a:endParaRPr lang="en-US" altLang="zh-CN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，满足绿色钢丝定位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CC55E9B-DC50-4751-99F2-D6F4F4E53EC4}"/>
              </a:ext>
            </a:extLst>
          </p:cNvPr>
          <p:cNvGrpSpPr/>
          <p:nvPr/>
        </p:nvGrpSpPr>
        <p:grpSpPr>
          <a:xfrm>
            <a:off x="704528" y="1628800"/>
            <a:ext cx="4131516" cy="3651108"/>
            <a:chOff x="704528" y="1628800"/>
            <a:chExt cx="4131516" cy="365110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8898E10-AA88-46A7-A2FB-C403623B6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4528" y="1628800"/>
              <a:ext cx="4131516" cy="3651108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A13CF42-FBDB-4D9C-B754-3BBF302764C3}"/>
                </a:ext>
              </a:extLst>
            </p:cNvPr>
            <p:cNvSpPr/>
            <p:nvPr/>
          </p:nvSpPr>
          <p:spPr>
            <a:xfrm>
              <a:off x="2798888" y="3284984"/>
              <a:ext cx="1146000" cy="14401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E5C3BA45-9148-4113-96FB-B62FF3D3B322}"/>
                </a:ext>
              </a:extLst>
            </p:cNvPr>
            <p:cNvCxnSpPr/>
            <p:nvPr/>
          </p:nvCxnSpPr>
          <p:spPr>
            <a:xfrm flipV="1">
              <a:off x="1808361" y="3140968"/>
              <a:ext cx="936104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050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en-US" altLang="zh-CN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1880</a:t>
            </a:r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靠背总成图</a:t>
            </a:r>
            <a:r>
              <a:rPr lang="en-US" altLang="zh-CN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&amp;2060</a:t>
            </a:r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靠背总成图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D3D6D063-4B97-46C4-8D5A-9E1CB4F9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255" y="1418873"/>
            <a:ext cx="2031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图示单元需改造</a:t>
            </a:r>
            <a:endParaRPr lang="en-US" altLang="zh-CN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，满足绿色钢丝定位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C2B2F88B-FFAA-4BE4-AD50-868837E7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803" y="3399428"/>
            <a:ext cx="24416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图示钢丝下方夹具块拆除</a:t>
            </a:r>
            <a:endParaRPr lang="en-US" altLang="zh-CN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，同时新增此件的定位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F603CE9-5240-45D0-AF32-92BF620E617A}"/>
              </a:ext>
            </a:extLst>
          </p:cNvPr>
          <p:cNvGrpSpPr/>
          <p:nvPr/>
        </p:nvGrpSpPr>
        <p:grpSpPr>
          <a:xfrm>
            <a:off x="488504" y="1048559"/>
            <a:ext cx="4680520" cy="4567436"/>
            <a:chOff x="488504" y="1048559"/>
            <a:chExt cx="4680520" cy="456743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C62823B-049C-4A86-8F29-99FC390F8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8504" y="1048559"/>
              <a:ext cx="3348580" cy="4005064"/>
            </a:xfrm>
            <a:prstGeom prst="rect">
              <a:avLst/>
            </a:prstGeom>
          </p:spPr>
        </p:pic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3F812EAE-9143-4913-90FC-E5ECCC7E4C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6776" y="1916832"/>
              <a:ext cx="2232248" cy="5760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E7DA4BC0-6D4B-4330-8D34-1FF826E8A0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8784" y="3217153"/>
              <a:ext cx="1608938" cy="3558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0C43FC2-CE08-47D4-9B69-815C951CA9A7}"/>
                </a:ext>
              </a:extLst>
            </p:cNvPr>
            <p:cNvSpPr/>
            <p:nvPr/>
          </p:nvSpPr>
          <p:spPr>
            <a:xfrm>
              <a:off x="1352600" y="3564652"/>
              <a:ext cx="1584176" cy="3558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28696388-F33E-46F4-A8FA-6226E70C19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58757" y="3941411"/>
              <a:ext cx="804469" cy="16745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318" y="5801036"/>
            <a:ext cx="14157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图示部分拆除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544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副司机一序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134" y="5801036"/>
            <a:ext cx="18261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图示红色单元拆除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7817493-2AF3-4128-B17B-2C09F021B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938" y="1077913"/>
            <a:ext cx="4020674" cy="39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5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副司机一序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859" y="1779576"/>
            <a:ext cx="28520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需新增定位单元满足此件定位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0B8DA2-346E-438D-9718-58FF7092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250" y="1412776"/>
            <a:ext cx="3661750" cy="3696426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718D3F5-C55E-42C7-A606-342442BF72F0}"/>
              </a:ext>
            </a:extLst>
          </p:cNvPr>
          <p:cNvCxnSpPr>
            <a:cxnSpLocks/>
          </p:cNvCxnSpPr>
          <p:nvPr/>
        </p:nvCxnSpPr>
        <p:spPr>
          <a:xfrm flipH="1">
            <a:off x="3218836" y="2132856"/>
            <a:ext cx="2022196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C5414CD-0EC4-4824-B174-E84AF6C6B000}"/>
              </a:ext>
            </a:extLst>
          </p:cNvPr>
          <p:cNvCxnSpPr>
            <a:cxnSpLocks/>
          </p:cNvCxnSpPr>
          <p:nvPr/>
        </p:nvCxnSpPr>
        <p:spPr>
          <a:xfrm flipH="1" flipV="1">
            <a:off x="3944888" y="3933056"/>
            <a:ext cx="1643627" cy="1401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>
            <a:extLst>
              <a:ext uri="{FF2B5EF4-FFF2-40B4-BE49-F238E27FC236}">
                <a16:creationId xmlns:a16="http://schemas.microsoft.com/office/drawing/2014/main" id="{352779D4-EE66-46E6-8AC8-A2CADBC86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502" y="5165473"/>
            <a:ext cx="32624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需新增改造定位单元满足此件定位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407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副司机二序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306" y="3429000"/>
            <a:ext cx="24416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气缸与零件干涉，需改造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7ED054-49D2-4D21-BABB-772E692D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20" y="1077913"/>
            <a:ext cx="3966480" cy="433963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719BD96-3257-4166-B0CA-4A49EBB2DD71}"/>
              </a:ext>
            </a:extLst>
          </p:cNvPr>
          <p:cNvSpPr/>
          <p:nvPr/>
        </p:nvSpPr>
        <p:spPr>
          <a:xfrm>
            <a:off x="2572083" y="2420888"/>
            <a:ext cx="648072" cy="575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B61F328-256F-4C61-81B4-C18ABDC5C7CE}"/>
              </a:ext>
            </a:extLst>
          </p:cNvPr>
          <p:cNvCxnSpPr>
            <a:cxnSpLocks/>
          </p:cNvCxnSpPr>
          <p:nvPr/>
        </p:nvCxnSpPr>
        <p:spPr>
          <a:xfrm>
            <a:off x="3296816" y="2852936"/>
            <a:ext cx="2232248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83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3099290-E40A-42FC-A1F4-FFA981456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81" y="1437459"/>
            <a:ext cx="3726861" cy="3983082"/>
          </a:xfrm>
          <a:prstGeom prst="rect">
            <a:avLst/>
          </a:prstGeom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副司机二序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C5414CD-0EC4-4824-B174-E84AF6C6B000}"/>
              </a:ext>
            </a:extLst>
          </p:cNvPr>
          <p:cNvCxnSpPr>
            <a:cxnSpLocks/>
          </p:cNvCxnSpPr>
          <p:nvPr/>
        </p:nvCxnSpPr>
        <p:spPr>
          <a:xfrm flipV="1">
            <a:off x="4142317" y="1437459"/>
            <a:ext cx="2106827" cy="7689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>
            <a:extLst>
              <a:ext uri="{FF2B5EF4-FFF2-40B4-BE49-F238E27FC236}">
                <a16:creationId xmlns:a16="http://schemas.microsoft.com/office/drawing/2014/main" id="{352779D4-EE66-46E6-8AC8-A2CADBC86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545" y="3892406"/>
            <a:ext cx="40831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部分单元拆除，同时部分夹具块重新加工，</a:t>
            </a:r>
            <a:endParaRPr lang="en-US" altLang="zh-CN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满足橙色件定位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92052D9-B9FA-4A45-B63C-7C010C18C519}"/>
              </a:ext>
            </a:extLst>
          </p:cNvPr>
          <p:cNvSpPr/>
          <p:nvPr/>
        </p:nvSpPr>
        <p:spPr>
          <a:xfrm>
            <a:off x="1856656" y="2118130"/>
            <a:ext cx="648072" cy="575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A148CE1-6D67-4A4A-928F-73B37D06A6BA}"/>
              </a:ext>
            </a:extLst>
          </p:cNvPr>
          <p:cNvSpPr/>
          <p:nvPr/>
        </p:nvSpPr>
        <p:spPr>
          <a:xfrm>
            <a:off x="3494245" y="2118130"/>
            <a:ext cx="648072" cy="575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42BCAB-13EA-4F1C-8B6A-10DC2B82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657" y="1056150"/>
            <a:ext cx="2600687" cy="23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4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6850" y="596900"/>
            <a:ext cx="9426575" cy="277813"/>
            <a:chOff x="329" y="1821"/>
            <a:chExt cx="6071" cy="0"/>
          </a:xfrm>
        </p:grpSpPr>
        <p:sp>
          <p:nvSpPr>
            <p:cNvPr id="1114" name="Line 10"/>
            <p:cNvSpPr>
              <a:spLocks noChangeShapeType="1"/>
            </p:cNvSpPr>
            <p:nvPr/>
          </p:nvSpPr>
          <p:spPr bwMode="auto">
            <a:xfrm>
              <a:off x="329" y="1821"/>
              <a:ext cx="453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5" name="Line 11"/>
            <p:cNvSpPr>
              <a:spLocks noChangeShapeType="1"/>
            </p:cNvSpPr>
            <p:nvPr/>
          </p:nvSpPr>
          <p:spPr bwMode="auto">
            <a:xfrm>
              <a:off x="4926" y="1821"/>
              <a:ext cx="1474" cy="0"/>
            </a:xfrm>
            <a:prstGeom prst="line">
              <a:avLst/>
            </a:prstGeom>
            <a:noFill/>
            <a:ln w="25400">
              <a:solidFill>
                <a:srgbClr val="AEAEAE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8" name="제목 1"/>
          <p:cNvSpPr txBox="1">
            <a:spLocks/>
          </p:cNvSpPr>
          <p:nvPr/>
        </p:nvSpPr>
        <p:spPr bwMode="auto">
          <a:xfrm>
            <a:off x="38100" y="115888"/>
            <a:ext cx="70564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4" tIns="47892" rIns="95784" bIns="47892" anchor="ctr"/>
          <a:lstStyle/>
          <a:p>
            <a:pPr defTabSz="957263"/>
            <a:r>
              <a:rPr lang="zh-CN" altLang="en-US" sz="2600" dirty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Modern H Medium"/>
              </a:rPr>
              <a:t>副司机二序</a:t>
            </a:r>
            <a:endParaRPr lang="ko-KR" altLang="en-US" sz="2600" dirty="0">
              <a:solidFill>
                <a:srgbClr val="000000"/>
              </a:solidFill>
              <a:latin typeface="微软雅黑" panose="020B0503020204020204" pitchFamily="34" charset="-122"/>
              <a:ea typeface="HY헤드라인M" panose="02030600000101010101" pitchFamily="18" charset="-127"/>
              <a:cs typeface="Modern H Medium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925C3880-E7AA-4347-AED3-B99C9FAE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12" y="5709078"/>
            <a:ext cx="42883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红色单元拆除，同时新增橙色钢筋的定位单元</a:t>
            </a:r>
            <a:endParaRPr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B23BB77-9273-43D5-A873-40BDB4FBF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08" y="980728"/>
            <a:ext cx="5077079" cy="43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40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기본 디자인">
  <a:themeElements>
    <a:clrScheme name="4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17319</TotalTime>
  <Words>342</Words>
  <Application>Microsoft Office PowerPoint</Application>
  <PresentationFormat>A4 纸张(210x297 毫米)</PresentationFormat>
  <Paragraphs>62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굴림</vt:lpstr>
      <vt:lpstr>HY헤드라인M</vt:lpstr>
      <vt:lpstr>微软雅黑</vt:lpstr>
      <vt:lpstr>기본 디자인</vt:lpstr>
      <vt:lpstr>1_기본 디자인</vt:lpstr>
      <vt:lpstr>3_기본 디자인</vt:lpstr>
      <vt:lpstr>4_기본 디자인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QAD_009</cp:lastModifiedBy>
  <cp:revision>852</cp:revision>
  <cp:lastPrinted>2020-05-14T01:00:23Z</cp:lastPrinted>
  <dcterms:created xsi:type="dcterms:W3CDTF">2007-11-09T05:41:00Z</dcterms:created>
  <dcterms:modified xsi:type="dcterms:W3CDTF">2025-03-17T01:14:23Z</dcterms:modified>
</cp:coreProperties>
</file>