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5"/>
  </p:notesMasterIdLst>
  <p:handoutMasterIdLst>
    <p:handoutMasterId r:id="rId39"/>
  </p:handoutMasterIdLst>
  <p:sldIdLst>
    <p:sldId id="2175" r:id="rId3"/>
    <p:sldId id="2163" r:id="rId4"/>
    <p:sldId id="262" r:id="rId6"/>
    <p:sldId id="2164" r:id="rId7"/>
    <p:sldId id="2203" r:id="rId8"/>
    <p:sldId id="2204" r:id="rId9"/>
    <p:sldId id="2208" r:id="rId10"/>
    <p:sldId id="2209" r:id="rId11"/>
    <p:sldId id="2176" r:id="rId12"/>
    <p:sldId id="2180" r:id="rId13"/>
    <p:sldId id="2167" r:id="rId14"/>
    <p:sldId id="2197" r:id="rId15"/>
    <p:sldId id="2198" r:id="rId16"/>
    <p:sldId id="2199" r:id="rId17"/>
    <p:sldId id="2200" r:id="rId18"/>
    <p:sldId id="2201" r:id="rId19"/>
    <p:sldId id="2205" r:id="rId20"/>
    <p:sldId id="2202" r:id="rId21"/>
    <p:sldId id="2206" r:id="rId22"/>
    <p:sldId id="2207" r:id="rId23"/>
    <p:sldId id="2168" r:id="rId24"/>
    <p:sldId id="2194" r:id="rId25"/>
    <p:sldId id="2195" r:id="rId26"/>
    <p:sldId id="2169" r:id="rId27"/>
    <p:sldId id="2170" r:id="rId28"/>
    <p:sldId id="2188" r:id="rId29"/>
    <p:sldId id="2189" r:id="rId30"/>
    <p:sldId id="2190" r:id="rId31"/>
    <p:sldId id="2191" r:id="rId32"/>
    <p:sldId id="2192" r:id="rId33"/>
    <p:sldId id="2193" r:id="rId34"/>
    <p:sldId id="2171" r:id="rId35"/>
    <p:sldId id="2172" r:id="rId36"/>
    <p:sldId id="2173" r:id="rId37"/>
    <p:sldId id="2174" r:id="rId38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佳怡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A7"/>
    <a:srgbClr val="E5EDF4"/>
    <a:srgbClr val="FFFFFF"/>
    <a:srgbClr val="E4ECF4"/>
    <a:srgbClr val="EBF1F6"/>
    <a:srgbClr val="F0F0F0"/>
    <a:srgbClr val="80A5C3"/>
    <a:srgbClr val="55B87F"/>
    <a:srgbClr val="FAE02C"/>
    <a:srgbClr val="DA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6349" autoAdjust="0"/>
  </p:normalViewPr>
  <p:slideViewPr>
    <p:cSldViewPr snapToGrid="0">
      <p:cViewPr varScale="1">
        <p:scale>
          <a:sx n="89" d="100"/>
          <a:sy n="89" d="100"/>
        </p:scale>
        <p:origin x="686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35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4" Type="http://schemas.openxmlformats.org/officeDocument/2006/relationships/tags" Target="tags/tag20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b5417\Desktop\&#31119;&#30000;3-5&#26376;&#36864;&#20214;&#20449;&#24687;\&#31119;&#30000;M4%20BCM%20&#36864;&#20214;&#32479;&#3574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b5417\Desktop\&#32500;&#20462;&#20445;&#20859;&#32034;&#36180;&#21333;&#21450;&#39033;&#30446;&#26448;&#26009;&#28165;&#21333;_091423235587_200809_142323_55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200" dirty="0"/>
              <a:t>2019</a:t>
            </a:r>
            <a:r>
              <a:rPr lang="zh-CN" altLang="en-US" sz="1200" dirty="0"/>
              <a:t>年</a:t>
            </a:r>
            <a:r>
              <a:rPr lang="en-US" altLang="zh-CN" sz="1200" dirty="0"/>
              <a:t>9</a:t>
            </a:r>
            <a:r>
              <a:rPr lang="zh-CN" altLang="en-US" sz="1200" dirty="0"/>
              <a:t>月</a:t>
            </a:r>
            <a:r>
              <a:rPr lang="en-US" altLang="zh-CN" sz="1200" dirty="0"/>
              <a:t>-2020</a:t>
            </a:r>
            <a:r>
              <a:rPr lang="zh-CN" altLang="en-US" sz="1200" dirty="0"/>
              <a:t>年</a:t>
            </a:r>
            <a:r>
              <a:rPr lang="en-US" altLang="zh-CN" sz="1200" dirty="0"/>
              <a:t>7</a:t>
            </a:r>
            <a:r>
              <a:rPr lang="zh-CN" altLang="en-US" sz="1200" dirty="0"/>
              <a:t>月生产的车辆</a:t>
            </a:r>
            <a:endParaRPr lang="zh-CN" altLang="en-US" sz="1200" dirty="0"/>
          </a:p>
        </c:rich>
      </c:tx>
      <c:layout/>
      <c:overlay val="1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Sheet2!$A$9</c:f>
              <c:strCache>
                <c:ptCount val="1"/>
                <c:pt idx="0">
                  <c:v>数量</c:v>
                </c:pt>
              </c:strCache>
            </c:strRef>
          </c:tx>
          <c:spPr>
            <a:ln w="19050" cap="rnd" cmpd="sng" algn="ctr">
              <a:solidFill>
                <a:srgbClr val="FF0000"/>
              </a:solidFill>
              <a:prstDash val="solid"/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1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2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3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4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5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6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7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8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Pt>
            <c:idx val="9"/>
            <c:marker>
              <c:symbol val="none"/>
            </c:marker>
            <c:bubble3D val="0"/>
            <c:spPr>
              <a:ln w="19050" cap="rnd" cmpd="sng" algn="ctr">
                <a:solidFill>
                  <a:srgbClr val="FF0000"/>
                </a:solidFill>
                <a:prstDash val="solid"/>
                <a:round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Sheet2!$B$8:$K$8</c:f>
              <c:numCache>
                <c:formatCode>yyyy"年"m"月";@</c:formatCode>
                <c:ptCount val="10"/>
                <c:pt idx="0" c:formatCode="yyyy&quot;年&quot;m&quot;月&quot;;@">
                  <c:v>43709</c:v>
                </c:pt>
                <c:pt idx="1" c:formatCode="yyyy&quot;年&quot;m&quot;月&quot;;@">
                  <c:v>43770</c:v>
                </c:pt>
                <c:pt idx="2" c:formatCode="yyyy&quot;年&quot;m&quot;月&quot;;@">
                  <c:v>43800</c:v>
                </c:pt>
                <c:pt idx="3" c:formatCode="yyyy&quot;年&quot;m&quot;月&quot;;@">
                  <c:v>43831</c:v>
                </c:pt>
                <c:pt idx="4" c:formatCode="yyyy&quot;年&quot;m&quot;月&quot;;@">
                  <c:v>43862</c:v>
                </c:pt>
                <c:pt idx="5" c:formatCode="yyyy&quot;年&quot;m&quot;月&quot;;@">
                  <c:v>43891</c:v>
                </c:pt>
                <c:pt idx="6" c:formatCode="yyyy&quot;年&quot;m&quot;月&quot;;@">
                  <c:v>43922</c:v>
                </c:pt>
                <c:pt idx="7" c:formatCode="yyyy&quot;年&quot;m&quot;月&quot;;@">
                  <c:v>43952</c:v>
                </c:pt>
                <c:pt idx="8" c:formatCode="yyyy&quot;年&quot;m&quot;月&quot;;@">
                  <c:v>43983</c:v>
                </c:pt>
                <c:pt idx="9" c:formatCode="yyyy&quot;年&quot;m&quot;月&quot;;@">
                  <c:v>44013</c:v>
                </c:pt>
              </c:numCache>
            </c:numRef>
          </c:cat>
          <c:val>
            <c:numRef>
              <c:f>Sheet2!$B$9:$K$9</c:f>
              <c:numCache>
                <c:formatCode>General</c:formatCode>
                <c:ptCount val="10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13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smooth val="1"/>
        </c:ser>
        <c:dLbls>
          <c:showLegendKey val="1"/>
          <c:showVal val="1"/>
          <c:showCatName val="1"/>
          <c:showSerName val="1"/>
          <c:showPercent val="1"/>
          <c:showBubbleSize val="1"/>
        </c:dLbls>
        <c:marker val="0"/>
        <c:smooth val="1"/>
        <c:axId val="80526848"/>
        <c:axId val="72113472"/>
      </c:lineChart>
      <c:dateAx>
        <c:axId val="80526848"/>
        <c:scaling>
          <c:orientation val="minMax"/>
        </c:scaling>
        <c:delete val="1"/>
        <c:axPos val="b"/>
        <c:numFmt formatCode="yyyy&quot;年&quot;m&quot;月&quot;;@" sourceLinked="1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2113472"/>
        <c:crosses val="autoZero"/>
        <c:auto val="1"/>
        <c:lblOffset val="100"/>
        <c:baseTimeUnit val="months"/>
      </c:dateAx>
      <c:valAx>
        <c:axId val="7211347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0526848"/>
        <c:crosses val="autoZero"/>
        <c:crossBetween val="between"/>
      </c:valAx>
      <c:spPr>
        <a:noFill/>
      </c:spPr>
    </c:plotArea>
    <c:plotVisOnly val="1"/>
    <c:dispBlanksAs val="gap"/>
    <c:showDLblsOverMax val="1"/>
    <c:extLst>
      <c:ext uri="{0b15fc19-7d7d-44ad-8c2d-2c3a37ce22c3}">
        <chartProps xmlns="https://web.wps.cn/et/2018/main" chartId="{fc51e315-4015-48a6-952f-7b1ace1068dd}"/>
      </c:ext>
    </c:extLst>
  </c:chart>
  <c:spPr>
    <a:ln>
      <a:solidFill>
        <a:schemeClr val="accent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3328315207849"/>
          <c:y val="0.129251700680272"/>
          <c:w val="0.828829639942078"/>
          <c:h val="0.72170085882121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数量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pPr>
              </a:p>
            </c:tx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Sheet1!$C$2:$G$2</c:f>
              <c:strCache>
                <c:ptCount val="5"/>
                <c:pt idx="0">
                  <c:v>后雾灯不亮</c:v>
                </c:pt>
                <c:pt idx="1">
                  <c:v>刹车灯不亮</c:v>
                </c:pt>
                <c:pt idx="2">
                  <c:v>雨刮不工作</c:v>
                </c:pt>
                <c:pt idx="3">
                  <c:v>玻璃升降不工作</c:v>
                </c:pt>
                <c:pt idx="4">
                  <c:v>其他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0">
                  <c:v>23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87111168"/>
        <c:axId val="46098112"/>
      </c:barChart>
      <c:lineChart>
        <c:grouping val="standard"/>
        <c:varyColors val="1"/>
        <c:ser>
          <c:idx val="1"/>
          <c:order val="1"/>
          <c:tx>
            <c:strRef>
              <c:f>Sheet1!$B$5</c:f>
              <c:strCache>
                <c:ptCount val="1"/>
                <c:pt idx="0">
                  <c:v>累计百分比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0.109703399374736"/>
                  <c:y val="-0.418841530218246"/>
                </c:manualLayout>
              </c:layout>
              <c:dLblPos val="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+mn-cs"/>
                  </a:defRPr>
                </a:pPr>
              </a:p>
            </c:txPr>
            <c:dLblPos val="t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[1]Sheet2!$B$35:$C$35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cat>
          <c:val>
            <c:numRef>
              <c:f>Sheet1!$C$5:$G$5</c:f>
              <c:numCache>
                <c:formatCode>0.0%</c:formatCode>
                <c:ptCount val="5"/>
                <c:pt idx="0">
                  <c:v>0.59</c:v>
                </c:pt>
                <c:pt idx="1">
                  <c:v>0.769000000000001</c:v>
                </c:pt>
                <c:pt idx="2">
                  <c:v>0.846000000000001</c:v>
                </c:pt>
                <c:pt idx="3">
                  <c:v>0.897</c:v>
                </c:pt>
                <c:pt idx="4">
                  <c:v>1</c:v>
                </c:pt>
              </c:numCache>
            </c:numRef>
          </c:val>
          <c:smooth val="1"/>
        </c:ser>
        <c:dLbls>
          <c:showLegendKey val="1"/>
          <c:showVal val="1"/>
          <c:showCatName val="1"/>
          <c:showSerName val="1"/>
          <c:showPercent val="1"/>
          <c:showBubbleSize val="1"/>
        </c:dLbls>
        <c:marker val="1"/>
        <c:smooth val="1"/>
        <c:axId val="87112704"/>
        <c:axId val="46098688"/>
      </c:lineChart>
      <c:catAx>
        <c:axId val="8711116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pPr>
          </a:p>
        </c:txPr>
        <c:crossAx val="46098112"/>
        <c:crosses val="autoZero"/>
        <c:auto val="1"/>
        <c:lblAlgn val="ctr"/>
        <c:lblOffset val="100"/>
        <c:noMultiLvlLbl val="1"/>
      </c:catAx>
      <c:valAx>
        <c:axId val="4609811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pPr>
          </a:p>
        </c:txPr>
        <c:crossAx val="87111168"/>
        <c:crosses val="autoZero"/>
        <c:crossBetween val="between"/>
        <c:minorUnit val="5"/>
      </c:valAx>
      <c:catAx>
        <c:axId val="8711270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pPr>
          </a:p>
        </c:txPr>
        <c:crossAx val="46098688"/>
        <c:crosses val="autoZero"/>
        <c:auto val="1"/>
        <c:lblAlgn val="ctr"/>
        <c:lblOffset val="100"/>
        <c:noMultiLvlLbl val="1"/>
      </c:catAx>
      <c:valAx>
        <c:axId val="46098688"/>
        <c:scaling>
          <c:orientation val="minMax"/>
        </c:scaling>
        <c:delete val="1"/>
        <c:axPos val="r"/>
        <c:numFmt formatCode="0.0%" sourceLinked="1"/>
        <c:majorTickMark val="cross"/>
        <c:minorTickMark val="cross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pPr>
          </a:p>
        </c:txPr>
        <c:crossAx val="87112704"/>
        <c:crosses val="max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1"/>
    <c:extLst>
      <c:ext uri="{0b15fc19-7d7d-44ad-8c2d-2c3a37ce22c3}">
        <chartProps xmlns="https://web.wps.cn/et/2018/main" chartId="{4fa581eb-a8bc-40eb-b079-19ff88106116}"/>
      </c:ext>
    </c:extLst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lang="zh-CN">
          <a:latin typeface="黑体" panose="02010609060101010101" charset="-122"/>
          <a:ea typeface="黑体" panose="02010609060101010101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5364F-8A5A-401A-BEB2-89E8DD301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E1ED-538F-49E3-864D-F412296899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BE6FB-4983-42F5-B216-1A2ADEE7DF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35503-9D21-443F-BC18-5459550EB7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5503-9D21-443F-BC18-5459550EB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6" name="图形 3"/>
          <p:cNvGrpSpPr/>
          <p:nvPr userDrawn="1"/>
        </p:nvGrpSpPr>
        <p:grpSpPr>
          <a:xfrm>
            <a:off x="550863" y="5742475"/>
            <a:ext cx="4320886" cy="547884"/>
            <a:chOff x="2013229" y="566878"/>
            <a:chExt cx="1050229" cy="133168"/>
          </a:xfrm>
          <a:solidFill>
            <a:schemeClr val="bg1">
              <a:alpha val="35000"/>
            </a:schemeClr>
          </a:solidFill>
        </p:grpSpPr>
        <p:sp>
          <p:nvSpPr>
            <p:cNvPr id="7" name="任意多边形: 形状 6"/>
            <p:cNvSpPr/>
            <p:nvPr/>
          </p:nvSpPr>
          <p:spPr>
            <a:xfrm>
              <a:off x="2448463" y="567214"/>
              <a:ext cx="176456" cy="132832"/>
            </a:xfrm>
            <a:custGeom>
              <a:avLst/>
              <a:gdLst>
                <a:gd name="connsiteX0" fmla="*/ 0 w 176456"/>
                <a:gd name="connsiteY0" fmla="*/ 30744 h 132832"/>
                <a:gd name="connsiteX1" fmla="*/ 69944 w 176456"/>
                <a:gd name="connsiteY1" fmla="*/ 30744 h 132832"/>
                <a:gd name="connsiteX2" fmla="*/ 69944 w 176456"/>
                <a:gd name="connsiteY2" fmla="*/ 132833 h 132832"/>
                <a:gd name="connsiteX3" fmla="*/ 104889 w 176456"/>
                <a:gd name="connsiteY3" fmla="*/ 132833 h 132832"/>
                <a:gd name="connsiteX4" fmla="*/ 104889 w 176456"/>
                <a:gd name="connsiteY4" fmla="*/ 30744 h 132832"/>
                <a:gd name="connsiteX5" fmla="*/ 176457 w 176456"/>
                <a:gd name="connsiteY5" fmla="*/ 30744 h 132832"/>
                <a:gd name="connsiteX6" fmla="*/ 176457 w 176456"/>
                <a:gd name="connsiteY6" fmla="*/ 0 h 132832"/>
                <a:gd name="connsiteX7" fmla="*/ 0 w 176456"/>
                <a:gd name="connsiteY7" fmla="*/ 0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456" h="132832">
                  <a:moveTo>
                    <a:pt x="0" y="30744"/>
                  </a:moveTo>
                  <a:lnTo>
                    <a:pt x="69944" y="30744"/>
                  </a:lnTo>
                  <a:lnTo>
                    <a:pt x="69944" y="132833"/>
                  </a:lnTo>
                  <a:lnTo>
                    <a:pt x="104889" y="132833"/>
                  </a:lnTo>
                  <a:lnTo>
                    <a:pt x="104889" y="30744"/>
                  </a:lnTo>
                  <a:lnTo>
                    <a:pt x="176457" y="30744"/>
                  </a:lnTo>
                  <a:lnTo>
                    <a:pt x="1764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2013229" y="566878"/>
              <a:ext cx="174776" cy="132832"/>
            </a:xfrm>
            <a:custGeom>
              <a:avLst/>
              <a:gdLst>
                <a:gd name="connsiteX0" fmla="*/ 0 w 174776"/>
                <a:gd name="connsiteY0" fmla="*/ 24192 h 132832"/>
                <a:gd name="connsiteX1" fmla="*/ 0 w 174776"/>
                <a:gd name="connsiteY1" fmla="*/ 132833 h 132832"/>
                <a:gd name="connsiteX2" fmla="*/ 34888 w 174776"/>
                <a:gd name="connsiteY2" fmla="*/ 132833 h 132832"/>
                <a:gd name="connsiteX3" fmla="*/ 34888 w 174776"/>
                <a:gd name="connsiteY3" fmla="*/ 89601 h 132832"/>
                <a:gd name="connsiteX4" fmla="*/ 140617 w 174776"/>
                <a:gd name="connsiteY4" fmla="*/ 89601 h 132832"/>
                <a:gd name="connsiteX5" fmla="*/ 140617 w 174776"/>
                <a:gd name="connsiteY5" fmla="*/ 60648 h 132832"/>
                <a:gd name="connsiteX6" fmla="*/ 34888 w 174776"/>
                <a:gd name="connsiteY6" fmla="*/ 60648 h 132832"/>
                <a:gd name="connsiteX7" fmla="*/ 34888 w 174776"/>
                <a:gd name="connsiteY7" fmla="*/ 32984 h 132832"/>
                <a:gd name="connsiteX8" fmla="*/ 37184 w 174776"/>
                <a:gd name="connsiteY8" fmla="*/ 30688 h 132832"/>
                <a:gd name="connsiteX9" fmla="*/ 174777 w 174776"/>
                <a:gd name="connsiteY9" fmla="*/ 30688 h 132832"/>
                <a:gd name="connsiteX10" fmla="*/ 174777 w 174776"/>
                <a:gd name="connsiteY10" fmla="*/ 0 h 132832"/>
                <a:gd name="connsiteX11" fmla="*/ 24192 w 174776"/>
                <a:gd name="connsiteY11" fmla="*/ 0 h 132832"/>
                <a:gd name="connsiteX12" fmla="*/ 0 w 174776"/>
                <a:gd name="connsiteY12" fmla="*/ 24192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76" h="132832">
                  <a:moveTo>
                    <a:pt x="0" y="24192"/>
                  </a:moveTo>
                  <a:lnTo>
                    <a:pt x="0" y="132833"/>
                  </a:lnTo>
                  <a:lnTo>
                    <a:pt x="34888" y="132833"/>
                  </a:lnTo>
                  <a:lnTo>
                    <a:pt x="34888" y="89601"/>
                  </a:lnTo>
                  <a:lnTo>
                    <a:pt x="140617" y="89601"/>
                  </a:lnTo>
                  <a:lnTo>
                    <a:pt x="140617" y="60648"/>
                  </a:lnTo>
                  <a:lnTo>
                    <a:pt x="34888" y="60648"/>
                  </a:lnTo>
                  <a:lnTo>
                    <a:pt x="34888" y="32984"/>
                  </a:lnTo>
                  <a:cubicBezTo>
                    <a:pt x="34888" y="31752"/>
                    <a:pt x="35896" y="30688"/>
                    <a:pt x="37184" y="30688"/>
                  </a:cubicBezTo>
                  <a:lnTo>
                    <a:pt x="174777" y="30688"/>
                  </a:lnTo>
                  <a:lnTo>
                    <a:pt x="174777" y="0"/>
                  </a:lnTo>
                  <a:lnTo>
                    <a:pt x="24192" y="0"/>
                  </a:lnTo>
                  <a:cubicBezTo>
                    <a:pt x="10864" y="0"/>
                    <a:pt x="0" y="10864"/>
                    <a:pt x="0" y="24192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2886834" y="567214"/>
              <a:ext cx="176624" cy="132832"/>
            </a:xfrm>
            <a:custGeom>
              <a:avLst/>
              <a:gdLst>
                <a:gd name="connsiteX0" fmla="*/ 153441 w 176624"/>
                <a:gd name="connsiteY0" fmla="*/ 0 h 132832"/>
                <a:gd name="connsiteX1" fmla="*/ 0 w 176624"/>
                <a:gd name="connsiteY1" fmla="*/ 0 h 132832"/>
                <a:gd name="connsiteX2" fmla="*/ 0 w 176624"/>
                <a:gd name="connsiteY2" fmla="*/ 132833 h 132832"/>
                <a:gd name="connsiteX3" fmla="*/ 34944 w 176624"/>
                <a:gd name="connsiteY3" fmla="*/ 132833 h 132832"/>
                <a:gd name="connsiteX4" fmla="*/ 34944 w 176624"/>
                <a:gd name="connsiteY4" fmla="*/ 30408 h 132832"/>
                <a:gd name="connsiteX5" fmla="*/ 139385 w 176624"/>
                <a:gd name="connsiteY5" fmla="*/ 30408 h 132832"/>
                <a:gd name="connsiteX6" fmla="*/ 141681 w 176624"/>
                <a:gd name="connsiteY6" fmla="*/ 32704 h 132832"/>
                <a:gd name="connsiteX7" fmla="*/ 141681 w 176624"/>
                <a:gd name="connsiteY7" fmla="*/ 132833 h 132832"/>
                <a:gd name="connsiteX8" fmla="*/ 176625 w 176624"/>
                <a:gd name="connsiteY8" fmla="*/ 132833 h 132832"/>
                <a:gd name="connsiteX9" fmla="*/ 176625 w 176624"/>
                <a:gd name="connsiteY9" fmla="*/ 23072 h 132832"/>
                <a:gd name="connsiteX10" fmla="*/ 153441 w 176624"/>
                <a:gd name="connsiteY10" fmla="*/ 0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624" h="132832">
                  <a:moveTo>
                    <a:pt x="153441" y="0"/>
                  </a:moveTo>
                  <a:lnTo>
                    <a:pt x="0" y="0"/>
                  </a:lnTo>
                  <a:lnTo>
                    <a:pt x="0" y="132833"/>
                  </a:lnTo>
                  <a:lnTo>
                    <a:pt x="34944" y="132833"/>
                  </a:lnTo>
                  <a:lnTo>
                    <a:pt x="34944" y="30408"/>
                  </a:lnTo>
                  <a:lnTo>
                    <a:pt x="139385" y="30408"/>
                  </a:lnTo>
                  <a:cubicBezTo>
                    <a:pt x="140617" y="30408"/>
                    <a:pt x="141681" y="31416"/>
                    <a:pt x="141681" y="32704"/>
                  </a:cubicBezTo>
                  <a:lnTo>
                    <a:pt x="141681" y="132833"/>
                  </a:lnTo>
                  <a:lnTo>
                    <a:pt x="176625" y="132833"/>
                  </a:lnTo>
                  <a:lnTo>
                    <a:pt x="176625" y="23072"/>
                  </a:lnTo>
                  <a:cubicBezTo>
                    <a:pt x="176513" y="10360"/>
                    <a:pt x="166209" y="0"/>
                    <a:pt x="153441" y="0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656168" y="567214"/>
              <a:ext cx="190960" cy="132776"/>
            </a:xfrm>
            <a:custGeom>
              <a:avLst/>
              <a:gdLst>
                <a:gd name="connsiteX0" fmla="*/ 164809 w 190960"/>
                <a:gd name="connsiteY0" fmla="*/ 0 h 132776"/>
                <a:gd name="connsiteX1" fmla="*/ 26152 w 190960"/>
                <a:gd name="connsiteY1" fmla="*/ 0 h 132776"/>
                <a:gd name="connsiteX2" fmla="*/ 0 w 190960"/>
                <a:gd name="connsiteY2" fmla="*/ 26152 h 132776"/>
                <a:gd name="connsiteX3" fmla="*/ 0 w 190960"/>
                <a:gd name="connsiteY3" fmla="*/ 106625 h 132776"/>
                <a:gd name="connsiteX4" fmla="*/ 26152 w 190960"/>
                <a:gd name="connsiteY4" fmla="*/ 132777 h 132776"/>
                <a:gd name="connsiteX5" fmla="*/ 164809 w 190960"/>
                <a:gd name="connsiteY5" fmla="*/ 132777 h 132776"/>
                <a:gd name="connsiteX6" fmla="*/ 190961 w 190960"/>
                <a:gd name="connsiteY6" fmla="*/ 106625 h 132776"/>
                <a:gd name="connsiteX7" fmla="*/ 190961 w 190960"/>
                <a:gd name="connsiteY7" fmla="*/ 26208 h 132776"/>
                <a:gd name="connsiteX8" fmla="*/ 164809 w 190960"/>
                <a:gd name="connsiteY8" fmla="*/ 0 h 132776"/>
                <a:gd name="connsiteX9" fmla="*/ 156073 w 190960"/>
                <a:gd name="connsiteY9" fmla="*/ 32704 h 132776"/>
                <a:gd name="connsiteX10" fmla="*/ 156073 w 190960"/>
                <a:gd name="connsiteY10" fmla="*/ 99905 h 132776"/>
                <a:gd name="connsiteX11" fmla="*/ 153777 w 190960"/>
                <a:gd name="connsiteY11" fmla="*/ 102201 h 132776"/>
                <a:gd name="connsiteX12" fmla="*/ 37128 w 190960"/>
                <a:gd name="connsiteY12" fmla="*/ 102201 h 132776"/>
                <a:gd name="connsiteX13" fmla="*/ 34832 w 190960"/>
                <a:gd name="connsiteY13" fmla="*/ 99905 h 132776"/>
                <a:gd name="connsiteX14" fmla="*/ 34832 w 190960"/>
                <a:gd name="connsiteY14" fmla="*/ 32704 h 132776"/>
                <a:gd name="connsiteX15" fmla="*/ 37128 w 190960"/>
                <a:gd name="connsiteY15" fmla="*/ 30408 h 132776"/>
                <a:gd name="connsiteX16" fmla="*/ 153777 w 190960"/>
                <a:gd name="connsiteY16" fmla="*/ 30408 h 132776"/>
                <a:gd name="connsiteX17" fmla="*/ 156073 w 190960"/>
                <a:gd name="connsiteY17" fmla="*/ 32704 h 13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960" h="132776">
                  <a:moveTo>
                    <a:pt x="164809" y="0"/>
                  </a:moveTo>
                  <a:lnTo>
                    <a:pt x="26152" y="0"/>
                  </a:lnTo>
                  <a:cubicBezTo>
                    <a:pt x="11704" y="0"/>
                    <a:pt x="0" y="11760"/>
                    <a:pt x="0" y="26152"/>
                  </a:cubicBezTo>
                  <a:lnTo>
                    <a:pt x="0" y="106625"/>
                  </a:lnTo>
                  <a:cubicBezTo>
                    <a:pt x="0" y="121073"/>
                    <a:pt x="11760" y="132777"/>
                    <a:pt x="26152" y="132777"/>
                  </a:cubicBezTo>
                  <a:lnTo>
                    <a:pt x="164809" y="132777"/>
                  </a:lnTo>
                  <a:cubicBezTo>
                    <a:pt x="179257" y="132777"/>
                    <a:pt x="190961" y="121017"/>
                    <a:pt x="190961" y="106625"/>
                  </a:cubicBezTo>
                  <a:lnTo>
                    <a:pt x="190961" y="26208"/>
                  </a:lnTo>
                  <a:cubicBezTo>
                    <a:pt x="190961" y="11760"/>
                    <a:pt x="179201" y="0"/>
                    <a:pt x="164809" y="0"/>
                  </a:cubicBezTo>
                  <a:close/>
                  <a:moveTo>
                    <a:pt x="156073" y="32704"/>
                  </a:moveTo>
                  <a:lnTo>
                    <a:pt x="156073" y="99905"/>
                  </a:lnTo>
                  <a:cubicBezTo>
                    <a:pt x="156073" y="101137"/>
                    <a:pt x="155065" y="102201"/>
                    <a:pt x="153777" y="102201"/>
                  </a:cubicBezTo>
                  <a:lnTo>
                    <a:pt x="37128" y="102201"/>
                  </a:lnTo>
                  <a:cubicBezTo>
                    <a:pt x="35896" y="102201"/>
                    <a:pt x="34832" y="101193"/>
                    <a:pt x="34832" y="99905"/>
                  </a:cubicBezTo>
                  <a:lnTo>
                    <a:pt x="34832" y="32704"/>
                  </a:lnTo>
                  <a:cubicBezTo>
                    <a:pt x="34832" y="31472"/>
                    <a:pt x="35840" y="30408"/>
                    <a:pt x="37128" y="30408"/>
                  </a:cubicBezTo>
                  <a:lnTo>
                    <a:pt x="153777" y="30408"/>
                  </a:lnTo>
                  <a:cubicBezTo>
                    <a:pt x="155065" y="30408"/>
                    <a:pt x="156073" y="31416"/>
                    <a:pt x="156073" y="32704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2225358" y="567214"/>
              <a:ext cx="190961" cy="132776"/>
            </a:xfrm>
            <a:custGeom>
              <a:avLst/>
              <a:gdLst>
                <a:gd name="connsiteX0" fmla="*/ 164809 w 190961"/>
                <a:gd name="connsiteY0" fmla="*/ 0 h 132776"/>
                <a:gd name="connsiteX1" fmla="*/ 26152 w 190961"/>
                <a:gd name="connsiteY1" fmla="*/ 0 h 132776"/>
                <a:gd name="connsiteX2" fmla="*/ 0 w 190961"/>
                <a:gd name="connsiteY2" fmla="*/ 26152 h 132776"/>
                <a:gd name="connsiteX3" fmla="*/ 0 w 190961"/>
                <a:gd name="connsiteY3" fmla="*/ 106625 h 132776"/>
                <a:gd name="connsiteX4" fmla="*/ 26152 w 190961"/>
                <a:gd name="connsiteY4" fmla="*/ 132777 h 132776"/>
                <a:gd name="connsiteX5" fmla="*/ 164809 w 190961"/>
                <a:gd name="connsiteY5" fmla="*/ 132777 h 132776"/>
                <a:gd name="connsiteX6" fmla="*/ 190961 w 190961"/>
                <a:gd name="connsiteY6" fmla="*/ 106625 h 132776"/>
                <a:gd name="connsiteX7" fmla="*/ 190961 w 190961"/>
                <a:gd name="connsiteY7" fmla="*/ 26208 h 132776"/>
                <a:gd name="connsiteX8" fmla="*/ 164809 w 190961"/>
                <a:gd name="connsiteY8" fmla="*/ 0 h 132776"/>
                <a:gd name="connsiteX9" fmla="*/ 156073 w 190961"/>
                <a:gd name="connsiteY9" fmla="*/ 32704 h 132776"/>
                <a:gd name="connsiteX10" fmla="*/ 156073 w 190961"/>
                <a:gd name="connsiteY10" fmla="*/ 99905 h 132776"/>
                <a:gd name="connsiteX11" fmla="*/ 153777 w 190961"/>
                <a:gd name="connsiteY11" fmla="*/ 102201 h 132776"/>
                <a:gd name="connsiteX12" fmla="*/ 37128 w 190961"/>
                <a:gd name="connsiteY12" fmla="*/ 102201 h 132776"/>
                <a:gd name="connsiteX13" fmla="*/ 34832 w 190961"/>
                <a:gd name="connsiteY13" fmla="*/ 99905 h 132776"/>
                <a:gd name="connsiteX14" fmla="*/ 34832 w 190961"/>
                <a:gd name="connsiteY14" fmla="*/ 32704 h 132776"/>
                <a:gd name="connsiteX15" fmla="*/ 37128 w 190961"/>
                <a:gd name="connsiteY15" fmla="*/ 30408 h 132776"/>
                <a:gd name="connsiteX16" fmla="*/ 153777 w 190961"/>
                <a:gd name="connsiteY16" fmla="*/ 30408 h 132776"/>
                <a:gd name="connsiteX17" fmla="*/ 156073 w 190961"/>
                <a:gd name="connsiteY17" fmla="*/ 32704 h 13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961" h="132776">
                  <a:moveTo>
                    <a:pt x="164809" y="0"/>
                  </a:moveTo>
                  <a:lnTo>
                    <a:pt x="26152" y="0"/>
                  </a:lnTo>
                  <a:cubicBezTo>
                    <a:pt x="11704" y="0"/>
                    <a:pt x="0" y="11760"/>
                    <a:pt x="0" y="26152"/>
                  </a:cubicBezTo>
                  <a:lnTo>
                    <a:pt x="0" y="106625"/>
                  </a:lnTo>
                  <a:cubicBezTo>
                    <a:pt x="0" y="121073"/>
                    <a:pt x="11760" y="132777"/>
                    <a:pt x="26152" y="132777"/>
                  </a:cubicBezTo>
                  <a:lnTo>
                    <a:pt x="164809" y="132777"/>
                  </a:lnTo>
                  <a:cubicBezTo>
                    <a:pt x="179257" y="132777"/>
                    <a:pt x="190961" y="121017"/>
                    <a:pt x="190961" y="106625"/>
                  </a:cubicBezTo>
                  <a:lnTo>
                    <a:pt x="190961" y="26208"/>
                  </a:lnTo>
                  <a:cubicBezTo>
                    <a:pt x="190961" y="11760"/>
                    <a:pt x="179201" y="0"/>
                    <a:pt x="164809" y="0"/>
                  </a:cubicBezTo>
                  <a:close/>
                  <a:moveTo>
                    <a:pt x="156073" y="32704"/>
                  </a:moveTo>
                  <a:lnTo>
                    <a:pt x="156073" y="99905"/>
                  </a:lnTo>
                  <a:cubicBezTo>
                    <a:pt x="156073" y="101137"/>
                    <a:pt x="155065" y="102201"/>
                    <a:pt x="153777" y="102201"/>
                  </a:cubicBezTo>
                  <a:lnTo>
                    <a:pt x="37128" y="102201"/>
                  </a:lnTo>
                  <a:cubicBezTo>
                    <a:pt x="35896" y="102201"/>
                    <a:pt x="34832" y="101193"/>
                    <a:pt x="34832" y="99905"/>
                  </a:cubicBezTo>
                  <a:lnTo>
                    <a:pt x="34832" y="32704"/>
                  </a:lnTo>
                  <a:cubicBezTo>
                    <a:pt x="34832" y="31472"/>
                    <a:pt x="35840" y="30408"/>
                    <a:pt x="37128" y="30408"/>
                  </a:cubicBezTo>
                  <a:lnTo>
                    <a:pt x="153777" y="30408"/>
                  </a:lnTo>
                  <a:cubicBezTo>
                    <a:pt x="155009" y="30408"/>
                    <a:pt x="156073" y="31416"/>
                    <a:pt x="156073" y="32704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</p:grpSp>
      <p:sp>
        <p:nvSpPr>
          <p:cNvPr id="22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3738194" y="3999938"/>
            <a:ext cx="4715610" cy="103365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FontTx/>
              <a:buNone/>
              <a:defRPr lang="zh-CN" altLang="en-US" b="0" spc="100" baseline="0" dirty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</a:defRPr>
            </a:lvl1pPr>
          </a:lstStyle>
          <a:p>
            <a:pPr marL="228600" lvl="0" indent="-228600" algn="ctr"/>
            <a:r>
              <a:rPr lang="zh-CN" altLang="en-US" dirty="0"/>
              <a:t>汇报部门</a:t>
            </a:r>
            <a:endParaRPr lang="en-US" altLang="zh-CN" dirty="0"/>
          </a:p>
          <a:p>
            <a:pPr marL="228600" lvl="0" indent="-228600" algn="ctr"/>
            <a:r>
              <a:rPr lang="zh-CN" altLang="en-US" dirty="0"/>
              <a:t>汇报人</a:t>
            </a:r>
            <a:endParaRPr lang="en-US" altLang="zh-CN" dirty="0"/>
          </a:p>
          <a:p>
            <a:pPr marL="228600" lvl="0" indent="-228600" algn="ctr"/>
            <a:r>
              <a:rPr lang="en-US" altLang="zh-CN" dirty="0"/>
              <a:t>2024.04</a:t>
            </a:r>
            <a:endParaRPr lang="zh-CN" altLang="en-US" dirty="0"/>
          </a:p>
        </p:txBody>
      </p:sp>
      <p:grpSp>
        <p:nvGrpSpPr>
          <p:cNvPr id="15" name="图形 3"/>
          <p:cNvGrpSpPr/>
          <p:nvPr userDrawn="1"/>
        </p:nvGrpSpPr>
        <p:grpSpPr>
          <a:xfrm>
            <a:off x="10997344" y="467632"/>
            <a:ext cx="643794" cy="643794"/>
            <a:chOff x="1106576" y="1245382"/>
            <a:chExt cx="525618" cy="525618"/>
          </a:xfrm>
          <a:solidFill>
            <a:srgbClr val="000000"/>
          </a:solidFill>
        </p:grpSpPr>
        <p:sp>
          <p:nvSpPr>
            <p:cNvPr id="16" name="任意多边形: 形状 15"/>
            <p:cNvSpPr/>
            <p:nvPr/>
          </p:nvSpPr>
          <p:spPr>
            <a:xfrm>
              <a:off x="1106576" y="1245382"/>
              <a:ext cx="525618" cy="525618"/>
            </a:xfrm>
            <a:custGeom>
              <a:avLst/>
              <a:gdLst>
                <a:gd name="connsiteX0" fmla="*/ 262809 w 525618"/>
                <a:gd name="connsiteY0" fmla="*/ 0 h 525618"/>
                <a:gd name="connsiteX1" fmla="*/ 0 w 525618"/>
                <a:gd name="connsiteY1" fmla="*/ 262810 h 525618"/>
                <a:gd name="connsiteX2" fmla="*/ 262809 w 525618"/>
                <a:gd name="connsiteY2" fmla="*/ 525619 h 525618"/>
                <a:gd name="connsiteX3" fmla="*/ 525619 w 525618"/>
                <a:gd name="connsiteY3" fmla="*/ 262810 h 525618"/>
                <a:gd name="connsiteX4" fmla="*/ 262809 w 525618"/>
                <a:gd name="connsiteY4" fmla="*/ 0 h 525618"/>
                <a:gd name="connsiteX5" fmla="*/ 503275 w 525618"/>
                <a:gd name="connsiteY5" fmla="*/ 262362 h 525618"/>
                <a:gd name="connsiteX6" fmla="*/ 263257 w 525618"/>
                <a:gd name="connsiteY6" fmla="*/ 503275 h 525618"/>
                <a:gd name="connsiteX7" fmla="*/ 262809 w 525618"/>
                <a:gd name="connsiteY7" fmla="*/ 503275 h 525618"/>
                <a:gd name="connsiteX8" fmla="*/ 22344 w 525618"/>
                <a:gd name="connsiteY8" fmla="*/ 263258 h 525618"/>
                <a:gd name="connsiteX9" fmla="*/ 92456 w 525618"/>
                <a:gd name="connsiteY9" fmla="*/ 93073 h 525618"/>
                <a:gd name="connsiteX10" fmla="*/ 262361 w 525618"/>
                <a:gd name="connsiteY10" fmla="*/ 22344 h 525618"/>
                <a:gd name="connsiteX11" fmla="*/ 262809 w 525618"/>
                <a:gd name="connsiteY11" fmla="*/ 22344 h 525618"/>
                <a:gd name="connsiteX12" fmla="*/ 503275 w 525618"/>
                <a:gd name="connsiteY12" fmla="*/ 262362 h 52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618" h="525618">
                  <a:moveTo>
                    <a:pt x="262809" y="0"/>
                  </a:moveTo>
                  <a:cubicBezTo>
                    <a:pt x="117657" y="0"/>
                    <a:pt x="0" y="117657"/>
                    <a:pt x="0" y="262810"/>
                  </a:cubicBezTo>
                  <a:cubicBezTo>
                    <a:pt x="0" y="407962"/>
                    <a:pt x="117657" y="525619"/>
                    <a:pt x="262809" y="525619"/>
                  </a:cubicBezTo>
                  <a:cubicBezTo>
                    <a:pt x="407962" y="525619"/>
                    <a:pt x="525619" y="407962"/>
                    <a:pt x="525619" y="262810"/>
                  </a:cubicBezTo>
                  <a:cubicBezTo>
                    <a:pt x="525619" y="117657"/>
                    <a:pt x="407962" y="0"/>
                    <a:pt x="262809" y="0"/>
                  </a:cubicBezTo>
                  <a:close/>
                  <a:moveTo>
                    <a:pt x="503275" y="262362"/>
                  </a:moveTo>
                  <a:cubicBezTo>
                    <a:pt x="503499" y="394970"/>
                    <a:pt x="395810" y="502995"/>
                    <a:pt x="263257" y="503275"/>
                  </a:cubicBezTo>
                  <a:lnTo>
                    <a:pt x="262809" y="503275"/>
                  </a:lnTo>
                  <a:cubicBezTo>
                    <a:pt x="130481" y="503275"/>
                    <a:pt x="22624" y="395586"/>
                    <a:pt x="22344" y="263258"/>
                  </a:cubicBezTo>
                  <a:cubicBezTo>
                    <a:pt x="22232" y="199025"/>
                    <a:pt x="47152" y="138601"/>
                    <a:pt x="92456" y="93073"/>
                  </a:cubicBezTo>
                  <a:cubicBezTo>
                    <a:pt x="137817" y="47600"/>
                    <a:pt x="198129" y="22456"/>
                    <a:pt x="262361" y="22344"/>
                  </a:cubicBezTo>
                  <a:lnTo>
                    <a:pt x="262809" y="22344"/>
                  </a:lnTo>
                  <a:cubicBezTo>
                    <a:pt x="395194" y="22344"/>
                    <a:pt x="503051" y="130033"/>
                    <a:pt x="503275" y="262362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318733" y="1383870"/>
              <a:ext cx="242411" cy="324073"/>
            </a:xfrm>
            <a:custGeom>
              <a:avLst/>
              <a:gdLst>
                <a:gd name="connsiteX0" fmla="*/ 191381 w 242411"/>
                <a:gd name="connsiteY0" fmla="*/ 0 h 324073"/>
                <a:gd name="connsiteX1" fmla="*/ 182421 w 242411"/>
                <a:gd name="connsiteY1" fmla="*/ 4536 h 324073"/>
                <a:gd name="connsiteX2" fmla="*/ 2940 w 242411"/>
                <a:gd name="connsiteY2" fmla="*/ 252001 h 324073"/>
                <a:gd name="connsiteX3" fmla="*/ 2940 w 242411"/>
                <a:gd name="connsiteY3" fmla="*/ 269978 h 324073"/>
                <a:gd name="connsiteX4" fmla="*/ 37436 w 242411"/>
                <a:gd name="connsiteY4" fmla="*/ 317354 h 324073"/>
                <a:gd name="connsiteX5" fmla="*/ 50652 w 242411"/>
                <a:gd name="connsiteY5" fmla="*/ 324074 h 324073"/>
                <a:gd name="connsiteX6" fmla="*/ 63868 w 242411"/>
                <a:gd name="connsiteY6" fmla="*/ 317354 h 324073"/>
                <a:gd name="connsiteX7" fmla="*/ 239597 w 242411"/>
                <a:gd name="connsiteY7" fmla="*/ 75936 h 324073"/>
                <a:gd name="connsiteX8" fmla="*/ 239597 w 242411"/>
                <a:gd name="connsiteY8" fmla="*/ 58688 h 324073"/>
                <a:gd name="connsiteX9" fmla="*/ 200341 w 242411"/>
                <a:gd name="connsiteY9" fmla="*/ 4536 h 324073"/>
                <a:gd name="connsiteX10" fmla="*/ 191381 w 242411"/>
                <a:gd name="connsiteY10" fmla="*/ 0 h 3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411" h="324073">
                  <a:moveTo>
                    <a:pt x="191381" y="0"/>
                  </a:moveTo>
                  <a:cubicBezTo>
                    <a:pt x="187853" y="0"/>
                    <a:pt x="184493" y="1680"/>
                    <a:pt x="182421" y="4536"/>
                  </a:cubicBezTo>
                  <a:lnTo>
                    <a:pt x="2940" y="252001"/>
                  </a:lnTo>
                  <a:cubicBezTo>
                    <a:pt x="-980" y="257377"/>
                    <a:pt x="-980" y="264602"/>
                    <a:pt x="2940" y="269978"/>
                  </a:cubicBezTo>
                  <a:lnTo>
                    <a:pt x="37436" y="317354"/>
                  </a:lnTo>
                  <a:cubicBezTo>
                    <a:pt x="40572" y="321610"/>
                    <a:pt x="45388" y="324074"/>
                    <a:pt x="50652" y="324074"/>
                  </a:cubicBezTo>
                  <a:cubicBezTo>
                    <a:pt x="55916" y="324074"/>
                    <a:pt x="60732" y="321610"/>
                    <a:pt x="63868" y="317354"/>
                  </a:cubicBezTo>
                  <a:lnTo>
                    <a:pt x="239597" y="75936"/>
                  </a:lnTo>
                  <a:cubicBezTo>
                    <a:pt x="243349" y="70784"/>
                    <a:pt x="243349" y="63840"/>
                    <a:pt x="239597" y="58688"/>
                  </a:cubicBezTo>
                  <a:lnTo>
                    <a:pt x="200341" y="4536"/>
                  </a:lnTo>
                  <a:cubicBezTo>
                    <a:pt x="198269" y="1736"/>
                    <a:pt x="194909" y="0"/>
                    <a:pt x="191381" y="0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1248046" y="1383870"/>
              <a:ext cx="219533" cy="234529"/>
            </a:xfrm>
            <a:custGeom>
              <a:avLst/>
              <a:gdLst>
                <a:gd name="connsiteX0" fmla="*/ 212507 w 219533"/>
                <a:gd name="connsiteY0" fmla="*/ 18312 h 234529"/>
                <a:gd name="connsiteX1" fmla="*/ 218275 w 219533"/>
                <a:gd name="connsiteY1" fmla="*/ 10416 h 234529"/>
                <a:gd name="connsiteX2" fmla="*/ 212955 w 219533"/>
                <a:gd name="connsiteY2" fmla="*/ 0 h 234529"/>
                <a:gd name="connsiteX3" fmla="*/ 207075 w 219533"/>
                <a:gd name="connsiteY3" fmla="*/ 0 h 234529"/>
                <a:gd name="connsiteX4" fmla="*/ 126715 w 219533"/>
                <a:gd name="connsiteY4" fmla="*/ 0 h 234529"/>
                <a:gd name="connsiteX5" fmla="*/ 108627 w 219533"/>
                <a:gd name="connsiteY5" fmla="*/ 9240 h 234529"/>
                <a:gd name="connsiteX6" fmla="*/ 2898 w 219533"/>
                <a:gd name="connsiteY6" fmla="*/ 155009 h 234529"/>
                <a:gd name="connsiteX7" fmla="*/ 2898 w 219533"/>
                <a:gd name="connsiteY7" fmla="*/ 172873 h 234529"/>
                <a:gd name="connsiteX8" fmla="*/ 38346 w 219533"/>
                <a:gd name="connsiteY8" fmla="*/ 221593 h 234529"/>
                <a:gd name="connsiteX9" fmla="*/ 38346 w 219533"/>
                <a:gd name="connsiteY9" fmla="*/ 221593 h 234529"/>
                <a:gd name="connsiteX10" fmla="*/ 40754 w 219533"/>
                <a:gd name="connsiteY10" fmla="*/ 224897 h 234529"/>
                <a:gd name="connsiteX11" fmla="*/ 40754 w 219533"/>
                <a:gd name="connsiteY11" fmla="*/ 224897 h 234529"/>
                <a:gd name="connsiteX12" fmla="*/ 45458 w 219533"/>
                <a:gd name="connsiteY12" fmla="*/ 231337 h 234529"/>
                <a:gd name="connsiteX13" fmla="*/ 58002 w 219533"/>
                <a:gd name="connsiteY13" fmla="*/ 231337 h 234529"/>
                <a:gd name="connsiteX14" fmla="*/ 65394 w 219533"/>
                <a:gd name="connsiteY14" fmla="*/ 221201 h 234529"/>
                <a:gd name="connsiteX15" fmla="*/ 65394 w 219533"/>
                <a:gd name="connsiteY15" fmla="*/ 221201 h 234529"/>
                <a:gd name="connsiteX16" fmla="*/ 212507 w 219533"/>
                <a:gd name="connsiteY16" fmla="*/ 18312 h 234529"/>
                <a:gd name="connsiteX17" fmla="*/ 60690 w 219533"/>
                <a:gd name="connsiteY17" fmla="*/ 225737 h 234529"/>
                <a:gd name="connsiteX18" fmla="*/ 61194 w 219533"/>
                <a:gd name="connsiteY18" fmla="*/ 225401 h 234529"/>
                <a:gd name="connsiteX19" fmla="*/ 61194 w 219533"/>
                <a:gd name="connsiteY19" fmla="*/ 225401 h 234529"/>
                <a:gd name="connsiteX20" fmla="*/ 60690 w 219533"/>
                <a:gd name="connsiteY20" fmla="*/ 225737 h 23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533" h="234529">
                  <a:moveTo>
                    <a:pt x="212507" y="18312"/>
                  </a:moveTo>
                  <a:lnTo>
                    <a:pt x="218275" y="10416"/>
                  </a:lnTo>
                  <a:cubicBezTo>
                    <a:pt x="221411" y="6104"/>
                    <a:pt x="218331" y="0"/>
                    <a:pt x="212955" y="0"/>
                  </a:cubicBezTo>
                  <a:lnTo>
                    <a:pt x="207075" y="0"/>
                  </a:lnTo>
                  <a:lnTo>
                    <a:pt x="126715" y="0"/>
                  </a:lnTo>
                  <a:cubicBezTo>
                    <a:pt x="119603" y="0"/>
                    <a:pt x="112827" y="3472"/>
                    <a:pt x="108627" y="9240"/>
                  </a:cubicBezTo>
                  <a:lnTo>
                    <a:pt x="2898" y="155009"/>
                  </a:lnTo>
                  <a:cubicBezTo>
                    <a:pt x="-966" y="160329"/>
                    <a:pt x="-966" y="167497"/>
                    <a:pt x="2898" y="172873"/>
                  </a:cubicBezTo>
                  <a:lnTo>
                    <a:pt x="38346" y="221593"/>
                  </a:lnTo>
                  <a:cubicBezTo>
                    <a:pt x="38346" y="221593"/>
                    <a:pt x="38346" y="221593"/>
                    <a:pt x="38346" y="221593"/>
                  </a:cubicBezTo>
                  <a:lnTo>
                    <a:pt x="40754" y="224897"/>
                  </a:lnTo>
                  <a:cubicBezTo>
                    <a:pt x="40754" y="224897"/>
                    <a:pt x="40754" y="224897"/>
                    <a:pt x="40754" y="224897"/>
                  </a:cubicBezTo>
                  <a:lnTo>
                    <a:pt x="45458" y="231337"/>
                  </a:lnTo>
                  <a:cubicBezTo>
                    <a:pt x="48538" y="235593"/>
                    <a:pt x="54922" y="235593"/>
                    <a:pt x="58002" y="231337"/>
                  </a:cubicBezTo>
                  <a:lnTo>
                    <a:pt x="65394" y="221201"/>
                  </a:lnTo>
                  <a:lnTo>
                    <a:pt x="65394" y="221201"/>
                  </a:lnTo>
                  <a:lnTo>
                    <a:pt x="212507" y="18312"/>
                  </a:lnTo>
                  <a:close/>
                  <a:moveTo>
                    <a:pt x="60690" y="225737"/>
                  </a:moveTo>
                  <a:cubicBezTo>
                    <a:pt x="60858" y="225625"/>
                    <a:pt x="61026" y="225513"/>
                    <a:pt x="61194" y="225401"/>
                  </a:cubicBezTo>
                  <a:cubicBezTo>
                    <a:pt x="61194" y="225401"/>
                    <a:pt x="61194" y="225401"/>
                    <a:pt x="61194" y="225401"/>
                  </a:cubicBezTo>
                  <a:cubicBezTo>
                    <a:pt x="61026" y="225513"/>
                    <a:pt x="60858" y="225625"/>
                    <a:pt x="60690" y="225737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1177570" y="1383870"/>
              <a:ext cx="150513" cy="138544"/>
            </a:xfrm>
            <a:custGeom>
              <a:avLst/>
              <a:gdLst>
                <a:gd name="connsiteX0" fmla="*/ 143543 w 150513"/>
                <a:gd name="connsiteY0" fmla="*/ 18312 h 138544"/>
                <a:gd name="connsiteX1" fmla="*/ 144439 w 150513"/>
                <a:gd name="connsiteY1" fmla="*/ 17080 h 138544"/>
                <a:gd name="connsiteX2" fmla="*/ 144607 w 150513"/>
                <a:gd name="connsiteY2" fmla="*/ 16856 h 138544"/>
                <a:gd name="connsiteX3" fmla="*/ 144607 w 150513"/>
                <a:gd name="connsiteY3" fmla="*/ 16856 h 138544"/>
                <a:gd name="connsiteX4" fmla="*/ 149255 w 150513"/>
                <a:gd name="connsiteY4" fmla="*/ 10416 h 138544"/>
                <a:gd name="connsiteX5" fmla="*/ 143935 w 150513"/>
                <a:gd name="connsiteY5" fmla="*/ 0 h 138544"/>
                <a:gd name="connsiteX6" fmla="*/ 136095 w 150513"/>
                <a:gd name="connsiteY6" fmla="*/ 0 h 138544"/>
                <a:gd name="connsiteX7" fmla="*/ 132903 w 150513"/>
                <a:gd name="connsiteY7" fmla="*/ 0 h 138544"/>
                <a:gd name="connsiteX8" fmla="*/ 56070 w 150513"/>
                <a:gd name="connsiteY8" fmla="*/ 0 h 138544"/>
                <a:gd name="connsiteX9" fmla="*/ 39158 w 150513"/>
                <a:gd name="connsiteY9" fmla="*/ 8624 h 138544"/>
                <a:gd name="connsiteX10" fmla="*/ 2814 w 150513"/>
                <a:gd name="connsiteY10" fmla="*/ 58688 h 138544"/>
                <a:gd name="connsiteX11" fmla="*/ 2814 w 150513"/>
                <a:gd name="connsiteY11" fmla="*/ 75936 h 138544"/>
                <a:gd name="connsiteX12" fmla="*/ 38654 w 150513"/>
                <a:gd name="connsiteY12" fmla="*/ 125217 h 138544"/>
                <a:gd name="connsiteX13" fmla="*/ 46046 w 150513"/>
                <a:gd name="connsiteY13" fmla="*/ 135353 h 138544"/>
                <a:gd name="connsiteX14" fmla="*/ 58590 w 150513"/>
                <a:gd name="connsiteY14" fmla="*/ 135353 h 138544"/>
                <a:gd name="connsiteX15" fmla="*/ 65982 w 150513"/>
                <a:gd name="connsiteY15" fmla="*/ 125217 h 138544"/>
                <a:gd name="connsiteX16" fmla="*/ 143543 w 150513"/>
                <a:gd name="connsiteY16" fmla="*/ 18312 h 138544"/>
                <a:gd name="connsiteX17" fmla="*/ 143543 w 150513"/>
                <a:gd name="connsiteY17" fmla="*/ 18312 h 13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513" h="138544">
                  <a:moveTo>
                    <a:pt x="143543" y="18312"/>
                  </a:moveTo>
                  <a:lnTo>
                    <a:pt x="144439" y="17080"/>
                  </a:lnTo>
                  <a:lnTo>
                    <a:pt x="144607" y="16856"/>
                  </a:lnTo>
                  <a:lnTo>
                    <a:pt x="144607" y="16856"/>
                  </a:lnTo>
                  <a:lnTo>
                    <a:pt x="149255" y="10416"/>
                  </a:lnTo>
                  <a:cubicBezTo>
                    <a:pt x="152391" y="6104"/>
                    <a:pt x="149311" y="0"/>
                    <a:pt x="143935" y="0"/>
                  </a:cubicBezTo>
                  <a:lnTo>
                    <a:pt x="136095" y="0"/>
                  </a:lnTo>
                  <a:lnTo>
                    <a:pt x="132903" y="0"/>
                  </a:lnTo>
                  <a:lnTo>
                    <a:pt x="56070" y="0"/>
                  </a:lnTo>
                  <a:cubicBezTo>
                    <a:pt x="49406" y="0"/>
                    <a:pt x="43078" y="3248"/>
                    <a:pt x="39158" y="8624"/>
                  </a:cubicBezTo>
                  <a:lnTo>
                    <a:pt x="2814" y="58688"/>
                  </a:lnTo>
                  <a:cubicBezTo>
                    <a:pt x="-938" y="63840"/>
                    <a:pt x="-938" y="70784"/>
                    <a:pt x="2814" y="75936"/>
                  </a:cubicBezTo>
                  <a:lnTo>
                    <a:pt x="38654" y="125217"/>
                  </a:lnTo>
                  <a:lnTo>
                    <a:pt x="46046" y="135353"/>
                  </a:lnTo>
                  <a:cubicBezTo>
                    <a:pt x="49126" y="139609"/>
                    <a:pt x="55510" y="139609"/>
                    <a:pt x="58590" y="135353"/>
                  </a:cubicBezTo>
                  <a:lnTo>
                    <a:pt x="65982" y="125217"/>
                  </a:lnTo>
                  <a:lnTo>
                    <a:pt x="143543" y="18312"/>
                  </a:lnTo>
                  <a:lnTo>
                    <a:pt x="143543" y="18312"/>
                  </a:ln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</p:grpSp>
      <p:sp>
        <p:nvSpPr>
          <p:cNvPr id="20" name="标题 19"/>
          <p:cNvSpPr>
            <a:spLocks noGrp="1" noChangeAspect="1"/>
          </p:cNvSpPr>
          <p:nvPr>
            <p:ph type="title" hasCustomPrompt="1"/>
          </p:nvPr>
        </p:nvSpPr>
        <p:spPr>
          <a:xfrm>
            <a:off x="1816440" y="2024063"/>
            <a:ext cx="8566813" cy="108401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lnSpc>
                <a:spcPct val="110000"/>
              </a:lnSpc>
              <a:defRPr kumimoji="0" lang="en-US" altLang="zh-CN" sz="4000" b="0" i="0" u="none" strike="noStrike" cap="none" spc="100" normalizeH="0" baseline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+mn-cs"/>
              </a:defRPr>
            </a:lvl1pPr>
          </a:lstStyle>
          <a:p>
            <a:pPr marL="0" marR="0" lvl="0" indent="0" algn="ctr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dirty="0"/>
              <a:t>福田汽车标准</a:t>
            </a:r>
            <a:r>
              <a:rPr lang="en-US" altLang="zh-CN" dirty="0"/>
              <a:t>PPT</a:t>
            </a:r>
            <a:r>
              <a:rPr lang="zh-CN" altLang="en-US" dirty="0"/>
              <a:t>模板标题文字内容编辑区域</a:t>
            </a:r>
            <a:r>
              <a:rPr lang="en-US" altLang="zh-CN" dirty="0"/>
              <a:t>XXXXXXXXX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-12700" y="819456"/>
            <a:ext cx="122047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1703522" y="6527477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39"/>
          <p:cNvSpPr txBox="1"/>
          <p:nvPr userDrawn="1"/>
        </p:nvSpPr>
        <p:spPr>
          <a:xfrm>
            <a:off x="11713916" y="6463691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04855-4644-4D8C-B549-B948C24C6A50}" type="slidenum">
              <a:rPr lang="en-US" altLang="zh-CN" sz="110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</a:fld>
            <a:endParaRPr lang="zh-CN" altLang="en-US" sz="1100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  <p:sp>
        <p:nvSpPr>
          <p:cNvPr id="24" name="文本占位符 18"/>
          <p:cNvSpPr>
            <a:spLocks noGrp="1"/>
          </p:cNvSpPr>
          <p:nvPr>
            <p:ph type="body" sz="quarter" idx="15" hasCustomPrompt="1"/>
          </p:nvPr>
        </p:nvSpPr>
        <p:spPr>
          <a:xfrm>
            <a:off x="546465" y="1488659"/>
            <a:ext cx="3577599" cy="48105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45720" rtlCol="0" anchor="t"/>
          <a:lstStyle>
            <a:lvl1pPr>
              <a:defRPr lang="zh-CN" altLang="en-US" sz="1400" noProof="0" dirty="0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defRPr>
            </a:lvl1pPr>
          </a:lstStyle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中国汽车销量超千万辆用了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41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年；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中国商用车销量超千万辆用了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45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年；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福田汽车销量突破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1000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万辆，仅用了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25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年；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福田汽车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2021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年总资产达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733.42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亿元，营业收入达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970.96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亿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元。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2021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年海外出口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6.1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万台，连续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11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年位居中国商用车出口第一；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ea"/>
                <a:sym typeface="福田自由体 Light" panose="02000400000000000000" pitchFamily="2" charset="-122"/>
              </a:rPr>
              <a:t>     ……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ea"/>
              <a:sym typeface="福田自由体 Light" panose="02000400000000000000" pitchFamily="2" charset="-122"/>
            </a:endParaRPr>
          </a:p>
        </p:txBody>
      </p:sp>
      <p:sp>
        <p:nvSpPr>
          <p:cNvPr id="31" name="文本框 30"/>
          <p:cNvSpPr txBox="1"/>
          <p:nvPr userDrawn="1"/>
        </p:nvSpPr>
        <p:spPr>
          <a:xfrm>
            <a:off x="550781" y="1053492"/>
            <a:ext cx="3577600" cy="43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rPr>
              <a:t>汇报内容摘要</a:t>
            </a:r>
            <a:endParaRPr lang="zh-CN" altLang="en-US" dirty="0">
              <a:solidFill>
                <a:schemeClr val="tx1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4309175" y="1056660"/>
            <a:ext cx="3577600" cy="43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rPr>
              <a:t>重点关注事项</a:t>
            </a:r>
            <a:endParaRPr lang="zh-CN" altLang="en-US" dirty="0">
              <a:solidFill>
                <a:schemeClr val="tx1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8067934" y="1045557"/>
            <a:ext cx="3577600" cy="432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rPr>
              <a:t>提请决策事项</a:t>
            </a:r>
            <a:endParaRPr lang="zh-CN" altLang="en-US" dirty="0">
              <a:solidFill>
                <a:schemeClr val="tx1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36" name="文本占位符 18"/>
          <p:cNvSpPr>
            <a:spLocks noGrp="1"/>
          </p:cNvSpPr>
          <p:nvPr>
            <p:ph type="body" sz="quarter" idx="19" hasCustomPrompt="1"/>
          </p:nvPr>
        </p:nvSpPr>
        <p:spPr>
          <a:xfrm>
            <a:off x="4307383" y="1488659"/>
            <a:ext cx="3577599" cy="48105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45720" rtlCol="0" anchor="t"/>
          <a:lstStyle>
            <a:lvl1pPr>
              <a:defRPr lang="zh-CN" altLang="en-US" sz="1400" noProof="0" dirty="0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defRPr>
            </a:lvl1pPr>
          </a:lstStyle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XXXXX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XXXXX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XXXXX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……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ea"/>
              <a:sym typeface="福田自由体 Light" panose="02000400000000000000" pitchFamily="2" charset="-122"/>
            </a:endParaRPr>
          </a:p>
        </p:txBody>
      </p:sp>
      <p:sp>
        <p:nvSpPr>
          <p:cNvPr id="37" name="文本占位符 18"/>
          <p:cNvSpPr>
            <a:spLocks noGrp="1"/>
          </p:cNvSpPr>
          <p:nvPr>
            <p:ph type="body" sz="quarter" idx="20" hasCustomPrompt="1"/>
          </p:nvPr>
        </p:nvSpPr>
        <p:spPr>
          <a:xfrm>
            <a:off x="8068301" y="1488659"/>
            <a:ext cx="3577599" cy="481054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45720" rtlCol="0" anchor="t"/>
          <a:lstStyle>
            <a:lvl1pPr>
              <a:defRPr lang="zh-CN" altLang="en-US" sz="1400" noProof="0" dirty="0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defRPr>
            </a:lvl1pPr>
          </a:lstStyle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XXXXX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XXXXX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XXXXX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cs"/>
              <a:sym typeface="福田自由体 Light" panose="02000400000000000000" pitchFamily="2" charset="-122"/>
            </a:endParaRPr>
          </a:p>
          <a:p>
            <a:pPr marL="271780" marR="0" lvl="0" indent="-2717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B82C5"/>
              </a:buClr>
              <a:buSzPct val="135000"/>
              <a:buFont typeface="+mj-lt"/>
              <a:buAutoNum type="arabicPeriod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+mn-cs"/>
                <a:sym typeface="福田自由体 Light" panose="02000400000000000000" pitchFamily="2" charset="-122"/>
              </a:rPr>
              <a:t>……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+mn-ea"/>
              <a:sym typeface="福田自由体 Light" panose="02000400000000000000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-12700" y="819456"/>
            <a:ext cx="122047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1703522" y="6527477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39"/>
          <p:cNvSpPr txBox="1"/>
          <p:nvPr userDrawn="1"/>
        </p:nvSpPr>
        <p:spPr>
          <a:xfrm>
            <a:off x="11713916" y="6463691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04855-4644-4D8C-B549-B948C24C6A50}" type="slidenum">
              <a:rPr lang="en-US" altLang="zh-CN" sz="110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</a:fld>
            <a:endParaRPr lang="zh-CN" altLang="en-US" sz="1100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  <p:sp>
        <p:nvSpPr>
          <p:cNvPr id="4" name="标题 2"/>
          <p:cNvSpPr txBox="1"/>
          <p:nvPr userDrawn="1"/>
        </p:nvSpPr>
        <p:spPr>
          <a:xfrm>
            <a:off x="1133079" y="2707186"/>
            <a:ext cx="1656439" cy="5378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0" dirty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  <a:sym typeface="福田自由体 Light" panose="02000400000000000000" pitchFamily="2" charset="-122"/>
              </a:rPr>
              <a:t>目录</a:t>
            </a:r>
            <a:endParaRPr lang="zh-CN" altLang="en-US" sz="3200" b="0" dirty="0">
              <a:solidFill>
                <a:schemeClr val="accent3"/>
              </a:solidFill>
              <a:latin typeface="福田自由体 Medium" panose="02000600000000000000" pitchFamily="2" charset="-122"/>
              <a:ea typeface="福田自由体 Medium" panose="02000600000000000000" pitchFamily="2" charset="-122"/>
              <a:sym typeface="福田自由体 Light" panose="02000400000000000000" pitchFamily="2" charset="-122"/>
            </a:endParaRPr>
          </a:p>
        </p:txBody>
      </p:sp>
      <p:sp>
        <p:nvSpPr>
          <p:cNvPr id="20" name="文本占位符 18"/>
          <p:cNvSpPr>
            <a:spLocks noGrp="1"/>
          </p:cNvSpPr>
          <p:nvPr>
            <p:ph type="body" sz="quarter" idx="11" hasCustomPrompt="1"/>
          </p:nvPr>
        </p:nvSpPr>
        <p:spPr>
          <a:xfrm>
            <a:off x="3130736" y="2705118"/>
            <a:ext cx="722900" cy="5539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5EDF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OPPOSans R"/>
                <a:sym typeface="福田自由体 Light" panose="02000400000000000000" pitchFamily="2" charset="-122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3A4759"/>
              </a:solidFill>
              <a:effectLst/>
              <a:uLnTx/>
              <a:uFillTx/>
              <a:latin typeface="福田自由体 Medium" panose="02000600000000000000" pitchFamily="2" charset="-122"/>
              <a:ea typeface="福田自由体 Medium" panose="02000600000000000000" pitchFamily="2" charset="-122"/>
              <a:cs typeface="OPPOSans R"/>
              <a:sym typeface="福田自由体 Light" panose="02000400000000000000" pitchFamily="2" charset="-122"/>
            </a:endParaRPr>
          </a:p>
        </p:txBody>
      </p:sp>
      <p:sp>
        <p:nvSpPr>
          <p:cNvPr id="21" name="文本占位符 18"/>
          <p:cNvSpPr>
            <a:spLocks noGrp="1"/>
          </p:cNvSpPr>
          <p:nvPr>
            <p:ph type="body" sz="quarter" idx="12" hasCustomPrompt="1"/>
          </p:nvPr>
        </p:nvSpPr>
        <p:spPr>
          <a:xfrm>
            <a:off x="3130736" y="3670038"/>
            <a:ext cx="722900" cy="5539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5EDF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OPPOSans R"/>
                <a:sym typeface="福田自由体 Light" panose="02000400000000000000" pitchFamily="2" charset="-122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3A4759"/>
              </a:solidFill>
              <a:effectLst/>
              <a:uLnTx/>
              <a:uFillTx/>
              <a:latin typeface="福田自由体 Medium" panose="02000600000000000000" pitchFamily="2" charset="-122"/>
              <a:ea typeface="福田自由体 Medium" panose="02000600000000000000" pitchFamily="2" charset="-122"/>
              <a:cs typeface="OPPOSans R"/>
              <a:sym typeface="福田自由体 Light" panose="02000400000000000000" pitchFamily="2" charset="-122"/>
            </a:endParaRPr>
          </a:p>
        </p:txBody>
      </p:sp>
      <p:sp>
        <p:nvSpPr>
          <p:cNvPr id="22" name="文本占位符 18"/>
          <p:cNvSpPr>
            <a:spLocks noGrp="1"/>
          </p:cNvSpPr>
          <p:nvPr>
            <p:ph type="body" sz="quarter" idx="13" hasCustomPrompt="1"/>
          </p:nvPr>
        </p:nvSpPr>
        <p:spPr>
          <a:xfrm>
            <a:off x="3130736" y="4655165"/>
            <a:ext cx="722900" cy="5539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rgbClr val="E5EDF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OPPOSans R"/>
                <a:sym typeface="福田自由体 Light" panose="02000400000000000000" pitchFamily="2" charset="-122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3A4759"/>
              </a:solidFill>
              <a:effectLst/>
              <a:uLnTx/>
              <a:uFillTx/>
              <a:latin typeface="福田自由体 Medium" panose="02000600000000000000" pitchFamily="2" charset="-122"/>
              <a:ea typeface="福田自由体 Medium" panose="02000600000000000000" pitchFamily="2" charset="-122"/>
              <a:cs typeface="OPPOSans R"/>
              <a:sym typeface="福田自由体 Light" panose="02000400000000000000" pitchFamily="2" charset="-122"/>
            </a:endParaRPr>
          </a:p>
        </p:txBody>
      </p:sp>
      <p:sp>
        <p:nvSpPr>
          <p:cNvPr id="23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3130736" y="1735146"/>
            <a:ext cx="722900" cy="55399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Medium" panose="02000600000000000000" pitchFamily="2" charset="-122"/>
                <a:ea typeface="福田自由体 Medium" panose="02000600000000000000" pitchFamily="2" charset="-122"/>
                <a:cs typeface="OPPOSans R"/>
                <a:sym typeface="福田自由体 Light" panose="02000400000000000000" pitchFamily="2" charset="-122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3B82C5"/>
              </a:solidFill>
              <a:effectLst/>
              <a:uLnTx/>
              <a:uFillTx/>
              <a:latin typeface="福田自由体 Medium" panose="02000600000000000000" pitchFamily="2" charset="-122"/>
              <a:ea typeface="福田自由体 Medium" panose="02000600000000000000" pitchFamily="2" charset="-122"/>
              <a:cs typeface="OPPOSans R"/>
              <a:sym typeface="福田自由体 Light" panose="02000400000000000000" pitchFamily="2" charset="-122"/>
            </a:endParaRPr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5" hasCustomPrompt="1"/>
          </p:nvPr>
        </p:nvSpPr>
        <p:spPr>
          <a:xfrm>
            <a:off x="3988006" y="1761949"/>
            <a:ext cx="5739420" cy="5003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目录标题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精简概述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B82C5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XXXXXXXXXXXX)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B82C5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25" name="文本占位符 18"/>
          <p:cNvSpPr>
            <a:spLocks noGrp="1"/>
          </p:cNvSpPr>
          <p:nvPr>
            <p:ph type="body" sz="quarter" idx="16" hasCustomPrompt="1"/>
          </p:nvPr>
        </p:nvSpPr>
        <p:spPr>
          <a:xfrm>
            <a:off x="3988006" y="2735289"/>
            <a:ext cx="5739420" cy="5003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目录标题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精简概述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XXXXXXXXXXXX)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A4759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28" name="文本占位符 18"/>
          <p:cNvSpPr>
            <a:spLocks noGrp="1"/>
          </p:cNvSpPr>
          <p:nvPr>
            <p:ph type="body" sz="quarter" idx="17" hasCustomPrompt="1"/>
          </p:nvPr>
        </p:nvSpPr>
        <p:spPr>
          <a:xfrm>
            <a:off x="3988006" y="3708629"/>
            <a:ext cx="5739420" cy="5003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目录标题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精简概述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XXXXXXXXXXXX)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A4759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29" name="文本占位符 18"/>
          <p:cNvSpPr>
            <a:spLocks noGrp="1"/>
          </p:cNvSpPr>
          <p:nvPr>
            <p:ph type="body" sz="quarter" idx="18" hasCustomPrompt="1"/>
          </p:nvPr>
        </p:nvSpPr>
        <p:spPr>
          <a:xfrm>
            <a:off x="3988006" y="4681968"/>
            <a:ext cx="5739420" cy="50039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目录标题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精简概述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A4759"/>
                </a:solidFill>
                <a:effectLst/>
                <a:uLnTx/>
                <a:uFillTx/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XXXXXXXXXXXX)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3A4759"/>
              </a:solidFill>
              <a:effectLst/>
              <a:uLnTx/>
              <a:uFillTx/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550416" y="262985"/>
            <a:ext cx="9736584" cy="4271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spc="100" baseline="0">
                <a:latin typeface="福田自由体 Medium" panose="02000600000000000000" pitchFamily="2" charset="-122"/>
                <a:ea typeface="福田自由体 Medium" panose="02000600000000000000" pitchFamily="2" charset="-122"/>
              </a:defRPr>
            </a:lvl1pPr>
          </a:lstStyle>
          <a:p>
            <a:pPr lvl="0"/>
            <a:r>
              <a:rPr lang="zh-CN" altLang="en-US" dirty="0"/>
              <a:t>标题内容编辑区域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-12700" y="819456"/>
            <a:ext cx="122047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60968" y="981077"/>
            <a:ext cx="11070064" cy="52987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spc="0" baseline="0">
                <a:latin typeface="福田自由体 Light" panose="02000400000000000000" pitchFamily="2" charset="-122"/>
                <a:ea typeface="福田自由体 Light" panose="02000400000000000000" pitchFamily="2" charset="-122"/>
              </a:defRPr>
            </a:lvl1pPr>
          </a:lstStyle>
          <a:p>
            <a:pPr lvl="0"/>
            <a:r>
              <a:rPr lang="zh-CN" altLang="en-US" dirty="0"/>
              <a:t>内文内容编辑区域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1703522" y="6527477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39"/>
          <p:cNvSpPr txBox="1"/>
          <p:nvPr userDrawn="1"/>
        </p:nvSpPr>
        <p:spPr>
          <a:xfrm>
            <a:off x="11713916" y="6463691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04855-4644-4D8C-B549-B948C24C6A50}" type="slidenum">
              <a:rPr lang="en-US" altLang="zh-CN" sz="110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</a:fld>
            <a:endParaRPr lang="zh-CN" altLang="en-US" sz="1100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-12700" y="819456"/>
            <a:ext cx="122047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11703522" y="6527477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9"/>
          <p:cNvSpPr txBox="1"/>
          <p:nvPr userDrawn="1"/>
        </p:nvSpPr>
        <p:spPr>
          <a:xfrm>
            <a:off x="11713916" y="6463691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04855-4644-4D8C-B549-B948C24C6A50}" type="slidenum">
              <a:rPr lang="en-US" altLang="zh-CN" sz="110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</a:fld>
            <a:endParaRPr lang="zh-CN" altLang="en-US" sz="1100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sp>
        <p:nvSpPr>
          <p:cNvPr id="6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550416" y="262985"/>
            <a:ext cx="9736584" cy="4271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spc="100" baseline="0">
                <a:latin typeface="福田自由体 Medium" panose="02000600000000000000" pitchFamily="2" charset="-122"/>
                <a:ea typeface="福田自由体 Medium" panose="02000600000000000000" pitchFamily="2" charset="-122"/>
              </a:defRPr>
            </a:lvl1pPr>
          </a:lstStyle>
          <a:p>
            <a:pPr lvl="0"/>
            <a:r>
              <a:rPr lang="zh-CN" altLang="en-US" dirty="0"/>
              <a:t>标题内容编辑区域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-12700" y="819456"/>
            <a:ext cx="122047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1703522" y="6527477"/>
            <a:ext cx="0" cy="115743"/>
          </a:xfrm>
          <a:prstGeom prst="line">
            <a:avLst/>
          </a:prstGeom>
          <a:ln w="12700">
            <a:solidFill>
              <a:schemeClr val="accent1">
                <a:lumMod val="10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灯片编号占位符 39"/>
          <p:cNvSpPr txBox="1"/>
          <p:nvPr userDrawn="1"/>
        </p:nvSpPr>
        <p:spPr>
          <a:xfrm>
            <a:off x="11713916" y="6463691"/>
            <a:ext cx="554613" cy="23148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E04855-4644-4D8C-B549-B948C24C6A50}" type="slidenum">
              <a:rPr lang="en-US" altLang="zh-CN" sz="1100" smtClean="0">
                <a:latin typeface="福田自由体 Light" panose="02000400000000000000" pitchFamily="2" charset="-122"/>
                <a:ea typeface="福田自由体 Light" panose="02000400000000000000" pitchFamily="2" charset="-122"/>
              </a:rPr>
            </a:fld>
            <a:endParaRPr lang="zh-CN" altLang="en-US" sz="1100" dirty="0">
              <a:latin typeface="福田自由体 Light" panose="02000400000000000000" pitchFamily="2" charset="-122"/>
              <a:ea typeface="福田自由体 Light" panose="02000400000000000000" pitchFamily="2" charset="-122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999" y="278567"/>
            <a:ext cx="1168085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8828" y="2007704"/>
            <a:ext cx="5314344" cy="1490870"/>
          </a:xfrm>
          <a:prstGeom prst="rect">
            <a:avLst/>
          </a:prstGeom>
        </p:spPr>
      </p:pic>
      <p:grpSp>
        <p:nvGrpSpPr>
          <p:cNvPr id="2" name="图形 3"/>
          <p:cNvGrpSpPr/>
          <p:nvPr userDrawn="1"/>
        </p:nvGrpSpPr>
        <p:grpSpPr>
          <a:xfrm>
            <a:off x="550863" y="5742475"/>
            <a:ext cx="4320886" cy="547884"/>
            <a:chOff x="2013229" y="566878"/>
            <a:chExt cx="1050229" cy="133168"/>
          </a:xfrm>
          <a:solidFill>
            <a:schemeClr val="bg1">
              <a:alpha val="35000"/>
            </a:schemeClr>
          </a:solidFill>
        </p:grpSpPr>
        <p:sp>
          <p:nvSpPr>
            <p:cNvPr id="5" name="任意多边形: 形状 4"/>
            <p:cNvSpPr/>
            <p:nvPr/>
          </p:nvSpPr>
          <p:spPr>
            <a:xfrm>
              <a:off x="2448463" y="567214"/>
              <a:ext cx="176456" cy="132832"/>
            </a:xfrm>
            <a:custGeom>
              <a:avLst/>
              <a:gdLst>
                <a:gd name="connsiteX0" fmla="*/ 0 w 176456"/>
                <a:gd name="connsiteY0" fmla="*/ 30744 h 132832"/>
                <a:gd name="connsiteX1" fmla="*/ 69944 w 176456"/>
                <a:gd name="connsiteY1" fmla="*/ 30744 h 132832"/>
                <a:gd name="connsiteX2" fmla="*/ 69944 w 176456"/>
                <a:gd name="connsiteY2" fmla="*/ 132833 h 132832"/>
                <a:gd name="connsiteX3" fmla="*/ 104889 w 176456"/>
                <a:gd name="connsiteY3" fmla="*/ 132833 h 132832"/>
                <a:gd name="connsiteX4" fmla="*/ 104889 w 176456"/>
                <a:gd name="connsiteY4" fmla="*/ 30744 h 132832"/>
                <a:gd name="connsiteX5" fmla="*/ 176457 w 176456"/>
                <a:gd name="connsiteY5" fmla="*/ 30744 h 132832"/>
                <a:gd name="connsiteX6" fmla="*/ 176457 w 176456"/>
                <a:gd name="connsiteY6" fmla="*/ 0 h 132832"/>
                <a:gd name="connsiteX7" fmla="*/ 0 w 176456"/>
                <a:gd name="connsiteY7" fmla="*/ 0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456" h="132832">
                  <a:moveTo>
                    <a:pt x="0" y="30744"/>
                  </a:moveTo>
                  <a:lnTo>
                    <a:pt x="69944" y="30744"/>
                  </a:lnTo>
                  <a:lnTo>
                    <a:pt x="69944" y="132833"/>
                  </a:lnTo>
                  <a:lnTo>
                    <a:pt x="104889" y="132833"/>
                  </a:lnTo>
                  <a:lnTo>
                    <a:pt x="104889" y="30744"/>
                  </a:lnTo>
                  <a:lnTo>
                    <a:pt x="176457" y="30744"/>
                  </a:lnTo>
                  <a:lnTo>
                    <a:pt x="1764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2013229" y="566878"/>
              <a:ext cx="174776" cy="132832"/>
            </a:xfrm>
            <a:custGeom>
              <a:avLst/>
              <a:gdLst>
                <a:gd name="connsiteX0" fmla="*/ 0 w 174776"/>
                <a:gd name="connsiteY0" fmla="*/ 24192 h 132832"/>
                <a:gd name="connsiteX1" fmla="*/ 0 w 174776"/>
                <a:gd name="connsiteY1" fmla="*/ 132833 h 132832"/>
                <a:gd name="connsiteX2" fmla="*/ 34888 w 174776"/>
                <a:gd name="connsiteY2" fmla="*/ 132833 h 132832"/>
                <a:gd name="connsiteX3" fmla="*/ 34888 w 174776"/>
                <a:gd name="connsiteY3" fmla="*/ 89601 h 132832"/>
                <a:gd name="connsiteX4" fmla="*/ 140617 w 174776"/>
                <a:gd name="connsiteY4" fmla="*/ 89601 h 132832"/>
                <a:gd name="connsiteX5" fmla="*/ 140617 w 174776"/>
                <a:gd name="connsiteY5" fmla="*/ 60648 h 132832"/>
                <a:gd name="connsiteX6" fmla="*/ 34888 w 174776"/>
                <a:gd name="connsiteY6" fmla="*/ 60648 h 132832"/>
                <a:gd name="connsiteX7" fmla="*/ 34888 w 174776"/>
                <a:gd name="connsiteY7" fmla="*/ 32984 h 132832"/>
                <a:gd name="connsiteX8" fmla="*/ 37184 w 174776"/>
                <a:gd name="connsiteY8" fmla="*/ 30688 h 132832"/>
                <a:gd name="connsiteX9" fmla="*/ 174777 w 174776"/>
                <a:gd name="connsiteY9" fmla="*/ 30688 h 132832"/>
                <a:gd name="connsiteX10" fmla="*/ 174777 w 174776"/>
                <a:gd name="connsiteY10" fmla="*/ 0 h 132832"/>
                <a:gd name="connsiteX11" fmla="*/ 24192 w 174776"/>
                <a:gd name="connsiteY11" fmla="*/ 0 h 132832"/>
                <a:gd name="connsiteX12" fmla="*/ 0 w 174776"/>
                <a:gd name="connsiteY12" fmla="*/ 24192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776" h="132832">
                  <a:moveTo>
                    <a:pt x="0" y="24192"/>
                  </a:moveTo>
                  <a:lnTo>
                    <a:pt x="0" y="132833"/>
                  </a:lnTo>
                  <a:lnTo>
                    <a:pt x="34888" y="132833"/>
                  </a:lnTo>
                  <a:lnTo>
                    <a:pt x="34888" y="89601"/>
                  </a:lnTo>
                  <a:lnTo>
                    <a:pt x="140617" y="89601"/>
                  </a:lnTo>
                  <a:lnTo>
                    <a:pt x="140617" y="60648"/>
                  </a:lnTo>
                  <a:lnTo>
                    <a:pt x="34888" y="60648"/>
                  </a:lnTo>
                  <a:lnTo>
                    <a:pt x="34888" y="32984"/>
                  </a:lnTo>
                  <a:cubicBezTo>
                    <a:pt x="34888" y="31752"/>
                    <a:pt x="35896" y="30688"/>
                    <a:pt x="37184" y="30688"/>
                  </a:cubicBezTo>
                  <a:lnTo>
                    <a:pt x="174777" y="30688"/>
                  </a:lnTo>
                  <a:lnTo>
                    <a:pt x="174777" y="0"/>
                  </a:lnTo>
                  <a:lnTo>
                    <a:pt x="24192" y="0"/>
                  </a:lnTo>
                  <a:cubicBezTo>
                    <a:pt x="10864" y="0"/>
                    <a:pt x="0" y="10864"/>
                    <a:pt x="0" y="24192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2886834" y="567214"/>
              <a:ext cx="176624" cy="132832"/>
            </a:xfrm>
            <a:custGeom>
              <a:avLst/>
              <a:gdLst>
                <a:gd name="connsiteX0" fmla="*/ 153441 w 176624"/>
                <a:gd name="connsiteY0" fmla="*/ 0 h 132832"/>
                <a:gd name="connsiteX1" fmla="*/ 0 w 176624"/>
                <a:gd name="connsiteY1" fmla="*/ 0 h 132832"/>
                <a:gd name="connsiteX2" fmla="*/ 0 w 176624"/>
                <a:gd name="connsiteY2" fmla="*/ 132833 h 132832"/>
                <a:gd name="connsiteX3" fmla="*/ 34944 w 176624"/>
                <a:gd name="connsiteY3" fmla="*/ 132833 h 132832"/>
                <a:gd name="connsiteX4" fmla="*/ 34944 w 176624"/>
                <a:gd name="connsiteY4" fmla="*/ 30408 h 132832"/>
                <a:gd name="connsiteX5" fmla="*/ 139385 w 176624"/>
                <a:gd name="connsiteY5" fmla="*/ 30408 h 132832"/>
                <a:gd name="connsiteX6" fmla="*/ 141681 w 176624"/>
                <a:gd name="connsiteY6" fmla="*/ 32704 h 132832"/>
                <a:gd name="connsiteX7" fmla="*/ 141681 w 176624"/>
                <a:gd name="connsiteY7" fmla="*/ 132833 h 132832"/>
                <a:gd name="connsiteX8" fmla="*/ 176625 w 176624"/>
                <a:gd name="connsiteY8" fmla="*/ 132833 h 132832"/>
                <a:gd name="connsiteX9" fmla="*/ 176625 w 176624"/>
                <a:gd name="connsiteY9" fmla="*/ 23072 h 132832"/>
                <a:gd name="connsiteX10" fmla="*/ 153441 w 176624"/>
                <a:gd name="connsiteY10" fmla="*/ 0 h 13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624" h="132832">
                  <a:moveTo>
                    <a:pt x="153441" y="0"/>
                  </a:moveTo>
                  <a:lnTo>
                    <a:pt x="0" y="0"/>
                  </a:lnTo>
                  <a:lnTo>
                    <a:pt x="0" y="132833"/>
                  </a:lnTo>
                  <a:lnTo>
                    <a:pt x="34944" y="132833"/>
                  </a:lnTo>
                  <a:lnTo>
                    <a:pt x="34944" y="30408"/>
                  </a:lnTo>
                  <a:lnTo>
                    <a:pt x="139385" y="30408"/>
                  </a:lnTo>
                  <a:cubicBezTo>
                    <a:pt x="140617" y="30408"/>
                    <a:pt x="141681" y="31416"/>
                    <a:pt x="141681" y="32704"/>
                  </a:cubicBezTo>
                  <a:lnTo>
                    <a:pt x="141681" y="132833"/>
                  </a:lnTo>
                  <a:lnTo>
                    <a:pt x="176625" y="132833"/>
                  </a:lnTo>
                  <a:lnTo>
                    <a:pt x="176625" y="23072"/>
                  </a:lnTo>
                  <a:cubicBezTo>
                    <a:pt x="176513" y="10360"/>
                    <a:pt x="166209" y="0"/>
                    <a:pt x="153441" y="0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2656168" y="567214"/>
              <a:ext cx="190960" cy="132776"/>
            </a:xfrm>
            <a:custGeom>
              <a:avLst/>
              <a:gdLst>
                <a:gd name="connsiteX0" fmla="*/ 164809 w 190960"/>
                <a:gd name="connsiteY0" fmla="*/ 0 h 132776"/>
                <a:gd name="connsiteX1" fmla="*/ 26152 w 190960"/>
                <a:gd name="connsiteY1" fmla="*/ 0 h 132776"/>
                <a:gd name="connsiteX2" fmla="*/ 0 w 190960"/>
                <a:gd name="connsiteY2" fmla="*/ 26152 h 132776"/>
                <a:gd name="connsiteX3" fmla="*/ 0 w 190960"/>
                <a:gd name="connsiteY3" fmla="*/ 106625 h 132776"/>
                <a:gd name="connsiteX4" fmla="*/ 26152 w 190960"/>
                <a:gd name="connsiteY4" fmla="*/ 132777 h 132776"/>
                <a:gd name="connsiteX5" fmla="*/ 164809 w 190960"/>
                <a:gd name="connsiteY5" fmla="*/ 132777 h 132776"/>
                <a:gd name="connsiteX6" fmla="*/ 190961 w 190960"/>
                <a:gd name="connsiteY6" fmla="*/ 106625 h 132776"/>
                <a:gd name="connsiteX7" fmla="*/ 190961 w 190960"/>
                <a:gd name="connsiteY7" fmla="*/ 26208 h 132776"/>
                <a:gd name="connsiteX8" fmla="*/ 164809 w 190960"/>
                <a:gd name="connsiteY8" fmla="*/ 0 h 132776"/>
                <a:gd name="connsiteX9" fmla="*/ 156073 w 190960"/>
                <a:gd name="connsiteY9" fmla="*/ 32704 h 132776"/>
                <a:gd name="connsiteX10" fmla="*/ 156073 w 190960"/>
                <a:gd name="connsiteY10" fmla="*/ 99905 h 132776"/>
                <a:gd name="connsiteX11" fmla="*/ 153777 w 190960"/>
                <a:gd name="connsiteY11" fmla="*/ 102201 h 132776"/>
                <a:gd name="connsiteX12" fmla="*/ 37128 w 190960"/>
                <a:gd name="connsiteY12" fmla="*/ 102201 h 132776"/>
                <a:gd name="connsiteX13" fmla="*/ 34832 w 190960"/>
                <a:gd name="connsiteY13" fmla="*/ 99905 h 132776"/>
                <a:gd name="connsiteX14" fmla="*/ 34832 w 190960"/>
                <a:gd name="connsiteY14" fmla="*/ 32704 h 132776"/>
                <a:gd name="connsiteX15" fmla="*/ 37128 w 190960"/>
                <a:gd name="connsiteY15" fmla="*/ 30408 h 132776"/>
                <a:gd name="connsiteX16" fmla="*/ 153777 w 190960"/>
                <a:gd name="connsiteY16" fmla="*/ 30408 h 132776"/>
                <a:gd name="connsiteX17" fmla="*/ 156073 w 190960"/>
                <a:gd name="connsiteY17" fmla="*/ 32704 h 13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960" h="132776">
                  <a:moveTo>
                    <a:pt x="164809" y="0"/>
                  </a:moveTo>
                  <a:lnTo>
                    <a:pt x="26152" y="0"/>
                  </a:lnTo>
                  <a:cubicBezTo>
                    <a:pt x="11704" y="0"/>
                    <a:pt x="0" y="11760"/>
                    <a:pt x="0" y="26152"/>
                  </a:cubicBezTo>
                  <a:lnTo>
                    <a:pt x="0" y="106625"/>
                  </a:lnTo>
                  <a:cubicBezTo>
                    <a:pt x="0" y="121073"/>
                    <a:pt x="11760" y="132777"/>
                    <a:pt x="26152" y="132777"/>
                  </a:cubicBezTo>
                  <a:lnTo>
                    <a:pt x="164809" y="132777"/>
                  </a:lnTo>
                  <a:cubicBezTo>
                    <a:pt x="179257" y="132777"/>
                    <a:pt x="190961" y="121017"/>
                    <a:pt x="190961" y="106625"/>
                  </a:cubicBezTo>
                  <a:lnTo>
                    <a:pt x="190961" y="26208"/>
                  </a:lnTo>
                  <a:cubicBezTo>
                    <a:pt x="190961" y="11760"/>
                    <a:pt x="179201" y="0"/>
                    <a:pt x="164809" y="0"/>
                  </a:cubicBezTo>
                  <a:close/>
                  <a:moveTo>
                    <a:pt x="156073" y="32704"/>
                  </a:moveTo>
                  <a:lnTo>
                    <a:pt x="156073" y="99905"/>
                  </a:lnTo>
                  <a:cubicBezTo>
                    <a:pt x="156073" y="101137"/>
                    <a:pt x="155065" y="102201"/>
                    <a:pt x="153777" y="102201"/>
                  </a:cubicBezTo>
                  <a:lnTo>
                    <a:pt x="37128" y="102201"/>
                  </a:lnTo>
                  <a:cubicBezTo>
                    <a:pt x="35896" y="102201"/>
                    <a:pt x="34832" y="101193"/>
                    <a:pt x="34832" y="99905"/>
                  </a:cubicBezTo>
                  <a:lnTo>
                    <a:pt x="34832" y="32704"/>
                  </a:lnTo>
                  <a:cubicBezTo>
                    <a:pt x="34832" y="31472"/>
                    <a:pt x="35840" y="30408"/>
                    <a:pt x="37128" y="30408"/>
                  </a:cubicBezTo>
                  <a:lnTo>
                    <a:pt x="153777" y="30408"/>
                  </a:lnTo>
                  <a:cubicBezTo>
                    <a:pt x="155065" y="30408"/>
                    <a:pt x="156073" y="31416"/>
                    <a:pt x="156073" y="32704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2225358" y="567214"/>
              <a:ext cx="190961" cy="132776"/>
            </a:xfrm>
            <a:custGeom>
              <a:avLst/>
              <a:gdLst>
                <a:gd name="connsiteX0" fmla="*/ 164809 w 190961"/>
                <a:gd name="connsiteY0" fmla="*/ 0 h 132776"/>
                <a:gd name="connsiteX1" fmla="*/ 26152 w 190961"/>
                <a:gd name="connsiteY1" fmla="*/ 0 h 132776"/>
                <a:gd name="connsiteX2" fmla="*/ 0 w 190961"/>
                <a:gd name="connsiteY2" fmla="*/ 26152 h 132776"/>
                <a:gd name="connsiteX3" fmla="*/ 0 w 190961"/>
                <a:gd name="connsiteY3" fmla="*/ 106625 h 132776"/>
                <a:gd name="connsiteX4" fmla="*/ 26152 w 190961"/>
                <a:gd name="connsiteY4" fmla="*/ 132777 h 132776"/>
                <a:gd name="connsiteX5" fmla="*/ 164809 w 190961"/>
                <a:gd name="connsiteY5" fmla="*/ 132777 h 132776"/>
                <a:gd name="connsiteX6" fmla="*/ 190961 w 190961"/>
                <a:gd name="connsiteY6" fmla="*/ 106625 h 132776"/>
                <a:gd name="connsiteX7" fmla="*/ 190961 w 190961"/>
                <a:gd name="connsiteY7" fmla="*/ 26208 h 132776"/>
                <a:gd name="connsiteX8" fmla="*/ 164809 w 190961"/>
                <a:gd name="connsiteY8" fmla="*/ 0 h 132776"/>
                <a:gd name="connsiteX9" fmla="*/ 156073 w 190961"/>
                <a:gd name="connsiteY9" fmla="*/ 32704 h 132776"/>
                <a:gd name="connsiteX10" fmla="*/ 156073 w 190961"/>
                <a:gd name="connsiteY10" fmla="*/ 99905 h 132776"/>
                <a:gd name="connsiteX11" fmla="*/ 153777 w 190961"/>
                <a:gd name="connsiteY11" fmla="*/ 102201 h 132776"/>
                <a:gd name="connsiteX12" fmla="*/ 37128 w 190961"/>
                <a:gd name="connsiteY12" fmla="*/ 102201 h 132776"/>
                <a:gd name="connsiteX13" fmla="*/ 34832 w 190961"/>
                <a:gd name="connsiteY13" fmla="*/ 99905 h 132776"/>
                <a:gd name="connsiteX14" fmla="*/ 34832 w 190961"/>
                <a:gd name="connsiteY14" fmla="*/ 32704 h 132776"/>
                <a:gd name="connsiteX15" fmla="*/ 37128 w 190961"/>
                <a:gd name="connsiteY15" fmla="*/ 30408 h 132776"/>
                <a:gd name="connsiteX16" fmla="*/ 153777 w 190961"/>
                <a:gd name="connsiteY16" fmla="*/ 30408 h 132776"/>
                <a:gd name="connsiteX17" fmla="*/ 156073 w 190961"/>
                <a:gd name="connsiteY17" fmla="*/ 32704 h 13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961" h="132776">
                  <a:moveTo>
                    <a:pt x="164809" y="0"/>
                  </a:moveTo>
                  <a:lnTo>
                    <a:pt x="26152" y="0"/>
                  </a:lnTo>
                  <a:cubicBezTo>
                    <a:pt x="11704" y="0"/>
                    <a:pt x="0" y="11760"/>
                    <a:pt x="0" y="26152"/>
                  </a:cubicBezTo>
                  <a:lnTo>
                    <a:pt x="0" y="106625"/>
                  </a:lnTo>
                  <a:cubicBezTo>
                    <a:pt x="0" y="121073"/>
                    <a:pt x="11760" y="132777"/>
                    <a:pt x="26152" y="132777"/>
                  </a:cubicBezTo>
                  <a:lnTo>
                    <a:pt x="164809" y="132777"/>
                  </a:lnTo>
                  <a:cubicBezTo>
                    <a:pt x="179257" y="132777"/>
                    <a:pt x="190961" y="121017"/>
                    <a:pt x="190961" y="106625"/>
                  </a:cubicBezTo>
                  <a:lnTo>
                    <a:pt x="190961" y="26208"/>
                  </a:lnTo>
                  <a:cubicBezTo>
                    <a:pt x="190961" y="11760"/>
                    <a:pt x="179201" y="0"/>
                    <a:pt x="164809" y="0"/>
                  </a:cubicBezTo>
                  <a:close/>
                  <a:moveTo>
                    <a:pt x="156073" y="32704"/>
                  </a:moveTo>
                  <a:lnTo>
                    <a:pt x="156073" y="99905"/>
                  </a:lnTo>
                  <a:cubicBezTo>
                    <a:pt x="156073" y="101137"/>
                    <a:pt x="155065" y="102201"/>
                    <a:pt x="153777" y="102201"/>
                  </a:cubicBezTo>
                  <a:lnTo>
                    <a:pt x="37128" y="102201"/>
                  </a:lnTo>
                  <a:cubicBezTo>
                    <a:pt x="35896" y="102201"/>
                    <a:pt x="34832" y="101193"/>
                    <a:pt x="34832" y="99905"/>
                  </a:cubicBezTo>
                  <a:lnTo>
                    <a:pt x="34832" y="32704"/>
                  </a:lnTo>
                  <a:cubicBezTo>
                    <a:pt x="34832" y="31472"/>
                    <a:pt x="35840" y="30408"/>
                    <a:pt x="37128" y="30408"/>
                  </a:cubicBezTo>
                  <a:lnTo>
                    <a:pt x="153777" y="30408"/>
                  </a:lnTo>
                  <a:cubicBezTo>
                    <a:pt x="155009" y="30408"/>
                    <a:pt x="156073" y="31416"/>
                    <a:pt x="156073" y="32704"/>
                  </a:cubicBezTo>
                  <a:close/>
                </a:path>
              </a:pathLst>
            </a:custGeom>
            <a:grpFill/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</p:grpSp>
      <p:grpSp>
        <p:nvGrpSpPr>
          <p:cNvPr id="10" name="图形 3"/>
          <p:cNvGrpSpPr/>
          <p:nvPr userDrawn="1"/>
        </p:nvGrpSpPr>
        <p:grpSpPr>
          <a:xfrm>
            <a:off x="10997344" y="467632"/>
            <a:ext cx="643794" cy="643794"/>
            <a:chOff x="1106576" y="1245382"/>
            <a:chExt cx="525618" cy="525618"/>
          </a:xfrm>
          <a:solidFill>
            <a:srgbClr val="000000"/>
          </a:solidFill>
        </p:grpSpPr>
        <p:sp>
          <p:nvSpPr>
            <p:cNvPr id="11" name="任意多边形: 形状 10"/>
            <p:cNvSpPr/>
            <p:nvPr/>
          </p:nvSpPr>
          <p:spPr>
            <a:xfrm>
              <a:off x="1106576" y="1245382"/>
              <a:ext cx="525618" cy="525618"/>
            </a:xfrm>
            <a:custGeom>
              <a:avLst/>
              <a:gdLst>
                <a:gd name="connsiteX0" fmla="*/ 262809 w 525618"/>
                <a:gd name="connsiteY0" fmla="*/ 0 h 525618"/>
                <a:gd name="connsiteX1" fmla="*/ 0 w 525618"/>
                <a:gd name="connsiteY1" fmla="*/ 262810 h 525618"/>
                <a:gd name="connsiteX2" fmla="*/ 262809 w 525618"/>
                <a:gd name="connsiteY2" fmla="*/ 525619 h 525618"/>
                <a:gd name="connsiteX3" fmla="*/ 525619 w 525618"/>
                <a:gd name="connsiteY3" fmla="*/ 262810 h 525618"/>
                <a:gd name="connsiteX4" fmla="*/ 262809 w 525618"/>
                <a:gd name="connsiteY4" fmla="*/ 0 h 525618"/>
                <a:gd name="connsiteX5" fmla="*/ 503275 w 525618"/>
                <a:gd name="connsiteY5" fmla="*/ 262362 h 525618"/>
                <a:gd name="connsiteX6" fmla="*/ 263257 w 525618"/>
                <a:gd name="connsiteY6" fmla="*/ 503275 h 525618"/>
                <a:gd name="connsiteX7" fmla="*/ 262809 w 525618"/>
                <a:gd name="connsiteY7" fmla="*/ 503275 h 525618"/>
                <a:gd name="connsiteX8" fmla="*/ 22344 w 525618"/>
                <a:gd name="connsiteY8" fmla="*/ 263258 h 525618"/>
                <a:gd name="connsiteX9" fmla="*/ 92456 w 525618"/>
                <a:gd name="connsiteY9" fmla="*/ 93073 h 525618"/>
                <a:gd name="connsiteX10" fmla="*/ 262361 w 525618"/>
                <a:gd name="connsiteY10" fmla="*/ 22344 h 525618"/>
                <a:gd name="connsiteX11" fmla="*/ 262809 w 525618"/>
                <a:gd name="connsiteY11" fmla="*/ 22344 h 525618"/>
                <a:gd name="connsiteX12" fmla="*/ 503275 w 525618"/>
                <a:gd name="connsiteY12" fmla="*/ 262362 h 52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618" h="525618">
                  <a:moveTo>
                    <a:pt x="262809" y="0"/>
                  </a:moveTo>
                  <a:cubicBezTo>
                    <a:pt x="117657" y="0"/>
                    <a:pt x="0" y="117657"/>
                    <a:pt x="0" y="262810"/>
                  </a:cubicBezTo>
                  <a:cubicBezTo>
                    <a:pt x="0" y="407962"/>
                    <a:pt x="117657" y="525619"/>
                    <a:pt x="262809" y="525619"/>
                  </a:cubicBezTo>
                  <a:cubicBezTo>
                    <a:pt x="407962" y="525619"/>
                    <a:pt x="525619" y="407962"/>
                    <a:pt x="525619" y="262810"/>
                  </a:cubicBezTo>
                  <a:cubicBezTo>
                    <a:pt x="525619" y="117657"/>
                    <a:pt x="407962" y="0"/>
                    <a:pt x="262809" y="0"/>
                  </a:cubicBezTo>
                  <a:close/>
                  <a:moveTo>
                    <a:pt x="503275" y="262362"/>
                  </a:moveTo>
                  <a:cubicBezTo>
                    <a:pt x="503499" y="394970"/>
                    <a:pt x="395810" y="502995"/>
                    <a:pt x="263257" y="503275"/>
                  </a:cubicBezTo>
                  <a:lnTo>
                    <a:pt x="262809" y="503275"/>
                  </a:lnTo>
                  <a:cubicBezTo>
                    <a:pt x="130481" y="503275"/>
                    <a:pt x="22624" y="395586"/>
                    <a:pt x="22344" y="263258"/>
                  </a:cubicBezTo>
                  <a:cubicBezTo>
                    <a:pt x="22232" y="199025"/>
                    <a:pt x="47152" y="138601"/>
                    <a:pt x="92456" y="93073"/>
                  </a:cubicBezTo>
                  <a:cubicBezTo>
                    <a:pt x="137817" y="47600"/>
                    <a:pt x="198129" y="22456"/>
                    <a:pt x="262361" y="22344"/>
                  </a:cubicBezTo>
                  <a:lnTo>
                    <a:pt x="262809" y="22344"/>
                  </a:lnTo>
                  <a:cubicBezTo>
                    <a:pt x="395194" y="22344"/>
                    <a:pt x="503051" y="130033"/>
                    <a:pt x="503275" y="262362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318733" y="1383870"/>
              <a:ext cx="242411" cy="324073"/>
            </a:xfrm>
            <a:custGeom>
              <a:avLst/>
              <a:gdLst>
                <a:gd name="connsiteX0" fmla="*/ 191381 w 242411"/>
                <a:gd name="connsiteY0" fmla="*/ 0 h 324073"/>
                <a:gd name="connsiteX1" fmla="*/ 182421 w 242411"/>
                <a:gd name="connsiteY1" fmla="*/ 4536 h 324073"/>
                <a:gd name="connsiteX2" fmla="*/ 2940 w 242411"/>
                <a:gd name="connsiteY2" fmla="*/ 252001 h 324073"/>
                <a:gd name="connsiteX3" fmla="*/ 2940 w 242411"/>
                <a:gd name="connsiteY3" fmla="*/ 269978 h 324073"/>
                <a:gd name="connsiteX4" fmla="*/ 37436 w 242411"/>
                <a:gd name="connsiteY4" fmla="*/ 317354 h 324073"/>
                <a:gd name="connsiteX5" fmla="*/ 50652 w 242411"/>
                <a:gd name="connsiteY5" fmla="*/ 324074 h 324073"/>
                <a:gd name="connsiteX6" fmla="*/ 63868 w 242411"/>
                <a:gd name="connsiteY6" fmla="*/ 317354 h 324073"/>
                <a:gd name="connsiteX7" fmla="*/ 239597 w 242411"/>
                <a:gd name="connsiteY7" fmla="*/ 75936 h 324073"/>
                <a:gd name="connsiteX8" fmla="*/ 239597 w 242411"/>
                <a:gd name="connsiteY8" fmla="*/ 58688 h 324073"/>
                <a:gd name="connsiteX9" fmla="*/ 200341 w 242411"/>
                <a:gd name="connsiteY9" fmla="*/ 4536 h 324073"/>
                <a:gd name="connsiteX10" fmla="*/ 191381 w 242411"/>
                <a:gd name="connsiteY10" fmla="*/ 0 h 3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411" h="324073">
                  <a:moveTo>
                    <a:pt x="191381" y="0"/>
                  </a:moveTo>
                  <a:cubicBezTo>
                    <a:pt x="187853" y="0"/>
                    <a:pt x="184493" y="1680"/>
                    <a:pt x="182421" y="4536"/>
                  </a:cubicBezTo>
                  <a:lnTo>
                    <a:pt x="2940" y="252001"/>
                  </a:lnTo>
                  <a:cubicBezTo>
                    <a:pt x="-980" y="257377"/>
                    <a:pt x="-980" y="264602"/>
                    <a:pt x="2940" y="269978"/>
                  </a:cubicBezTo>
                  <a:lnTo>
                    <a:pt x="37436" y="317354"/>
                  </a:lnTo>
                  <a:cubicBezTo>
                    <a:pt x="40572" y="321610"/>
                    <a:pt x="45388" y="324074"/>
                    <a:pt x="50652" y="324074"/>
                  </a:cubicBezTo>
                  <a:cubicBezTo>
                    <a:pt x="55916" y="324074"/>
                    <a:pt x="60732" y="321610"/>
                    <a:pt x="63868" y="317354"/>
                  </a:cubicBezTo>
                  <a:lnTo>
                    <a:pt x="239597" y="75936"/>
                  </a:lnTo>
                  <a:cubicBezTo>
                    <a:pt x="243349" y="70784"/>
                    <a:pt x="243349" y="63840"/>
                    <a:pt x="239597" y="58688"/>
                  </a:cubicBezTo>
                  <a:lnTo>
                    <a:pt x="200341" y="4536"/>
                  </a:lnTo>
                  <a:cubicBezTo>
                    <a:pt x="198269" y="1736"/>
                    <a:pt x="194909" y="0"/>
                    <a:pt x="191381" y="0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248046" y="1383870"/>
              <a:ext cx="219533" cy="234529"/>
            </a:xfrm>
            <a:custGeom>
              <a:avLst/>
              <a:gdLst>
                <a:gd name="connsiteX0" fmla="*/ 212507 w 219533"/>
                <a:gd name="connsiteY0" fmla="*/ 18312 h 234529"/>
                <a:gd name="connsiteX1" fmla="*/ 218275 w 219533"/>
                <a:gd name="connsiteY1" fmla="*/ 10416 h 234529"/>
                <a:gd name="connsiteX2" fmla="*/ 212955 w 219533"/>
                <a:gd name="connsiteY2" fmla="*/ 0 h 234529"/>
                <a:gd name="connsiteX3" fmla="*/ 207075 w 219533"/>
                <a:gd name="connsiteY3" fmla="*/ 0 h 234529"/>
                <a:gd name="connsiteX4" fmla="*/ 126715 w 219533"/>
                <a:gd name="connsiteY4" fmla="*/ 0 h 234529"/>
                <a:gd name="connsiteX5" fmla="*/ 108627 w 219533"/>
                <a:gd name="connsiteY5" fmla="*/ 9240 h 234529"/>
                <a:gd name="connsiteX6" fmla="*/ 2898 w 219533"/>
                <a:gd name="connsiteY6" fmla="*/ 155009 h 234529"/>
                <a:gd name="connsiteX7" fmla="*/ 2898 w 219533"/>
                <a:gd name="connsiteY7" fmla="*/ 172873 h 234529"/>
                <a:gd name="connsiteX8" fmla="*/ 38346 w 219533"/>
                <a:gd name="connsiteY8" fmla="*/ 221593 h 234529"/>
                <a:gd name="connsiteX9" fmla="*/ 38346 w 219533"/>
                <a:gd name="connsiteY9" fmla="*/ 221593 h 234529"/>
                <a:gd name="connsiteX10" fmla="*/ 40754 w 219533"/>
                <a:gd name="connsiteY10" fmla="*/ 224897 h 234529"/>
                <a:gd name="connsiteX11" fmla="*/ 40754 w 219533"/>
                <a:gd name="connsiteY11" fmla="*/ 224897 h 234529"/>
                <a:gd name="connsiteX12" fmla="*/ 45458 w 219533"/>
                <a:gd name="connsiteY12" fmla="*/ 231337 h 234529"/>
                <a:gd name="connsiteX13" fmla="*/ 58002 w 219533"/>
                <a:gd name="connsiteY13" fmla="*/ 231337 h 234529"/>
                <a:gd name="connsiteX14" fmla="*/ 65394 w 219533"/>
                <a:gd name="connsiteY14" fmla="*/ 221201 h 234529"/>
                <a:gd name="connsiteX15" fmla="*/ 65394 w 219533"/>
                <a:gd name="connsiteY15" fmla="*/ 221201 h 234529"/>
                <a:gd name="connsiteX16" fmla="*/ 212507 w 219533"/>
                <a:gd name="connsiteY16" fmla="*/ 18312 h 234529"/>
                <a:gd name="connsiteX17" fmla="*/ 60690 w 219533"/>
                <a:gd name="connsiteY17" fmla="*/ 225737 h 234529"/>
                <a:gd name="connsiteX18" fmla="*/ 61194 w 219533"/>
                <a:gd name="connsiteY18" fmla="*/ 225401 h 234529"/>
                <a:gd name="connsiteX19" fmla="*/ 61194 w 219533"/>
                <a:gd name="connsiteY19" fmla="*/ 225401 h 234529"/>
                <a:gd name="connsiteX20" fmla="*/ 60690 w 219533"/>
                <a:gd name="connsiteY20" fmla="*/ 225737 h 23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533" h="234529">
                  <a:moveTo>
                    <a:pt x="212507" y="18312"/>
                  </a:moveTo>
                  <a:lnTo>
                    <a:pt x="218275" y="10416"/>
                  </a:lnTo>
                  <a:cubicBezTo>
                    <a:pt x="221411" y="6104"/>
                    <a:pt x="218331" y="0"/>
                    <a:pt x="212955" y="0"/>
                  </a:cubicBezTo>
                  <a:lnTo>
                    <a:pt x="207075" y="0"/>
                  </a:lnTo>
                  <a:lnTo>
                    <a:pt x="126715" y="0"/>
                  </a:lnTo>
                  <a:cubicBezTo>
                    <a:pt x="119603" y="0"/>
                    <a:pt x="112827" y="3472"/>
                    <a:pt x="108627" y="9240"/>
                  </a:cubicBezTo>
                  <a:lnTo>
                    <a:pt x="2898" y="155009"/>
                  </a:lnTo>
                  <a:cubicBezTo>
                    <a:pt x="-966" y="160329"/>
                    <a:pt x="-966" y="167497"/>
                    <a:pt x="2898" y="172873"/>
                  </a:cubicBezTo>
                  <a:lnTo>
                    <a:pt x="38346" y="221593"/>
                  </a:lnTo>
                  <a:cubicBezTo>
                    <a:pt x="38346" y="221593"/>
                    <a:pt x="38346" y="221593"/>
                    <a:pt x="38346" y="221593"/>
                  </a:cubicBezTo>
                  <a:lnTo>
                    <a:pt x="40754" y="224897"/>
                  </a:lnTo>
                  <a:cubicBezTo>
                    <a:pt x="40754" y="224897"/>
                    <a:pt x="40754" y="224897"/>
                    <a:pt x="40754" y="224897"/>
                  </a:cubicBezTo>
                  <a:lnTo>
                    <a:pt x="45458" y="231337"/>
                  </a:lnTo>
                  <a:cubicBezTo>
                    <a:pt x="48538" y="235593"/>
                    <a:pt x="54922" y="235593"/>
                    <a:pt x="58002" y="231337"/>
                  </a:cubicBezTo>
                  <a:lnTo>
                    <a:pt x="65394" y="221201"/>
                  </a:lnTo>
                  <a:lnTo>
                    <a:pt x="65394" y="221201"/>
                  </a:lnTo>
                  <a:lnTo>
                    <a:pt x="212507" y="18312"/>
                  </a:lnTo>
                  <a:close/>
                  <a:moveTo>
                    <a:pt x="60690" y="225737"/>
                  </a:moveTo>
                  <a:cubicBezTo>
                    <a:pt x="60858" y="225625"/>
                    <a:pt x="61026" y="225513"/>
                    <a:pt x="61194" y="225401"/>
                  </a:cubicBezTo>
                  <a:cubicBezTo>
                    <a:pt x="61194" y="225401"/>
                    <a:pt x="61194" y="225401"/>
                    <a:pt x="61194" y="225401"/>
                  </a:cubicBezTo>
                  <a:cubicBezTo>
                    <a:pt x="61026" y="225513"/>
                    <a:pt x="60858" y="225625"/>
                    <a:pt x="60690" y="225737"/>
                  </a:cubicBez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77570" y="1383870"/>
              <a:ext cx="150513" cy="138544"/>
            </a:xfrm>
            <a:custGeom>
              <a:avLst/>
              <a:gdLst>
                <a:gd name="connsiteX0" fmla="*/ 143543 w 150513"/>
                <a:gd name="connsiteY0" fmla="*/ 18312 h 138544"/>
                <a:gd name="connsiteX1" fmla="*/ 144439 w 150513"/>
                <a:gd name="connsiteY1" fmla="*/ 17080 h 138544"/>
                <a:gd name="connsiteX2" fmla="*/ 144607 w 150513"/>
                <a:gd name="connsiteY2" fmla="*/ 16856 h 138544"/>
                <a:gd name="connsiteX3" fmla="*/ 144607 w 150513"/>
                <a:gd name="connsiteY3" fmla="*/ 16856 h 138544"/>
                <a:gd name="connsiteX4" fmla="*/ 149255 w 150513"/>
                <a:gd name="connsiteY4" fmla="*/ 10416 h 138544"/>
                <a:gd name="connsiteX5" fmla="*/ 143935 w 150513"/>
                <a:gd name="connsiteY5" fmla="*/ 0 h 138544"/>
                <a:gd name="connsiteX6" fmla="*/ 136095 w 150513"/>
                <a:gd name="connsiteY6" fmla="*/ 0 h 138544"/>
                <a:gd name="connsiteX7" fmla="*/ 132903 w 150513"/>
                <a:gd name="connsiteY7" fmla="*/ 0 h 138544"/>
                <a:gd name="connsiteX8" fmla="*/ 56070 w 150513"/>
                <a:gd name="connsiteY8" fmla="*/ 0 h 138544"/>
                <a:gd name="connsiteX9" fmla="*/ 39158 w 150513"/>
                <a:gd name="connsiteY9" fmla="*/ 8624 h 138544"/>
                <a:gd name="connsiteX10" fmla="*/ 2814 w 150513"/>
                <a:gd name="connsiteY10" fmla="*/ 58688 h 138544"/>
                <a:gd name="connsiteX11" fmla="*/ 2814 w 150513"/>
                <a:gd name="connsiteY11" fmla="*/ 75936 h 138544"/>
                <a:gd name="connsiteX12" fmla="*/ 38654 w 150513"/>
                <a:gd name="connsiteY12" fmla="*/ 125217 h 138544"/>
                <a:gd name="connsiteX13" fmla="*/ 46046 w 150513"/>
                <a:gd name="connsiteY13" fmla="*/ 135353 h 138544"/>
                <a:gd name="connsiteX14" fmla="*/ 58590 w 150513"/>
                <a:gd name="connsiteY14" fmla="*/ 135353 h 138544"/>
                <a:gd name="connsiteX15" fmla="*/ 65982 w 150513"/>
                <a:gd name="connsiteY15" fmla="*/ 125217 h 138544"/>
                <a:gd name="connsiteX16" fmla="*/ 143543 w 150513"/>
                <a:gd name="connsiteY16" fmla="*/ 18312 h 138544"/>
                <a:gd name="connsiteX17" fmla="*/ 143543 w 150513"/>
                <a:gd name="connsiteY17" fmla="*/ 18312 h 13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0513" h="138544">
                  <a:moveTo>
                    <a:pt x="143543" y="18312"/>
                  </a:moveTo>
                  <a:lnTo>
                    <a:pt x="144439" y="17080"/>
                  </a:lnTo>
                  <a:lnTo>
                    <a:pt x="144607" y="16856"/>
                  </a:lnTo>
                  <a:lnTo>
                    <a:pt x="144607" y="16856"/>
                  </a:lnTo>
                  <a:lnTo>
                    <a:pt x="149255" y="10416"/>
                  </a:lnTo>
                  <a:cubicBezTo>
                    <a:pt x="152391" y="6104"/>
                    <a:pt x="149311" y="0"/>
                    <a:pt x="143935" y="0"/>
                  </a:cubicBezTo>
                  <a:lnTo>
                    <a:pt x="136095" y="0"/>
                  </a:lnTo>
                  <a:lnTo>
                    <a:pt x="132903" y="0"/>
                  </a:lnTo>
                  <a:lnTo>
                    <a:pt x="56070" y="0"/>
                  </a:lnTo>
                  <a:cubicBezTo>
                    <a:pt x="49406" y="0"/>
                    <a:pt x="43078" y="3248"/>
                    <a:pt x="39158" y="8624"/>
                  </a:cubicBezTo>
                  <a:lnTo>
                    <a:pt x="2814" y="58688"/>
                  </a:lnTo>
                  <a:cubicBezTo>
                    <a:pt x="-938" y="63840"/>
                    <a:pt x="-938" y="70784"/>
                    <a:pt x="2814" y="75936"/>
                  </a:cubicBezTo>
                  <a:lnTo>
                    <a:pt x="38654" y="125217"/>
                  </a:lnTo>
                  <a:lnTo>
                    <a:pt x="46046" y="135353"/>
                  </a:lnTo>
                  <a:cubicBezTo>
                    <a:pt x="49126" y="139609"/>
                    <a:pt x="55510" y="139609"/>
                    <a:pt x="58590" y="135353"/>
                  </a:cubicBezTo>
                  <a:lnTo>
                    <a:pt x="65982" y="125217"/>
                  </a:lnTo>
                  <a:lnTo>
                    <a:pt x="143543" y="18312"/>
                  </a:lnTo>
                  <a:lnTo>
                    <a:pt x="143543" y="18312"/>
                  </a:lnTo>
                  <a:close/>
                </a:path>
              </a:pathLst>
            </a:custGeom>
            <a:solidFill>
              <a:srgbClr val="000000"/>
            </a:solidFill>
            <a:ln w="5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福田自由体 Light" panose="02000400000000000000" pitchFamily="2" charset="-122"/>
                <a:ea typeface="福田自由体 Light" panose="02000400000000000000" pitchFamily="2" charset="-122"/>
                <a:sym typeface="福田自由体 Light" panose="02000400000000000000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"/>
            <a:ext cx="12192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 noChangeArrowheads="1"/>
          </p:cNvSpPr>
          <p:nvPr userDrawn="1"/>
        </p:nvSpPr>
        <p:spPr bwMode="auto">
          <a:xfrm>
            <a:off x="442384" y="6540500"/>
            <a:ext cx="946149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D00F71FD-F452-48B7-A530-F389ED75FCD2}" type="slidenum">
              <a:rPr lang="en-US" altLang="ko-KR" sz="1065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ko-KR" altLang="en-US" sz="10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6"/>
          <p:cNvCxnSpPr/>
          <p:nvPr userDrawn="1"/>
        </p:nvCxnSpPr>
        <p:spPr>
          <a:xfrm flipV="1">
            <a:off x="620184" y="840317"/>
            <a:ext cx="10928349" cy="0"/>
          </a:xfrm>
          <a:prstGeom prst="line">
            <a:avLst/>
          </a:prstGeom>
          <a:ln w="12700">
            <a:solidFill>
              <a:srgbClr val="DAD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78" name="Title 1"/>
          <p:cNvSpPr>
            <a:spLocks noGrp="1"/>
          </p:cNvSpPr>
          <p:nvPr>
            <p:ph type="ctrTitle"/>
          </p:nvPr>
        </p:nvSpPr>
        <p:spPr>
          <a:xfrm>
            <a:off x="619761" y="246381"/>
            <a:ext cx="7466753" cy="486833"/>
          </a:xfrm>
        </p:spPr>
        <p:txBody>
          <a:bodyPr anchor="ctr">
            <a:noAutofit/>
          </a:bodyPr>
          <a:lstStyle>
            <a:lvl1pPr algn="l"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9" name="Subtitle 2"/>
          <p:cNvSpPr>
            <a:spLocks noGrp="1"/>
          </p:cNvSpPr>
          <p:nvPr>
            <p:ph type="subTitle" idx="1"/>
          </p:nvPr>
        </p:nvSpPr>
        <p:spPr>
          <a:xfrm>
            <a:off x="619761" y="994834"/>
            <a:ext cx="10927927" cy="483023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865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1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1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dirty="0">
                <a:solidFill>
                  <a:srgbClr val="FF0000"/>
                </a:solidFill>
                <a:sym typeface="微软雅黑 Light" panose="020B0502040204020203" pitchFamily="34" charset="-122"/>
              </a:rPr>
              <a:t>供应</a:t>
            </a:r>
            <a:r>
              <a:rPr lang="zh-CN" altLang="en-US" dirty="0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商质量能力提升</a:t>
            </a:r>
            <a:r>
              <a:rPr lang="zh-CN" altLang="en-US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推进</a:t>
            </a:r>
            <a:r>
              <a:rPr lang="zh-CN" altLang="en-US" smtClean="0">
                <a:solidFill>
                  <a:srgbClr val="FF0000"/>
                </a:solidFill>
                <a:sym typeface="微软雅黑 Light" panose="020B0502040204020203" pitchFamily="34" charset="-122"/>
              </a:rPr>
              <a:t>任务：</a:t>
            </a:r>
            <a:endParaRPr lang="zh-CN" altLang="en-US" b="0" dirty="0">
              <a:solidFill>
                <a:srgbClr val="FF0000"/>
              </a:solidFill>
              <a:sym typeface="微软雅黑 Light" panose="020B0502040204020203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4541" y="778123"/>
            <a:ext cx="793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质量提升范围：重卡、轻卡</a:t>
            </a:r>
            <a:endParaRPr lang="en-US" altLang="zh-CN" sz="1200" kern="1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切入点：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45056" y="1364055"/>
          <a:ext cx="11352362" cy="464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155"/>
                <a:gridCol w="2647227"/>
                <a:gridCol w="1462027"/>
                <a:gridCol w="3570889"/>
                <a:gridCol w="1205064"/>
              </a:tblGrid>
              <a:tr h="3137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重卡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轻卡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负责人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输出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时间</a:t>
                      </a:r>
                      <a:endParaRPr lang="zh-CN" altLang="en-US" sz="1400" dirty="0"/>
                    </a:p>
                  </a:txBody>
                  <a:tcPr/>
                </a:tc>
              </a:tr>
              <a:tr h="3115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售后质量</a:t>
                      </a:r>
                      <a:r>
                        <a:rPr lang="en-US" altLang="zh-CN" sz="1400" dirty="0" smtClean="0"/>
                        <a:t>+IPTV</a:t>
                      </a:r>
                      <a:r>
                        <a:rPr lang="zh-CN" altLang="en-US" sz="1400" dirty="0" smtClean="0"/>
                        <a:t>指标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售后质量</a:t>
                      </a:r>
                      <a:r>
                        <a:rPr lang="en-US" altLang="zh-CN" sz="1400" dirty="0" smtClean="0"/>
                        <a:t>+IPTV</a:t>
                      </a:r>
                      <a:r>
                        <a:rPr lang="zh-CN" altLang="en-US" sz="1400" dirty="0" smtClean="0"/>
                        <a:t>指标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张海亮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/>
                        <a:t>TOP</a:t>
                      </a:r>
                      <a:r>
                        <a:rPr lang="zh-CN" altLang="en-US" sz="1400" dirty="0" smtClean="0"/>
                        <a:t>问题点清单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/>
                        <a:t>3</a:t>
                      </a:r>
                      <a:r>
                        <a:rPr lang="zh-CN" altLang="en-US" sz="1400" dirty="0" smtClean="0"/>
                        <a:t>月</a:t>
                      </a:r>
                      <a:r>
                        <a:rPr lang="en-US" altLang="zh-CN" sz="1400" dirty="0" smtClean="0"/>
                        <a:t>21</a:t>
                      </a:r>
                      <a:r>
                        <a:rPr lang="zh-CN" altLang="en-US" sz="1400" dirty="0" smtClean="0"/>
                        <a:t>日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09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+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/>
                        <a:t>+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/>
                    </a:p>
                  </a:txBody>
                  <a:tcPr/>
                </a:tc>
              </a:tr>
              <a:tr h="7736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制程</a:t>
                      </a:r>
                      <a:r>
                        <a:rPr lang="en-US" altLang="zh-CN" sz="1400" dirty="0" smtClean="0"/>
                        <a:t>TOP</a:t>
                      </a:r>
                      <a:r>
                        <a:rPr lang="zh-CN" altLang="en-US" sz="1400" dirty="0" smtClean="0"/>
                        <a:t>问题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制程</a:t>
                      </a:r>
                      <a:r>
                        <a:rPr lang="en-US" altLang="zh-CN" sz="1400" dirty="0" smtClean="0"/>
                        <a:t>TOP</a:t>
                      </a:r>
                      <a:r>
                        <a:rPr lang="zh-CN" altLang="en-US" sz="1400" dirty="0" smtClean="0"/>
                        <a:t>问题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夏永飞</a:t>
                      </a:r>
                      <a:endParaRPr lang="en-US" altLang="zh-CN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周洪基</a:t>
                      </a:r>
                      <a:endParaRPr lang="en-US" altLang="zh-CN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卢中华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/>
                        <a:t>TOP</a:t>
                      </a:r>
                      <a:r>
                        <a:rPr lang="zh-CN" altLang="en-US" sz="1400" dirty="0" smtClean="0"/>
                        <a:t>问题点清单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/>
                        <a:t>3</a:t>
                      </a:r>
                      <a:r>
                        <a:rPr lang="zh-CN" altLang="en-US" sz="1400" dirty="0" smtClean="0"/>
                        <a:t>月</a:t>
                      </a:r>
                      <a:r>
                        <a:rPr lang="en-US" altLang="zh-CN" sz="1400" dirty="0" smtClean="0"/>
                        <a:t>21</a:t>
                      </a:r>
                      <a:r>
                        <a:rPr lang="zh-CN" altLang="en-US" sz="1400" dirty="0" smtClean="0"/>
                        <a:t>日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094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=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/>
                        <a:t>=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/>
                    </a:p>
                  </a:txBody>
                  <a:tcPr/>
                </a:tc>
              </a:tr>
              <a:tr h="77369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产品设计</a:t>
                      </a:r>
                      <a:endParaRPr lang="en-US" altLang="zh-CN" sz="1400" dirty="0" smtClean="0"/>
                    </a:p>
                    <a:p>
                      <a:pPr algn="ctr"/>
                      <a:r>
                        <a:rPr lang="zh-CN" altLang="en-US" sz="1400" dirty="0" smtClean="0"/>
                        <a:t>产品验证</a:t>
                      </a:r>
                      <a:endParaRPr lang="en-US" altLang="zh-CN" sz="1400" dirty="0" smtClean="0"/>
                    </a:p>
                    <a:p>
                      <a:pPr algn="ctr"/>
                      <a:r>
                        <a:rPr lang="zh-CN" altLang="en-US" sz="1400" dirty="0" smtClean="0"/>
                        <a:t>质量策划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张加</a:t>
                      </a:r>
                      <a:endParaRPr lang="en-US" altLang="zh-CN" sz="1400" dirty="0" smtClean="0"/>
                    </a:p>
                    <a:p>
                      <a:pPr algn="ctr"/>
                      <a:r>
                        <a:rPr lang="zh-CN" altLang="en-US" sz="1400" dirty="0" smtClean="0"/>
                        <a:t>苏东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依据</a:t>
                      </a:r>
                      <a:r>
                        <a:rPr lang="en-US" altLang="zh-CN" sz="1400" dirty="0" smtClean="0"/>
                        <a:t>TOP</a:t>
                      </a:r>
                      <a:r>
                        <a:rPr lang="zh-CN" altLang="en-US" sz="1400" dirty="0" smtClean="0"/>
                        <a:t>问题展开分析，研发阶段的短板是哪些？后续如何去加强或改进？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r>
                        <a:rPr lang="zh-CN" altLang="en-US" sz="1400" dirty="0" smtClean="0"/>
                        <a:t>月</a:t>
                      </a:r>
                      <a:r>
                        <a:rPr lang="en-US" altLang="zh-CN" sz="1400" dirty="0" smtClean="0"/>
                        <a:t>25</a:t>
                      </a:r>
                      <a:r>
                        <a:rPr lang="zh-CN" altLang="en-US" sz="1400" dirty="0" smtClean="0"/>
                        <a:t>日</a:t>
                      </a:r>
                      <a:endParaRPr lang="zh-CN" altLang="en-US" sz="1400" dirty="0"/>
                    </a:p>
                  </a:txBody>
                  <a:tcPr/>
                </a:tc>
              </a:tr>
              <a:tr h="773695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产品制程能力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夏永飞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依据</a:t>
                      </a:r>
                      <a:r>
                        <a:rPr lang="en-US" altLang="zh-CN" sz="1400" dirty="0" smtClean="0"/>
                        <a:t>TOP</a:t>
                      </a:r>
                      <a:r>
                        <a:rPr lang="zh-CN" altLang="en-US" sz="1400" dirty="0" smtClean="0"/>
                        <a:t>问题展开分析，制程能力的短板是哪些？后续如何去加强或改进？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r>
                        <a:rPr lang="zh-CN" altLang="en-US" sz="1400" dirty="0" smtClean="0"/>
                        <a:t>月</a:t>
                      </a:r>
                      <a:r>
                        <a:rPr lang="en-US" altLang="zh-CN" sz="1400" dirty="0" smtClean="0"/>
                        <a:t>25</a:t>
                      </a:r>
                      <a:r>
                        <a:rPr lang="zh-CN" altLang="en-US" sz="1400" dirty="0" smtClean="0"/>
                        <a:t>日</a:t>
                      </a:r>
                      <a:endParaRPr lang="zh-CN" altLang="en-US" sz="1400" dirty="0"/>
                    </a:p>
                  </a:txBody>
                  <a:tcPr/>
                </a:tc>
              </a:tr>
              <a:tr h="541587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供应商质量保证能力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夏永飞</a:t>
                      </a:r>
                      <a:endParaRPr lang="en-US" altLang="zh-CN" sz="1400" dirty="0" smtClean="0"/>
                    </a:p>
                    <a:p>
                      <a:pPr algn="ctr"/>
                      <a:r>
                        <a:rPr lang="zh-CN" altLang="en-US" sz="1400" dirty="0" smtClean="0"/>
                        <a:t>周洪基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/>
                        <a:t>重卡和轻卡类供应商质量保证能力的梳理及改进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r>
                        <a:rPr lang="zh-CN" altLang="en-US" sz="1400" dirty="0" smtClean="0"/>
                        <a:t>月</a:t>
                      </a:r>
                      <a:r>
                        <a:rPr lang="en-US" altLang="zh-CN" sz="1400" dirty="0" smtClean="0"/>
                        <a:t>25</a:t>
                      </a:r>
                      <a:r>
                        <a:rPr lang="zh-CN" altLang="en-US" sz="1400" dirty="0" smtClean="0"/>
                        <a:t>日</a:t>
                      </a:r>
                      <a:endParaRPr lang="zh-CN" altLang="en-US" sz="1400" dirty="0"/>
                    </a:p>
                  </a:txBody>
                  <a:tcPr/>
                </a:tc>
              </a:tr>
              <a:tr h="541587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问题有效解决（实物改进）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实物改进的具体</a:t>
                      </a:r>
                      <a:r>
                        <a:rPr lang="zh-CN" altLang="en-US" sz="1400" dirty="0" smtClean="0"/>
                        <a:t>技术工程师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重卡和轻卡已整改的方案及效果统计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r>
                        <a:rPr lang="zh-CN" altLang="en-US" sz="1400" dirty="0" smtClean="0"/>
                        <a:t>月</a:t>
                      </a:r>
                      <a:r>
                        <a:rPr lang="en-US" altLang="zh-CN" sz="1400" dirty="0" smtClean="0"/>
                        <a:t>25</a:t>
                      </a:r>
                      <a:r>
                        <a:rPr lang="zh-CN" altLang="en-US" sz="1400" dirty="0" smtClean="0"/>
                        <a:t>日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54541" y="6040185"/>
            <a:ext cx="8032661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3.3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</a:t>
            </a:r>
            <a:r>
              <a:rPr lang="zh-CN" altLang="en-US" sz="1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日客户要求输出文件结果详见以下内容：</a:t>
            </a:r>
            <a:endParaRPr lang="en-US" altLang="zh-CN" sz="14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表格 6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02685" y="1231901"/>
          <a:ext cx="7407180" cy="5424991"/>
        </p:xfrm>
        <a:graphic>
          <a:graphicData uri="http://schemas.openxmlformats.org/drawingml/2006/table">
            <a:tbl>
              <a:tblPr/>
              <a:tblGrid>
                <a:gridCol w="502320"/>
                <a:gridCol w="803551"/>
                <a:gridCol w="547553"/>
                <a:gridCol w="1316736"/>
                <a:gridCol w="1251551"/>
                <a:gridCol w="2985469"/>
              </a:tblGrid>
              <a:tr h="534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组内</a:t>
                      </a:r>
                      <a:endParaRPr lang="en-US" altLang="zh-CN" sz="12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职务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所在</a:t>
                      </a:r>
                      <a:r>
                        <a:rPr lang="zh-CN" altLang="en-US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联系电话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组内工作分工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赵月强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组长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总裁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18513722726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负责供应商资源协调，组织小组会议，推动问题整改进度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葛雁宇</a:t>
                      </a:r>
                      <a:endParaRPr lang="en-US" altLang="zh-CN" sz="12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滕令超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副组长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采购质量总监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18611025833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荣昌内部</a:t>
                      </a:r>
                      <a:r>
                        <a:rPr lang="zh-CN" altLang="zh-CN" sz="12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提升工作总体分工、安排、调度</a:t>
                      </a:r>
                      <a:endParaRPr lang="zh-CN" altLang="zh-CN" sz="12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张海亮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售后总监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19601235503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负责售后质量</a:t>
                      </a:r>
                      <a:r>
                        <a:rPr lang="zh-CN" altLang="zh-CN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提升</a:t>
                      </a:r>
                      <a:r>
                        <a:rPr lang="zh-CN" altLang="zh-CN" sz="12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工作的总体协调</a:t>
                      </a:r>
                      <a:r>
                        <a:rPr lang="zh-CN" altLang="zh-CN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zh-CN" altLang="en-US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推进</a:t>
                      </a:r>
                      <a:r>
                        <a:rPr lang="zh-CN" altLang="zh-CN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、监督</a:t>
                      </a:r>
                      <a:r>
                        <a:rPr lang="zh-CN" altLang="en-US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及持续改善，实现售后索赔目标和</a:t>
                      </a:r>
                      <a:r>
                        <a:rPr lang="en-US" altLang="zh-CN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IPTV</a:t>
                      </a:r>
                      <a:r>
                        <a:rPr lang="zh-CN" altLang="en-US" sz="12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目标</a:t>
                      </a:r>
                      <a:endParaRPr lang="zh-CN" altLang="zh-CN" sz="12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周洪基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安路普厂长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19601235503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负责工厂质量提升方案的实施</a:t>
                      </a:r>
                      <a:endParaRPr lang="zh-CN" altLang="zh-CN" sz="12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王庆岭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产品规划部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18601235506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负责承接售后质量提升项目的立项及立项推进、督促项目小组输出阶段性总结报告</a:t>
                      </a:r>
                      <a:endParaRPr kumimoji="0" lang="zh-CN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苏东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项目管理部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18612905893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负责售后立项项目推进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负责研发体系管理优化，提出研发过程优化</a:t>
                      </a:r>
                      <a:endParaRPr kumimoji="0" lang="zh-CN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张加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新技术中心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18510182075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负责气路系统的售后质量专项提升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张甲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座椅技术部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15028210325</a:t>
                      </a:r>
                      <a:endParaRPr lang="en-US" altLang="zh-CN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负责座椅总成的售后质量提升</a:t>
                      </a:r>
                      <a:endParaRPr kumimoji="0" lang="zh-CN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夏永飞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智能座椅一部质量总监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18612905826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负责生产制程能力提升，制程</a:t>
                      </a: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ppm</a:t>
                      </a: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目标实现</a:t>
                      </a:r>
                      <a:endParaRPr kumimoji="0" lang="zh-CN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冯敬乾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工艺工程部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18610139692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负责生产制程能力提升的工艺提升，协助工厂质量达成</a:t>
                      </a: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PPM</a:t>
                      </a: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目标</a:t>
                      </a:r>
                      <a:endParaRPr kumimoji="0" lang="zh-CN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陈伟</a:t>
                      </a:r>
                      <a:endParaRPr lang="zh-CN" altLang="en-US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组员</a:t>
                      </a:r>
                      <a:endParaRPr lang="zh-CN" altLang="zh-CN" sz="12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光华荣昌</a:t>
                      </a:r>
                      <a:endParaRPr lang="en-US" altLang="zh-C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座椅总装厂厂长</a:t>
                      </a:r>
                      <a:endParaRPr lang="zh-CN" alt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19831788611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负责工厂质量提升方案的实施</a:t>
                      </a:r>
                      <a:endParaRPr kumimoji="0" lang="zh-CN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0539" marR="10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" name="矩形 70"/>
          <p:cNvSpPr/>
          <p:nvPr/>
        </p:nvSpPr>
        <p:spPr>
          <a:xfrm>
            <a:off x="571500" y="783168"/>
            <a:ext cx="105833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、质量能力提升项目组成员及分工</a:t>
            </a:r>
            <a:endParaRPr lang="en-US" altLang="zh-CN" sz="16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391" name="组合 77"/>
          <p:cNvGrpSpPr/>
          <p:nvPr/>
        </p:nvGrpSpPr>
        <p:grpSpPr bwMode="auto">
          <a:xfrm>
            <a:off x="7763567" y="1143000"/>
            <a:ext cx="4036852" cy="4972051"/>
            <a:chOff x="4830011" y="1077062"/>
            <a:chExt cx="3162911" cy="3728955"/>
          </a:xfrm>
        </p:grpSpPr>
        <p:grpSp>
          <p:nvGrpSpPr>
            <p:cNvPr id="12399" name="组合 11"/>
            <p:cNvGrpSpPr/>
            <p:nvPr/>
          </p:nvGrpSpPr>
          <p:grpSpPr bwMode="auto">
            <a:xfrm>
              <a:off x="4830011" y="1077062"/>
              <a:ext cx="3162911" cy="2191548"/>
              <a:chOff x="-2413203" y="1362125"/>
              <a:chExt cx="7547631" cy="3135256"/>
            </a:xfrm>
          </p:grpSpPr>
          <p:sp>
            <p:nvSpPr>
              <p:cNvPr id="12408" name="圆角矩形 8"/>
              <p:cNvSpPr>
                <a:spLocks noChangeArrowheads="1"/>
              </p:cNvSpPr>
              <p:nvPr/>
            </p:nvSpPr>
            <p:spPr bwMode="auto">
              <a:xfrm>
                <a:off x="2270627" y="1362125"/>
                <a:ext cx="2863801" cy="699629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accent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935" b="1">
                  <a:solidFill>
                    <a:srgbClr val="003366"/>
                  </a:solidFill>
                </a:endParaRPr>
              </a:p>
            </p:txBody>
          </p:sp>
          <p:grpSp>
            <p:nvGrpSpPr>
              <p:cNvPr id="12409" name="组合 109"/>
              <p:cNvGrpSpPr/>
              <p:nvPr/>
            </p:nvGrpSpPr>
            <p:grpSpPr bwMode="auto">
              <a:xfrm>
                <a:off x="-2413203" y="3566256"/>
                <a:ext cx="2779358" cy="931125"/>
                <a:chOff x="-4496178" y="3323987"/>
                <a:chExt cx="2564750" cy="932588"/>
              </a:xfrm>
            </p:grpSpPr>
            <p:sp>
              <p:nvSpPr>
                <p:cNvPr id="12413" name="圆角矩形 8"/>
                <p:cNvSpPr>
                  <a:spLocks noChangeArrowheads="1"/>
                </p:cNvSpPr>
                <p:nvPr/>
              </p:nvSpPr>
              <p:spPr bwMode="auto">
                <a:xfrm>
                  <a:off x="-4496178" y="3323987"/>
                  <a:ext cx="2221976" cy="932588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accent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935" b="1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2414" name="矩形 111"/>
                <p:cNvSpPr>
                  <a:spLocks noChangeArrowheads="1"/>
                </p:cNvSpPr>
                <p:nvPr/>
              </p:nvSpPr>
              <p:spPr bwMode="auto">
                <a:xfrm>
                  <a:off x="-4496178" y="3419009"/>
                  <a:ext cx="2564750" cy="694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1200" b="1" dirty="0">
                      <a:solidFill>
                        <a:srgbClr val="003366"/>
                      </a:solidFill>
                      <a:latin typeface="方正兰亭黑_GBK"/>
                      <a:ea typeface="方正兰亭黑_GBK"/>
                      <a:cs typeface="方正兰亭黑_GBK"/>
                    </a:rPr>
                    <a:t>姓名</a:t>
                  </a:r>
                  <a:r>
                    <a:rPr lang="zh-CN" altLang="en-US" sz="1200" b="1" dirty="0" smtClean="0">
                      <a:solidFill>
                        <a:srgbClr val="003366"/>
                      </a:solidFill>
                      <a:latin typeface="方正兰亭黑_GBK"/>
                      <a:ea typeface="方正兰亭黑_GBK"/>
                      <a:cs typeface="方正兰亭黑_GBK"/>
                    </a:rPr>
                    <a:t>：赵月强</a:t>
                  </a:r>
                  <a:endParaRPr lang="en-US" altLang="zh-CN" sz="1200" b="1" dirty="0" smtClean="0">
                    <a:solidFill>
                      <a:srgbClr val="003366"/>
                    </a:solidFill>
                    <a:latin typeface="方正兰亭黑_GBK"/>
                    <a:ea typeface="方正兰亭黑_GBK"/>
                    <a:cs typeface="方正兰亭黑_GBK"/>
                  </a:endParaRPr>
                </a:p>
                <a:p>
                  <a:r>
                    <a:rPr lang="zh-CN" altLang="en-US" sz="1200" b="1" dirty="0" smtClean="0">
                      <a:solidFill>
                        <a:srgbClr val="003366"/>
                      </a:solidFill>
                      <a:latin typeface="方正兰亭黑_GBK"/>
                      <a:ea typeface="方正兰亭黑_GBK"/>
                      <a:cs typeface="方正兰亭黑_GBK"/>
                    </a:rPr>
                    <a:t>职务：总裁小组</a:t>
                  </a:r>
                  <a:r>
                    <a:rPr lang="zh-CN" altLang="en-US" sz="1200" b="1" dirty="0">
                      <a:solidFill>
                        <a:srgbClr val="003366"/>
                      </a:solidFill>
                      <a:latin typeface="方正兰亭黑_GBK"/>
                      <a:ea typeface="方正兰亭黑_GBK"/>
                      <a:cs typeface="方正兰亭黑_GBK"/>
                    </a:rPr>
                    <a:t>职务：组长</a:t>
                  </a:r>
                  <a:endParaRPr lang="zh-CN" altLang="en-US" sz="1200" b="1" dirty="0">
                    <a:solidFill>
                      <a:srgbClr val="003366"/>
                    </a:solidFill>
                    <a:latin typeface="方正兰亭黑_GBK"/>
                    <a:ea typeface="方正兰亭黑_GBK"/>
                    <a:cs typeface="方正兰亭黑_GBK"/>
                  </a:endParaRPr>
                </a:p>
              </p:txBody>
            </p:sp>
          </p:grpSp>
          <p:cxnSp>
            <p:nvCxnSpPr>
              <p:cNvPr id="12410" name="肘形连接符 9"/>
              <p:cNvCxnSpPr>
                <a:cxnSpLocks noChangeShapeType="1"/>
                <a:stCxn id="12412" idx="1"/>
                <a:endCxn id="12413" idx="3"/>
              </p:cNvCxnSpPr>
              <p:nvPr/>
            </p:nvCxnSpPr>
            <p:spPr bwMode="auto">
              <a:xfrm rot="10800000" flipV="1">
                <a:off x="-5301" y="2592014"/>
                <a:ext cx="2275565" cy="1439803"/>
              </a:xfrm>
              <a:prstGeom prst="bentConnector3">
                <a:avLst>
                  <a:gd name="adj1" fmla="val 50000"/>
                </a:avLst>
              </a:prstGeom>
              <a:noFill/>
              <a:ln w="15875" algn="ctr">
                <a:solidFill>
                  <a:schemeClr val="accent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11" name="肘形连接符 11"/>
              <p:cNvCxnSpPr>
                <a:cxnSpLocks noChangeShapeType="1"/>
                <a:stCxn id="12413" idx="3"/>
                <a:endCxn id="12408" idx="1"/>
              </p:cNvCxnSpPr>
              <p:nvPr/>
            </p:nvCxnSpPr>
            <p:spPr bwMode="auto">
              <a:xfrm flipV="1">
                <a:off x="-5304" y="1711941"/>
                <a:ext cx="2275932" cy="2319878"/>
              </a:xfrm>
              <a:prstGeom prst="bentConnector3">
                <a:avLst>
                  <a:gd name="adj1" fmla="val 50000"/>
                </a:avLst>
              </a:prstGeom>
              <a:noFill/>
              <a:ln w="15875" algn="ctr">
                <a:solidFill>
                  <a:schemeClr val="accent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412" name="圆角矩形 8"/>
              <p:cNvSpPr>
                <a:spLocks noChangeArrowheads="1"/>
              </p:cNvSpPr>
              <p:nvPr/>
            </p:nvSpPr>
            <p:spPr bwMode="auto">
              <a:xfrm>
                <a:off x="2270262" y="2223421"/>
                <a:ext cx="2864166" cy="737190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accent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935" b="1">
                  <a:solidFill>
                    <a:srgbClr val="003366"/>
                  </a:solidFill>
                </a:endParaRPr>
              </a:p>
            </p:txBody>
          </p:sp>
        </p:grpSp>
        <p:sp>
          <p:nvSpPr>
            <p:cNvPr id="12400" name="圆角矩形 8"/>
            <p:cNvSpPr>
              <a:spLocks noChangeArrowheads="1"/>
            </p:cNvSpPr>
            <p:nvPr/>
          </p:nvSpPr>
          <p:spPr bwMode="auto">
            <a:xfrm>
              <a:off x="6784981" y="2360105"/>
              <a:ext cx="1200258" cy="515297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935" b="1">
                <a:solidFill>
                  <a:srgbClr val="003366"/>
                </a:solidFill>
              </a:endParaRPr>
            </a:p>
          </p:txBody>
        </p:sp>
        <p:sp>
          <p:nvSpPr>
            <p:cNvPr id="12401" name="圆角矩形 8"/>
            <p:cNvSpPr>
              <a:spLocks noChangeArrowheads="1"/>
            </p:cNvSpPr>
            <p:nvPr/>
          </p:nvSpPr>
          <p:spPr bwMode="auto">
            <a:xfrm>
              <a:off x="6785134" y="3010960"/>
              <a:ext cx="1200258" cy="515297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935" b="1">
                <a:solidFill>
                  <a:srgbClr val="003366"/>
                </a:solidFill>
              </a:endParaRPr>
            </a:p>
          </p:txBody>
        </p:sp>
        <p:sp>
          <p:nvSpPr>
            <p:cNvPr id="12402" name="圆角矩形 8"/>
            <p:cNvSpPr>
              <a:spLocks noChangeArrowheads="1"/>
            </p:cNvSpPr>
            <p:nvPr/>
          </p:nvSpPr>
          <p:spPr bwMode="auto">
            <a:xfrm>
              <a:off x="6781651" y="3644796"/>
              <a:ext cx="1200258" cy="515297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935" b="1">
                <a:solidFill>
                  <a:srgbClr val="003366"/>
                </a:solidFill>
              </a:endParaRPr>
            </a:p>
          </p:txBody>
        </p:sp>
        <p:sp>
          <p:nvSpPr>
            <p:cNvPr id="12403" name="圆角矩形 8"/>
            <p:cNvSpPr>
              <a:spLocks noChangeArrowheads="1"/>
            </p:cNvSpPr>
            <p:nvPr/>
          </p:nvSpPr>
          <p:spPr bwMode="auto">
            <a:xfrm>
              <a:off x="6781651" y="4290720"/>
              <a:ext cx="1200258" cy="515297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935" b="1">
                <a:solidFill>
                  <a:srgbClr val="003366"/>
                </a:solidFill>
              </a:endParaRPr>
            </a:p>
          </p:txBody>
        </p:sp>
        <p:cxnSp>
          <p:nvCxnSpPr>
            <p:cNvPr id="12404" name="肘形连接符 9"/>
            <p:cNvCxnSpPr>
              <a:cxnSpLocks noChangeShapeType="1"/>
              <a:stCxn id="12400" idx="1"/>
              <a:endCxn id="12413" idx="3"/>
            </p:cNvCxnSpPr>
            <p:nvPr/>
          </p:nvCxnSpPr>
          <p:spPr bwMode="auto">
            <a:xfrm rot="10800000" flipV="1">
              <a:off x="5839065" y="2617753"/>
              <a:ext cx="945915" cy="325428"/>
            </a:xfrm>
            <a:prstGeom prst="bentConnector3">
              <a:avLst>
                <a:gd name="adj1" fmla="val 50000"/>
              </a:avLst>
            </a:prstGeom>
            <a:noFill/>
            <a:ln w="1587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05" name="肘形连接符 9"/>
            <p:cNvCxnSpPr>
              <a:cxnSpLocks noChangeShapeType="1"/>
              <a:stCxn id="12403" idx="1"/>
              <a:endCxn id="12413" idx="3"/>
            </p:cNvCxnSpPr>
            <p:nvPr/>
          </p:nvCxnSpPr>
          <p:spPr bwMode="auto">
            <a:xfrm rot="10800000">
              <a:off x="5839066" y="2943182"/>
              <a:ext cx="942586" cy="1605187"/>
            </a:xfrm>
            <a:prstGeom prst="bentConnector3">
              <a:avLst>
                <a:gd name="adj1" fmla="val 50000"/>
              </a:avLst>
            </a:prstGeom>
            <a:noFill/>
            <a:ln w="1587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06" name="肘形连接符 9"/>
            <p:cNvCxnSpPr>
              <a:cxnSpLocks noChangeShapeType="1"/>
              <a:stCxn id="12401" idx="1"/>
              <a:endCxn id="12413" idx="3"/>
            </p:cNvCxnSpPr>
            <p:nvPr/>
          </p:nvCxnSpPr>
          <p:spPr bwMode="auto">
            <a:xfrm rot="10800000">
              <a:off x="5839066" y="2943181"/>
              <a:ext cx="946069" cy="325427"/>
            </a:xfrm>
            <a:prstGeom prst="bentConnector3">
              <a:avLst>
                <a:gd name="adj1" fmla="val 50000"/>
              </a:avLst>
            </a:prstGeom>
            <a:noFill/>
            <a:ln w="1587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07" name="肘形连接符 9"/>
            <p:cNvCxnSpPr>
              <a:cxnSpLocks noChangeShapeType="1"/>
              <a:stCxn id="12402" idx="1"/>
              <a:endCxn id="12413" idx="3"/>
            </p:cNvCxnSpPr>
            <p:nvPr/>
          </p:nvCxnSpPr>
          <p:spPr bwMode="auto">
            <a:xfrm rot="10800000">
              <a:off x="5839066" y="2943181"/>
              <a:ext cx="942586" cy="959263"/>
            </a:xfrm>
            <a:prstGeom prst="bentConnector3">
              <a:avLst>
                <a:gd name="adj1" fmla="val 50000"/>
              </a:avLst>
            </a:prstGeom>
            <a:noFill/>
            <a:ln w="15875" algn="ctr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392" name="矩形 111"/>
          <p:cNvSpPr>
            <a:spLocks noChangeArrowheads="1"/>
          </p:cNvSpPr>
          <p:nvPr/>
        </p:nvSpPr>
        <p:spPr bwMode="auto">
          <a:xfrm>
            <a:off x="10308168" y="4565651"/>
            <a:ext cx="1883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姓名：夏永飞</a:t>
            </a:r>
            <a:endParaRPr lang="en-US" altLang="zh-CN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职务：质量总监</a:t>
            </a:r>
            <a:endParaRPr lang="en-US" altLang="zh-CN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小组职务：组员</a:t>
            </a:r>
            <a:endParaRPr lang="zh-CN" altLang="en-US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12393" name="矩形 111"/>
          <p:cNvSpPr>
            <a:spLocks noChangeArrowheads="1"/>
          </p:cNvSpPr>
          <p:nvPr/>
        </p:nvSpPr>
        <p:spPr bwMode="auto">
          <a:xfrm>
            <a:off x="10268715" y="5617626"/>
            <a:ext cx="2078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。。。。。。</a:t>
            </a:r>
            <a:endParaRPr lang="zh-CN" altLang="en-US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12395" name="矩形 111"/>
          <p:cNvSpPr>
            <a:spLocks noChangeArrowheads="1"/>
          </p:cNvSpPr>
          <p:nvPr/>
        </p:nvSpPr>
        <p:spPr bwMode="auto">
          <a:xfrm>
            <a:off x="10267952" y="2863852"/>
            <a:ext cx="1517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姓名：张海亮</a:t>
            </a:r>
            <a:endParaRPr lang="en-US" altLang="zh-CN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职务：售后服务</a:t>
            </a:r>
            <a:endParaRPr lang="en-US" altLang="zh-CN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小组职务：组员</a:t>
            </a:r>
            <a:endParaRPr lang="zh-CN" altLang="en-US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12396" name="矩形 111"/>
          <p:cNvSpPr>
            <a:spLocks noChangeArrowheads="1"/>
          </p:cNvSpPr>
          <p:nvPr/>
        </p:nvSpPr>
        <p:spPr bwMode="auto">
          <a:xfrm>
            <a:off x="10229851" y="1930401"/>
            <a:ext cx="1849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姓名：葛雁宇</a:t>
            </a:r>
            <a:endParaRPr lang="en-US" altLang="zh-CN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职务</a:t>
            </a:r>
            <a:r>
              <a:rPr lang="zh-CN" altLang="en-US" sz="1200" b="1" dirty="0" smtClean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：采购质量总监</a:t>
            </a:r>
            <a:endParaRPr lang="en-US" altLang="zh-CN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小组职务：副组长</a:t>
            </a:r>
            <a:endParaRPr lang="zh-CN" altLang="en-US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12397" name="矩形 111"/>
          <p:cNvSpPr>
            <a:spLocks noChangeArrowheads="1"/>
          </p:cNvSpPr>
          <p:nvPr/>
        </p:nvSpPr>
        <p:spPr bwMode="auto">
          <a:xfrm>
            <a:off x="10253133" y="3733801"/>
            <a:ext cx="1405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姓名：王庆岭</a:t>
            </a:r>
            <a:endParaRPr lang="en-US" altLang="zh-CN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职务：产品规划小组职务：组员</a:t>
            </a:r>
            <a:endParaRPr lang="zh-CN" altLang="en-US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12398" name="矩形 6"/>
          <p:cNvSpPr>
            <a:spLocks noChangeArrowheads="1"/>
          </p:cNvSpPr>
          <p:nvPr/>
        </p:nvSpPr>
        <p:spPr bwMode="auto">
          <a:xfrm>
            <a:off x="359833" y="317501"/>
            <a:ext cx="11006667" cy="46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800"/>
              </a:spcBef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111"/>
          <p:cNvSpPr>
            <a:spLocks noChangeArrowheads="1"/>
          </p:cNvSpPr>
          <p:nvPr/>
        </p:nvSpPr>
        <p:spPr bwMode="auto">
          <a:xfrm>
            <a:off x="10281772" y="1118694"/>
            <a:ext cx="19102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姓名</a:t>
            </a:r>
            <a:r>
              <a:rPr lang="zh-CN" altLang="en-US" sz="1200" b="1" dirty="0" smtClean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：滕令超</a:t>
            </a:r>
            <a:endParaRPr lang="en-US" altLang="zh-CN" sz="1200" b="1" dirty="0" smtClean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 smtClean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职务：轻卡事业部总经理</a:t>
            </a:r>
            <a:endParaRPr lang="en-US" altLang="zh-CN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  <a:p>
            <a:r>
              <a:rPr lang="zh-CN" altLang="en-US" sz="1200" b="1" dirty="0">
                <a:solidFill>
                  <a:srgbClr val="003366"/>
                </a:solidFill>
                <a:latin typeface="方正兰亭黑_GBK"/>
                <a:ea typeface="方正兰亭黑_GBK"/>
                <a:cs typeface="方正兰亭黑_GBK"/>
              </a:rPr>
              <a:t>小组职务：副组长</a:t>
            </a:r>
            <a:endParaRPr lang="zh-CN" altLang="en-US" sz="1200" b="1" dirty="0">
              <a:solidFill>
                <a:srgbClr val="003366"/>
              </a:solidFill>
              <a:latin typeface="方正兰亭黑_GBK"/>
              <a:ea typeface="方正兰亭黑_GBK"/>
              <a:cs typeface="方正兰亭黑_GB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二、供应商质量能力项目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、供应商诊断，聚焦短板问题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3706" y="1479791"/>
          <a:ext cx="5565113" cy="457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59"/>
                <a:gridCol w="4081754"/>
              </a:tblGrid>
              <a:tr h="4217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评价维度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分析与评估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76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产品制造能力（过程监控，过程防错，不合格品控制等）</a:t>
                      </a:r>
                      <a:endParaRPr lang="zh-CN" altLang="en-US" sz="9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问题描述</a:t>
                      </a:r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9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endParaRPr lang="zh-CN" altLang="en-US" sz="9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影响后果</a:t>
                      </a:r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 </a:t>
                      </a:r>
                      <a:endParaRPr lang="zh-CN" altLang="en-US" sz="9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结论</a:t>
                      </a:r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 </a:t>
                      </a:r>
                      <a:endParaRPr lang="zh-CN" altLang="en-US" sz="9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34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b="0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问题有效解决</a:t>
                      </a:r>
                      <a:endParaRPr lang="en-US" altLang="zh-CN" sz="9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/>
                      <a:endParaRPr lang="zh-CN" altLang="en-US" sz="9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问题描述：</a:t>
                      </a:r>
                      <a:r>
                        <a:rPr lang="en-US" altLang="zh-CN" sz="9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影响后果：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结论： </a:t>
                      </a:r>
                      <a:endParaRPr lang="zh-CN" altLang="en-US" sz="9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81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产品设计能力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问题描述：</a:t>
                      </a:r>
                      <a:r>
                        <a:rPr lang="en-US" altLang="zh-CN" sz="9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影响后果：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结论：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endParaRPr lang="zh-CN" altLang="en-US" sz="9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62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关键二级供应商质量保证能力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问题描述：</a:t>
                      </a:r>
                      <a:r>
                        <a:rPr lang="en-US" altLang="zh-CN" sz="9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影响后果：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结论：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algn="l"/>
                      <a:endParaRPr lang="zh-CN" altLang="en-US" sz="9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72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产品验证能力</a:t>
                      </a:r>
                      <a:endParaRPr lang="zh-CN" altLang="en-US" sz="9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问题描述：</a:t>
                      </a:r>
                      <a:r>
                        <a:rPr lang="en-US" altLang="zh-CN" sz="9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影响后果：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/>
                      <a:r>
                        <a:rPr lang="zh-CN" altLang="en-US" sz="900" b="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结论： </a:t>
                      </a:r>
                      <a:endParaRPr lang="zh-CN" altLang="en-US" sz="9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表格 3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31496" y="1655738"/>
          <a:ext cx="3119665" cy="27498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37913"/>
                <a:gridCol w="1090295"/>
                <a:gridCol w="1091457"/>
              </a:tblGrid>
              <a:tr h="985951">
                <a:tc>
                  <a:txBody>
                    <a:bodyPr/>
                    <a:lstStyle/>
                    <a:p>
                      <a:pPr algn="ctr"/>
                      <a:endParaRPr lang="zh-CN" alt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8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8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428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9633">
                <a:tc>
                  <a:txBody>
                    <a:bodyPr/>
                    <a:lstStyle/>
                    <a:p>
                      <a:pPr algn="ctr"/>
                      <a:endParaRPr lang="en-US" altLang="zh-CN" sz="80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8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5" name="直接箭头连接符 34"/>
          <p:cNvCxnSpPr/>
          <p:nvPr/>
        </p:nvCxnSpPr>
        <p:spPr>
          <a:xfrm flipV="1">
            <a:off x="7517757" y="1728780"/>
            <a:ext cx="0" cy="2353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7655946" y="4645855"/>
            <a:ext cx="2918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051732" y="1409518"/>
            <a:ext cx="859668" cy="2463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紧急度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48197" y="1997373"/>
            <a:ext cx="859668" cy="2463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紧急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71827" y="2767184"/>
            <a:ext cx="859668" cy="2463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一般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771827" y="3603706"/>
            <a:ext cx="859668" cy="2463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不紧急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708288" y="4672864"/>
            <a:ext cx="859668" cy="2463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不重要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567956" y="4672864"/>
            <a:ext cx="859668" cy="2463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一般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585990" y="4672864"/>
            <a:ext cx="859668" cy="2463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重要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385969" y="4432618"/>
            <a:ext cx="859668" cy="2463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重要度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110"/>
          <p:cNvSpPr txBox="1"/>
          <p:nvPr/>
        </p:nvSpPr>
        <p:spPr>
          <a:xfrm>
            <a:off x="7383756" y="4886100"/>
            <a:ext cx="3367405" cy="215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聚焦短板问题</a:t>
            </a:r>
            <a:r>
              <a:rPr lang="zh-CN" altLang="en-US" sz="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5386665" y="315258"/>
            <a:ext cx="2524735" cy="2048380"/>
          </a:xfrm>
          <a:prstGeom prst="wedgeRoundRectCallout">
            <a:avLst>
              <a:gd name="adj1" fmla="val -53804"/>
              <a:gd name="adj2" fmla="val 85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红色字体的标题要填写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案例见</a:t>
            </a:r>
            <a:r>
              <a:rPr lang="en-US" altLang="zh-CN" dirty="0" smtClean="0"/>
              <a:t>10~16</a:t>
            </a:r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1233" y="1187873"/>
          <a:ext cx="11950700" cy="4465955"/>
        </p:xfrm>
        <a:graphic>
          <a:graphicData uri="http://schemas.openxmlformats.org/drawingml/2006/table">
            <a:tbl>
              <a:tblPr/>
              <a:tblGrid>
                <a:gridCol w="1405255"/>
                <a:gridCol w="7440930"/>
                <a:gridCol w="3104515"/>
              </a:tblGrid>
              <a:tr h="62928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评价维度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分析与评估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聚焦短板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</a:tr>
              <a:tr h="163512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标准化操作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问题描述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1.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有建立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培训管理办法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内含员工技能的评定流程，对生产员工实行技能等级管理；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2. 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现场作业均有标准化操作指导书，发生设变时文件更新不及时。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3. 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产品或生产工艺发生变化时，未及时对员工进行培训宣导。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装配辅助工装定位夹具失效。</a:t>
                      </a:r>
                      <a:endParaRPr kumimoji="0" lang="en-US" alt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影响后果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kumimoji="0" 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变更时，未及时对员工提供资源</a:t>
                      </a:r>
                      <a:endParaRPr kumimoji="0" lang="en-US" alt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：针对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4M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变更进行点检确认作为本轮短板提升项目。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针对</a:t>
                      </a:r>
                      <a:r>
                        <a:rPr lang="en-US" altLang="zh-CN" sz="120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4M</a:t>
                      </a:r>
                      <a:r>
                        <a:rPr lang="zh-CN" altLang="en-US" sz="120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变更进行点检确认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154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分层审核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问题描述：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建立了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《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分层审核管理办法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》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文件和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制定了“年度分层审核计划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”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，实际分层审核未按计划实施；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编制了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“分层审核检查表”，检查表针对每个生产工艺制定，更具有针对性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由各个级别人员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实施分层审核，但审核人员能力存在差异性，有待提升。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3.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分层审核问题点记录于检查表内，非立即完成项审核人员持续追踪直至问题关闭，但部分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审核问题点缺乏有效追溯。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影响后果：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审核频次不足及审核人员能力层差不及，导致审核发现质量不高；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2.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问题项不能及时有效的关闭。</a:t>
                      </a:r>
                      <a:endParaRPr lang="zh-CN" altLang="en-US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分层审核实施的有效性及问题改进作为本轮短板提升项目。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分层审核实施的有效性及问题改进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131233" y="719667"/>
            <a:ext cx="1068493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、供应商诊断，聚焦短板问题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381" name="矩形 6"/>
          <p:cNvSpPr>
            <a:spLocks noChangeArrowheads="1"/>
          </p:cNvSpPr>
          <p:nvPr/>
        </p:nvSpPr>
        <p:spPr bwMode="auto">
          <a:xfrm>
            <a:off x="260351" y="207433"/>
            <a:ext cx="1100666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1233" y="1187873"/>
          <a:ext cx="11950700" cy="4883150"/>
        </p:xfrm>
        <a:graphic>
          <a:graphicData uri="http://schemas.openxmlformats.org/drawingml/2006/table">
            <a:tbl>
              <a:tblPr/>
              <a:tblGrid>
                <a:gridCol w="1708785"/>
                <a:gridCol w="7137400"/>
                <a:gridCol w="3104515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评价维度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分析与评估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聚焦短板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</a:tr>
              <a:tr h="252031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供应链管理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问题描述：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建立了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《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供应商管理程序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》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文件，对供应商选择、准入以及供应商管理进行明确规定；但实际供应商例行执行及整改不到位，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建立了《供应商业绩管理办法》要求供应商绩效评价交付、质量、问题解决、服务等多个维度进行评价，最终评价项目不完善；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部分供应商质量问题分析整改能力欠缺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影响后果：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供应商年度评估不充分导致不满足预定目标要求；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不能客观体现各供应商的绩效情况；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供应商问题整改不彻底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提升供应商例行审核有效性及协助供应商质量能力提升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作为本轮短板提升项目。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提升供应商例行审核有效性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协助供应商质量能力提升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2466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变更管理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问题描述：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建立了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《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变更管理程序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》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文件，明确了变更的分类、归口管理及实施流程要求；变更一般由研究院发起，再将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ECR/ECN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传递生产单位，对于变更的执行情况，如实物改进，对应文件的更改跟进不到位。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影响后果：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涉及相关文件的变更未更改，导致实物与文件不一致性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结论：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变更执行情况的跟进验证作为本轮短板提升项目。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变更执行情况的跟踪验证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131233" y="719667"/>
            <a:ext cx="1068493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、供应商诊断，聚焦短板问题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405" name="矩形 6"/>
          <p:cNvSpPr>
            <a:spLocks noChangeArrowheads="1"/>
          </p:cNvSpPr>
          <p:nvPr/>
        </p:nvSpPr>
        <p:spPr bwMode="auto">
          <a:xfrm>
            <a:off x="336551" y="220133"/>
            <a:ext cx="1100666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2140" y="1159933"/>
          <a:ext cx="10928350" cy="5074920"/>
        </p:xfrm>
        <a:graphic>
          <a:graphicData uri="http://schemas.openxmlformats.org/drawingml/2006/table">
            <a:tbl>
              <a:tblPr/>
              <a:tblGrid>
                <a:gridCol w="1562100"/>
                <a:gridCol w="6526530"/>
                <a:gridCol w="283972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评价维度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分析与评估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聚焦短板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</a:tr>
              <a:tr h="1500505">
                <a:tc>
                  <a:txBody>
                    <a:bodyPr/>
                    <a:lstStyle/>
                    <a:p>
                      <a:pPr marL="0" marR="0" lvl="0" algn="ctr" defTabSz="6858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工艺团队建设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问题描述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1.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荣昌公司是一家制造工艺全面的汽车座椅生产厂家，在焊接、冲压、组装工艺缺少部分专业人员（生产工艺工程师）；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影响后果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1.</a:t>
                      </a:r>
                      <a:r>
                        <a:rPr 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针对生产过程中的工艺改进项目缓慢或改进后的工艺不能达到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100%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有效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结论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：引进相关工艺的专业人才，完成现有生产工艺团队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作为本轮短板提升项目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；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40" marB="609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焊接工艺工程师、模具设计工程师、总装工艺工程师缺少，需要引进；</a:t>
                      </a:r>
                      <a:endParaRPr 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40" marB="609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73860">
                <a:tc>
                  <a:txBody>
                    <a:bodyPr/>
                    <a:lstStyle/>
                    <a:p>
                      <a:pPr marL="0" marR="0" lvl="0" algn="ctr" defTabSz="685800" rtl="0" eaLnBrk="1" fontAlgn="base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培训和能力评估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问题描述：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抽查员工的能力矩阵表发现多位多功能工的培养计划都没有达标，达标率只有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50%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左右，缺少相应的行动计划和措施；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2.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抽查人员作业指导书时，发现部分人员作业手顺与作业指导书要求不一致；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影响后果：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车间多能工缺少；</a:t>
                      </a:r>
                      <a:endParaRPr lang="zh-CN" sz="1200" b="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2.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人员不清楚作业要领，导致产品生产一次合格率低；</a:t>
                      </a:r>
                      <a:endParaRPr lang="zh-CN" altLang="en-US" sz="1200" b="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需要对新员工上岗能力考核进行确认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作为本轮短板提升项目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人员上岗能力确认缺失；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0505">
                <a:tc>
                  <a:txBody>
                    <a:bodyPr/>
                    <a:lstStyle/>
                    <a:p>
                      <a:pPr marL="0" marR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人员质量意识和激励</a:t>
                      </a:r>
                      <a:endParaRPr lang="zh-CN" altLang="en-US" sz="1600" b="1" kern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40" marB="609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问题描述：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现场抽查过程中发现操作者工序之间缺少互检，错漏装发现不及时，只能在全检工序发现；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  2.</a:t>
                      </a:r>
                      <a:r>
                        <a:rPr 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公司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《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质量考核管理办法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》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制度有，未按流程执行；</a:t>
                      </a:r>
                      <a:endParaRPr 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影响后果：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    1.</a:t>
                      </a:r>
                      <a:r>
                        <a:rPr 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导致错漏装不能及时发现，浪费返修工时；</a:t>
                      </a:r>
                      <a:endParaRPr 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    2.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质量考核落实不彻底，导致人员质量意识难以提高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algn="l"/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结论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暂不作为本轮短板提升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项目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marT="60940" marB="609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</a:t>
                      </a:r>
                      <a:r>
                        <a:rPr 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缺少工序之间的互检；</a:t>
                      </a:r>
                      <a:endParaRPr 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质量考核落实不彻底；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40" marB="609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131233" y="719667"/>
            <a:ext cx="1068493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、供应商诊断，聚焦短板问题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433" name="矩形 6"/>
          <p:cNvSpPr>
            <a:spLocks noChangeArrowheads="1"/>
          </p:cNvSpPr>
          <p:nvPr/>
        </p:nvSpPr>
        <p:spPr bwMode="auto">
          <a:xfrm>
            <a:off x="336551" y="254000"/>
            <a:ext cx="1100666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9140" y="1187873"/>
          <a:ext cx="10713720" cy="5147945"/>
        </p:xfrm>
        <a:graphic>
          <a:graphicData uri="http://schemas.openxmlformats.org/drawingml/2006/table">
            <a:tbl>
              <a:tblPr/>
              <a:tblGrid>
                <a:gridCol w="1236980"/>
                <a:gridCol w="7051040"/>
                <a:gridCol w="24257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评价维度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分析与评估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聚焦短板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</a:tr>
              <a:tr h="164655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设备维护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问题描述：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建立了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《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设备控制程序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》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，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制定了年度保养计划，维护保养批次或不足；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2.</a:t>
                      </a: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现场抽查时发现，部分设备点检记录缺失或形同虚设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；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3.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部分工装、夹具、检具功能失效；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影响后果：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设备没有进行深度保养，造成潜在的设备老化加快，故障增多，未有效做到预防性维护；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2.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造成产品不合格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结论：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设备维护保养不彻底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作为本轮短板提升项目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设备维护保养不彻底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不合格控制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问题描述：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1.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不合格品管理流程已建立，明确了不合格品的识别和管理要求，以防止其非预期使用和交付。但存在部分产品标签填写不清楚，导致返修过程中不能及时发现问题；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baseline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影响后果：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作业方法无法确认，造成可疑品流出或混入合格品的风险；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结论：</a:t>
                      </a:r>
                      <a:r>
                        <a:rPr 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规范不良品管理流程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作为本轮短板提升项目</a:t>
                      </a:r>
                      <a:endParaRPr 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落实管理标准化推进；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67840">
                <a:tc>
                  <a:txBody>
                    <a:bodyPr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项目管理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问题描述：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建立了《设计开发控制程序》，新产品开发未按照其流程执行；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2.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集团项目转入工厂过程中存在部分文件不齐全，实物问题关闭率低；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3.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采购人员参加项目会议频次低，导致部分项目推进慢；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影响后果：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1.APQP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文件不全，</a:t>
                      </a:r>
                      <a:r>
                        <a:rPr 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工厂项目转产过程中问题点多；</a:t>
                      </a: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结论：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增加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APQP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完整性及一致性审核</a:t>
                      </a:r>
                      <a:endParaRPr lang="en-US" altLang="zh-CN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         2.</a:t>
                      </a:r>
                      <a:r>
                        <a:rPr 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建立集团项目与工厂项目定期会议，采购部门定期参加项目会议；</a:t>
                      </a:r>
                      <a:endParaRPr 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增加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APQP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完整性及一致性审核</a:t>
                      </a:r>
                      <a:endParaRPr lang="en-US" altLang="zh-CN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2.</a:t>
                      </a:r>
                      <a:r>
                        <a:rPr 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建立集团项目与工厂项目定期会议，采购部门定期参加项目会议；</a:t>
                      </a:r>
                      <a:endParaRPr 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160020" y="719667"/>
            <a:ext cx="1068493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、供应商诊断，聚焦短板问题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33" name="矩形 6"/>
          <p:cNvSpPr>
            <a:spLocks noChangeArrowheads="1"/>
          </p:cNvSpPr>
          <p:nvPr/>
        </p:nvSpPr>
        <p:spPr bwMode="auto">
          <a:xfrm>
            <a:off x="131233" y="207433"/>
            <a:ext cx="1100666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6853" y="1187873"/>
          <a:ext cx="10713720" cy="4757420"/>
        </p:xfrm>
        <a:graphic>
          <a:graphicData uri="http://schemas.openxmlformats.org/drawingml/2006/table">
            <a:tbl>
              <a:tblPr/>
              <a:tblGrid>
                <a:gridCol w="1236980"/>
                <a:gridCol w="7282180"/>
                <a:gridCol w="2194560"/>
              </a:tblGrid>
              <a:tr h="55054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评价维度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分析与评估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聚焦短板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</a:tr>
              <a:tr h="225615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快速反应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问题描述：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、建立了快速反应日会制度，每日组织快速反应例会，每天下午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点生产、工艺、质量现场看板过会；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、快速反应问题点解决方式采用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8D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报告，原因分析使用鱼骨图和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5WHY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分析；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3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Audit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管理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规范评审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问题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、验证、验收、关闭流程，明确报告标准。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优先级问题，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跟踪问题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验证关闭情况；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  4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、三包售后件，每月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号左右到厂后，第一时间对每个失效件进行确认；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影响后果：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部分上板问题延期完成，由于部分问题涉及流程、文件变更、客户端变更等问题导致延期，未能在快反要求时间（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天）内完成。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结论：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暂不作为本轮短板提升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部分上板问题延期完成。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0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产品制造能力</a:t>
                      </a:r>
                      <a:endParaRPr lang="en-US" altLang="zh-CN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过程监控、过程防错、不合格品控制等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问题描述</a:t>
                      </a:r>
                      <a:r>
                        <a:rPr lang="zh-CN" altLang="en-US" sz="12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</a:t>
                      </a:r>
                      <a:endParaRPr lang="zh-CN" altLang="en-US" sz="12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、建立现场产品样件展示台，员工针对差异件产品操作前进行样件对比； 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2、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建立每日质量快速现场质量会议，对质量问题进行分解，落实到责任人；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、建立每日总成座椅和零部件的</a:t>
                      </a: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Audit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评审；</a:t>
                      </a:r>
                      <a:endParaRPr lang="zh-CN" altLang="en-US" sz="12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3、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规范</a:t>
                      </a:r>
                      <a:r>
                        <a:rPr lang="zh-CN" altLang="en-US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设备工装模</a:t>
                      </a:r>
                      <a:r>
                        <a:rPr lang="en-US" altLang="zh-CN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夹</a:t>
                      </a:r>
                      <a:r>
                        <a:rPr lang="en-US" altLang="zh-CN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检具点检项点检表，明确工位属地责任人，开班前后对模</a:t>
                      </a:r>
                      <a:r>
                        <a:rPr lang="en-US" altLang="zh-CN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夹</a:t>
                      </a:r>
                      <a:r>
                        <a:rPr lang="en-US" altLang="zh-CN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检具进行维护保养检查；</a:t>
                      </a:r>
                      <a:endParaRPr lang="zh-CN" altLang="en-US" sz="1200" b="0" i="0" u="none" strike="noStrike" kern="1" spc="0" baseline="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结论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降低产品一次下线不合格率（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PPM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由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3000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降低至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2000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）作为本轮短板提升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项目。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  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降低产品一次下线不合格率（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PPM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由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3000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降低至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2000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131233" y="719667"/>
            <a:ext cx="1068493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、供应商诊断，聚焦短板问题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33" name="矩形 6"/>
          <p:cNvSpPr>
            <a:spLocks noChangeArrowheads="1"/>
          </p:cNvSpPr>
          <p:nvPr/>
        </p:nvSpPr>
        <p:spPr bwMode="auto">
          <a:xfrm>
            <a:off x="131233" y="207433"/>
            <a:ext cx="1100666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6853" y="1187873"/>
          <a:ext cx="10713720" cy="4757420"/>
        </p:xfrm>
        <a:graphic>
          <a:graphicData uri="http://schemas.openxmlformats.org/drawingml/2006/table">
            <a:tbl>
              <a:tblPr/>
              <a:tblGrid>
                <a:gridCol w="1236980"/>
                <a:gridCol w="7282180"/>
                <a:gridCol w="2194560"/>
              </a:tblGrid>
              <a:tr h="550545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评价维度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分析与评估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等线" panose="02010600030101010101" charset="-122"/>
                          <a:cs typeface="等线" panose="02010600030101010101" charset="-122"/>
                        </a:rPr>
                        <a:t>聚焦短板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2" charset="0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</a:tr>
              <a:tr h="225615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latin typeface="+mn-ea"/>
                          <a:sym typeface="+mn-ea"/>
                        </a:rPr>
                        <a:t>产品设计能力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问题描述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尺寸设计存在偏差，部件之间的配合精度不足，增加摩擦力，使阀芯在运动过程中受到过大阻力。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材料选择未充分考虑材料的性能和兼容性，可能导致润滑性能不佳、部件磨损加剧等问题。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3.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试验测试环节覆盖不全面，对座椅在不同工况和环境条件下的测试不够充分，未能模拟出所有可能导致阀芯卡滞的情况。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影响后果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座椅易现无法升起故障，降低使用体验；增加售后维修成本；损害品牌形象，影响销量。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零部件寿命缩短，故障风险上升；系统可靠性变差；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特殊工况或环境下的问题难以及时发现；可能引发产品召回，造成经济损失和声誉损害；导致研发周期延长，增加成本与市场风险。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结论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072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产品验证能力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问题描述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：总成试验项目未拆解至零部件验证</a:t>
                      </a:r>
                      <a:endParaRPr lang="zh-CN" altLang="en-US" sz="120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影响后果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造成市场问题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结论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：加强零部件验证作为本轮短板提升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项目。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加强零部件验证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131233" y="719667"/>
            <a:ext cx="1068493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、供应商诊断，聚焦短板问题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333" name="矩形 6"/>
          <p:cNvSpPr>
            <a:spLocks noChangeArrowheads="1"/>
          </p:cNvSpPr>
          <p:nvPr/>
        </p:nvSpPr>
        <p:spPr bwMode="auto">
          <a:xfrm>
            <a:off x="131233" y="207433"/>
            <a:ext cx="1100666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10"/>
          <p:cNvSpPr txBox="1">
            <a:spLocks noChangeArrowheads="1"/>
          </p:cNvSpPr>
          <p:nvPr/>
        </p:nvSpPr>
        <p:spPr bwMode="auto">
          <a:xfrm>
            <a:off x="702733" y="840317"/>
            <a:ext cx="111929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、供应商诊断、聚焦短板问题：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0673" y="1299633"/>
          <a:ext cx="8032115" cy="5507355"/>
        </p:xfrm>
        <a:graphic>
          <a:graphicData uri="http://schemas.openxmlformats.org/drawingml/2006/table">
            <a:tbl>
              <a:tblPr/>
              <a:tblGrid>
                <a:gridCol w="323215"/>
                <a:gridCol w="3124200"/>
                <a:gridCol w="4584700"/>
              </a:tblGrid>
              <a:tr h="154432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供应链管理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提升供应商例行审核有效性；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协助供应商质量能力提升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培训和人员能力验证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需要对新员工上岗能力考核进行确认；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工艺团队建设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1.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缺少专业工艺人员；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Wingdings" panose="05000000000000000000" pitchFamily="2" charset="2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一、产品设计能力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fontAlgn="b"/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1.VDC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阀</a:t>
                      </a:r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试验测试环节覆盖不全面，使得一些潜在的卡滞问题在产品投入市场前未被发现，用户在使用过程中才暴露出来。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fontAlgn="b"/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轻卡气阀在开发中借鉴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VDC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阀的原理，但安装后，气阀运动中的受力所有不同，没有充分分析透彻。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defRPr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二、</a:t>
                      </a:r>
                      <a:r>
                        <a:rPr lang="zh-CN" altLang="en-US" sz="1200" b="1" dirty="0">
                          <a:latin typeface="+mn-ea"/>
                          <a:sym typeface="+mn-ea"/>
                        </a:rPr>
                        <a:t>产品制造能力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defTabSz="685800"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生产制造过程不稳定，过程疑难问题解决不彻底导致产品一次下线不合格率偏高（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目标：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PPM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由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3000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降低至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2000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7100"/>
                    </a:solidFill>
                  </a:tcPr>
                </a:tc>
              </a:tr>
              <a:tr h="13360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快速反应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部分上板问题延期完成，由于部分问题涉及流程、文件变更、客户端变更等问题导致延期，未能在快反要求时间（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15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天）内完成。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ts val="1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项目管理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增加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APQP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完整性及一致性审核</a:t>
                      </a:r>
                      <a:endParaRPr lang="en-US" altLang="zh-CN" sz="12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algn="l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 2.</a:t>
                      </a:r>
                      <a:r>
                        <a:rPr 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建立集团项目与工厂项目定期会议，采购部门定期参加项目会议；</a:t>
                      </a:r>
                      <a:endParaRPr 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分层审核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分层审核实施的有效性及问题改进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设备维护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设备维护保养不彻底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ts val="1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人员质量意识和激励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缺少工序之间的互检；</a:t>
                      </a:r>
                      <a:endParaRPr lang="zh-CN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质量考核落实不彻底；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ts val="1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变更管理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28600" marR="0" lvl="0" indent="-2286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b="1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变更执行情况的跟踪验证。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28600" marR="0" lvl="0" indent="-2286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200" b="1" dirty="0">
                          <a:highlight>
                            <a:srgbClr val="FFFF00"/>
                          </a:highlight>
                          <a:latin typeface="+mn-ea"/>
                          <a:sym typeface="+mn-ea"/>
                        </a:rPr>
                        <a:t>关键二级供应商质量保证能力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测量系统存在测量方法不完善，抽样方案不合理等问题，导致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28600" marR="0" lvl="0" indent="-2286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问题发现滞后，产品质量存在隐患风险。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28600" marR="0" lvl="0" indent="-2286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无法提前识别潜在风险，有效制定对应的预防改进措施，避免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28600" marR="0" lvl="0" indent="-2286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事后处置，质量风险不受控。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28600" marR="0" lvl="0" indent="-22860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6" marB="60966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pSp>
        <p:nvGrpSpPr>
          <p:cNvPr id="19477" name="组合 5"/>
          <p:cNvGrpSpPr/>
          <p:nvPr/>
        </p:nvGrpSpPr>
        <p:grpSpPr bwMode="auto">
          <a:xfrm>
            <a:off x="732367" y="1077384"/>
            <a:ext cx="8060267" cy="5414433"/>
            <a:chOff x="6705570" y="1980249"/>
            <a:chExt cx="2541081" cy="1614383"/>
          </a:xfrm>
        </p:grpSpPr>
        <p:cxnSp>
          <p:nvCxnSpPr>
            <p:cNvPr id="7" name="直接箭头连接符 6"/>
            <p:cNvCxnSpPr/>
            <p:nvPr/>
          </p:nvCxnSpPr>
          <p:spPr>
            <a:xfrm flipV="1">
              <a:off x="6705570" y="1980249"/>
              <a:ext cx="0" cy="161438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714912" y="3580116"/>
              <a:ext cx="2531739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11"/>
          <p:cNvSpPr txBox="1"/>
          <p:nvPr/>
        </p:nvSpPr>
        <p:spPr>
          <a:xfrm>
            <a:off x="47243" y="2271140"/>
            <a:ext cx="856827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n>
                  <a:solidFill>
                    <a:schemeClr val="tx1"/>
                  </a:solidFill>
                </a:ln>
              </a:rPr>
              <a:t>紧急</a:t>
            </a:r>
            <a:endParaRPr lang="zh-CN" alt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0" y="3784600"/>
            <a:ext cx="918633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n>
                  <a:solidFill>
                    <a:schemeClr val="tx1"/>
                  </a:solidFill>
                </a:ln>
              </a:rPr>
              <a:t>一般</a:t>
            </a:r>
            <a:endParaRPr lang="zh-CN" alt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-11785" y="5080000"/>
            <a:ext cx="85598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n>
                  <a:solidFill>
                    <a:schemeClr val="tx1"/>
                  </a:solidFill>
                </a:ln>
              </a:rPr>
              <a:t>不紧急</a:t>
            </a:r>
            <a:endParaRPr lang="zh-CN" alt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5688075" y="6544247"/>
            <a:ext cx="1222249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n>
                  <a:solidFill>
                    <a:schemeClr val="tx1"/>
                  </a:solidFill>
                </a:ln>
              </a:rPr>
              <a:t>重要</a:t>
            </a:r>
            <a:endParaRPr lang="zh-CN" alt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2016377" y="6541347"/>
            <a:ext cx="1350324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n>
                  <a:solidFill>
                    <a:schemeClr val="tx1"/>
                  </a:solidFill>
                </a:ln>
              </a:rPr>
              <a:t>一般</a:t>
            </a:r>
            <a:endParaRPr lang="zh-CN" alt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458047" y="6544245"/>
            <a:ext cx="921173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n>
                  <a:solidFill>
                    <a:schemeClr val="tx1"/>
                  </a:solidFill>
                </a:ln>
              </a:rPr>
              <a:t>不重要</a:t>
            </a:r>
            <a:endParaRPr lang="zh-CN" alt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7948616" y="6533316"/>
            <a:ext cx="1240616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n>
                  <a:solidFill>
                    <a:schemeClr val="tx1"/>
                  </a:solidFill>
                </a:ln>
              </a:rPr>
              <a:t>重要度</a:t>
            </a:r>
            <a:endParaRPr lang="zh-CN" alt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485" name="矩形 15"/>
          <p:cNvSpPr>
            <a:spLocks noChangeArrowheads="1"/>
          </p:cNvSpPr>
          <p:nvPr/>
        </p:nvSpPr>
        <p:spPr bwMode="auto">
          <a:xfrm>
            <a:off x="184151" y="211667"/>
            <a:ext cx="1100666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4289" y="900496"/>
            <a:ext cx="464008" cy="829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n>
                  <a:solidFill>
                    <a:schemeClr val="tx1"/>
                  </a:solidFill>
                </a:ln>
              </a:rPr>
              <a:t>紧急度</a:t>
            </a:r>
            <a:endParaRPr lang="zh-CN" altLang="en-US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63000" y="1289051"/>
            <a:ext cx="3230033" cy="5113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聚焦短板：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defRPr/>
            </a:pP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</a:rPr>
              <a:t>产品设计能力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  <a:p>
            <a:pPr fontAlgn="b"/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1.V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DC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阀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试验测试环节覆盖不全面，使得一些潜在的卡滞问题在产品投入市场前未被发现，用户在使用过程中才暴露出来。</a:t>
            </a:r>
            <a:endParaRPr lang="zh-CN" altLang="en-US" sz="1200" kern="1200" dirty="0" smtClean="0">
              <a:solidFill>
                <a:schemeClr val="tx1"/>
              </a:solidFill>
              <a:highlight>
                <a:srgbClr val="0000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fontAlgn="b"/>
            <a:r>
              <a:rPr lang="en-US" altLang="zh-CN" sz="12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2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轻卡气阀在开发中借鉴</a:t>
            </a:r>
            <a:r>
              <a:rPr lang="en-US" altLang="zh-CN" sz="12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VDC</a:t>
            </a:r>
            <a:r>
              <a:rPr lang="zh-CN" altLang="en-US" sz="1200" dirty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阀的原理，但安装后，气阀运动中的受力所有不同，没有充分分析透彻。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 dirty="0">
              <a:solidFill>
                <a:schemeClr val="tx1"/>
              </a:solidFill>
              <a:latin typeface="+mn-ea"/>
            </a:endParaRPr>
          </a:p>
          <a:p>
            <a:pPr defTabSz="685800">
              <a:defRPr/>
            </a:pP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</a:rPr>
              <a:t>产品制造能力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endParaRPr lang="en-US" altLang="zh-CN" sz="1200" b="1" dirty="0">
              <a:solidFill>
                <a:schemeClr val="tx1"/>
              </a:solidFill>
              <a:latin typeface="+mn-ea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生产制造过程不稳定，过程疑难问题解决不彻底导致产品一次下线不合格率偏高（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PPM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降低至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defRPr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矩形 5"/>
          <p:cNvSpPr/>
          <p:nvPr/>
        </p:nvSpPr>
        <p:spPr>
          <a:xfrm>
            <a:off x="571500" y="783167"/>
            <a:ext cx="1058333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、确定质量能力提升方案：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194312" name="表格1"/>
          <p:cNvGraphicFramePr>
            <a:graphicFrameLocks noGrp="1"/>
          </p:cNvGraphicFramePr>
          <p:nvPr/>
        </p:nvGraphicFramePr>
        <p:xfrm>
          <a:off x="457200" y="1258477"/>
          <a:ext cx="11506200" cy="5549265"/>
        </p:xfrm>
        <a:graphic>
          <a:graphicData uri="http://schemas.openxmlformats.org/drawingml/2006/table">
            <a:tbl>
              <a:tblPr/>
              <a:tblGrid>
                <a:gridCol w="698500"/>
                <a:gridCol w="886460"/>
                <a:gridCol w="2451100"/>
                <a:gridCol w="4893945"/>
                <a:gridCol w="763270"/>
                <a:gridCol w="1220470"/>
                <a:gridCol w="592455"/>
              </a:tblGrid>
              <a:tr h="396240">
                <a:tc grid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项目提升目标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针对气阀的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产品设计能力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，从项目管理、降低产品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三包故障率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的持续改善，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个方面进行能力提升和改进目标建立；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2285"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序号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改进项目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改进目标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实施计划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责任人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计划完成时间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备注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880">
                <a:tc rowSpan="10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1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l" defTabSz="685800" rtl="0" eaLnBrk="0" fontAlgn="auto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产品设计能力提升，完善项目管理机制及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降低产品三包故障率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1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、收集项目开发过程中的关键节点及要求，制定项目关键节点变更管理规范，确保项目开发过程中关键节点延误次数降至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0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次</a:t>
                      </a:r>
                      <a:r>
                        <a:rPr lang="zh-CN" altLang="en-US" sz="1200" b="0" kern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；</a:t>
                      </a:r>
                      <a:endParaRPr lang="en-US" altLang="zh-CN" sz="1200" b="0" kern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短板问题定义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通过产品设计能力提升，完善项目管理机制识别及定义本轮改进短板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制定项目关键节点变更管理规范。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短板问题原因分析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基于项目开发延误情况，进行系统分析及总结。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改进措施实施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制定项目关键节点变更管理规范，并运行落实。</a:t>
                      </a:r>
                      <a:endParaRPr lang="zh-CN" altLang="zh-CN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/>
                </a:tc>
                <a:tc vMerge="1">
                  <a:tcPr/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改进效果验证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针对措施进行效果评价</a:t>
                      </a:r>
                      <a:r>
                        <a:rPr kumimoji="0" lang="zh-CN" altLang="en-US" sz="1200" b="0" i="0" u="none" strike="noStrike" kern="1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，设立项目开发延误次数指标。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/>
                </a:tc>
                <a:tc vMerge="1">
                  <a:tcPr/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项目总结与固化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总结经验，跟踪项目开发延误次数指标达成情况。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3880"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、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降低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气阀三包故障率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短板问题定义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通过产品设计能力提升，完善项目管理机制识别及定义本轮改进短板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降低气阀产品三包故障率。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29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短板问题原因分析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基于售后市场数据，通过鱼骨图工具方法分析并找到根本原因。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29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改进措施实施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针对必然原因分析试验验证或分析数据文件，制定解决方案及改进措施并落实。</a:t>
                      </a:r>
                      <a:endParaRPr lang="zh-CN" altLang="zh-CN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改进效果验证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通过台架测试及实车测试进行效果验证。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6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项目总结与固化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更新相关文件并固化，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个月市场故障率。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矩形 15"/>
          <p:cNvSpPr>
            <a:spLocks noChangeArrowheads="1"/>
          </p:cNvSpPr>
          <p:nvPr/>
        </p:nvSpPr>
        <p:spPr bwMode="auto">
          <a:xfrm>
            <a:off x="184151" y="211667"/>
            <a:ext cx="1100666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供应商质量能力提升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531576" y="3969116"/>
            <a:ext cx="4440237" cy="936625"/>
          </a:xfrm>
        </p:spPr>
        <p:txBody>
          <a:bodyPr/>
          <a:lstStyle/>
          <a:p>
            <a:r>
              <a:rPr lang="zh-CN" altLang="en-US" dirty="0" smtClean="0"/>
              <a:t>供应商：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</a:t>
            </a:r>
            <a:endParaRPr lang="zh-CN" altLang="en-US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/>
              <a:t>汇报</a:t>
            </a:r>
            <a:r>
              <a:rPr lang="zh-CN" altLang="en-US" dirty="0" smtClean="0"/>
              <a:t>人（</a:t>
            </a:r>
            <a:r>
              <a:rPr lang="zh-CN" altLang="en-US" dirty="0"/>
              <a:t>总经理</a:t>
            </a:r>
            <a:r>
              <a:rPr lang="zh-CN" altLang="en-US" dirty="0" smtClean="0"/>
              <a:t>）： </a:t>
            </a:r>
            <a:endParaRPr lang="en-US" altLang="zh-CN" dirty="0" smtClean="0"/>
          </a:p>
          <a:p>
            <a:r>
              <a:rPr lang="zh-CN" altLang="en-US" dirty="0" smtClean="0"/>
              <a:t>汇报日期：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r>
              <a:rPr lang="en-US" altLang="zh-CN" sz="1000" dirty="0" smtClean="0"/>
              <a:t> </a:t>
            </a:r>
            <a:endParaRPr lang="en-US" altLang="zh-CN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表格1"/>
          <p:cNvGraphicFramePr>
            <a:graphicFrameLocks noGrp="1"/>
          </p:cNvGraphicFramePr>
          <p:nvPr/>
        </p:nvGraphicFramePr>
        <p:xfrm>
          <a:off x="419102" y="1274232"/>
          <a:ext cx="11518901" cy="5024968"/>
        </p:xfrm>
        <a:graphic>
          <a:graphicData uri="http://schemas.openxmlformats.org/drawingml/2006/table">
            <a:tbl>
              <a:tblPr/>
              <a:tblGrid>
                <a:gridCol w="483001"/>
                <a:gridCol w="1218797"/>
                <a:gridCol w="1892300"/>
                <a:gridCol w="3441700"/>
                <a:gridCol w="914400"/>
                <a:gridCol w="1358900"/>
                <a:gridCol w="1409700"/>
                <a:gridCol w="800103"/>
              </a:tblGrid>
              <a:tr h="458393"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序号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短板问题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问题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根本原因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改进</a:t>
                      </a: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措施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备注</a:t>
                      </a:r>
                      <a:endParaRPr kumimoji="0" 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</a:tr>
              <a:tr h="57706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措施内容</a:t>
                      </a:r>
                      <a:endParaRPr kumimoji="0" 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责任人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计划完成时间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实际完成时间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vMerge="1">
                  <a:tcPr/>
                </a:tc>
              </a:tr>
              <a:tr h="425649">
                <a:tc rowSpan="7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1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产品设计能力提升，完善项目管理机制及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降低产品三包故障率；如：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制定项目关键节点变更管理规范，确保项目开发过程中关键节点延误次数降至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0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次。</a:t>
                      </a:r>
                      <a:endParaRPr lang="en-US" altLang="zh-CN" sz="1200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、未提前开发做好技术储备准备；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、未开展项目技术发展规划，做好项目的预期技术识别及风险控制；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、产品预研时缺少验证。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收集同行业竞品的座椅气阀，拆解对标并学习。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张加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53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建立气阀设计规范，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FMEA</a:t>
                      </a:r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库。</a:t>
                      </a:r>
                      <a:endParaRPr lang="en-US" altLang="zh-CN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张加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649"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、气阀类产品的</a:t>
                      </a:r>
                      <a:r>
                        <a:rPr lang="zh-CN" altLang="en-US" sz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验证项目标准化。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张加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06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067"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5388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0151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603" name="矩形 25"/>
          <p:cNvSpPr>
            <a:spLocks noChangeArrowheads="1"/>
          </p:cNvSpPr>
          <p:nvPr/>
        </p:nvSpPr>
        <p:spPr bwMode="auto">
          <a:xfrm>
            <a:off x="571500" y="783168"/>
            <a:ext cx="10583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）改进措施实施：</a:t>
            </a:r>
            <a:endParaRPr lang="zh-CN" altLang="en-US" sz="1600" dirty="0">
              <a:solidFill>
                <a:srgbClr val="FF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二、供应商质量能力项目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、确定质量能力提升方案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0416" y="1317935"/>
            <a:ext cx="2565731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：</a:t>
            </a:r>
            <a:endParaRPr lang="zh-CN" altLang="en-US" sz="1000" dirty="0"/>
          </a:p>
        </p:txBody>
      </p:sp>
      <p:graphicFrame>
        <p:nvGraphicFramePr>
          <p:cNvPr id="33" name="表格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5019" y="1378740"/>
          <a:ext cx="10714180" cy="4643371"/>
        </p:xfrm>
        <a:graphic>
          <a:graphicData uri="http://schemas.openxmlformats.org/drawingml/2006/table">
            <a:tbl>
              <a:tblPr/>
              <a:tblGrid>
                <a:gridCol w="496780"/>
                <a:gridCol w="989199"/>
                <a:gridCol w="1236499"/>
                <a:gridCol w="5153729"/>
                <a:gridCol w="751792"/>
                <a:gridCol w="1612395"/>
                <a:gridCol w="473786"/>
              </a:tblGrid>
              <a:tr h="696403">
                <a:tc gridSpan="2"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项目提升目标</a:t>
                      </a:r>
                      <a:endParaRPr lang="zh-CN" sz="1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defTabSz="1219200">
                        <a:lnSpc>
                          <a:spcPct val="150000"/>
                        </a:lnSpc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en-US" sz="1100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847244"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序号</a:t>
                      </a:r>
                      <a:endParaRPr lang="zh-CN" sz="1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改进项目</a:t>
                      </a:r>
                      <a:endParaRPr lang="zh-CN" sz="1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改进目标</a:t>
                      </a:r>
                      <a:endParaRPr lang="zh-CN" sz="1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实施计划</a:t>
                      </a:r>
                      <a:endParaRPr lang="zh-CN" sz="1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责任人</a:t>
                      </a:r>
                      <a:endParaRPr lang="zh-CN" sz="1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1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计划完成时间</a:t>
                      </a:r>
                      <a:endParaRPr lang="zh-CN" sz="1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10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备注</a:t>
                      </a:r>
                      <a:endParaRPr lang="zh-CN" sz="10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715470">
                <a:tc rowSpan="5"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000" b="0" i="0" u="none" strike="noStrike" kern="100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defTabSz="1218565"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en-US" sz="11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defTabSz="1219200">
                        <a:lnSpc>
                          <a:spcPct val="150000"/>
                        </a:lnSpc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en-US" sz="11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lang="en-US" altLang="zh-CN" sz="10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904" marR="7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88933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0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904" marR="7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49830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lang="zh-CN" altLang="en-US" sz="1000" b="0" i="0" u="none" strike="noStrike" kern="100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904" marR="7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49830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altLang="en-US" sz="10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7904" marR="7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498307"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lang="zh-CN" altLang="en-US" sz="10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圆角矩形标注 5"/>
          <p:cNvSpPr/>
          <p:nvPr/>
        </p:nvSpPr>
        <p:spPr>
          <a:xfrm>
            <a:off x="5386665" y="315258"/>
            <a:ext cx="2524735" cy="2048380"/>
          </a:xfrm>
          <a:prstGeom prst="wedgeRoundRectCallout">
            <a:avLst>
              <a:gd name="adj1" fmla="val -53804"/>
              <a:gd name="adj2" fmla="val 85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红色字体的标题要填写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案例见</a:t>
            </a:r>
            <a:r>
              <a:rPr lang="en-US" altLang="zh-CN" dirty="0" smtClean="0"/>
              <a:t>18~19</a:t>
            </a:r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矩形 5"/>
          <p:cNvSpPr/>
          <p:nvPr/>
        </p:nvSpPr>
        <p:spPr>
          <a:xfrm>
            <a:off x="571500" y="783168"/>
            <a:ext cx="105833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、确定质量能力提升方案：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194312" name="表格1"/>
          <p:cNvGraphicFramePr>
            <a:graphicFrameLocks noGrp="1"/>
          </p:cNvGraphicFramePr>
          <p:nvPr/>
        </p:nvGraphicFramePr>
        <p:xfrm>
          <a:off x="457200" y="1258478"/>
          <a:ext cx="11506199" cy="5344937"/>
        </p:xfrm>
        <a:graphic>
          <a:graphicData uri="http://schemas.openxmlformats.org/drawingml/2006/table">
            <a:tbl>
              <a:tblPr/>
              <a:tblGrid>
                <a:gridCol w="698500"/>
                <a:gridCol w="886120"/>
                <a:gridCol w="2451137"/>
                <a:gridCol w="4894329"/>
                <a:gridCol w="763537"/>
                <a:gridCol w="1220092"/>
                <a:gridCol w="592484"/>
              </a:tblGrid>
              <a:tr h="401121">
                <a:tc grid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项目提升目标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针对合肥晟泰克的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产品设计能力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，从项目管理、降低产品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三包故障率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的持续改善，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个方面进行能力提升和改进目标建立；</a:t>
                      </a:r>
                      <a:endParaRPr lang="zh-CN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6200"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序号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改进项目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改进目标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实施计划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责任人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计划完成时间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备注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544">
                <a:tc rowSpan="10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1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indent="0" algn="l" defTabSz="685800" rtl="0" eaLnBrk="0" fontAlgn="auto" latin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产品设计能力提升，完善项目管理机制及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降低产品三包故障率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1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、收集项目开发过程中的关键节点及要求，制定项目关键节点变更管理规范，确保项目开发过程中关键节点延误次数降至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0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次</a:t>
                      </a:r>
                      <a:r>
                        <a:rPr lang="zh-CN" altLang="en-US" sz="1200" b="0" kern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；</a:t>
                      </a:r>
                      <a:endParaRPr lang="en-US" altLang="zh-CN" sz="1200" b="0" kern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短板问题定义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通过产品设计能力提升，完善项目管理机制识别及定义本轮改进短板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制定项目关键节点变更管理规范。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曹丽松</a:t>
                      </a: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2020-8-20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40"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短板问题原因分析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基于项目开发延误情况，进行系统分析及总结。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曹丽松</a:t>
                      </a: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2020-9-15</a:t>
                      </a: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40"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改进措施实施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制定项目关键节点变更管理规范，并运行落实。</a:t>
                      </a:r>
                      <a:endParaRPr lang="zh-CN" altLang="zh-CN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曹丽松</a:t>
                      </a: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2020-9-30</a:t>
                      </a: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40">
                <a:tc vMerge="1">
                  <a:tcPr/>
                </a:tc>
                <a:tc vMerge="1">
                  <a:tcPr/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改进效果验证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针对措施进行效果评价</a:t>
                      </a:r>
                      <a:r>
                        <a:rPr kumimoji="0" lang="zh-CN" altLang="en-US" sz="1200" b="0" i="0" u="none" strike="noStrike" kern="1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，设立项目开发延误次数指标。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曹丽松</a:t>
                      </a: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2020-10-30</a:t>
                      </a: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40">
                <a:tc vMerge="1">
                  <a:tcPr/>
                </a:tc>
                <a:tc vMerge="1">
                  <a:tcPr/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项目总结与固化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总结经验，跟踪项目开发延误次数指标达成情况。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曹丽松</a:t>
                      </a: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2020-12-30</a:t>
                      </a: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544"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、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降低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福田奥铃品牌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车身控制产品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IPTV-3MIS值，保证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IPTV3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等线" panose="02010600030101010101" charset="-122"/>
                        </a:rPr>
                        <a:t>满足年度质量目标</a:t>
                      </a: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0.1‰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0" marB="609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短板问题定义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通过产品设计能力提升，完善项目管理机制识别及定义本轮改进短板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降低福田奥铃品牌车身控制产品三包故障率。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陈琨</a:t>
                      </a: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2020-8-20</a:t>
                      </a:r>
                      <a:endParaRPr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sz="1200" dirty="0"/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54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短板问题原因分析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基于售后市场数据，通过鱼骨图工具方法分析并找到根本原因。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陈琨</a:t>
                      </a: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2019-8-30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54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改进措施实施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针对必然原因分析试验验证或分析数据文件，制定解决方案及改进措施并落实。</a:t>
                      </a:r>
                      <a:endParaRPr lang="zh-CN" altLang="zh-CN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陈琨</a:t>
                      </a: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2020-9-10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4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改进效果验证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通过台架测试及实车测试进行效果验证。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陈琨</a:t>
                      </a: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2020-10-30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4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6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defRPr>
                      </a:pP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项目总结与固化</a:t>
                      </a:r>
                      <a:r>
                        <a:rPr lang="en-US" altLang="zh-CN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更新相关文件并固化，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个月市场故障率。</a:t>
                      </a:r>
                      <a:endParaRPr lang="zh-CN" altLang="en-US" sz="12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陈琨</a:t>
                      </a:r>
                      <a:endParaRPr lang="zh-CN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2020-12-30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矩形 15"/>
          <p:cNvSpPr>
            <a:spLocks noChangeArrowheads="1"/>
          </p:cNvSpPr>
          <p:nvPr/>
        </p:nvSpPr>
        <p:spPr bwMode="auto">
          <a:xfrm>
            <a:off x="184151" y="211667"/>
            <a:ext cx="11006667" cy="46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800"/>
              </a:spcBef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矩形 8"/>
          <p:cNvSpPr/>
          <p:nvPr/>
        </p:nvSpPr>
        <p:spPr>
          <a:xfrm>
            <a:off x="571500" y="783167"/>
            <a:ext cx="1058333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）～（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）项内容为需改进与提升供应商短板问题的具体解决过程：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）短板问题定义：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723901" y="1715710"/>
            <a:ext cx="11137900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目前现状：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、客户审核时提到公司各产品已做短期升级规划，但没有做长期规划，发展方向不明确，公司技术不能及时储备。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、项目开发过程存在关键节点延误现象。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结构设计工作量大，结构类型多，易出现结构设计失误，缺少平台化结构设计标准。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分析以及解决措施：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公司制定了未来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3~5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年的战略规划，可以使企业的各级人员都能够知晓企业的共同目标，进而可以增强企业的凝聚力和向心力，及时储备技术能力。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其他公司的产品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规划路线图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综上原因，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通过产品设计能力提升，完善项目管理机制识别本轮改进短板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2" charset="0"/>
              </a:rPr>
              <a:t>制定项目关键节点变更管理规范。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9363" y="3316132"/>
            <a:ext cx="3955807" cy="21230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051" y="3263417"/>
            <a:ext cx="3295783" cy="222848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2638607" y="4377657"/>
            <a:ext cx="815280" cy="3362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二、供应商质量能力项目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646545" y="1247761"/>
            <a:ext cx="7886700" cy="322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0" kern="100" dirty="0" smtClean="0">
                <a:latin typeface="+mn-lt"/>
                <a:cs typeface="Times New Roman" panose="02020603050405020304" pitchFamily="18" charset="0"/>
                <a:sym typeface="+mn-ea"/>
              </a:rPr>
              <a:t>第（</a:t>
            </a:r>
            <a:r>
              <a:rPr lang="en-US" altLang="zh-CN" sz="1400" b="0" kern="100" dirty="0" smtClean="0">
                <a:latin typeface="+mn-lt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400" b="0" kern="100" dirty="0" smtClean="0">
                <a:latin typeface="+mn-lt"/>
                <a:cs typeface="Times New Roman" panose="02020603050405020304" pitchFamily="18" charset="0"/>
                <a:sym typeface="+mn-ea"/>
              </a:rPr>
              <a:t>）～（</a:t>
            </a:r>
            <a:r>
              <a:rPr lang="en-US" altLang="zh-CN" sz="1400" b="0" kern="100" dirty="0" smtClean="0">
                <a:latin typeface="+mn-lt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1400" b="0" kern="100" dirty="0" smtClean="0">
                <a:latin typeface="+mn-lt"/>
                <a:cs typeface="Times New Roman" panose="02020603050405020304" pitchFamily="18" charset="0"/>
                <a:sym typeface="+mn-ea"/>
              </a:rPr>
              <a:t>）项内容为需改进与提升供应商短板问题的具体解决过程：</a:t>
            </a:r>
            <a:endParaRPr lang="zh-CN" altLang="en-US" sz="1400" b="0" dirty="0">
              <a:latin typeface="+mn-lt"/>
            </a:endParaRPr>
          </a:p>
        </p:txBody>
      </p:sp>
      <p:sp>
        <p:nvSpPr>
          <p:cNvPr id="34" name="内容占位符 2"/>
          <p:cNvSpPr txBox="1"/>
          <p:nvPr/>
        </p:nvSpPr>
        <p:spPr>
          <a:xfrm>
            <a:off x="646545" y="1662545"/>
            <a:ext cx="10778837" cy="4043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kern="100" dirty="0" smtClean="0">
                <a:cs typeface="Times New Roman" panose="02020603050405020304" pitchFamily="18" charset="0"/>
                <a:sym typeface="+mn-ea"/>
              </a:rPr>
              <a:t>一、</a:t>
            </a:r>
            <a:r>
              <a:rPr lang="zh-CN" altLang="en-US" sz="1350" b="1" dirty="0" smtClean="0">
                <a:sym typeface="+mn-ea"/>
              </a:rPr>
              <a:t>产品制造能力提升</a:t>
            </a:r>
            <a:endParaRPr lang="en-US" altLang="zh-CN" sz="1350" b="1" dirty="0" smtClean="0">
              <a:sym typeface="+mn-ea"/>
            </a:endParaRPr>
          </a:p>
          <a:p>
            <a:r>
              <a:rPr lang="zh-CN" altLang="en-US" sz="1350" b="1" kern="100" dirty="0" smtClean="0"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350" b="1" kern="100" dirty="0" smtClean="0"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350" b="1" kern="100" dirty="0" smtClean="0">
                <a:cs typeface="Times New Roman" panose="02020603050405020304" pitchFamily="18" charset="0"/>
                <a:sym typeface="+mn-ea"/>
              </a:rPr>
              <a:t>）短板问题定义：</a:t>
            </a:r>
            <a:endParaRPr lang="en-US" altLang="zh-CN" sz="1350" b="1" kern="100" dirty="0" smtClean="0"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altLang="zh-CN" sz="1350" dirty="0" smtClean="0">
                <a:sym typeface="+mn-ea"/>
              </a:rPr>
              <a:t> </a:t>
            </a:r>
            <a:endParaRPr lang="zh-CN" altLang="en-US" sz="1350" dirty="0" smtClean="0"/>
          </a:p>
          <a:p>
            <a:pPr algn="ctr"/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ctr">
              <a:buNone/>
            </a:pP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350" b="1" kern="100" dirty="0" smtClean="0"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350" b="1" kern="100" dirty="0" smtClean="0"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350" b="1" kern="100" dirty="0" smtClean="0">
                <a:cs typeface="Times New Roman" panose="02020603050405020304" pitchFamily="18" charset="0"/>
                <a:sym typeface="+mn-ea"/>
              </a:rPr>
              <a:t>）短板问题原因分析：</a:t>
            </a:r>
            <a:endParaRPr lang="en-US" altLang="zh-CN" sz="1350" b="1" kern="100" dirty="0"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4541" y="866097"/>
            <a:ext cx="793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、质量能力提升项目实施、评价与总结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二、供应商质量能力项目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）改进措施实施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5" name="表格1"/>
          <p:cNvGraphicFramePr/>
          <p:nvPr/>
        </p:nvGraphicFramePr>
        <p:xfrm>
          <a:off x="550416" y="1450125"/>
          <a:ext cx="10985802" cy="4599693"/>
        </p:xfrm>
        <a:graphic>
          <a:graphicData uri="http://schemas.openxmlformats.org/drawingml/2006/table">
            <a:tbl>
              <a:tblPr/>
              <a:tblGrid>
                <a:gridCol w="595030"/>
                <a:gridCol w="2673820"/>
                <a:gridCol w="2434791"/>
                <a:gridCol w="1352167"/>
                <a:gridCol w="747601"/>
                <a:gridCol w="1219303"/>
                <a:gridCol w="1232017"/>
                <a:gridCol w="731073"/>
              </a:tblGrid>
              <a:tr h="431405">
                <a:tc rowSpan="2"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序号</a:t>
                      </a:r>
                      <a:endParaRPr lang="zh-CN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短板问题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问题</a:t>
                      </a:r>
                      <a:r>
                        <a:rPr lang="zh-CN" altLang="en-US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根本原因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改进</a:t>
                      </a:r>
                      <a:r>
                        <a:rPr lang="zh-CN" sz="9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措施</a:t>
                      </a:r>
                      <a:endParaRPr lang="zh-CN" sz="9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9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备注</a:t>
                      </a:r>
                      <a:endParaRPr lang="zh-CN" sz="9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011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措施内容</a:t>
                      </a:r>
                      <a:endParaRPr lang="zh-CN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责任人</a:t>
                      </a:r>
                      <a:endParaRPr lang="zh-CN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计划完成时间</a:t>
                      </a:r>
                      <a:endParaRPr lang="zh-CN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9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实际完成时间</a:t>
                      </a:r>
                      <a:endParaRPr lang="zh-CN" altLang="en-US" sz="9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cPr/>
                </a:tc>
              </a:tr>
              <a:tr h="1626164"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alt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altLang="en-US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endParaRPr lang="en-US" altLang="zh-CN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1812010"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8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alt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altLang="zh-CN" sz="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sz="9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miter lim="800000"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圆角矩形标注 4"/>
          <p:cNvSpPr/>
          <p:nvPr/>
        </p:nvSpPr>
        <p:spPr>
          <a:xfrm>
            <a:off x="5386665" y="315258"/>
            <a:ext cx="2524735" cy="2048380"/>
          </a:xfrm>
          <a:prstGeom prst="wedgeRoundRectCallout">
            <a:avLst>
              <a:gd name="adj1" fmla="val -53804"/>
              <a:gd name="adj2" fmla="val 85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红色字体的标题要填写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案例见</a:t>
            </a:r>
            <a:r>
              <a:rPr lang="en-US" altLang="zh-CN" dirty="0" smtClean="0"/>
              <a:t>22~27</a:t>
            </a:r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表格1"/>
          <p:cNvGraphicFramePr>
            <a:graphicFrameLocks noGrp="1"/>
          </p:cNvGraphicFramePr>
          <p:nvPr/>
        </p:nvGraphicFramePr>
        <p:xfrm>
          <a:off x="419102" y="1274232"/>
          <a:ext cx="11518901" cy="5024968"/>
        </p:xfrm>
        <a:graphic>
          <a:graphicData uri="http://schemas.openxmlformats.org/drawingml/2006/table">
            <a:tbl>
              <a:tblPr/>
              <a:tblGrid>
                <a:gridCol w="483001"/>
                <a:gridCol w="1218797"/>
                <a:gridCol w="1892300"/>
                <a:gridCol w="3441700"/>
                <a:gridCol w="914400"/>
                <a:gridCol w="1358900"/>
                <a:gridCol w="1409700"/>
                <a:gridCol w="800103"/>
              </a:tblGrid>
              <a:tr h="458393"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序号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短板问题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问题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根本原因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改进</a:t>
                      </a: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措施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备注</a:t>
                      </a:r>
                      <a:endParaRPr kumimoji="0" 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</a:tr>
              <a:tr h="57706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措施内容</a:t>
                      </a:r>
                      <a:endParaRPr kumimoji="0" 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责任人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计划完成时间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实际完成时间</a:t>
                      </a:r>
                      <a:endParaRPr kumimoji="0" 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E8"/>
                    </a:solidFill>
                  </a:tcPr>
                </a:tc>
                <a:tc vMerge="1">
                  <a:tcPr/>
                </a:tc>
              </a:tr>
              <a:tr h="425649">
                <a:tc rowSpan="7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1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产品设计能力提升，完善项目管理机制及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降低产品三包故障率；如：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制定项目关键节点变更管理规范，确保项目开发过程中关键节点延误次数降至</a:t>
                      </a:r>
                      <a:r>
                        <a:rPr lang="en-US" altLang="zh-CN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0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次。</a:t>
                      </a:r>
                      <a:endParaRPr lang="en-US" altLang="zh-CN" sz="1200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、未提前开发做好技术储备准备；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、未开展项目技术发展规划，做好项目的预期技术识别及风险控制；</a:t>
                      </a:r>
                      <a:endParaRPr lang="en-US" altLang="zh-CN" sz="12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、产品预研时缺少验证。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收集公司主要产品规划知识并学习。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曹丽松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2020-8-30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2020-8-30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已完成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53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梳理及确定标准化内容，组织人员讨论哪些结构需要标准化，并确认标准化内容</a:t>
                      </a:r>
                      <a:r>
                        <a:rPr lang="en-US" altLang="zh-CN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</a:t>
                      </a:r>
                      <a:endParaRPr lang="en-US" altLang="zh-CN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陈静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2020-9-30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5649"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制定产品3~5年的规划。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曹丽松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2020-9-30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06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建立标准化结构库及其使用维护规范。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陈静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2020-10-30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067"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总结当前项目开发延误原因。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曹丽松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2020-8-30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2020-8-30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已完成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5388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altLang="en-US" sz="12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制定项目关键节点变更管理规范。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曹丽松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2020-9-30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0151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37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altLang="en-US" sz="12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总结经验，跟踪项目开发延误次数指标达成情况。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曹丽松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2020-12-30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13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121920" marR="121920" marT="60948" marB="609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603" name="矩形 25"/>
          <p:cNvSpPr>
            <a:spLocks noChangeArrowheads="1"/>
          </p:cNvSpPr>
          <p:nvPr/>
        </p:nvSpPr>
        <p:spPr bwMode="auto">
          <a:xfrm>
            <a:off x="571500" y="783168"/>
            <a:ext cx="10583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1920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）改进措施实施：</a:t>
            </a:r>
            <a:endParaRPr lang="zh-CN" altLang="en-US" sz="1600" dirty="0">
              <a:solidFill>
                <a:srgbClr val="FF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矩形 8"/>
          <p:cNvSpPr/>
          <p:nvPr/>
        </p:nvSpPr>
        <p:spPr>
          <a:xfrm>
            <a:off x="571500" y="783167"/>
            <a:ext cx="1058333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）～（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）项内容为需改进与提升供应商短板问题的具体解决过程：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）短板问题定义：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28088" y="1644652"/>
          <a:ext cx="11057513" cy="11620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5113"/>
                <a:gridCol w="4876800"/>
                <a:gridCol w="2305888"/>
                <a:gridCol w="1533177"/>
                <a:gridCol w="1596535"/>
              </a:tblGrid>
              <a:tr h="39364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问题描述（客户报告的问题）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marT="60960" marB="6096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质量目标（客户期望）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marT="60960" marB="60960"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cPr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9DA0"/>
                    </a:solidFill>
                  </a:tcPr>
                </a:tc>
                <a:tc hMerge="1">
                  <a:tcPr anchor="ctr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9DA0"/>
                    </a:solidFill>
                  </a:tcPr>
                </a:tc>
              </a:tr>
              <a:tr h="362829">
                <a:tc vMerge="1">
                  <a:tcPr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DA0"/>
                    </a:solidFill>
                  </a:tcPr>
                </a:tc>
                <a:tc vMerge="1"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9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指标名称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257" marR="11257" marT="11257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现状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257" marR="11257" marT="11257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目标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1257" marR="11257" marT="11257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05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b="0" i="0" u="none" strike="noStrike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437" marR="11437" marT="1143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9D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、福田奥铃品牌车身控制产品三包故障率指标超标</a:t>
                      </a:r>
                      <a:endParaRPr lang="en-US" altLang="zh-CN" sz="1200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 anchorCtr="1">
                    <a:solidFill>
                      <a:srgbClr val="DADB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季度千台指标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anchorCtr="1">
                    <a:solidFill>
                      <a:srgbClr val="DADB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10.4%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anchorCtr="1">
                    <a:solidFill>
                      <a:srgbClr val="DADB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0.1%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 anchorCtr="1">
                    <a:solidFill>
                      <a:srgbClr val="DADBDC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28089" y="2812991"/>
            <a:ext cx="1042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月份市场报单数据，按照车辆生产时间进行统计，故障车辆主要为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1" y="3280033"/>
          <a:ext cx="12191999" cy="294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圆角矩形 8"/>
          <p:cNvSpPr/>
          <p:nvPr/>
        </p:nvSpPr>
        <p:spPr>
          <a:xfrm>
            <a:off x="6610860" y="3519594"/>
            <a:ext cx="1442720" cy="1946487"/>
          </a:xfrm>
          <a:prstGeom prst="round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0032"/>
            <a:ext cx="122555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矩形 16"/>
          <p:cNvSpPr/>
          <p:nvPr/>
        </p:nvSpPr>
        <p:spPr>
          <a:xfrm>
            <a:off x="571500" y="783168"/>
            <a:ext cx="105833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）短板问题原因分析：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7355" y="1248947"/>
            <a:ext cx="351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主要故障模式：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967356" y="3606800"/>
          <a:ext cx="10187481" cy="285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67360" y="1771023"/>
          <a:ext cx="10187476" cy="1746880"/>
        </p:xfrm>
        <a:graphic>
          <a:graphicData uri="http://schemas.openxmlformats.org/drawingml/2006/table">
            <a:tbl>
              <a:tblPr/>
              <a:tblGrid>
                <a:gridCol w="1350825"/>
                <a:gridCol w="1350825"/>
                <a:gridCol w="1350825"/>
                <a:gridCol w="1596864"/>
                <a:gridCol w="1761439"/>
                <a:gridCol w="1350825"/>
                <a:gridCol w="1425873"/>
              </a:tblGrid>
              <a:tr h="529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车身控制产品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故障现象 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后雾灯不亮</a:t>
                      </a:r>
                      <a:endParaRPr lang="zh-CN" altLang="en-US" sz="1200" b="1" i="0" u="none" strike="noStrike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刹车灯不亮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雨刮不工作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玻璃升降不工作</a:t>
                      </a:r>
                      <a:endParaRPr lang="zh-CN" altLang="en-US" sz="1200" b="1" i="0" u="none" strike="noStrike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  <a:endParaRPr lang="zh-CN" altLang="en-US" sz="1200" b="1" i="0" u="none" strike="noStrike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总计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5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 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百分比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59.0%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7.7%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5.1%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10.3%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累计百分比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59.0%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76.9%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84.6%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89.7%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7" y="3606802"/>
            <a:ext cx="10502900" cy="285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矩形 16"/>
          <p:cNvSpPr/>
          <p:nvPr/>
        </p:nvSpPr>
        <p:spPr>
          <a:xfrm>
            <a:off x="571500" y="783168"/>
            <a:ext cx="105833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）短板问题原因分析：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5860" y="1257413"/>
            <a:ext cx="351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必然失效原因排查：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6954" y="2237132"/>
            <a:ext cx="10609465" cy="4028382"/>
            <a:chOff x="111871" y="1267862"/>
            <a:chExt cx="8710480" cy="3568579"/>
          </a:xfrm>
        </p:grpSpPr>
        <p:sp>
          <p:nvSpPr>
            <p:cNvPr id="7" name="燕尾形箭头 6"/>
            <p:cNvSpPr/>
            <p:nvPr/>
          </p:nvSpPr>
          <p:spPr>
            <a:xfrm>
              <a:off x="710468" y="2905877"/>
              <a:ext cx="7236259" cy="85541"/>
            </a:xfrm>
            <a:prstGeom prst="notchedRightArrow">
              <a:avLst/>
            </a:prstGeom>
            <a:solidFill>
              <a:srgbClr val="007AB8"/>
            </a:solidFill>
            <a:ln>
              <a:solidFill>
                <a:srgbClr val="007A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7986199" y="2800628"/>
              <a:ext cx="783332" cy="245382"/>
            </a:xfrm>
            <a:prstGeom prst="rect">
              <a:avLst/>
            </a:prstGeom>
            <a:solidFill>
              <a:srgbClr val="ED71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后雾灯不亮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箭头连接符 8"/>
            <p:cNvCxnSpPr>
              <a:stCxn id="11" idx="0"/>
            </p:cNvCxnSpPr>
            <p:nvPr/>
          </p:nvCxnSpPr>
          <p:spPr>
            <a:xfrm flipV="1">
              <a:off x="3157428" y="2965097"/>
              <a:ext cx="1223804" cy="1618289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>
              <a:stCxn id="15" idx="0"/>
            </p:cNvCxnSpPr>
            <p:nvPr/>
          </p:nvCxnSpPr>
          <p:spPr>
            <a:xfrm flipV="1">
              <a:off x="1137888" y="3004569"/>
              <a:ext cx="1546144" cy="1572232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 txBox="1"/>
            <p:nvPr/>
          </p:nvSpPr>
          <p:spPr>
            <a:xfrm>
              <a:off x="2993181" y="4583386"/>
              <a:ext cx="277956" cy="245382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箭头连接符 11"/>
            <p:cNvCxnSpPr>
              <a:stCxn id="14" idx="2"/>
            </p:cNvCxnSpPr>
            <p:nvPr/>
          </p:nvCxnSpPr>
          <p:spPr>
            <a:xfrm>
              <a:off x="5598026" y="1540508"/>
              <a:ext cx="1356457" cy="1386212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2231453" y="1551439"/>
              <a:ext cx="1377742" cy="1395016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/>
            <p:nvPr/>
          </p:nvSpPr>
          <p:spPr>
            <a:xfrm>
              <a:off x="5433779" y="1267862"/>
              <a:ext cx="277956" cy="245382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973641" y="4576801"/>
              <a:ext cx="277956" cy="245382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料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1973566" y="4116316"/>
              <a:ext cx="800219" cy="408970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PCB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板有缺陷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4361494" y="2116478"/>
              <a:ext cx="656988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开关失灵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4118092" y="3438740"/>
              <a:ext cx="909676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烧录方式不当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6335019" y="1406009"/>
              <a:ext cx="909676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司机操作不当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箭头连接符 19"/>
            <p:cNvCxnSpPr>
              <a:stCxn id="19" idx="1"/>
            </p:cNvCxnSpPr>
            <p:nvPr/>
          </p:nvCxnSpPr>
          <p:spPr>
            <a:xfrm flipH="1">
              <a:off x="6052145" y="1542332"/>
              <a:ext cx="282874" cy="442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17" idx="1"/>
            </p:cNvCxnSpPr>
            <p:nvPr/>
          </p:nvCxnSpPr>
          <p:spPr>
            <a:xfrm flipH="1" flipV="1">
              <a:off x="3887860" y="1919153"/>
              <a:ext cx="473634" cy="3336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18" idx="1"/>
            </p:cNvCxnSpPr>
            <p:nvPr/>
          </p:nvCxnSpPr>
          <p:spPr>
            <a:xfrm flipH="1">
              <a:off x="3808904" y="3575063"/>
              <a:ext cx="309188" cy="1794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6" idx="1"/>
            </p:cNvCxnSpPr>
            <p:nvPr/>
          </p:nvCxnSpPr>
          <p:spPr>
            <a:xfrm flipH="1" flipV="1">
              <a:off x="1756438" y="3991341"/>
              <a:ext cx="217128" cy="3430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0467" y="2257259"/>
              <a:ext cx="1107996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烧录工装异常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箭头连接符 24"/>
            <p:cNvCxnSpPr>
              <a:stCxn id="24" idx="3"/>
            </p:cNvCxnSpPr>
            <p:nvPr/>
          </p:nvCxnSpPr>
          <p:spPr>
            <a:xfrm flipV="1">
              <a:off x="1818464" y="2116480"/>
              <a:ext cx="865568" cy="277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039316" y="1274440"/>
              <a:ext cx="277956" cy="245382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407611" y="3283541"/>
              <a:ext cx="783332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元器件失效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箭头连接符 27"/>
            <p:cNvCxnSpPr>
              <a:stCxn id="27" idx="3"/>
            </p:cNvCxnSpPr>
            <p:nvPr/>
          </p:nvCxnSpPr>
          <p:spPr>
            <a:xfrm>
              <a:off x="1216213" y="3419864"/>
              <a:ext cx="757367" cy="2639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1"/>
            <p:cNvSpPr txBox="1"/>
            <p:nvPr/>
          </p:nvSpPr>
          <p:spPr>
            <a:xfrm>
              <a:off x="3664177" y="2511174"/>
              <a:ext cx="656988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灯泡损坏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箭头连接符 29"/>
            <p:cNvCxnSpPr>
              <a:stCxn id="29" idx="0"/>
            </p:cNvCxnSpPr>
            <p:nvPr/>
          </p:nvCxnSpPr>
          <p:spPr>
            <a:xfrm flipH="1" flipV="1">
              <a:off x="3144486" y="1919137"/>
              <a:ext cx="873454" cy="5920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3"/>
            <p:cNvSpPr txBox="1"/>
            <p:nvPr/>
          </p:nvSpPr>
          <p:spPr>
            <a:xfrm>
              <a:off x="817282" y="1551439"/>
              <a:ext cx="783332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贴片机异常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箭头连接符 31"/>
            <p:cNvCxnSpPr/>
            <p:nvPr/>
          </p:nvCxnSpPr>
          <p:spPr>
            <a:xfrm>
              <a:off x="1756438" y="1690257"/>
              <a:ext cx="727389" cy="209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stCxn id="34" idx="1"/>
            </p:cNvCxnSpPr>
            <p:nvPr/>
          </p:nvCxnSpPr>
          <p:spPr>
            <a:xfrm flipH="1">
              <a:off x="2559004" y="1910294"/>
              <a:ext cx="1706130" cy="2263"/>
            </a:xfrm>
            <a:prstGeom prst="straightConnector1">
              <a:avLst/>
            </a:prstGeom>
            <a:ln w="3810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4265134" y="1773971"/>
              <a:ext cx="404301" cy="245382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整车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箭头连接符 34"/>
            <p:cNvCxnSpPr>
              <a:stCxn id="36" idx="0"/>
            </p:cNvCxnSpPr>
            <p:nvPr/>
          </p:nvCxnSpPr>
          <p:spPr>
            <a:xfrm flipV="1">
              <a:off x="5013630" y="2972771"/>
              <a:ext cx="1223802" cy="1618288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40"/>
            <p:cNvSpPr txBox="1"/>
            <p:nvPr/>
          </p:nvSpPr>
          <p:spPr>
            <a:xfrm>
              <a:off x="4849383" y="4591059"/>
              <a:ext cx="277956" cy="245382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箭头连接符 36"/>
            <p:cNvCxnSpPr>
              <a:stCxn id="38" idx="0"/>
            </p:cNvCxnSpPr>
            <p:nvPr/>
          </p:nvCxnSpPr>
          <p:spPr>
            <a:xfrm flipV="1">
              <a:off x="6283265" y="2972771"/>
              <a:ext cx="1223804" cy="1618288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42"/>
            <p:cNvSpPr txBox="1"/>
            <p:nvPr/>
          </p:nvSpPr>
          <p:spPr>
            <a:xfrm>
              <a:off x="6119018" y="4591059"/>
              <a:ext cx="277956" cy="245382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43"/>
            <p:cNvSpPr txBox="1"/>
            <p:nvPr/>
          </p:nvSpPr>
          <p:spPr>
            <a:xfrm>
              <a:off x="4183875" y="4070269"/>
              <a:ext cx="783332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环境湿度高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直接箭头连接符 39"/>
            <p:cNvCxnSpPr>
              <a:stCxn id="39" idx="3"/>
            </p:cNvCxnSpPr>
            <p:nvPr/>
          </p:nvCxnSpPr>
          <p:spPr>
            <a:xfrm flipV="1">
              <a:off x="5017744" y="3840037"/>
              <a:ext cx="547596" cy="3665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5"/>
            <p:cNvSpPr txBox="1"/>
            <p:nvPr/>
          </p:nvSpPr>
          <p:spPr>
            <a:xfrm>
              <a:off x="7407299" y="4083426"/>
              <a:ext cx="1415052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检测工装设备能力不足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箭头连接符 41"/>
            <p:cNvCxnSpPr>
              <a:stCxn id="41" idx="1"/>
            </p:cNvCxnSpPr>
            <p:nvPr/>
          </p:nvCxnSpPr>
          <p:spPr>
            <a:xfrm flipH="1" flipV="1">
              <a:off x="6894181" y="3853190"/>
              <a:ext cx="513118" cy="3665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7"/>
            <p:cNvSpPr txBox="1"/>
            <p:nvPr/>
          </p:nvSpPr>
          <p:spPr>
            <a:xfrm>
              <a:off x="2328760" y="3590044"/>
              <a:ext cx="1129181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装配方法不当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箭头连接符 43"/>
            <p:cNvCxnSpPr>
              <a:stCxn id="43" idx="3"/>
            </p:cNvCxnSpPr>
            <p:nvPr/>
          </p:nvCxnSpPr>
          <p:spPr>
            <a:xfrm>
              <a:off x="3457941" y="3726367"/>
              <a:ext cx="212815" cy="1926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9"/>
            <p:cNvSpPr txBox="1"/>
            <p:nvPr/>
          </p:nvSpPr>
          <p:spPr>
            <a:xfrm>
              <a:off x="3512873" y="1300746"/>
              <a:ext cx="909676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线束接触不良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6" name="直接箭头连接符 45"/>
            <p:cNvCxnSpPr>
              <a:stCxn id="45" idx="1"/>
            </p:cNvCxnSpPr>
            <p:nvPr/>
          </p:nvCxnSpPr>
          <p:spPr>
            <a:xfrm flipH="1">
              <a:off x="2999759" y="1437069"/>
              <a:ext cx="513114" cy="4623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51"/>
            <p:cNvSpPr txBox="1"/>
            <p:nvPr/>
          </p:nvSpPr>
          <p:spPr>
            <a:xfrm>
              <a:off x="111871" y="4057110"/>
              <a:ext cx="1036020" cy="245382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软件逻辑需优化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8" name="直接箭头连接符 47"/>
            <p:cNvCxnSpPr>
              <a:stCxn id="47" idx="3"/>
            </p:cNvCxnSpPr>
            <p:nvPr/>
          </p:nvCxnSpPr>
          <p:spPr>
            <a:xfrm>
              <a:off x="1198428" y="4193433"/>
              <a:ext cx="334343" cy="149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5"/>
          <p:cNvSpPr txBox="1"/>
          <p:nvPr/>
        </p:nvSpPr>
        <p:spPr>
          <a:xfrm>
            <a:off x="845861" y="1714685"/>
            <a:ext cx="10948015" cy="5224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※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鱼骨图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后雾灯不亮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3130736" y="2527620"/>
            <a:ext cx="72290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福田自由体 Medium" panose="02000600000000000000" pitchFamily="2" charset="-122"/>
                <a:ea typeface="福田自由体 Medium" panose="02000600000000000000" pitchFamily="2" charset="-122"/>
              </a:rPr>
              <a:t>02</a:t>
            </a:r>
            <a:endParaRPr lang="zh-CN" altLang="en-US" sz="3600" dirty="0">
              <a:solidFill>
                <a:schemeClr val="accent3"/>
              </a:solidFill>
              <a:latin typeface="福田自由体 Medium" panose="02000600000000000000" pitchFamily="2" charset="-122"/>
              <a:ea typeface="福田自由体 Medium" panose="02000600000000000000" pitchFamily="2" charset="-122"/>
            </a:endParaRPr>
          </a:p>
        </p:txBody>
      </p:sp>
      <p:sp>
        <p:nvSpPr>
          <p:cNvPr id="18" name="文本占位符 2"/>
          <p:cNvSpPr txBox="1"/>
          <p:nvPr/>
        </p:nvSpPr>
        <p:spPr>
          <a:xfrm>
            <a:off x="3130736" y="3492540"/>
            <a:ext cx="72290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3600" dirty="0">
              <a:solidFill>
                <a:schemeClr val="accent3"/>
              </a:solidFill>
              <a:latin typeface="福田自由体 Medium" panose="02000600000000000000" pitchFamily="2" charset="-122"/>
              <a:ea typeface="福田自由体 Medium" panose="02000600000000000000" pitchFamily="2" charset="-122"/>
            </a:endParaRPr>
          </a:p>
        </p:txBody>
      </p:sp>
      <p:sp>
        <p:nvSpPr>
          <p:cNvPr id="20" name="文本占位符 5"/>
          <p:cNvSpPr txBox="1"/>
          <p:nvPr/>
        </p:nvSpPr>
        <p:spPr>
          <a:xfrm>
            <a:off x="3130736" y="1557648"/>
            <a:ext cx="72290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3600" smtClean="0">
                <a:latin typeface="福田自由体 Medium" panose="02000600000000000000" pitchFamily="2" charset="-122"/>
                <a:ea typeface="福田自由体 Medium" panose="02000600000000000000" pitchFamily="2" charset="-122"/>
              </a:rPr>
              <a:t>01</a:t>
            </a:r>
            <a:endParaRPr lang="zh-CN" altLang="en-US" sz="3600" dirty="0">
              <a:latin typeface="福田自由体 Medium" panose="02000600000000000000" pitchFamily="2" charset="-122"/>
              <a:ea typeface="福田自由体 Medium" panose="02000600000000000000" pitchFamily="2" charset="-122"/>
            </a:endParaRPr>
          </a:p>
        </p:txBody>
      </p:sp>
      <p:sp>
        <p:nvSpPr>
          <p:cNvPr id="21" name="文本占位符 7"/>
          <p:cNvSpPr txBox="1"/>
          <p:nvPr/>
        </p:nvSpPr>
        <p:spPr>
          <a:xfrm>
            <a:off x="3988006" y="1632893"/>
            <a:ext cx="5739420" cy="4958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供应商质量能力提升总体进展</a:t>
            </a:r>
            <a:endParaRPr lang="zh-CN" altLang="en-US" sz="2400" dirty="0"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22" name="文本占位符 8"/>
          <p:cNvSpPr txBox="1"/>
          <p:nvPr/>
        </p:nvSpPr>
        <p:spPr>
          <a:xfrm>
            <a:off x="3988006" y="2606233"/>
            <a:ext cx="5739420" cy="5355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供应商质量能力提升项目 </a:t>
            </a:r>
            <a:endParaRPr lang="zh-CN" altLang="en-US" sz="2400" dirty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23" name="文本占位符 9"/>
          <p:cNvSpPr txBox="1"/>
          <p:nvPr/>
        </p:nvSpPr>
        <p:spPr>
          <a:xfrm>
            <a:off x="3988006" y="3283349"/>
            <a:ext cx="5739420" cy="261610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1</a:t>
            </a: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、供应商基本信息</a:t>
            </a:r>
            <a:endParaRPr lang="en-US" altLang="zh-CN" sz="2400" dirty="0" smtClean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2</a:t>
            </a: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、质量能力提升项目组员及分工</a:t>
            </a:r>
            <a:endParaRPr lang="en-US" altLang="zh-CN" sz="2400" dirty="0" smtClean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3</a:t>
            </a: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、供应商诊断、聚焦短板问题</a:t>
            </a:r>
            <a:endParaRPr lang="en-US" altLang="zh-CN" sz="2400" dirty="0" smtClean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4</a:t>
            </a: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、确定质量能力提升方案</a:t>
            </a:r>
            <a:endParaRPr lang="en-US" altLang="zh-CN" sz="2400" dirty="0" smtClean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5</a:t>
            </a:r>
            <a:r>
              <a:rPr lang="zh-CN" altLang="en-US" sz="2400" dirty="0" smtClean="0">
                <a:solidFill>
                  <a:schemeClr val="accent3"/>
                </a:solidFill>
                <a:latin typeface="福田自由体 Light" panose="02000400000000000000" pitchFamily="2" charset="-122"/>
                <a:ea typeface="福田自由体 Light" panose="02000400000000000000" pitchFamily="2" charset="-122"/>
                <a:cs typeface="微软雅黑" panose="020B0503020204020204" pitchFamily="34" charset="-122"/>
                <a:sym typeface="福田自由体 Light" panose="02000400000000000000" pitchFamily="2" charset="-122"/>
              </a:rPr>
              <a:t>、质量能力提升项目实施、评价与总结</a:t>
            </a:r>
            <a:endParaRPr lang="zh-CN" altLang="en-US" sz="2400" dirty="0">
              <a:solidFill>
                <a:schemeClr val="accent3"/>
              </a:solidFill>
              <a:latin typeface="福田自由体 Light" panose="02000400000000000000" pitchFamily="2" charset="-122"/>
              <a:ea typeface="福田自由体 Light" panose="02000400000000000000" pitchFamily="2" charset="-122"/>
              <a:cs typeface="微软雅黑" panose="020B0503020204020204" pitchFamily="34" charset="-122"/>
              <a:sym typeface="福田自由体 Light" panose="020004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5700" y="3009741"/>
            <a:ext cx="153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j-ea"/>
                <a:ea typeface="+mj-ea"/>
              </a:rPr>
              <a:t>目录</a:t>
            </a:r>
            <a:endParaRPr lang="zh-CN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矩形 16"/>
          <p:cNvSpPr/>
          <p:nvPr/>
        </p:nvSpPr>
        <p:spPr>
          <a:xfrm>
            <a:off x="571500" y="783168"/>
            <a:ext cx="105833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）短板问题原因分析：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5859" y="1257413"/>
            <a:ext cx="855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必然原因分析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基于鱼骨图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（整车高温）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754866" y="2004785"/>
            <a:ext cx="10609465" cy="3677540"/>
            <a:chOff x="111871" y="1267862"/>
            <a:chExt cx="8710480" cy="3593896"/>
          </a:xfrm>
        </p:grpSpPr>
        <p:sp>
          <p:nvSpPr>
            <p:cNvPr id="95" name="燕尾形箭头 94"/>
            <p:cNvSpPr/>
            <p:nvPr/>
          </p:nvSpPr>
          <p:spPr>
            <a:xfrm>
              <a:off x="710468" y="2905877"/>
              <a:ext cx="7236259" cy="85541"/>
            </a:xfrm>
            <a:prstGeom prst="notchedRightArrow">
              <a:avLst/>
            </a:prstGeom>
            <a:solidFill>
              <a:srgbClr val="007AB8"/>
            </a:solidFill>
            <a:ln>
              <a:solidFill>
                <a:srgbClr val="007A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5"/>
            <p:cNvSpPr txBox="1"/>
            <p:nvPr/>
          </p:nvSpPr>
          <p:spPr>
            <a:xfrm>
              <a:off x="7986199" y="2800628"/>
              <a:ext cx="783332" cy="270699"/>
            </a:xfrm>
            <a:prstGeom prst="rect">
              <a:avLst/>
            </a:prstGeom>
            <a:solidFill>
              <a:srgbClr val="ED71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后雾灯不亮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7" name="直接箭头连接符 96"/>
            <p:cNvCxnSpPr>
              <a:stCxn id="99" idx="0"/>
            </p:cNvCxnSpPr>
            <p:nvPr/>
          </p:nvCxnSpPr>
          <p:spPr>
            <a:xfrm flipV="1">
              <a:off x="3157428" y="2965098"/>
              <a:ext cx="1223804" cy="1618288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>
              <a:stCxn id="103" idx="0"/>
            </p:cNvCxnSpPr>
            <p:nvPr/>
          </p:nvCxnSpPr>
          <p:spPr>
            <a:xfrm flipV="1">
              <a:off x="1137888" y="3004570"/>
              <a:ext cx="1546144" cy="1572232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8"/>
            <p:cNvSpPr txBox="1"/>
            <p:nvPr/>
          </p:nvSpPr>
          <p:spPr>
            <a:xfrm>
              <a:off x="2993181" y="4583385"/>
              <a:ext cx="277956" cy="270699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0" name="直接箭头连接符 99"/>
            <p:cNvCxnSpPr>
              <a:stCxn id="102" idx="2"/>
            </p:cNvCxnSpPr>
            <p:nvPr/>
          </p:nvCxnSpPr>
          <p:spPr>
            <a:xfrm>
              <a:off x="5598026" y="1568638"/>
              <a:ext cx="1356457" cy="1358082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/>
            <p:cNvCxnSpPr/>
            <p:nvPr/>
          </p:nvCxnSpPr>
          <p:spPr>
            <a:xfrm>
              <a:off x="2231453" y="1551439"/>
              <a:ext cx="1377742" cy="1395016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1"/>
            <p:cNvSpPr txBox="1"/>
            <p:nvPr/>
          </p:nvSpPr>
          <p:spPr>
            <a:xfrm>
              <a:off x="5433779" y="1267862"/>
              <a:ext cx="277956" cy="270699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Box 12"/>
            <p:cNvSpPr txBox="1"/>
            <p:nvPr/>
          </p:nvSpPr>
          <p:spPr>
            <a:xfrm>
              <a:off x="973641" y="4576801"/>
              <a:ext cx="277956" cy="270699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料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TextBox 14"/>
            <p:cNvSpPr txBox="1"/>
            <p:nvPr/>
          </p:nvSpPr>
          <p:spPr>
            <a:xfrm>
              <a:off x="1973566" y="4116316"/>
              <a:ext cx="800219" cy="45116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PCB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板有缺陷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TextBox 15"/>
            <p:cNvSpPr txBox="1"/>
            <p:nvPr/>
          </p:nvSpPr>
          <p:spPr>
            <a:xfrm>
              <a:off x="4361494" y="2116478"/>
              <a:ext cx="656988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开关失灵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TextBox 16"/>
            <p:cNvSpPr txBox="1"/>
            <p:nvPr/>
          </p:nvSpPr>
          <p:spPr>
            <a:xfrm>
              <a:off x="4118092" y="3438741"/>
              <a:ext cx="909676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烧录方式不当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Box 17"/>
            <p:cNvSpPr txBox="1"/>
            <p:nvPr/>
          </p:nvSpPr>
          <p:spPr>
            <a:xfrm>
              <a:off x="6335019" y="1406009"/>
              <a:ext cx="909676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司机操作不当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8" name="直接箭头连接符 107"/>
            <p:cNvCxnSpPr>
              <a:stCxn id="107" idx="1"/>
            </p:cNvCxnSpPr>
            <p:nvPr/>
          </p:nvCxnSpPr>
          <p:spPr>
            <a:xfrm flipH="1">
              <a:off x="6052145" y="1556397"/>
              <a:ext cx="282874" cy="4285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>
              <a:stCxn id="105" idx="1"/>
            </p:cNvCxnSpPr>
            <p:nvPr/>
          </p:nvCxnSpPr>
          <p:spPr>
            <a:xfrm flipH="1" flipV="1">
              <a:off x="3887860" y="1919150"/>
              <a:ext cx="473634" cy="347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>
              <a:stCxn id="106" idx="1"/>
            </p:cNvCxnSpPr>
            <p:nvPr/>
          </p:nvCxnSpPr>
          <p:spPr>
            <a:xfrm flipH="1">
              <a:off x="3808904" y="3589128"/>
              <a:ext cx="309188" cy="1653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/>
            <p:cNvCxnSpPr>
              <a:stCxn id="104" idx="1"/>
            </p:cNvCxnSpPr>
            <p:nvPr/>
          </p:nvCxnSpPr>
          <p:spPr>
            <a:xfrm flipH="1" flipV="1">
              <a:off x="1756438" y="3991341"/>
              <a:ext cx="217128" cy="3655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23"/>
            <p:cNvSpPr txBox="1"/>
            <p:nvPr/>
          </p:nvSpPr>
          <p:spPr>
            <a:xfrm>
              <a:off x="710467" y="2257259"/>
              <a:ext cx="1107996" cy="270699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烧录工装异常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3" name="直接箭头连接符 112"/>
            <p:cNvCxnSpPr>
              <a:stCxn id="112" idx="3"/>
            </p:cNvCxnSpPr>
            <p:nvPr/>
          </p:nvCxnSpPr>
          <p:spPr>
            <a:xfrm flipV="1">
              <a:off x="1818464" y="2116479"/>
              <a:ext cx="865568" cy="2911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25"/>
            <p:cNvSpPr txBox="1"/>
            <p:nvPr/>
          </p:nvSpPr>
          <p:spPr>
            <a:xfrm>
              <a:off x="2039316" y="1274440"/>
              <a:ext cx="277956" cy="270699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TextBox 29"/>
            <p:cNvSpPr txBox="1"/>
            <p:nvPr/>
          </p:nvSpPr>
          <p:spPr>
            <a:xfrm>
              <a:off x="407611" y="3283541"/>
              <a:ext cx="783332" cy="270699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元器件失效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6" name="直接箭头连接符 115"/>
            <p:cNvCxnSpPr>
              <a:stCxn id="115" idx="3"/>
            </p:cNvCxnSpPr>
            <p:nvPr/>
          </p:nvCxnSpPr>
          <p:spPr>
            <a:xfrm>
              <a:off x="1216213" y="3433929"/>
              <a:ext cx="757367" cy="2499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31"/>
            <p:cNvSpPr txBox="1"/>
            <p:nvPr/>
          </p:nvSpPr>
          <p:spPr>
            <a:xfrm>
              <a:off x="3664177" y="2511174"/>
              <a:ext cx="656988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灯泡损坏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8" name="直接箭头连接符 117"/>
            <p:cNvCxnSpPr>
              <a:stCxn id="117" idx="0"/>
            </p:cNvCxnSpPr>
            <p:nvPr/>
          </p:nvCxnSpPr>
          <p:spPr>
            <a:xfrm flipH="1" flipV="1">
              <a:off x="3144486" y="1919137"/>
              <a:ext cx="873454" cy="592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33"/>
            <p:cNvSpPr txBox="1"/>
            <p:nvPr/>
          </p:nvSpPr>
          <p:spPr>
            <a:xfrm>
              <a:off x="817282" y="1551439"/>
              <a:ext cx="783332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贴片机异常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0" name="直接箭头连接符 119"/>
            <p:cNvCxnSpPr/>
            <p:nvPr/>
          </p:nvCxnSpPr>
          <p:spPr>
            <a:xfrm>
              <a:off x="1756438" y="1690257"/>
              <a:ext cx="727389" cy="209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/>
            <p:cNvCxnSpPr>
              <a:stCxn id="122" idx="1"/>
            </p:cNvCxnSpPr>
            <p:nvPr/>
          </p:nvCxnSpPr>
          <p:spPr>
            <a:xfrm flipH="1" flipV="1">
              <a:off x="2559004" y="1912557"/>
              <a:ext cx="1706130" cy="11801"/>
            </a:xfrm>
            <a:prstGeom prst="straightConnector1">
              <a:avLst/>
            </a:prstGeom>
            <a:ln w="3810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矩形 121"/>
            <p:cNvSpPr/>
            <p:nvPr/>
          </p:nvSpPr>
          <p:spPr>
            <a:xfrm>
              <a:off x="4265134" y="1773971"/>
              <a:ext cx="404301" cy="270699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整车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3" name="直接箭头连接符 122"/>
            <p:cNvCxnSpPr>
              <a:stCxn id="124" idx="0"/>
            </p:cNvCxnSpPr>
            <p:nvPr/>
          </p:nvCxnSpPr>
          <p:spPr>
            <a:xfrm flipV="1">
              <a:off x="5013630" y="2972771"/>
              <a:ext cx="1223802" cy="1618288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40"/>
            <p:cNvSpPr txBox="1"/>
            <p:nvPr/>
          </p:nvSpPr>
          <p:spPr>
            <a:xfrm>
              <a:off x="4849383" y="4591059"/>
              <a:ext cx="277956" cy="270699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5" name="直接箭头连接符 124"/>
            <p:cNvCxnSpPr>
              <a:stCxn id="126" idx="0"/>
            </p:cNvCxnSpPr>
            <p:nvPr/>
          </p:nvCxnSpPr>
          <p:spPr>
            <a:xfrm flipV="1">
              <a:off x="6283265" y="2972771"/>
              <a:ext cx="1223804" cy="1618288"/>
            </a:xfrm>
            <a:prstGeom prst="straightConnector1">
              <a:avLst/>
            </a:prstGeom>
            <a:ln w="57150">
              <a:solidFill>
                <a:srgbClr val="00A1F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42"/>
            <p:cNvSpPr txBox="1"/>
            <p:nvPr/>
          </p:nvSpPr>
          <p:spPr>
            <a:xfrm>
              <a:off x="6119018" y="4591059"/>
              <a:ext cx="277956" cy="270699"/>
            </a:xfrm>
            <a:prstGeom prst="rect">
              <a:avLst/>
            </a:prstGeom>
            <a:solidFill>
              <a:srgbClr val="00A1F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TextBox 43"/>
            <p:cNvSpPr txBox="1"/>
            <p:nvPr/>
          </p:nvSpPr>
          <p:spPr>
            <a:xfrm>
              <a:off x="4183875" y="4070269"/>
              <a:ext cx="783332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环境湿度高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8" name="直接箭头连接符 127"/>
            <p:cNvCxnSpPr>
              <a:stCxn id="127" idx="3"/>
            </p:cNvCxnSpPr>
            <p:nvPr/>
          </p:nvCxnSpPr>
          <p:spPr>
            <a:xfrm flipV="1">
              <a:off x="5017744" y="3840036"/>
              <a:ext cx="547596" cy="3806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45"/>
            <p:cNvSpPr txBox="1"/>
            <p:nvPr/>
          </p:nvSpPr>
          <p:spPr>
            <a:xfrm>
              <a:off x="7407299" y="4083426"/>
              <a:ext cx="1415052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检测工装设备能力不足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0" name="直接箭头连接符 129"/>
            <p:cNvCxnSpPr>
              <a:stCxn id="129" idx="1"/>
            </p:cNvCxnSpPr>
            <p:nvPr/>
          </p:nvCxnSpPr>
          <p:spPr>
            <a:xfrm flipH="1" flipV="1">
              <a:off x="6894181" y="3853190"/>
              <a:ext cx="513118" cy="380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47"/>
            <p:cNvSpPr txBox="1"/>
            <p:nvPr/>
          </p:nvSpPr>
          <p:spPr>
            <a:xfrm>
              <a:off x="2328760" y="3590044"/>
              <a:ext cx="1129181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装配方法不当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2" name="直接箭头连接符 131"/>
            <p:cNvCxnSpPr>
              <a:stCxn id="131" idx="3"/>
            </p:cNvCxnSpPr>
            <p:nvPr/>
          </p:nvCxnSpPr>
          <p:spPr>
            <a:xfrm>
              <a:off x="3457941" y="3740431"/>
              <a:ext cx="212815" cy="1785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49"/>
            <p:cNvSpPr txBox="1"/>
            <p:nvPr/>
          </p:nvSpPr>
          <p:spPr>
            <a:xfrm>
              <a:off x="3512873" y="1300746"/>
              <a:ext cx="909676" cy="27069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线束接触不良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4" name="直接箭头连接符 133"/>
            <p:cNvCxnSpPr>
              <a:stCxn id="133" idx="1"/>
            </p:cNvCxnSpPr>
            <p:nvPr/>
          </p:nvCxnSpPr>
          <p:spPr>
            <a:xfrm flipH="1">
              <a:off x="2999759" y="1451134"/>
              <a:ext cx="513114" cy="4482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51"/>
            <p:cNvSpPr txBox="1"/>
            <p:nvPr/>
          </p:nvSpPr>
          <p:spPr>
            <a:xfrm>
              <a:off x="111871" y="4057110"/>
              <a:ext cx="1036020" cy="270699"/>
            </a:xfrm>
            <a:prstGeom prst="rect">
              <a:avLst/>
            </a:prstGeom>
            <a:solidFill>
              <a:srgbClr val="FF912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软件逻辑需优化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6" name="直接箭头连接符 135"/>
            <p:cNvCxnSpPr>
              <a:stCxn id="135" idx="3"/>
            </p:cNvCxnSpPr>
            <p:nvPr/>
          </p:nvCxnSpPr>
          <p:spPr>
            <a:xfrm>
              <a:off x="1198428" y="4207498"/>
              <a:ext cx="334343" cy="9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乘号 136"/>
          <p:cNvSpPr/>
          <p:nvPr/>
        </p:nvSpPr>
        <p:spPr>
          <a:xfrm>
            <a:off x="1948644" y="2133809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8" name="乘号 137"/>
          <p:cNvSpPr/>
          <p:nvPr/>
        </p:nvSpPr>
        <p:spPr>
          <a:xfrm>
            <a:off x="5295354" y="1856818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9" name="乘号 138"/>
          <p:cNvSpPr/>
          <p:nvPr/>
        </p:nvSpPr>
        <p:spPr>
          <a:xfrm>
            <a:off x="6098080" y="2671232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0" name="乘号 139"/>
          <p:cNvSpPr/>
          <p:nvPr/>
        </p:nvSpPr>
        <p:spPr>
          <a:xfrm>
            <a:off x="5295354" y="3047589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1" name="乘号 140"/>
          <p:cNvSpPr/>
          <p:nvPr/>
        </p:nvSpPr>
        <p:spPr>
          <a:xfrm>
            <a:off x="3887787" y="4157165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2" name="乘号 141"/>
          <p:cNvSpPr/>
          <p:nvPr/>
        </p:nvSpPr>
        <p:spPr>
          <a:xfrm>
            <a:off x="3223002" y="4845641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3" name="乘号 142"/>
          <p:cNvSpPr/>
          <p:nvPr/>
        </p:nvSpPr>
        <p:spPr>
          <a:xfrm>
            <a:off x="6045982" y="4030120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4" name="乘号 143"/>
          <p:cNvSpPr/>
          <p:nvPr/>
        </p:nvSpPr>
        <p:spPr>
          <a:xfrm>
            <a:off x="6045982" y="4703541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5" name="乘号 144"/>
          <p:cNvSpPr/>
          <p:nvPr/>
        </p:nvSpPr>
        <p:spPr>
          <a:xfrm>
            <a:off x="8820798" y="1969446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6" name="乘号 145"/>
          <p:cNvSpPr/>
          <p:nvPr/>
        </p:nvSpPr>
        <p:spPr>
          <a:xfrm>
            <a:off x="10385275" y="4717600"/>
            <a:ext cx="536893" cy="701785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矩形 16"/>
          <p:cNvSpPr/>
          <p:nvPr/>
        </p:nvSpPr>
        <p:spPr>
          <a:xfrm>
            <a:off x="571500" y="783168"/>
            <a:ext cx="105833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）短板问题原因分析：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6271" y="129471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必然原因汇总表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8" name="表格 5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1533" y="1711288"/>
          <a:ext cx="10948015" cy="4188769"/>
        </p:xfrm>
        <a:graphic>
          <a:graphicData uri="http://schemas.openxmlformats.org/drawingml/2006/table">
            <a:tbl>
              <a:tblPr/>
              <a:tblGrid>
                <a:gridCol w="525507"/>
                <a:gridCol w="547489"/>
                <a:gridCol w="643540"/>
                <a:gridCol w="720380"/>
                <a:gridCol w="1024345"/>
                <a:gridCol w="1586007"/>
                <a:gridCol w="2473140"/>
                <a:gridCol w="959213"/>
                <a:gridCol w="1042779"/>
                <a:gridCol w="1425615"/>
              </a:tblGrid>
              <a:tr h="8154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</a:t>
                      </a:r>
                      <a:b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现象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涉及零部件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失效</a:t>
                      </a:r>
                      <a:b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模式</a:t>
                      </a:r>
                      <a:endParaRPr lang="zh-CN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故障类型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问题产生的必然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因素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原因确认（</a:t>
                      </a:r>
                      <a:r>
                        <a:rPr lang="zh-CN" altLang="zh-CN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分析、试验、确认过程</a:t>
                      </a:r>
                      <a:r>
                        <a:rPr lang="zh-CN" altLang="en-US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重要度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所占比例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r>
                        <a:rPr lang="zh-CN" altLang="en-US" sz="12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（原因确认附件）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6658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后雾灯不工作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车身控制器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故障不再现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生产一致性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操作不当</a:t>
                      </a:r>
                      <a:endParaRPr lang="en-US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43">
                <a:tc>
                  <a:txBody>
                    <a:bodyPr/>
                    <a:lstStyle/>
                    <a:p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材料选择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85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产品结构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焊接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881" marR="56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85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软件问题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逻辑参数设定不当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短路保护设置不当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●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85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环境因素影响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285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未能有效识别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0%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881" marR="56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" name="矩形 58"/>
          <p:cNvSpPr/>
          <p:nvPr/>
        </p:nvSpPr>
        <p:spPr>
          <a:xfrm>
            <a:off x="566188" y="6056905"/>
            <a:ext cx="1101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主要因素标识为“●” 、次要因素标识为“⊙”、无关因素标识为“○”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二、供应商质量能力项目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）改进效果验证</a:t>
            </a:r>
            <a:endParaRPr lang="en-US" altLang="zh-CN" sz="12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0853" y="1512428"/>
          <a:ext cx="10529802" cy="436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829"/>
                <a:gridCol w="2396626"/>
                <a:gridCol w="617777"/>
                <a:gridCol w="4212594"/>
                <a:gridCol w="526282"/>
                <a:gridCol w="2031694"/>
              </a:tblGrid>
              <a:tr h="18504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项目提升目标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zh-CN" altLang="en-US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指标核算公式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en-US" altLang="zh-CN" sz="1400" b="1" kern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r>
                        <a:rPr lang="zh-CN" altLang="en-US" sz="1000" kern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rPr>
                        <a:t>数据来源</a:t>
                      </a:r>
                      <a:endParaRPr lang="en-US" altLang="zh-CN" sz="1000" kern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2" charset="0"/>
                          <a:ea typeface="Calibri" panose="020F0502020204030204" pitchFamily="2" charset="0"/>
                          <a:cs typeface="Calibri" panose="020F0502020204030204" pitchFamily="2" charset="0"/>
                        </a:defRPr>
                      </a:pPr>
                      <a:endParaRPr lang="zh-CN" altLang="en-US" sz="1000" b="1" kern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14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目标达成情况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圆角矩形标注 4"/>
          <p:cNvSpPr/>
          <p:nvPr/>
        </p:nvSpPr>
        <p:spPr>
          <a:xfrm>
            <a:off x="5386665" y="315258"/>
            <a:ext cx="2524735" cy="2048380"/>
          </a:xfrm>
          <a:prstGeom prst="wedgeRoundRectCallout">
            <a:avLst>
              <a:gd name="adj1" fmla="val -53804"/>
              <a:gd name="adj2" fmla="val 85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不填写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二、供应商质量能力项目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6087" y="910944"/>
            <a:ext cx="793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）项目总结与固化：</a:t>
            </a:r>
            <a:endParaRPr lang="en-US" altLang="zh-CN" sz="120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 defTabSz="9144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改进措施固化：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包括但不限于流程、标准、设计文件、工艺文件等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0735" y="5153890"/>
            <a:ext cx="585531" cy="935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工艺文件</a:t>
            </a:r>
            <a:endParaRPr lang="zh-CN" altLang="en-US" sz="1400" dirty="0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0734" y="1922963"/>
            <a:ext cx="585531" cy="1022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流程</a:t>
            </a:r>
            <a:endParaRPr lang="zh-CN" altLang="en-US" sz="1400" dirty="0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0735" y="3042649"/>
            <a:ext cx="585531" cy="934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标准</a:t>
            </a:r>
            <a:endParaRPr lang="zh-CN" altLang="en-US" sz="1400" dirty="0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60735" y="4121746"/>
            <a:ext cx="585531" cy="949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</a:rPr>
              <a:t>设计文件</a:t>
            </a:r>
            <a:endParaRPr lang="zh-CN" altLang="en-US" sz="1400" dirty="0">
              <a:solidFill>
                <a:prstClr val="black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41218" y="1922963"/>
            <a:ext cx="10082564" cy="1022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 smtClean="0">
                <a:solidFill>
                  <a:schemeClr val="tx1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endParaRPr lang="zh-CN" altLang="en-US" sz="1000" dirty="0">
              <a:solidFill>
                <a:schemeClr val="tx1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241218" y="3042649"/>
            <a:ext cx="10082564" cy="934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 smtClean="0">
                <a:solidFill>
                  <a:schemeClr val="tx1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endParaRPr lang="zh-CN" altLang="en-US" sz="1000" dirty="0">
              <a:solidFill>
                <a:schemeClr val="tx1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241218" y="4121747"/>
            <a:ext cx="10082564" cy="905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 smtClean="0">
                <a:solidFill>
                  <a:schemeClr val="tx1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endParaRPr lang="zh-CN" altLang="en-US" sz="1000" dirty="0">
              <a:solidFill>
                <a:schemeClr val="tx1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41218" y="5153891"/>
            <a:ext cx="10082564" cy="9346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 smtClean="0">
                <a:solidFill>
                  <a:schemeClr val="tx1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endParaRPr lang="zh-CN" altLang="en-US" sz="1000" dirty="0">
              <a:solidFill>
                <a:schemeClr val="tx1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386665" y="315258"/>
            <a:ext cx="2524735" cy="2048380"/>
          </a:xfrm>
          <a:prstGeom prst="wedgeRoundRectCallout">
            <a:avLst>
              <a:gd name="adj1" fmla="val -53804"/>
              <a:gd name="adj2" fmla="val 85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不填写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二、供应商质量能力项目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二、经验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教训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总结：提出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新的短板问题，按照</a:t>
            </a:r>
            <a:r>
              <a:rPr lang="en-US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PDCA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循环，进入下一轮持续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改进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8796" y="1411379"/>
          <a:ext cx="10669639" cy="4573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222"/>
                <a:gridCol w="7778417"/>
              </a:tblGrid>
              <a:tr h="12028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经验总结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（用于横向推广）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altLang="zh-CN" sz="1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54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教训总结</a:t>
                      </a:r>
                      <a:endParaRPr lang="en-US" altLang="zh-CN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（建立预防，避免重复发生）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54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短板问题</a:t>
                      </a:r>
                      <a:endParaRPr lang="en-US" altLang="zh-CN" sz="10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（进入下一轮改进提升）</a:t>
                      </a:r>
                      <a:endParaRPr lang="zh-CN" altLang="en-US" sz="10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0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圆角矩形标注 4"/>
          <p:cNvSpPr/>
          <p:nvPr/>
        </p:nvSpPr>
        <p:spPr>
          <a:xfrm>
            <a:off x="5386665" y="315258"/>
            <a:ext cx="2524735" cy="2048380"/>
          </a:xfrm>
          <a:prstGeom prst="wedgeRoundRectCallout">
            <a:avLst>
              <a:gd name="adj1" fmla="val -53804"/>
              <a:gd name="adj2" fmla="val 851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不填写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一、供应商质量能力提升总体进展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10049933" y="1798138"/>
            <a:ext cx="150570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endParaRPr lang="en-US" sz="900" b="1" dirty="0"/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质量能力提升项目实施、评价与总结：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总体进展：描述总体完成情况，异常及需要决策的问题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73"/>
          <p:cNvSpPr txBox="1"/>
          <p:nvPr/>
        </p:nvSpPr>
        <p:spPr>
          <a:xfrm>
            <a:off x="796237" y="5765278"/>
            <a:ext cx="8008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绿色表示按节点完成或正常进行；         黄色表示低风险可控下进行中；         红色代表无相应有效措施的高风险项或严重超期；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14"/>
          <p:cNvGrpSpPr/>
          <p:nvPr/>
        </p:nvGrpSpPr>
        <p:grpSpPr>
          <a:xfrm>
            <a:off x="513182" y="1789426"/>
            <a:ext cx="9627891" cy="392749"/>
            <a:chOff x="589272" y="1184310"/>
            <a:chExt cx="10148195" cy="285576"/>
          </a:xfrm>
        </p:grpSpPr>
        <p:grpSp>
          <p:nvGrpSpPr>
            <p:cNvPr id="12" name="组合 115"/>
            <p:cNvGrpSpPr/>
            <p:nvPr/>
          </p:nvGrpSpPr>
          <p:grpSpPr>
            <a:xfrm>
              <a:off x="9906173" y="1184310"/>
              <a:ext cx="831294" cy="277389"/>
              <a:chOff x="9146232" y="5490738"/>
              <a:chExt cx="1179805" cy="337399"/>
            </a:xfrm>
          </p:grpSpPr>
          <p:sp>
            <p:nvSpPr>
              <p:cNvPr id="21" name="Rectangle 49"/>
              <p:cNvSpPr/>
              <p:nvPr/>
            </p:nvSpPr>
            <p:spPr>
              <a:xfrm>
                <a:off x="9282136" y="5490738"/>
                <a:ext cx="859052" cy="3373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2" name="TextBox 135"/>
              <p:cNvSpPr txBox="1"/>
              <p:nvPr/>
            </p:nvSpPr>
            <p:spPr>
              <a:xfrm>
                <a:off x="9146232" y="5567479"/>
                <a:ext cx="1179805" cy="20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项目状态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85"/>
            <p:cNvSpPr txBox="1"/>
            <p:nvPr/>
          </p:nvSpPr>
          <p:spPr>
            <a:xfrm>
              <a:off x="4445114" y="1197048"/>
              <a:ext cx="747726" cy="270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 eaLnBrk="0" hangingPunct="0">
                <a:lnSpc>
                  <a:spcPct val="120000"/>
                </a:lnSpc>
                <a:defRPr sz="900" b="1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项目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提升目标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18"/>
            <p:cNvGrpSpPr/>
            <p:nvPr/>
          </p:nvGrpSpPr>
          <p:grpSpPr>
            <a:xfrm>
              <a:off x="7417813" y="1189189"/>
              <a:ext cx="776382" cy="272510"/>
              <a:chOff x="7367708" y="5491794"/>
              <a:chExt cx="965228" cy="306423"/>
            </a:xfrm>
          </p:grpSpPr>
          <p:sp>
            <p:nvSpPr>
              <p:cNvPr id="19" name="Rectangle 49"/>
              <p:cNvSpPr/>
              <p:nvPr/>
            </p:nvSpPr>
            <p:spPr>
              <a:xfrm>
                <a:off x="7385988" y="5491794"/>
                <a:ext cx="859093" cy="3064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0" name="TextBox 143"/>
              <p:cNvSpPr txBox="1"/>
              <p:nvPr/>
            </p:nvSpPr>
            <p:spPr>
              <a:xfrm>
                <a:off x="7367708" y="5550151"/>
                <a:ext cx="965228" cy="18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项目组长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19"/>
            <p:cNvGrpSpPr/>
            <p:nvPr/>
          </p:nvGrpSpPr>
          <p:grpSpPr>
            <a:xfrm>
              <a:off x="589272" y="1187836"/>
              <a:ext cx="801724" cy="282050"/>
              <a:chOff x="6745088" y="5499880"/>
              <a:chExt cx="965225" cy="362744"/>
            </a:xfrm>
          </p:grpSpPr>
          <p:sp>
            <p:nvSpPr>
              <p:cNvPr id="17" name="Rectangle 49"/>
              <p:cNvSpPr/>
              <p:nvPr/>
            </p:nvSpPr>
            <p:spPr>
              <a:xfrm>
                <a:off x="6798869" y="5499880"/>
                <a:ext cx="859072" cy="3627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18" name="TextBox 89"/>
              <p:cNvSpPr txBox="1"/>
              <p:nvPr/>
            </p:nvSpPr>
            <p:spPr>
              <a:xfrm>
                <a:off x="6745088" y="5619660"/>
                <a:ext cx="965225" cy="129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项目名称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Box 93"/>
            <p:cNvSpPr txBox="1"/>
            <p:nvPr/>
          </p:nvSpPr>
          <p:spPr>
            <a:xfrm>
              <a:off x="2245053" y="1242741"/>
              <a:ext cx="801726" cy="16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涉及产品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0417" y="2251662"/>
          <a:ext cx="11082784" cy="338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279"/>
                <a:gridCol w="1838173"/>
                <a:gridCol w="1095095"/>
                <a:gridCol w="2528292"/>
                <a:gridCol w="3521945"/>
              </a:tblGrid>
              <a:tr h="2991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①短板问题定义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②短板问题原因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</a:tr>
              <a:tr h="1701328">
                <a:tc gridSpan="3">
                  <a:txBody>
                    <a:bodyPr/>
                    <a:lstStyle/>
                    <a:p>
                      <a:pPr lvl="0" defTabSz="685800"/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问题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：生产制造过程不稳定，过程疑难问题解决不彻底导致产品一次下线不合格率偏高（目前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PPM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值为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3000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1.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缺少关键岗位能力确认；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2.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各级别现场检查力度不够；</a:t>
                      </a:r>
                      <a:endParaRPr lang="en-US" altLang="zh-CN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3.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疑难问题缺少专项解决措施。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180027"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⑤改进措施实施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2025/8/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900" b="1" i="0" u="none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⑥效果跟踪验证</a:t>
                      </a:r>
                      <a:endParaRPr lang="zh-CN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异常或需要决策的问题</a:t>
                      </a:r>
                      <a:endParaRPr lang="zh-CN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27"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  <a:r>
                        <a:rPr lang="zh-CN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</a:t>
                      </a:r>
                      <a:r>
                        <a:rPr lang="zh-CN" alt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232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altLang="zh-CN" sz="900" dirty="0">
                          <a:solidFill>
                            <a:srgbClr val="000000"/>
                          </a:solidFill>
                          <a:sym typeface="+mn-ea"/>
                        </a:rPr>
                        <a:t>  1.</a:t>
                      </a:r>
                      <a:r>
                        <a:rPr altLang="en-US" sz="900" dirty="0">
                          <a:solidFill>
                            <a:srgbClr val="000000"/>
                          </a:solidFill>
                          <a:sym typeface="+mn-ea"/>
                        </a:rPr>
                        <a:t>识别公司内部关键岗位，定期开展技能认证考评；</a:t>
                      </a:r>
                      <a:endParaRPr lang="en-US" altLang="zh-CN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b"/>
                      <a:r>
                        <a:rPr lang="en-US" altLang="zh-CN" sz="900" dirty="0">
                          <a:solidFill>
                            <a:srgbClr val="000000"/>
                          </a:solidFill>
                          <a:sym typeface="+mn-ea"/>
                        </a:rPr>
                        <a:t>  2.</a:t>
                      </a:r>
                      <a:r>
                        <a:rPr altLang="en-US" sz="900" dirty="0">
                          <a:solidFill>
                            <a:srgbClr val="000000"/>
                          </a:solidFill>
                          <a:sym typeface="+mn-ea"/>
                        </a:rPr>
                        <a:t>组织开展分层审核；</a:t>
                      </a:r>
                      <a:endParaRPr lang="en-US" altLang="zh-CN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b"/>
                      <a:r>
                        <a:rPr lang="en-US" altLang="zh-CN" sz="900" dirty="0">
                          <a:solidFill>
                            <a:srgbClr val="000000"/>
                          </a:solidFill>
                          <a:sym typeface="+mn-ea"/>
                        </a:rPr>
                        <a:t>  3.</a:t>
                      </a:r>
                      <a:r>
                        <a:rPr altLang="en-US" sz="900" dirty="0">
                          <a:solidFill>
                            <a:srgbClr val="000000"/>
                          </a:solidFill>
                          <a:sym typeface="+mn-ea"/>
                        </a:rPr>
                        <a:t>成立专案小组决生产过程中的疑难问题。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altLang="en-US" sz="9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椭圆 23"/>
          <p:cNvSpPr/>
          <p:nvPr/>
        </p:nvSpPr>
        <p:spPr>
          <a:xfrm>
            <a:off x="513182" y="5756756"/>
            <a:ext cx="227796" cy="233708"/>
          </a:xfrm>
          <a:prstGeom prst="ellipse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548715" y="5756756"/>
            <a:ext cx="227796" cy="233708"/>
          </a:xfrm>
          <a:prstGeom prst="ellipse">
            <a:avLst/>
          </a:prstGeom>
          <a:solidFill>
            <a:srgbClr val="FFFF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63451" y="5756756"/>
            <a:ext cx="227796" cy="233708"/>
          </a:xfrm>
          <a:prstGeom prst="ellipse">
            <a:avLst/>
          </a:prstGeom>
          <a:solidFill>
            <a:srgbClr val="FF00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7" name="Rectangle 49"/>
          <p:cNvSpPr/>
          <p:nvPr/>
        </p:nvSpPr>
        <p:spPr>
          <a:xfrm>
            <a:off x="1231268" y="1798139"/>
            <a:ext cx="2844454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 defTabSz="913765"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降低产品一次下线不合格率</a:t>
            </a:r>
            <a:endParaRPr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49"/>
          <p:cNvSpPr/>
          <p:nvPr/>
        </p:nvSpPr>
        <p:spPr>
          <a:xfrm>
            <a:off x="4934528" y="1789426"/>
            <a:ext cx="201934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PPM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</a:t>
            </a:r>
            <a:r>
              <a:rPr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降低至</a:t>
            </a:r>
            <a:r>
              <a:rPr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2000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7712852" y="1806944"/>
            <a:ext cx="1672064" cy="3720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rgbClr val="000000"/>
                </a:solidFill>
                <a:latin typeface="Calibri" panose="020F0502020204030204" pitchFamily="2" charset="0"/>
                <a:sym typeface="+mn-ea"/>
              </a:rPr>
              <a:t>陈伟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58" name="椭圆 116"/>
          <p:cNvSpPr>
            <a:spLocks noChangeArrowheads="1"/>
          </p:cNvSpPr>
          <p:nvPr/>
        </p:nvSpPr>
        <p:spPr bwMode="auto">
          <a:xfrm>
            <a:off x="10655300" y="1792440"/>
            <a:ext cx="372534" cy="312177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>
            <a:spAutoFit/>
          </a:bodyPr>
          <a:p>
            <a:pPr algn="ctr" eaLnBrk="0" hangingPunct="0">
              <a:lnSpc>
                <a:spcPct val="120000"/>
              </a:lnSpc>
            </a:pPr>
            <a:endParaRPr lang="zh-CN" altLang="en-US" sz="1200" b="1">
              <a:solidFill>
                <a:srgbClr val="000000"/>
              </a:solidFill>
              <a:latin typeface="Calibri" panose="020F0502020204030204" pitchFamily="2" charset="0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一、供应商质量能力提升总体进展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10049933" y="1798138"/>
            <a:ext cx="150570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endParaRPr lang="en-US" sz="900" b="1" dirty="0"/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质量能力提升项目实施、评价与总结：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总体进展：描述总体完成情况，异常及需要决策的问题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73"/>
          <p:cNvSpPr txBox="1"/>
          <p:nvPr/>
        </p:nvSpPr>
        <p:spPr>
          <a:xfrm>
            <a:off x="796237" y="5765278"/>
            <a:ext cx="8008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绿色表示按节点完成或正常进行；         黄色表示低风险可控下进行中；         红色代表无相应有效措施的高风险项或严重超期；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14"/>
          <p:cNvGrpSpPr/>
          <p:nvPr/>
        </p:nvGrpSpPr>
        <p:grpSpPr>
          <a:xfrm>
            <a:off x="513182" y="1789426"/>
            <a:ext cx="9627891" cy="392749"/>
            <a:chOff x="589272" y="1184310"/>
            <a:chExt cx="10148195" cy="285576"/>
          </a:xfrm>
        </p:grpSpPr>
        <p:grpSp>
          <p:nvGrpSpPr>
            <p:cNvPr id="12" name="组合 115"/>
            <p:cNvGrpSpPr/>
            <p:nvPr/>
          </p:nvGrpSpPr>
          <p:grpSpPr>
            <a:xfrm>
              <a:off x="9906173" y="1184310"/>
              <a:ext cx="831294" cy="277389"/>
              <a:chOff x="9146232" y="5490738"/>
              <a:chExt cx="1179805" cy="337399"/>
            </a:xfrm>
          </p:grpSpPr>
          <p:sp>
            <p:nvSpPr>
              <p:cNvPr id="21" name="Rectangle 49"/>
              <p:cNvSpPr/>
              <p:nvPr/>
            </p:nvSpPr>
            <p:spPr>
              <a:xfrm>
                <a:off x="9282136" y="5490738"/>
                <a:ext cx="859052" cy="3373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2" name="TextBox 135"/>
              <p:cNvSpPr txBox="1"/>
              <p:nvPr/>
            </p:nvSpPr>
            <p:spPr>
              <a:xfrm>
                <a:off x="9146232" y="5567479"/>
                <a:ext cx="1179805" cy="20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项目状态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85"/>
            <p:cNvSpPr txBox="1"/>
            <p:nvPr/>
          </p:nvSpPr>
          <p:spPr>
            <a:xfrm>
              <a:off x="4445114" y="1197048"/>
              <a:ext cx="747726" cy="270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 eaLnBrk="0" hangingPunct="0">
                <a:lnSpc>
                  <a:spcPct val="120000"/>
                </a:lnSpc>
                <a:defRPr sz="900" b="1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项目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提升目标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18"/>
            <p:cNvGrpSpPr/>
            <p:nvPr/>
          </p:nvGrpSpPr>
          <p:grpSpPr>
            <a:xfrm>
              <a:off x="7417813" y="1189189"/>
              <a:ext cx="776382" cy="272510"/>
              <a:chOff x="7367708" y="5491794"/>
              <a:chExt cx="965228" cy="306423"/>
            </a:xfrm>
          </p:grpSpPr>
          <p:sp>
            <p:nvSpPr>
              <p:cNvPr id="19" name="Rectangle 49"/>
              <p:cNvSpPr/>
              <p:nvPr/>
            </p:nvSpPr>
            <p:spPr>
              <a:xfrm>
                <a:off x="7385988" y="5491794"/>
                <a:ext cx="859093" cy="3064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0" name="TextBox 143"/>
              <p:cNvSpPr txBox="1"/>
              <p:nvPr/>
            </p:nvSpPr>
            <p:spPr>
              <a:xfrm>
                <a:off x="7367708" y="5550151"/>
                <a:ext cx="965228" cy="18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项目组长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19"/>
            <p:cNvGrpSpPr/>
            <p:nvPr/>
          </p:nvGrpSpPr>
          <p:grpSpPr>
            <a:xfrm>
              <a:off x="589272" y="1187836"/>
              <a:ext cx="801724" cy="282050"/>
              <a:chOff x="6745088" y="5499880"/>
              <a:chExt cx="965225" cy="362744"/>
            </a:xfrm>
          </p:grpSpPr>
          <p:sp>
            <p:nvSpPr>
              <p:cNvPr id="17" name="Rectangle 49"/>
              <p:cNvSpPr/>
              <p:nvPr/>
            </p:nvSpPr>
            <p:spPr>
              <a:xfrm>
                <a:off x="6798869" y="5499880"/>
                <a:ext cx="859072" cy="3627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18" name="TextBox 89"/>
              <p:cNvSpPr txBox="1"/>
              <p:nvPr/>
            </p:nvSpPr>
            <p:spPr>
              <a:xfrm>
                <a:off x="6745088" y="5619660"/>
                <a:ext cx="965225" cy="129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项目名称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Box 93"/>
            <p:cNvSpPr txBox="1"/>
            <p:nvPr/>
          </p:nvSpPr>
          <p:spPr>
            <a:xfrm>
              <a:off x="2245053" y="1242741"/>
              <a:ext cx="801726" cy="16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涉及产品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0417" y="2251662"/>
          <a:ext cx="11082784" cy="338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279"/>
                <a:gridCol w="1838173"/>
                <a:gridCol w="1095095"/>
                <a:gridCol w="2528292"/>
                <a:gridCol w="3521945"/>
              </a:tblGrid>
              <a:tr h="2991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①短板问题定义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②短板问题原因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</a:tr>
              <a:tr h="170132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气阀产品的验证能力不足，导致前期开发中没有验证出此问题。</a:t>
                      </a: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试验测试环节覆盖不全面，对座椅在不同工况和环境条件下的测试不够充分，未能模拟出所有可能导致阀芯卡滞的情况。使得一些潜在的卡滞问题在产品投入市场前未被发现，用户在使用过程中才暴露出来。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180027"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⑤改进措施实施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2025.12.30</a:t>
                      </a:r>
                      <a:endParaRPr lang="en-US" alt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⑥效果跟踪验证</a:t>
                      </a:r>
                      <a:endParaRPr lang="zh-CN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异常或需要决策的问题</a:t>
                      </a:r>
                      <a:endParaRPr lang="zh-CN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27"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  <a:r>
                        <a:rPr lang="zh-CN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</a:t>
                      </a:r>
                      <a:r>
                        <a:rPr lang="zh-CN" alt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23251">
                <a:tc gridSpan="2"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完善测试标准流程：明确不同工况和环境的测试项目、方法和标准，增加极端和特殊情况测试。</a:t>
                      </a:r>
                      <a:endParaRPr lang="zh-CN" altLang="en-US" sz="9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加大测试投入：购置先进设备提高测试精度，引入新技术分析测试数据。</a:t>
                      </a:r>
                      <a:endParaRPr lang="zh-CN" altLang="en-US" sz="9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构建多轮次测试机制：开发中多轮次测试零部件、总成和整车，增加路测和用户试用，综合评估完善方案。</a:t>
                      </a:r>
                      <a:endParaRPr lang="zh-CN" altLang="en-US" sz="9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椭圆 23"/>
          <p:cNvSpPr/>
          <p:nvPr/>
        </p:nvSpPr>
        <p:spPr>
          <a:xfrm>
            <a:off x="513182" y="5756756"/>
            <a:ext cx="227796" cy="233708"/>
          </a:xfrm>
          <a:prstGeom prst="ellipse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548715" y="5756756"/>
            <a:ext cx="227796" cy="233708"/>
          </a:xfrm>
          <a:prstGeom prst="ellipse">
            <a:avLst/>
          </a:prstGeom>
          <a:solidFill>
            <a:srgbClr val="FFFF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63451" y="5756756"/>
            <a:ext cx="227796" cy="233708"/>
          </a:xfrm>
          <a:prstGeom prst="ellipse">
            <a:avLst/>
          </a:prstGeom>
          <a:solidFill>
            <a:srgbClr val="FF00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7" name="Rectangle 49"/>
          <p:cNvSpPr/>
          <p:nvPr/>
        </p:nvSpPr>
        <p:spPr>
          <a:xfrm>
            <a:off x="1231268" y="1798139"/>
            <a:ext cx="2844454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 defTabSz="913765"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解决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VDC 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阀卡滞导致座椅无法升起问题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49"/>
          <p:cNvSpPr/>
          <p:nvPr/>
        </p:nvSpPr>
        <p:spPr>
          <a:xfrm>
            <a:off x="4934528" y="1789426"/>
            <a:ext cx="201934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defTabSz="914400">
              <a:lnSpc>
                <a:spcPct val="150000"/>
              </a:lnSpc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三个月千台车气路故障率≤？</a:t>
            </a:r>
            <a:r>
              <a:rPr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‰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7712852" y="1806944"/>
            <a:ext cx="1672064" cy="3720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张加</a:t>
            </a:r>
            <a:endParaRPr lang="zh-CN" altLang="en-US" sz="9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34" name="椭圆 116"/>
          <p:cNvSpPr>
            <a:spLocks noChangeArrowheads="1"/>
          </p:cNvSpPr>
          <p:nvPr/>
        </p:nvSpPr>
        <p:spPr bwMode="auto">
          <a:xfrm>
            <a:off x="10287000" y="1866285"/>
            <a:ext cx="260350" cy="233528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>
            <a:spAutoFit/>
          </a:bodyPr>
          <a:p>
            <a:pPr algn="ctr" eaLnBrk="0" hangingPunct="0">
              <a:lnSpc>
                <a:spcPct val="120000"/>
              </a:lnSpc>
            </a:pPr>
            <a:endParaRPr lang="zh-CN" altLang="en-US" sz="900" b="1">
              <a:solidFill>
                <a:srgbClr val="000000"/>
              </a:solidFill>
              <a:latin typeface="Calibri" panose="020F0502020204030204" pitchFamily="2" charset="0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一、供应商质量能力提升总体进展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10049933" y="1798138"/>
            <a:ext cx="150570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endParaRPr lang="en-US" sz="900" b="1" dirty="0"/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质量能力提升项目实施、评价与总结：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总体进展：描述总体完成情况，异常及需要决策的问题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73"/>
          <p:cNvSpPr txBox="1"/>
          <p:nvPr/>
        </p:nvSpPr>
        <p:spPr>
          <a:xfrm>
            <a:off x="796237" y="5765278"/>
            <a:ext cx="8008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绿色表示按节点完成或正常进行；         黄色表示低风险可控下进行中；         红色代表无相应有效措施的高风险项或严重超期；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14"/>
          <p:cNvGrpSpPr/>
          <p:nvPr/>
        </p:nvGrpSpPr>
        <p:grpSpPr>
          <a:xfrm>
            <a:off x="513182" y="1789426"/>
            <a:ext cx="9627891" cy="392749"/>
            <a:chOff x="589272" y="1184310"/>
            <a:chExt cx="10148195" cy="285576"/>
          </a:xfrm>
        </p:grpSpPr>
        <p:grpSp>
          <p:nvGrpSpPr>
            <p:cNvPr id="12" name="组合 115"/>
            <p:cNvGrpSpPr/>
            <p:nvPr/>
          </p:nvGrpSpPr>
          <p:grpSpPr>
            <a:xfrm>
              <a:off x="9906173" y="1184310"/>
              <a:ext cx="831294" cy="277389"/>
              <a:chOff x="9146232" y="5490738"/>
              <a:chExt cx="1179805" cy="337399"/>
            </a:xfrm>
          </p:grpSpPr>
          <p:sp>
            <p:nvSpPr>
              <p:cNvPr id="21" name="Rectangle 49"/>
              <p:cNvSpPr/>
              <p:nvPr/>
            </p:nvSpPr>
            <p:spPr>
              <a:xfrm>
                <a:off x="9282136" y="5490738"/>
                <a:ext cx="859052" cy="3373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2" name="TextBox 135"/>
              <p:cNvSpPr txBox="1"/>
              <p:nvPr/>
            </p:nvSpPr>
            <p:spPr>
              <a:xfrm>
                <a:off x="9146232" y="5567479"/>
                <a:ext cx="1179805" cy="20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项目状态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85"/>
            <p:cNvSpPr txBox="1"/>
            <p:nvPr/>
          </p:nvSpPr>
          <p:spPr>
            <a:xfrm>
              <a:off x="4445114" y="1197048"/>
              <a:ext cx="747726" cy="270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 eaLnBrk="0" hangingPunct="0">
                <a:lnSpc>
                  <a:spcPct val="120000"/>
                </a:lnSpc>
                <a:defRPr sz="900" b="1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项目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提升目标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18"/>
            <p:cNvGrpSpPr/>
            <p:nvPr/>
          </p:nvGrpSpPr>
          <p:grpSpPr>
            <a:xfrm>
              <a:off x="7417813" y="1189189"/>
              <a:ext cx="776382" cy="272510"/>
              <a:chOff x="7367708" y="5491794"/>
              <a:chExt cx="965228" cy="306423"/>
            </a:xfrm>
          </p:grpSpPr>
          <p:sp>
            <p:nvSpPr>
              <p:cNvPr id="19" name="Rectangle 49"/>
              <p:cNvSpPr/>
              <p:nvPr/>
            </p:nvSpPr>
            <p:spPr>
              <a:xfrm>
                <a:off x="7385988" y="5491794"/>
                <a:ext cx="859093" cy="3064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0" name="TextBox 143"/>
              <p:cNvSpPr txBox="1"/>
              <p:nvPr/>
            </p:nvSpPr>
            <p:spPr>
              <a:xfrm>
                <a:off x="7367708" y="5550151"/>
                <a:ext cx="965228" cy="18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项目组长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19"/>
            <p:cNvGrpSpPr/>
            <p:nvPr/>
          </p:nvGrpSpPr>
          <p:grpSpPr>
            <a:xfrm>
              <a:off x="589272" y="1187836"/>
              <a:ext cx="801724" cy="282050"/>
              <a:chOff x="6745088" y="5499880"/>
              <a:chExt cx="965225" cy="362744"/>
            </a:xfrm>
          </p:grpSpPr>
          <p:sp>
            <p:nvSpPr>
              <p:cNvPr id="17" name="Rectangle 49"/>
              <p:cNvSpPr/>
              <p:nvPr/>
            </p:nvSpPr>
            <p:spPr>
              <a:xfrm>
                <a:off x="6798869" y="5499880"/>
                <a:ext cx="859072" cy="3627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18" name="TextBox 89"/>
              <p:cNvSpPr txBox="1"/>
              <p:nvPr/>
            </p:nvSpPr>
            <p:spPr>
              <a:xfrm>
                <a:off x="6745088" y="5619660"/>
                <a:ext cx="965225" cy="129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项目名称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Box 93"/>
            <p:cNvSpPr txBox="1"/>
            <p:nvPr/>
          </p:nvSpPr>
          <p:spPr>
            <a:xfrm>
              <a:off x="2245053" y="1242741"/>
              <a:ext cx="801726" cy="16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涉及产品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0417" y="2251662"/>
          <a:ext cx="11082784" cy="338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279"/>
                <a:gridCol w="1838173"/>
                <a:gridCol w="1095095"/>
                <a:gridCol w="2528292"/>
                <a:gridCol w="3521945"/>
              </a:tblGrid>
              <a:tr h="2991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①短板问题定义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②短板问题原因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</a:tr>
              <a:tr h="170132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轻卡气阀在开发中借鉴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VDC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阀的原理，但安装后，气阀运动中的受力所有不同，没有充分分析透彻。导致使用一段时间后出现漏气问题。</a:t>
                      </a:r>
                      <a:endParaRPr lang="en-US" altLang="zh-CN" sz="12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1.</a:t>
                      </a: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设计阶段：在借鉴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 VDC </a:t>
                      </a: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阀原理进行轻卡气阀设计时，没有针对轻卡气阀实际的安装角度和运动工况，构建的力学模型。未能充分考虑气阀在安装后，其运动过程中所承受的气体压力、摩擦力、惯性力等多种力的综合作用情况，导致对气阀受力分析存在较大偏差。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2.</a:t>
                      </a:r>
                      <a:r>
                        <a:rPr lang="zh-CN" altLang="en-US" sz="12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测试阶段：用于测试轻卡气阀受力情况的设变，没有模拟出气阀在实际安装后的复杂受力环境。测试方法也不够科学全面，只进行了一些常规的静态测试和简单的动态测试，没有针对气阀在不同工况下的受力情况进行详细的测试分析，导致无法获取气阀真实的受力数据。</a:t>
                      </a:r>
                      <a:endParaRPr lang="zh-CN" altLang="en-US" sz="12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180027"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⑤改进措施实施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⑥效果跟踪验证</a:t>
                      </a:r>
                      <a:endParaRPr lang="zh-CN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异常或需要决策的问题</a:t>
                      </a:r>
                      <a:endParaRPr lang="zh-CN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27"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  <a:r>
                        <a:rPr lang="zh-CN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</a:t>
                      </a:r>
                      <a:r>
                        <a:rPr lang="zh-CN" alt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23251">
                <a:tc gridSpan="2">
                  <a:txBody>
                    <a:bodyPr/>
                    <a:lstStyle/>
                    <a:p>
                      <a:pPr marL="0" marR="0" lvl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借助</a:t>
                      </a:r>
                      <a:r>
                        <a:rPr altLang="en-US" sz="900" kern="100" dirty="0" smtClean="0">
                          <a:cs typeface="Times New Roman" panose="02020603050405020304" pitchFamily="18" charset="0"/>
                          <a:sym typeface="+mn-ea"/>
                        </a:rPr>
                        <a:t>计算机辅助工程（</a:t>
                      </a:r>
                      <a:r>
                        <a:rPr lang="en-US" altLang="zh-CN" sz="900" kern="100" dirty="0" smtClean="0">
                          <a:cs typeface="Times New Roman" panose="02020603050405020304" pitchFamily="18" charset="0"/>
                          <a:sym typeface="+mn-ea"/>
                        </a:rPr>
                        <a:t>CAE</a:t>
                      </a:r>
                      <a:r>
                        <a:rPr altLang="en-US" sz="900" kern="100" dirty="0" smtClean="0">
                          <a:cs typeface="Times New Roman" panose="02020603050405020304" pitchFamily="18" charset="0"/>
                          <a:sym typeface="+mn-ea"/>
                        </a:rPr>
                        <a:t>）技术，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CAE</a:t>
                      </a:r>
                      <a:r>
                        <a:rPr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分析能力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，建立详细、准确的气阀力学模型；在设计阶段进行理论分析验证。</a:t>
                      </a:r>
                      <a:endParaRPr lang="zh-CN" altLang="en-US" sz="9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根据产品的实际使用场景，制定详细的测试计划，确保测试涵盖所有可能出现的工况。在测试过程中，对不同工况下的气阀受力情况进行详细记录和分析，及时发现潜在的问题。同时，建立测试试验数据库，为后续的气阀设计和改进提供参考依据。</a:t>
                      </a:r>
                      <a:endParaRPr lang="zh-CN" altLang="en-US" sz="9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椭圆 23"/>
          <p:cNvSpPr/>
          <p:nvPr/>
        </p:nvSpPr>
        <p:spPr>
          <a:xfrm>
            <a:off x="513182" y="5756756"/>
            <a:ext cx="227796" cy="233708"/>
          </a:xfrm>
          <a:prstGeom prst="ellipse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548715" y="5756756"/>
            <a:ext cx="227796" cy="233708"/>
          </a:xfrm>
          <a:prstGeom prst="ellipse">
            <a:avLst/>
          </a:prstGeom>
          <a:solidFill>
            <a:srgbClr val="FFFF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63451" y="5756756"/>
            <a:ext cx="227796" cy="233708"/>
          </a:xfrm>
          <a:prstGeom prst="ellipse">
            <a:avLst/>
          </a:prstGeom>
          <a:solidFill>
            <a:srgbClr val="FF00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7" name="Rectangle 49"/>
          <p:cNvSpPr/>
          <p:nvPr/>
        </p:nvSpPr>
        <p:spPr>
          <a:xfrm>
            <a:off x="1231268" y="1798139"/>
            <a:ext cx="2844454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l" defTabSz="913765"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解决轻卡减振气阀漏气问题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49"/>
          <p:cNvSpPr/>
          <p:nvPr/>
        </p:nvSpPr>
        <p:spPr>
          <a:xfrm>
            <a:off x="4934528" y="1789426"/>
            <a:ext cx="201934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defTabSz="914400">
              <a:lnSpc>
                <a:spcPct val="150000"/>
              </a:lnSpc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三个月千台车气路故障率≤？</a:t>
            </a:r>
            <a:r>
              <a:rPr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‰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7712852" y="1806944"/>
            <a:ext cx="1672064" cy="3720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张加</a:t>
            </a:r>
            <a:endParaRPr lang="zh-CN" altLang="en-US" sz="9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34" name="椭圆 116"/>
          <p:cNvSpPr>
            <a:spLocks noChangeArrowheads="1"/>
          </p:cNvSpPr>
          <p:nvPr/>
        </p:nvSpPr>
        <p:spPr bwMode="auto">
          <a:xfrm>
            <a:off x="10287000" y="1866285"/>
            <a:ext cx="260350" cy="233528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>
            <a:spAutoFit/>
          </a:bodyPr>
          <a:p>
            <a:pPr algn="ctr" eaLnBrk="0" hangingPunct="0">
              <a:lnSpc>
                <a:spcPct val="120000"/>
              </a:lnSpc>
            </a:pPr>
            <a:endParaRPr lang="zh-CN" altLang="en-US" sz="900" b="1">
              <a:solidFill>
                <a:srgbClr val="000000"/>
              </a:solidFill>
              <a:latin typeface="Calibri" panose="020F0502020204030204" pitchFamily="2" charset="0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一、供应商质量能力提升总体进展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10049933" y="1798138"/>
            <a:ext cx="150570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endParaRPr lang="en-US" sz="900" b="1" dirty="0"/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质量能力提升项目实施、评价与总结：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总体进展：描述总体完成情况，异常及需要决策的问题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73"/>
          <p:cNvSpPr txBox="1"/>
          <p:nvPr/>
        </p:nvSpPr>
        <p:spPr>
          <a:xfrm>
            <a:off x="796237" y="5765278"/>
            <a:ext cx="8008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绿色表示按节点完成或正常进行；         黄色表示低风险可控下进行中；         红色代表无相应有效措施的高风险项或严重超期；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14"/>
          <p:cNvGrpSpPr/>
          <p:nvPr/>
        </p:nvGrpSpPr>
        <p:grpSpPr>
          <a:xfrm>
            <a:off x="513182" y="1789426"/>
            <a:ext cx="9627891" cy="392749"/>
            <a:chOff x="589272" y="1184310"/>
            <a:chExt cx="10148195" cy="285576"/>
          </a:xfrm>
        </p:grpSpPr>
        <p:grpSp>
          <p:nvGrpSpPr>
            <p:cNvPr id="12" name="组合 115"/>
            <p:cNvGrpSpPr/>
            <p:nvPr/>
          </p:nvGrpSpPr>
          <p:grpSpPr>
            <a:xfrm>
              <a:off x="9906173" y="1184310"/>
              <a:ext cx="831294" cy="277389"/>
              <a:chOff x="9146232" y="5490738"/>
              <a:chExt cx="1179805" cy="337399"/>
            </a:xfrm>
          </p:grpSpPr>
          <p:sp>
            <p:nvSpPr>
              <p:cNvPr id="21" name="Rectangle 49"/>
              <p:cNvSpPr/>
              <p:nvPr/>
            </p:nvSpPr>
            <p:spPr>
              <a:xfrm>
                <a:off x="9282136" y="5490738"/>
                <a:ext cx="859052" cy="3373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2" name="TextBox 135"/>
              <p:cNvSpPr txBox="1"/>
              <p:nvPr/>
            </p:nvSpPr>
            <p:spPr>
              <a:xfrm>
                <a:off x="9146232" y="5567479"/>
                <a:ext cx="1179805" cy="20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项目状态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85"/>
            <p:cNvSpPr txBox="1"/>
            <p:nvPr/>
          </p:nvSpPr>
          <p:spPr>
            <a:xfrm>
              <a:off x="4445114" y="1197048"/>
              <a:ext cx="747726" cy="270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 eaLnBrk="0" hangingPunct="0">
                <a:lnSpc>
                  <a:spcPct val="120000"/>
                </a:lnSpc>
                <a:defRPr sz="900" b="1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项目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提升目标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18"/>
            <p:cNvGrpSpPr/>
            <p:nvPr/>
          </p:nvGrpSpPr>
          <p:grpSpPr>
            <a:xfrm>
              <a:off x="7417813" y="1189189"/>
              <a:ext cx="776382" cy="272510"/>
              <a:chOff x="7367708" y="5491794"/>
              <a:chExt cx="965228" cy="306423"/>
            </a:xfrm>
          </p:grpSpPr>
          <p:sp>
            <p:nvSpPr>
              <p:cNvPr id="19" name="Rectangle 49"/>
              <p:cNvSpPr/>
              <p:nvPr/>
            </p:nvSpPr>
            <p:spPr>
              <a:xfrm>
                <a:off x="7385988" y="5491794"/>
                <a:ext cx="859093" cy="3064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0" name="TextBox 143"/>
              <p:cNvSpPr txBox="1"/>
              <p:nvPr/>
            </p:nvSpPr>
            <p:spPr>
              <a:xfrm>
                <a:off x="7367708" y="5550151"/>
                <a:ext cx="965228" cy="18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项目组长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19"/>
            <p:cNvGrpSpPr/>
            <p:nvPr/>
          </p:nvGrpSpPr>
          <p:grpSpPr>
            <a:xfrm>
              <a:off x="589272" y="1187836"/>
              <a:ext cx="801724" cy="282050"/>
              <a:chOff x="6745088" y="5499880"/>
              <a:chExt cx="965225" cy="362744"/>
            </a:xfrm>
          </p:grpSpPr>
          <p:sp>
            <p:nvSpPr>
              <p:cNvPr id="17" name="Rectangle 49"/>
              <p:cNvSpPr/>
              <p:nvPr/>
            </p:nvSpPr>
            <p:spPr>
              <a:xfrm>
                <a:off x="6798869" y="5499880"/>
                <a:ext cx="859072" cy="3627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18" name="TextBox 89"/>
              <p:cNvSpPr txBox="1"/>
              <p:nvPr/>
            </p:nvSpPr>
            <p:spPr>
              <a:xfrm>
                <a:off x="6745088" y="5619660"/>
                <a:ext cx="965225" cy="129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项目名称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Box 93"/>
            <p:cNvSpPr txBox="1"/>
            <p:nvPr/>
          </p:nvSpPr>
          <p:spPr>
            <a:xfrm>
              <a:off x="2245053" y="1242741"/>
              <a:ext cx="801726" cy="16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涉及产品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0417" y="2251662"/>
          <a:ext cx="11082784" cy="3383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279"/>
                <a:gridCol w="1838173"/>
                <a:gridCol w="1095095"/>
                <a:gridCol w="2528292"/>
                <a:gridCol w="3521945"/>
              </a:tblGrid>
              <a:tr h="2991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①短板问题定义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②短板问题原因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</a:tr>
              <a:tr h="170132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1.</a:t>
                      </a: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生产过程中，手工作业量化标准不规范，缺少专业生产制造 设备，产品制造过程各种参数标准化不全面，产品作业过程无设备防错能力，</a:t>
                      </a:r>
                      <a:endParaRPr lang="zh-CN" altLang="en-US" sz="1400" b="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altLang="en-US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1.</a:t>
                      </a:r>
                      <a:r>
                        <a:rPr lang="zh-CN" altLang="en-US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缺少专业的工艺人员现场策划和加工合理化，</a:t>
                      </a:r>
                      <a:endParaRPr lang="en-US" altLang="zh-CN" sz="140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2.</a:t>
                      </a:r>
                      <a:r>
                        <a:rPr lang="zh-CN" altLang="en-US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生产作业过程生产制造设备无专业人员进行设计及委外技术支持，</a:t>
                      </a:r>
                      <a:endParaRPr lang="en-US" altLang="zh-CN" sz="140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3.</a:t>
                      </a:r>
                      <a:r>
                        <a:rPr lang="zh-CN" altLang="en-US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员工培训能力不足，关键工序防错手段缺失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180027"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⑤改进措施实施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⑥效果跟踪验证</a:t>
                      </a:r>
                      <a:endParaRPr lang="zh-CN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异常或需要决策的问题</a:t>
                      </a:r>
                      <a:endParaRPr lang="zh-CN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27"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  <a:r>
                        <a:rPr lang="zh-CN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</a:t>
                      </a:r>
                      <a:r>
                        <a:rPr lang="zh-CN" alt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23251">
                <a:tc gridSpan="2"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altLang="en-US" sz="9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椭圆 23"/>
          <p:cNvSpPr/>
          <p:nvPr/>
        </p:nvSpPr>
        <p:spPr>
          <a:xfrm>
            <a:off x="513182" y="5756756"/>
            <a:ext cx="227796" cy="233708"/>
          </a:xfrm>
          <a:prstGeom prst="ellipse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548715" y="5756756"/>
            <a:ext cx="227796" cy="233708"/>
          </a:xfrm>
          <a:prstGeom prst="ellipse">
            <a:avLst/>
          </a:prstGeom>
          <a:solidFill>
            <a:srgbClr val="FFFF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63451" y="5756756"/>
            <a:ext cx="227796" cy="233708"/>
          </a:xfrm>
          <a:prstGeom prst="ellipse">
            <a:avLst/>
          </a:prstGeom>
          <a:solidFill>
            <a:srgbClr val="FF00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7" name="Rectangle 49"/>
          <p:cNvSpPr/>
          <p:nvPr/>
        </p:nvSpPr>
        <p:spPr>
          <a:xfrm>
            <a:off x="1231268" y="1798139"/>
            <a:ext cx="2844454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 defTabSz="913765"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en-US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VCD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阀制造工艺</a:t>
            </a:r>
            <a:endParaRPr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49"/>
          <p:cNvSpPr/>
          <p:nvPr/>
        </p:nvSpPr>
        <p:spPr>
          <a:xfrm>
            <a:off x="4934528" y="1789426"/>
            <a:ext cx="201934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defTabSz="914400">
              <a:lnSpc>
                <a:spcPct val="150000"/>
              </a:lnSpc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en-US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制造过程标准化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7712852" y="1806944"/>
            <a:ext cx="1672064" cy="3720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周洪基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zh-CN" altLang="en-US" b="0" dirty="0" smtClean="0">
                <a:latin typeface="福田自由体 Medium" panose="02000600000000000000" pitchFamily="2" charset="-122"/>
                <a:ea typeface="福田自由体 Medium" panose="02000600000000000000" pitchFamily="2" charset="-122"/>
                <a:sym typeface="微软雅黑 Light" panose="020B0502040204020203" pitchFamily="34" charset="-122"/>
              </a:rPr>
              <a:t>一、供应商质量能力提升总体进展</a:t>
            </a:r>
            <a:endParaRPr lang="zh-CN" altLang="en-US" b="0" dirty="0">
              <a:latin typeface="福田自由体 Medium" panose="02000600000000000000" pitchFamily="2" charset="-122"/>
              <a:ea typeface="福田自由体 Medium" panose="02000600000000000000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7" name="Rectangle 49"/>
          <p:cNvSpPr/>
          <p:nvPr/>
        </p:nvSpPr>
        <p:spPr>
          <a:xfrm>
            <a:off x="10049933" y="1798138"/>
            <a:ext cx="150570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endParaRPr lang="en-US" sz="900" b="1" dirty="0"/>
          </a:p>
        </p:txBody>
      </p:sp>
      <p:sp>
        <p:nvSpPr>
          <p:cNvPr id="8" name="矩形 7"/>
          <p:cNvSpPr/>
          <p:nvPr/>
        </p:nvSpPr>
        <p:spPr>
          <a:xfrm>
            <a:off x="454541" y="866097"/>
            <a:ext cx="7936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质量能力提升项目实施、评价与总结：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总体进展：描述总体完成情况，异常及需要决策的问题</a:t>
            </a: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2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73"/>
          <p:cNvSpPr txBox="1"/>
          <p:nvPr/>
        </p:nvSpPr>
        <p:spPr>
          <a:xfrm>
            <a:off x="796237" y="5765278"/>
            <a:ext cx="8008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绿色表示按节点完成或正常进行；         黄色表示低风险可控下进行中；         红色代表无相应有效措施的高风险项或严重超期；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14"/>
          <p:cNvGrpSpPr/>
          <p:nvPr/>
        </p:nvGrpSpPr>
        <p:grpSpPr>
          <a:xfrm>
            <a:off x="513182" y="1789426"/>
            <a:ext cx="9627891" cy="392749"/>
            <a:chOff x="589272" y="1184310"/>
            <a:chExt cx="10148195" cy="285576"/>
          </a:xfrm>
        </p:grpSpPr>
        <p:grpSp>
          <p:nvGrpSpPr>
            <p:cNvPr id="12" name="组合 115"/>
            <p:cNvGrpSpPr/>
            <p:nvPr/>
          </p:nvGrpSpPr>
          <p:grpSpPr>
            <a:xfrm>
              <a:off x="9906173" y="1184310"/>
              <a:ext cx="831294" cy="277389"/>
              <a:chOff x="9146232" y="5490738"/>
              <a:chExt cx="1179805" cy="337399"/>
            </a:xfrm>
          </p:grpSpPr>
          <p:sp>
            <p:nvSpPr>
              <p:cNvPr id="21" name="Rectangle 49"/>
              <p:cNvSpPr/>
              <p:nvPr/>
            </p:nvSpPr>
            <p:spPr>
              <a:xfrm>
                <a:off x="9282136" y="5490738"/>
                <a:ext cx="859052" cy="33739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2" name="TextBox 135"/>
              <p:cNvSpPr txBox="1"/>
              <p:nvPr/>
            </p:nvSpPr>
            <p:spPr>
              <a:xfrm>
                <a:off x="9146232" y="5567479"/>
                <a:ext cx="1179805" cy="20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项目状态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TextBox 85"/>
            <p:cNvSpPr txBox="1"/>
            <p:nvPr/>
          </p:nvSpPr>
          <p:spPr>
            <a:xfrm>
              <a:off x="4445114" y="1197048"/>
              <a:ext cx="747726" cy="270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 eaLnBrk="0" hangingPunct="0">
                <a:lnSpc>
                  <a:spcPct val="120000"/>
                </a:lnSpc>
                <a:defRPr sz="900" b="1">
                  <a:solidFill>
                    <a:srgbClr val="00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rgbClr val="FF0000"/>
                  </a:solidFill>
                </a:rPr>
                <a:t>项目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提升目标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18"/>
            <p:cNvGrpSpPr/>
            <p:nvPr/>
          </p:nvGrpSpPr>
          <p:grpSpPr>
            <a:xfrm>
              <a:off x="7417813" y="1189189"/>
              <a:ext cx="776382" cy="272510"/>
              <a:chOff x="7367708" y="5491794"/>
              <a:chExt cx="965228" cy="306423"/>
            </a:xfrm>
          </p:grpSpPr>
          <p:sp>
            <p:nvSpPr>
              <p:cNvPr id="19" name="Rectangle 49"/>
              <p:cNvSpPr/>
              <p:nvPr/>
            </p:nvSpPr>
            <p:spPr>
              <a:xfrm>
                <a:off x="7385988" y="5491794"/>
                <a:ext cx="859093" cy="3064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20" name="TextBox 143"/>
              <p:cNvSpPr txBox="1"/>
              <p:nvPr/>
            </p:nvSpPr>
            <p:spPr>
              <a:xfrm>
                <a:off x="7367708" y="5550151"/>
                <a:ext cx="965228" cy="18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项目组长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19"/>
            <p:cNvGrpSpPr/>
            <p:nvPr/>
          </p:nvGrpSpPr>
          <p:grpSpPr>
            <a:xfrm>
              <a:off x="589272" y="1187836"/>
              <a:ext cx="801724" cy="282050"/>
              <a:chOff x="6745088" y="5499880"/>
              <a:chExt cx="965225" cy="362744"/>
            </a:xfrm>
          </p:grpSpPr>
          <p:sp>
            <p:nvSpPr>
              <p:cNvPr id="17" name="Rectangle 49"/>
              <p:cNvSpPr/>
              <p:nvPr/>
            </p:nvSpPr>
            <p:spPr>
              <a:xfrm>
                <a:off x="6798869" y="5499880"/>
                <a:ext cx="859072" cy="3627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endParaRPr lang="en-US" sz="900" b="1" dirty="0"/>
              </a:p>
            </p:txBody>
          </p:sp>
          <p:sp>
            <p:nvSpPr>
              <p:cNvPr id="18" name="TextBox 89"/>
              <p:cNvSpPr txBox="1"/>
              <p:nvPr/>
            </p:nvSpPr>
            <p:spPr>
              <a:xfrm>
                <a:off x="6745088" y="5619660"/>
                <a:ext cx="965225" cy="1295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9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项目名称</a:t>
                </a:r>
                <a:endParaRPr lang="zh-CN" altLang="en-US" sz="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Box 93"/>
            <p:cNvSpPr txBox="1"/>
            <p:nvPr/>
          </p:nvSpPr>
          <p:spPr>
            <a:xfrm>
              <a:off x="2245053" y="1242741"/>
              <a:ext cx="801726" cy="16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涉及产品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0417" y="2251662"/>
          <a:ext cx="11082784" cy="3833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9279"/>
                <a:gridCol w="1838173"/>
                <a:gridCol w="1095095"/>
                <a:gridCol w="2528292"/>
                <a:gridCol w="3521945"/>
              </a:tblGrid>
              <a:tr h="2991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①短板问题定义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②短板问题原因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cPr/>
                </a:tc>
              </a:tr>
              <a:tr h="170132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1.</a:t>
                      </a:r>
                      <a:r>
                        <a:rPr lang="zh-CN" altLang="en-US" sz="14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生产过程中，手工作业量化标准不规范，缺少专业生产制造 设备，产品制造过程各种参数标准化不全面，产品作业过程无设备防错能力，</a:t>
                      </a:r>
                      <a:endParaRPr lang="zh-CN" altLang="en-US" sz="1400" b="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en-US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 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1.</a:t>
                      </a:r>
                      <a:r>
                        <a:rPr lang="zh-CN" altLang="en-US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缺少专业的工艺人员现场策划和加工合理化，</a:t>
                      </a:r>
                      <a:endParaRPr lang="en-US" altLang="zh-CN" sz="140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2.</a:t>
                      </a:r>
                      <a:r>
                        <a:rPr lang="zh-CN" altLang="en-US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生产作业过程生产制造设备无专业人员进行设计及委外技术支持，</a:t>
                      </a:r>
                      <a:endParaRPr lang="en-US" altLang="zh-CN" sz="140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3.</a:t>
                      </a:r>
                      <a:r>
                        <a:rPr lang="zh-CN" altLang="en-US" sz="1400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员工培训能力不足，关键工序防错手段缺失</a:t>
                      </a:r>
                      <a:endParaRPr lang="zh-CN" altLang="en-US" sz="1400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180027"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⑤改进措施实施</a:t>
                      </a:r>
                      <a:endParaRPr lang="zh-CN" alt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9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⑥效果跟踪验证</a:t>
                      </a:r>
                      <a:endParaRPr lang="zh-CN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r>
                        <a:rPr lang="zh-CN" alt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异常或需要决策的问题</a:t>
                      </a:r>
                      <a:endParaRPr lang="zh-CN" alt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027"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实际</a:t>
                      </a:r>
                      <a:r>
                        <a:rPr lang="zh-CN" alt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altLang="zh-CN" sz="9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</a:t>
                      </a:r>
                      <a:r>
                        <a:rPr lang="zh-CN" altLang="en-US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23251">
                <a:tc gridSpan="2">
                  <a:txBody>
                    <a:bodyPr/>
                    <a:lstStyle/>
                    <a:p>
                      <a:pPr marL="0" marR="0" lvl="0" indent="0" algn="ctr" defTabSz="91376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zh-CN" sz="14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2" charset="0"/>
                        </a:defRPr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altLang="en-US" sz="9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椭圆 23"/>
          <p:cNvSpPr/>
          <p:nvPr/>
        </p:nvSpPr>
        <p:spPr>
          <a:xfrm>
            <a:off x="513182" y="5756756"/>
            <a:ext cx="227796" cy="233708"/>
          </a:xfrm>
          <a:prstGeom prst="ellipse">
            <a:avLst/>
          </a:prstGeom>
          <a:solidFill>
            <a:srgbClr val="00B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548715" y="5756756"/>
            <a:ext cx="227796" cy="233708"/>
          </a:xfrm>
          <a:prstGeom prst="ellipse">
            <a:avLst/>
          </a:prstGeom>
          <a:solidFill>
            <a:srgbClr val="FFFF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463451" y="5756756"/>
            <a:ext cx="227796" cy="233708"/>
          </a:xfrm>
          <a:prstGeom prst="ellipse">
            <a:avLst/>
          </a:prstGeom>
          <a:solidFill>
            <a:srgbClr val="FF000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zh-CN" altLang="en-US" sz="900" b="1" dirty="0">
              <a:solidFill>
                <a:srgbClr val="000000"/>
              </a:solidFill>
            </a:endParaRPr>
          </a:p>
        </p:txBody>
      </p:sp>
      <p:sp>
        <p:nvSpPr>
          <p:cNvPr id="27" name="Rectangle 49"/>
          <p:cNvSpPr/>
          <p:nvPr/>
        </p:nvSpPr>
        <p:spPr>
          <a:xfrm>
            <a:off x="1231268" y="1798139"/>
            <a:ext cx="2844454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 defTabSz="913765"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腰托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阀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制造工艺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49"/>
          <p:cNvSpPr/>
          <p:nvPr/>
        </p:nvSpPr>
        <p:spPr>
          <a:xfrm>
            <a:off x="4934528" y="1789426"/>
            <a:ext cx="2019343" cy="3747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rPr lang="zh-CN" altLang="en-US" sz="900" kern="1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制造过程标准化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49"/>
          <p:cNvSpPr/>
          <p:nvPr/>
        </p:nvSpPr>
        <p:spPr>
          <a:xfrm>
            <a:off x="7712852" y="1806944"/>
            <a:ext cx="1672064" cy="3720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周洪基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6"/>
          <p:cNvSpPr>
            <a:spLocks noChangeArrowheads="1"/>
          </p:cNvSpPr>
          <p:nvPr/>
        </p:nvSpPr>
        <p:spPr bwMode="auto">
          <a:xfrm>
            <a:off x="603251" y="211667"/>
            <a:ext cx="11006667" cy="46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00" tIns="48000" rIns="48000" bIns="48000">
            <a:spAutoFit/>
          </a:bodyPr>
          <a:lstStyle/>
          <a:p>
            <a:pPr>
              <a:spcBef>
                <a:spcPts val="800"/>
              </a:spcBef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二、供应商质量能力提升项目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194308" name="Table 7"/>
          <p:cNvGraphicFramePr>
            <a:graphicFrameLocks noGrp="1"/>
          </p:cNvGraphicFramePr>
          <p:nvPr/>
        </p:nvGraphicFramePr>
        <p:xfrm>
          <a:off x="687917" y="1253067"/>
          <a:ext cx="10919882" cy="3420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657"/>
                <a:gridCol w="1959109"/>
                <a:gridCol w="2852576"/>
                <a:gridCol w="1273047"/>
                <a:gridCol w="1315681"/>
                <a:gridCol w="2945812"/>
              </a:tblGrid>
              <a:tr h="372533">
                <a:tc rowSpan="11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zh-CN" altLang="en-US" sz="13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 Unicode MS" pitchFamily="34" charset="-122"/>
                        </a:rPr>
                        <a:t>供应商基本信息</a:t>
                      </a:r>
                      <a:endParaRPr lang="en-US" altLang="zh-CN" sz="13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供应商名称（全称）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北京光华荣昌汽车部件有限公司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生产地址</a:t>
                      </a:r>
                      <a:endParaRPr lang="en-US" altLang="ko-KR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北京市昌平区流村工业园区</a:t>
                      </a: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600</a:t>
                      </a: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号院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供应商代码</a:t>
                      </a:r>
                      <a:endParaRPr lang="en-US" altLang="ko-KR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ko-KR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A0250</a:t>
                      </a:r>
                      <a:endParaRPr lang="en-US" altLang="ko-KR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企业性质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股份有限公司（非上市）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企业法人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赵月强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联络人及电话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韩香伶</a:t>
                      </a: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/18601235520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42672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配套福田品牌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戴姆勒、奥铃、欧马可、图雅诺</a:t>
                      </a: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、时代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配套福田产品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座椅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上年度销售额（万元）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23000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上年度供货额（万元）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客户</a:t>
                      </a: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TOP1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23000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客户</a:t>
                      </a: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TOP2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8300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客户</a:t>
                      </a: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TOP3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6000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员工总数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911</a:t>
                      </a: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人</a:t>
                      </a:r>
                      <a:endParaRPr lang="zh-CN" altLang="en-US" sz="13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管理人员数量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研发人员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47</a:t>
                      </a: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人</a:t>
                      </a:r>
                      <a:endParaRPr lang="zh-CN" altLang="en-US" sz="13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工艺人员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15</a:t>
                      </a: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人</a:t>
                      </a:r>
                      <a:endParaRPr lang="zh-CN" altLang="en-US" sz="13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27432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质量人员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30</a:t>
                      </a:r>
                      <a:r>
                        <a:rPr lang="zh-CN" altLang="en-US" sz="13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人</a:t>
                      </a:r>
                      <a:endParaRPr lang="zh-CN" altLang="en-US" sz="13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  <a:tr h="426720"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质量认证情况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ISO9001:2015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IATF16949:2016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证书有效期</a:t>
                      </a:r>
                      <a:endParaRPr lang="zh-CN" altLang="en-US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52796" marR="52796" marT="52800" marB="52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 hMerge="1">
                  <a:tcPr marL="39600" marR="39600" marT="39600" marB="39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lnSpc>
                          <a:spcPts val="9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Arial Unicode MS" pitchFamily="34" charset="-122"/>
                        </a:rPr>
                        <a:t>2027-02-26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 Unicode MS" pitchFamily="34" charset="-122"/>
                      </a:endParaRPr>
                    </a:p>
                  </a:txBody>
                  <a:tcPr marL="121911" marR="121911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1048638" name="矩形 94"/>
          <p:cNvSpPr/>
          <p:nvPr/>
        </p:nvSpPr>
        <p:spPr>
          <a:xfrm>
            <a:off x="571500" y="783168"/>
            <a:ext cx="1058333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、供应商基本信息</a:t>
            </a:r>
            <a:endParaRPr lang="en-US" altLang="zh-CN" sz="16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327" name="组合 48"/>
          <p:cNvGrpSpPr/>
          <p:nvPr/>
        </p:nvGrpSpPr>
        <p:grpSpPr bwMode="auto">
          <a:xfrm>
            <a:off x="690034" y="4688418"/>
            <a:ext cx="10612967" cy="1670049"/>
            <a:chOff x="450" y="3509"/>
            <a:chExt cx="13517" cy="6430"/>
          </a:xfrm>
        </p:grpSpPr>
        <p:cxnSp>
          <p:nvCxnSpPr>
            <p:cNvPr id="26" name="肘形连接符 25"/>
            <p:cNvCxnSpPr/>
            <p:nvPr/>
          </p:nvCxnSpPr>
          <p:spPr>
            <a:xfrm rot="16200000" flipH="1">
              <a:off x="7198" y="1350"/>
              <a:ext cx="8" cy="12215"/>
            </a:xfrm>
            <a:prstGeom prst="bentConnector3">
              <a:avLst>
                <a:gd name="adj1" fmla="val -19690122"/>
              </a:avLst>
            </a:prstGeom>
            <a:ln w="101600" cmpd="sng">
              <a:solidFill>
                <a:srgbClr val="BCBE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 167"/>
            <p:cNvSpPr/>
            <p:nvPr/>
          </p:nvSpPr>
          <p:spPr>
            <a:xfrm>
              <a:off x="12665" y="7210"/>
              <a:ext cx="1302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工艺工程部</a:t>
              </a:r>
              <a:endParaRPr lang="zh-CN" altLang="en-US" sz="1335" noProof="1">
                <a:solidFill>
                  <a:schemeClr val="tx1"/>
                </a:solidFill>
              </a:endParaRPr>
            </a:p>
          </p:txBody>
        </p:sp>
        <p:sp>
          <p:nvSpPr>
            <p:cNvPr id="11330" name="TextBox 6"/>
            <p:cNvSpPr txBox="1">
              <a:spLocks noChangeArrowheads="1"/>
            </p:cNvSpPr>
            <p:nvPr/>
          </p:nvSpPr>
          <p:spPr bwMode="auto">
            <a:xfrm>
              <a:off x="3051" y="3509"/>
              <a:ext cx="8297" cy="1145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335" dirty="0">
                  <a:latin typeface="宋体" panose="02010600030101010101" pitchFamily="2" charset="-122"/>
                  <a:ea typeface="微软雅黑" panose="020B0503020204020204" pitchFamily="34" charset="-122"/>
                </a:rPr>
                <a:t>北京光华荣昌汽车部件有限公司组织架构</a:t>
              </a:r>
              <a:endParaRPr lang="zh-CN" altLang="en-US" sz="1335" dirty="0">
                <a:latin typeface="宋体" panose="02010600030101010101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 167"/>
            <p:cNvSpPr/>
            <p:nvPr/>
          </p:nvSpPr>
          <p:spPr>
            <a:xfrm>
              <a:off x="11135" y="7210"/>
              <a:ext cx="1302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智能座椅二部</a:t>
              </a:r>
              <a:endParaRPr lang="zh-CN" altLang="en-US" sz="1335" noProof="1">
                <a:solidFill>
                  <a:schemeClr val="tx1"/>
                </a:solidFill>
              </a:endParaRPr>
            </a:p>
          </p:txBody>
        </p:sp>
        <p:sp>
          <p:nvSpPr>
            <p:cNvPr id="30" name=" 167"/>
            <p:cNvSpPr/>
            <p:nvPr/>
          </p:nvSpPr>
          <p:spPr>
            <a:xfrm>
              <a:off x="9607" y="7210"/>
              <a:ext cx="1303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轻卡事业部</a:t>
              </a:r>
              <a:endParaRPr lang="zh-CN" altLang="en-US" sz="1335" noProof="1">
                <a:solidFill>
                  <a:schemeClr val="tx1"/>
                </a:solidFill>
              </a:endParaRPr>
            </a:p>
          </p:txBody>
        </p:sp>
        <p:sp>
          <p:nvSpPr>
            <p:cNvPr id="31" name=" 167"/>
            <p:cNvSpPr/>
            <p:nvPr/>
          </p:nvSpPr>
          <p:spPr>
            <a:xfrm>
              <a:off x="8077" y="7210"/>
              <a:ext cx="1303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智能座椅一部</a:t>
              </a:r>
              <a:endParaRPr lang="zh-CN" altLang="en-US" sz="1335" noProof="1">
                <a:solidFill>
                  <a:schemeClr val="tx1"/>
                </a:solidFill>
              </a:endParaRPr>
            </a:p>
          </p:txBody>
        </p:sp>
        <p:sp>
          <p:nvSpPr>
            <p:cNvPr id="32" name=" 167"/>
            <p:cNvSpPr/>
            <p:nvPr/>
          </p:nvSpPr>
          <p:spPr>
            <a:xfrm>
              <a:off x="5020" y="7210"/>
              <a:ext cx="1302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人力资源部</a:t>
              </a:r>
              <a:endParaRPr lang="zh-CN" altLang="en-US" sz="1335" noProof="1">
                <a:solidFill>
                  <a:schemeClr val="tx1"/>
                </a:solidFill>
              </a:endParaRPr>
            </a:p>
          </p:txBody>
        </p:sp>
        <p:sp>
          <p:nvSpPr>
            <p:cNvPr id="33" name=" 167"/>
            <p:cNvSpPr/>
            <p:nvPr/>
          </p:nvSpPr>
          <p:spPr>
            <a:xfrm>
              <a:off x="6547" y="7210"/>
              <a:ext cx="1305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财务部</a:t>
              </a:r>
              <a:endParaRPr lang="zh-CN" altLang="en-US" sz="1335" noProof="1">
                <a:solidFill>
                  <a:schemeClr val="tx1"/>
                </a:solidFill>
              </a:endParaRPr>
            </a:p>
          </p:txBody>
        </p:sp>
        <p:sp>
          <p:nvSpPr>
            <p:cNvPr id="34" name=" 167"/>
            <p:cNvSpPr/>
            <p:nvPr/>
          </p:nvSpPr>
          <p:spPr>
            <a:xfrm>
              <a:off x="3511" y="7210"/>
              <a:ext cx="1302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运营管理部</a:t>
              </a:r>
              <a:endParaRPr lang="zh-CN" altLang="en-US" sz="1335" noProof="1">
                <a:solidFill>
                  <a:schemeClr val="tx1"/>
                </a:solidFill>
              </a:endParaRPr>
            </a:p>
          </p:txBody>
        </p:sp>
        <p:sp>
          <p:nvSpPr>
            <p:cNvPr id="35" name=" 167"/>
            <p:cNvSpPr/>
            <p:nvPr/>
          </p:nvSpPr>
          <p:spPr>
            <a:xfrm>
              <a:off x="1874" y="7210"/>
              <a:ext cx="1511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工程研究院（项目、研发、试验）</a:t>
              </a:r>
              <a:endParaRPr lang="en-US" altLang="zh-CN" sz="1335" noProof="1">
                <a:solidFill>
                  <a:schemeClr val="tx1"/>
                </a:solidFill>
              </a:endParaRPr>
            </a:p>
          </p:txBody>
        </p:sp>
        <p:sp>
          <p:nvSpPr>
            <p:cNvPr id="36" name=" 167"/>
            <p:cNvSpPr/>
            <p:nvPr/>
          </p:nvSpPr>
          <p:spPr>
            <a:xfrm>
              <a:off x="450" y="7210"/>
              <a:ext cx="1302" cy="2729"/>
            </a:xfrm>
            <a:prstGeom prst="round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r>
                <a:rPr lang="zh-CN" altLang="en-US" sz="1335" noProof="1">
                  <a:solidFill>
                    <a:schemeClr val="tx1"/>
                  </a:solidFill>
                </a:rPr>
                <a:t>营销中心</a:t>
              </a:r>
              <a:endParaRPr lang="zh-CN" altLang="en-US" sz="1335" noProof="1">
                <a:solidFill>
                  <a:schemeClr val="tx1"/>
                </a:solidFill>
              </a:endParaRPr>
            </a:p>
          </p:txBody>
        </p:sp>
        <p:cxnSp>
          <p:nvCxnSpPr>
            <p:cNvPr id="37" name="直接连接符 36"/>
            <p:cNvCxnSpPr>
              <a:stCxn id="33" idx="0"/>
              <a:endCxn id="11330" idx="2"/>
            </p:cNvCxnSpPr>
            <p:nvPr/>
          </p:nvCxnSpPr>
          <p:spPr>
            <a:xfrm rot="5400000" flipH="1" flipV="1">
              <a:off x="5982" y="5991"/>
              <a:ext cx="2437" cy="0"/>
            </a:xfrm>
            <a:prstGeom prst="line">
              <a:avLst/>
            </a:prstGeom>
            <a:ln w="101600" cmpd="sng">
              <a:solidFill>
                <a:srgbClr val="BCBE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6" idx="0"/>
              <a:endCxn id="27" idx="0"/>
            </p:cNvCxnSpPr>
            <p:nvPr/>
          </p:nvCxnSpPr>
          <p:spPr>
            <a:xfrm flipV="1">
              <a:off x="5672" y="5734"/>
              <a:ext cx="0" cy="1475"/>
            </a:xfrm>
            <a:prstGeom prst="line">
              <a:avLst/>
            </a:prstGeom>
            <a:ln w="101600" cmpd="sng">
              <a:solidFill>
                <a:srgbClr val="BCBE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36" idx="0"/>
              <a:endCxn id="27" idx="0"/>
            </p:cNvCxnSpPr>
            <p:nvPr/>
          </p:nvCxnSpPr>
          <p:spPr>
            <a:xfrm flipV="1">
              <a:off x="8729" y="5734"/>
              <a:ext cx="0" cy="1475"/>
            </a:xfrm>
            <a:prstGeom prst="line">
              <a:avLst/>
            </a:prstGeom>
            <a:ln w="101600" cmpd="sng">
              <a:solidFill>
                <a:srgbClr val="BCBE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stCxn id="36" idx="0"/>
              <a:endCxn id="27" idx="0"/>
            </p:cNvCxnSpPr>
            <p:nvPr/>
          </p:nvCxnSpPr>
          <p:spPr>
            <a:xfrm flipV="1">
              <a:off x="11786" y="5734"/>
              <a:ext cx="0" cy="1475"/>
            </a:xfrm>
            <a:prstGeom prst="line">
              <a:avLst/>
            </a:prstGeom>
            <a:ln w="101600" cmpd="sng">
              <a:solidFill>
                <a:srgbClr val="BCBE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>
              <a:stCxn id="36" idx="0"/>
              <a:endCxn id="27" idx="0"/>
            </p:cNvCxnSpPr>
            <p:nvPr/>
          </p:nvCxnSpPr>
          <p:spPr>
            <a:xfrm flipV="1">
              <a:off x="2612" y="5734"/>
              <a:ext cx="0" cy="1475"/>
            </a:xfrm>
            <a:prstGeom prst="line">
              <a:avLst/>
            </a:prstGeom>
            <a:ln w="101600" cmpd="sng">
              <a:solidFill>
                <a:srgbClr val="BCBE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36" idx="0"/>
              <a:endCxn id="27" idx="0"/>
            </p:cNvCxnSpPr>
            <p:nvPr/>
          </p:nvCxnSpPr>
          <p:spPr>
            <a:xfrm flipV="1">
              <a:off x="4143" y="5734"/>
              <a:ext cx="0" cy="1475"/>
            </a:xfrm>
            <a:prstGeom prst="line">
              <a:avLst/>
            </a:prstGeom>
            <a:ln w="101600" cmpd="sng">
              <a:solidFill>
                <a:srgbClr val="BCBE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36" idx="0"/>
              <a:endCxn id="27" idx="0"/>
            </p:cNvCxnSpPr>
            <p:nvPr/>
          </p:nvCxnSpPr>
          <p:spPr>
            <a:xfrm flipV="1">
              <a:off x="10258" y="5734"/>
              <a:ext cx="0" cy="1475"/>
            </a:xfrm>
            <a:prstGeom prst="line">
              <a:avLst/>
            </a:prstGeom>
            <a:ln w="101600" cmpd="sng">
              <a:solidFill>
                <a:srgbClr val="BCBE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a87d3cf-238b-488a-924b-1f0e854bf3db}"/>
</p:tagLst>
</file>

<file path=ppt/tags/tag10.xml><?xml version="1.0" encoding="utf-8"?>
<p:tagLst xmlns:p="http://schemas.openxmlformats.org/presentationml/2006/main">
  <p:tag name="KSO_WM_UNIT_TABLE_BEAUTIFY" val="smartTable{1b3910d5-cf78-47eb-b006-f7724697f48f}"/>
  <p:tag name="TABLE_ENDDRAG_ORIGIN_RECT" val="705*295"/>
  <p:tag name="TABLE_ENDDRAG_RECT" val="7*70*705*295"/>
</p:tagLst>
</file>

<file path=ppt/tags/tag11.xml><?xml version="1.0" encoding="utf-8"?>
<p:tagLst xmlns:p="http://schemas.openxmlformats.org/presentationml/2006/main">
  <p:tag name="KSO_WM_UNIT_TABLE_BEAUTIFY" val="smartTable{b85f5e84-7d6b-48ff-a445-082e2fee0e99}"/>
  <p:tag name="TABLE_ENDDRAG_ORIGIN_RECT" val="645*293"/>
  <p:tag name="TABLE_ENDDRAG_RECT" val="36*68*645*293"/>
</p:tagLst>
</file>

<file path=ppt/tags/tag12.xml><?xml version="1.0" encoding="utf-8"?>
<p:tagLst xmlns:p="http://schemas.openxmlformats.org/presentationml/2006/main">
  <p:tag name="KSO_WM_UNIT_TABLE_BEAUTIFY" val="smartTable{7e153e49-78d1-4508-93df-b25b11c0aa70}"/>
  <p:tag name="TABLE_ENDDRAG_ORIGIN_RECT" val="632*199"/>
  <p:tag name="TABLE_ENDDRAG_RECT" val="43*70*632*199"/>
</p:tagLst>
</file>

<file path=ppt/tags/tag13.xml><?xml version="1.0" encoding="utf-8"?>
<p:tagLst xmlns:p="http://schemas.openxmlformats.org/presentationml/2006/main">
  <p:tag name="KSO_WM_UNIT_TABLE_BEAUTIFY" val="smartTable{19763aed-93cb-4dc3-b115-021ea49cc22b}"/>
  <p:tag name="TABLE_ENDDRAG_ORIGIN_RECT" val="632*308"/>
  <p:tag name="TABLE_ENDDRAG_RECT" val="38*70*632*308"/>
</p:tagLst>
</file>

<file path=ppt/tags/tag14.xml><?xml version="1.0" encoding="utf-8"?>
<p:tagLst xmlns:p="http://schemas.openxmlformats.org/presentationml/2006/main">
  <p:tag name="KSO_WM_UNIT_TABLE_BEAUTIFY" val="smartTable{c53217ea-7d3c-40ff-8e4d-6d5e8edf57f6}"/>
  <p:tag name="TABLE_ENDDRAG_ORIGIN_RECT" val="632*308"/>
  <p:tag name="TABLE_ENDDRAG_RECT" val="38*70*632*308"/>
</p:tagLst>
</file>

<file path=ppt/tags/tag15.xml><?xml version="1.0" encoding="utf-8"?>
<p:tagLst xmlns:p="http://schemas.openxmlformats.org/presentationml/2006/main">
  <p:tag name="KSO_WM_UNIT_TABLE_BEAUTIFY" val="smartTable{1082e066-ef19-4eab-bdab-f82352b7c3c5}"/>
  <p:tag name="TABLE_ENDDRAG_ORIGIN_RECT" val="474*280"/>
  <p:tag name="TABLE_ENDDRAG_RECT" val="43*76*474*280"/>
</p:tagLst>
</file>

<file path=ppt/tags/tag16.xml><?xml version="1.0" encoding="utf-8"?>
<p:tagLst xmlns:p="http://schemas.openxmlformats.org/presentationml/2006/main">
  <p:tag name="KSO_WM_UNIT_TABLE_BEAUTIFY" val="smartTable{834aa53d-5020-4f3d-a3f7-91dfaf0ca1cf}"/>
</p:tagLst>
</file>

<file path=ppt/tags/tag17.xml><?xml version="1.0" encoding="utf-8"?>
<p:tagLst xmlns:p="http://schemas.openxmlformats.org/presentationml/2006/main">
  <p:tag name="KSO_WM_UNIT_TABLE_BEAUTIFY" val="smartTable{123b9376-be95-4f05-8304-e27c0f2d5fa5}"/>
</p:tagLst>
</file>

<file path=ppt/tags/tag18.xml><?xml version="1.0" encoding="utf-8"?>
<p:tagLst xmlns:p="http://schemas.openxmlformats.org/presentationml/2006/main">
  <p:tag name="KSO_WM_UNIT_TABLE_BEAUTIFY" val="smartTable{c21de5a0-a36e-4b7e-a594-8b304c6e3ae8}"/>
</p:tagLst>
</file>

<file path=ppt/tags/tag19.xml><?xml version="1.0" encoding="utf-8"?>
<p:tagLst xmlns:p="http://schemas.openxmlformats.org/presentationml/2006/main">
  <p:tag name="KSO_WM_UNIT_TABLE_BEAUTIFY" val="smartTable{9cf1d4a0-1817-43dd-93d8-4769aee10292}"/>
</p:tagLst>
</file>

<file path=ppt/tags/tag2.xml><?xml version="1.0" encoding="utf-8"?>
<p:tagLst xmlns:p="http://schemas.openxmlformats.org/presentationml/2006/main">
  <p:tag name="KSO_WM_UNIT_TABLE_BEAUTIFY" val="smartTable{4d4025a8-1940-4aa3-9626-94a5491309a8}"/>
</p:tagLst>
</file>

<file path=ppt/tags/tag20.xml><?xml version="1.0" encoding="utf-8"?>
<p:tagLst xmlns:p="http://schemas.openxmlformats.org/presentationml/2006/main">
  <p:tag name="ISLIDE.THEME" val="#561423"/>
  <p:tag name="ISLIDE.GUIDESSETTING" val="{&quot;Id&quot;:&quot;8e4c0f73-9726-4c86-ba58-f8a6268ca463&quot;,&quot;Name&quot;:&quot;自定义&quot;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3.xml><?xml version="1.0" encoding="utf-8"?>
<p:tagLst xmlns:p="http://schemas.openxmlformats.org/presentationml/2006/main">
  <p:tag name="KSO_WM_UNIT_TABLE_BEAUTIFY" val="smartTable{85272360-97e3-4048-a20c-e80a8eca92ad}"/>
</p:tagLst>
</file>

<file path=ppt/tags/tag4.xml><?xml version="1.0" encoding="utf-8"?>
<p:tagLst xmlns:p="http://schemas.openxmlformats.org/presentationml/2006/main">
  <p:tag name="KSO_WM_UNIT_TABLE_BEAUTIFY" val="smartTable{d4f5c71e-78c6-4cb2-bef7-33c77750dd6e}"/>
</p:tagLst>
</file>

<file path=ppt/tags/tag5.xml><?xml version="1.0" encoding="utf-8"?>
<p:tagLst xmlns:p="http://schemas.openxmlformats.org/presentationml/2006/main">
  <p:tag name="KSO_WM_UNIT_TABLE_BEAUTIFY" val="smartTable{d4f5c71e-78c6-4cb2-bef7-33c77750dd6e}"/>
</p:tagLst>
</file>

<file path=ppt/tags/tag6.xml><?xml version="1.0" encoding="utf-8"?>
<p:tagLst xmlns:p="http://schemas.openxmlformats.org/presentationml/2006/main">
  <p:tag name="KSO_WM_UNIT_TABLE_BEAUTIFY" val="smartTable{1ed5c0dc-7129-46b7-b385-e3a5d471f12a}"/>
</p:tagLst>
</file>

<file path=ppt/tags/tag7.xml><?xml version="1.0" encoding="utf-8"?>
<p:tagLst xmlns:p="http://schemas.openxmlformats.org/presentationml/2006/main">
  <p:tag name="KSO_WM_UNIT_TABLE_BEAUTIFY" val="smartTable{d8096eed-0e2d-4de7-8ec6-3cd956511e23}"/>
</p:tagLst>
</file>

<file path=ppt/tags/tag8.xml><?xml version="1.0" encoding="utf-8"?>
<p:tagLst xmlns:p="http://schemas.openxmlformats.org/presentationml/2006/main">
  <p:tag name="KSO_WM_UNIT_TABLE_BEAUTIFY" val="smartTable{9822fc49-68ca-45de-9a33-cf1997502854}"/>
</p:tagLst>
</file>

<file path=ppt/tags/tag9.xml><?xml version="1.0" encoding="utf-8"?>
<p:tagLst xmlns:p="http://schemas.openxmlformats.org/presentationml/2006/main">
  <p:tag name="KSO_WM_UNIT_TABLE_BEAUTIFY" val="smartTable{ae191433-a532-4687-ad34-0fe249b0e24d}"/>
  <p:tag name="TABLE_ENDDRAG_ORIGIN_RECT" val="705*264"/>
  <p:tag name="TABLE_ENDDRAG_RECT" val="7*70*705*264"/>
</p:tagLst>
</file>

<file path=ppt/theme/theme1.xml><?xml version="1.0" encoding="utf-8"?>
<a:theme xmlns:a="http://schemas.openxmlformats.org/drawingml/2006/main" name="主题1">
  <a:themeElements>
    <a:clrScheme name="自定义 29">
      <a:dk1>
        <a:srgbClr val="000000"/>
      </a:dk1>
      <a:lt1>
        <a:srgbClr val="FFFFFF"/>
      </a:lt1>
      <a:dk2>
        <a:srgbClr val="B4BCBF"/>
      </a:dk2>
      <a:lt2>
        <a:srgbClr val="DBDFE2"/>
      </a:lt2>
      <a:accent1>
        <a:srgbClr val="3B82C5"/>
      </a:accent1>
      <a:accent2>
        <a:srgbClr val="041954"/>
      </a:accent2>
      <a:accent3>
        <a:srgbClr val="3A4759"/>
      </a:accent3>
      <a:accent4>
        <a:srgbClr val="F5A600"/>
      </a:accent4>
      <a:accent5>
        <a:srgbClr val="FAE02C"/>
      </a:accent5>
      <a:accent6>
        <a:srgbClr val="55B87F"/>
      </a:accent6>
      <a:hlink>
        <a:srgbClr val="FFFFFF"/>
      </a:hlink>
      <a:folHlink>
        <a:srgbClr val="FFFFFF"/>
      </a:folHlink>
    </a:clrScheme>
    <a:fontScheme name="标准字体">
      <a:majorFont>
        <a:latin typeface="福田自由体 Medium"/>
        <a:ea typeface="福田自由体 Medium"/>
        <a:cs typeface=""/>
      </a:majorFont>
      <a:minorFont>
        <a:latin typeface="福田自由体 Light"/>
        <a:ea typeface="福田自由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</Template>
  <TotalTime>0</TotalTime>
  <Words>16931</Words>
  <Application>WPS 演示</Application>
  <PresentationFormat>宽屏</PresentationFormat>
  <Paragraphs>2222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4" baseType="lpstr">
      <vt:lpstr>Arial</vt:lpstr>
      <vt:lpstr>宋体</vt:lpstr>
      <vt:lpstr>Wingdings</vt:lpstr>
      <vt:lpstr>福田自由体 Light</vt:lpstr>
      <vt:lpstr>福田自由体 Medium</vt:lpstr>
      <vt:lpstr>微软雅黑</vt:lpstr>
      <vt:lpstr>OPPOSans R</vt:lpstr>
      <vt:lpstr>微软雅黑 Light</vt:lpstr>
      <vt:lpstr>Times New Roman</vt:lpstr>
      <vt:lpstr>Calibri</vt:lpstr>
      <vt:lpstr>等线</vt:lpstr>
      <vt:lpstr>Arial Unicode MS</vt:lpstr>
      <vt:lpstr>方正兰亭黑_GBK</vt:lpstr>
      <vt:lpstr>黑体</vt:lpstr>
      <vt:lpstr>Arial Unicode MS</vt:lpstr>
      <vt:lpstr>Calibri</vt:lpstr>
      <vt:lpstr>福田自由体 Light</vt:lpstr>
      <vt:lpstr>Segoe Print</vt:lpstr>
      <vt:lpstr>主题1</vt:lpstr>
      <vt:lpstr>PowerPoint 演示文稿</vt:lpstr>
      <vt:lpstr>供应商质量能力提升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PowerPoint  Standard Template</dc:title>
  <dc:creator>Mu</dc:creator>
  <cp:lastModifiedBy>86176</cp:lastModifiedBy>
  <cp:revision>228</cp:revision>
  <cp:lastPrinted>2021-03-11T16:00:00Z</cp:lastPrinted>
  <dcterms:created xsi:type="dcterms:W3CDTF">2021-03-11T16:00:00Z</dcterms:created>
  <dcterms:modified xsi:type="dcterms:W3CDTF">2025-03-25T13:06:11Z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55880406-49d3-4ab6-ac29-da5961e5a369</vt:lpwstr>
  </property>
  <property fmtid="{D5CDD505-2E9C-101B-9397-08002B2CF9AE}" pid="3" name="ICV">
    <vt:lpwstr>E309C99A9BF8400C84C5A3C3F6ABA636</vt:lpwstr>
  </property>
  <property fmtid="{D5CDD505-2E9C-101B-9397-08002B2CF9AE}" pid="4" name="KSOProductBuildVer">
    <vt:lpwstr>2052-12.1.0.20305</vt:lpwstr>
  </property>
</Properties>
</file>