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6" r:id="rId3"/>
    <p:sldId id="1355" r:id="rId5"/>
    <p:sldId id="1509" r:id="rId6"/>
    <p:sldId id="1514" r:id="rId7"/>
    <p:sldId id="1515" r:id="rId8"/>
    <p:sldId id="1184" r:id="rId9"/>
  </p:sldIdLst>
  <p:sldSz cx="12192000" cy="6858000"/>
  <p:notesSz cx="9865995" cy="673544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A9D18E"/>
    <a:srgbClr val="F2EBD2"/>
    <a:srgbClr val="2E75B6"/>
    <a:srgbClr val="6EA7DA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6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81405" y="2204720"/>
            <a:ext cx="10087610" cy="1800225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38481" y="2627802"/>
            <a:ext cx="6726801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重汽产品整椅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线体组装说明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16" y="332656"/>
            <a:ext cx="4896544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/>
              <a:t>目录</a:t>
            </a:r>
            <a:endParaRPr lang="zh-CN" dirty="0"/>
          </a:p>
        </p:txBody>
      </p:sp>
      <p:sp>
        <p:nvSpPr>
          <p:cNvPr id="36" name="文本框 26"/>
          <p:cNvSpPr txBox="1"/>
          <p:nvPr/>
        </p:nvSpPr>
        <p:spPr>
          <a:xfrm>
            <a:off x="4365625" y="2681605"/>
            <a:ext cx="383730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75 SemiBold" panose="00020600040101010101" pitchFamily="18" charset="-122"/>
              </a:rPr>
              <a:t>一、</a:t>
            </a:r>
            <a:r>
              <a:rPr 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75 SemiBold" panose="00020600040101010101" pitchFamily="18" charset="-122"/>
                <a:sym typeface="+mn-ea"/>
              </a:rPr>
              <a:t>整体情况说明</a:t>
            </a:r>
            <a:endParaRPr 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阿里巴巴普惠体 2.0 75 SemiBold" panose="00020600040101010101" pitchFamily="18" charset="-122"/>
              <a:sym typeface="+mn-ea"/>
            </a:endParaRPr>
          </a:p>
        </p:txBody>
      </p:sp>
      <p:sp>
        <p:nvSpPr>
          <p:cNvPr id="11" name="AutoShape 292"/>
          <p:cNvSpPr>
            <a:spLocks noChangeArrowheads="1"/>
          </p:cNvSpPr>
          <p:nvPr/>
        </p:nvSpPr>
        <p:spPr bwMode="auto">
          <a:xfrm rot="10800000" flipV="1">
            <a:off x="26035" y="2365375"/>
            <a:ext cx="3403600" cy="1907540"/>
          </a:xfrm>
          <a:prstGeom prst="parallelogram">
            <a:avLst>
              <a:gd name="adj" fmla="val 0"/>
            </a:avLst>
          </a:prstGeom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anchor="ctr"/>
          <a:lstStyle/>
          <a:p>
            <a:pPr defTabSz="990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4360545" y="3399790"/>
            <a:ext cx="438340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H4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生产线副驾托盘兼容性说明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26"/>
          <p:cNvSpPr txBox="1"/>
          <p:nvPr/>
        </p:nvSpPr>
        <p:spPr>
          <a:xfrm>
            <a:off x="4382135" y="4217670"/>
            <a:ext cx="438340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H4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生产线副驾托盘改造说明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一、整体情况说明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矩形: 圆角 1"/>
          <p:cNvSpPr/>
          <p:nvPr>
            <p:custDataLst>
              <p:tags r:id="rId1"/>
            </p:custDataLst>
          </p:nvPr>
        </p:nvSpPr>
        <p:spPr>
          <a:xfrm>
            <a:off x="191135" y="911860"/>
            <a:ext cx="1242060" cy="1113155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现状说明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: 圆角 1"/>
          <p:cNvSpPr/>
          <p:nvPr>
            <p:custDataLst>
              <p:tags r:id="rId2"/>
            </p:custDataLst>
          </p:nvPr>
        </p:nvSpPr>
        <p:spPr>
          <a:xfrm>
            <a:off x="198755" y="2129790"/>
            <a:ext cx="1290320" cy="2219325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实施方案说明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583055" y="936625"/>
            <a:ext cx="10344785" cy="111061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产品在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H6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整椅线进行装配，工装托盘无适用定位销，座椅底座放置在托盘上无定位夹紧，影响装配效率且座椅存在脱落风险；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产品订单量增加，月最大需求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H6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线体定义为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产品整椅组装线，其中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A6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年销量预示为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万台，线体产量趋于饱和，后续无法满足重汽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产品交付需求；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583055" y="2161540"/>
            <a:ext cx="10344785" cy="21990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通过产品及线体整合，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整椅生产线定义为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产品整椅组装线，规划重汽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产品在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整椅组装线进行生产；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副驾线产能利用分析：以后续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副驾为主要产品计算，根据单日综合订单需求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件，标准节拍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90s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中重卡副驾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件，标准节拍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78s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，生产占用时间为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5.6h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单日生产需求按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套核算，正驾节拍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104s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，副驾节拍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90s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，生产占用时间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2.2h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副驾线单日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8h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中重卡副驾和重汽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产品订单需求，；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结合上述情况及投资最小化原则，进行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H4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副驾线托盘改造，并增加气密检测设备，满足重汽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产品生产需求；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费用投入预计：托盘：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22*7000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=154000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元，气密设备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元，共计</a:t>
            </a:r>
            <a:r>
              <a:rPr lang="en-US" altLang="zh-CN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169000</a:t>
            </a:r>
            <a:r>
              <a: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</a:t>
            </a: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: 圆角 1"/>
          <p:cNvSpPr/>
          <p:nvPr>
            <p:custDataLst>
              <p:tags r:id="rId5"/>
            </p:custDataLst>
          </p:nvPr>
        </p:nvSpPr>
        <p:spPr>
          <a:xfrm>
            <a:off x="209550" y="5285105"/>
            <a:ext cx="1290320" cy="1074420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实施计划说明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43125" y="5469890"/>
            <a:ext cx="8724900" cy="788670"/>
            <a:chOff x="4497" y="7441"/>
            <a:chExt cx="13740" cy="1242"/>
          </a:xfrm>
        </p:grpSpPr>
        <p:grpSp>
          <p:nvGrpSpPr>
            <p:cNvPr id="81" name="组合 80"/>
            <p:cNvGrpSpPr/>
            <p:nvPr/>
          </p:nvGrpSpPr>
          <p:grpSpPr>
            <a:xfrm>
              <a:off x="4497" y="7441"/>
              <a:ext cx="13741" cy="1243"/>
              <a:chOff x="2160" y="4791"/>
              <a:chExt cx="13741" cy="1632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2239" y="4883"/>
                <a:ext cx="13554" cy="1237"/>
                <a:chOff x="2525" y="7208"/>
                <a:chExt cx="13554" cy="914"/>
              </a:xfrm>
            </p:grpSpPr>
            <p:sp>
              <p:nvSpPr>
                <p:cNvPr id="83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2641" y="7671"/>
                  <a:ext cx="13438" cy="37"/>
                </a:xfrm>
                <a:prstGeom prst="line">
                  <a:avLst/>
                </a:prstGeom>
                <a:ln w="31750" cap="rnd">
                  <a:solidFill>
                    <a:srgbClr val="2E75B6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ko-KR" altLang="en-US">
                    <a:solidFill>
                      <a:prstClr val="black"/>
                    </a:solidFill>
                    <a:latin typeface="Modern H Light" panose="020B0603000000020004" pitchFamily="50" charset="-127"/>
                    <a:ea typeface="Modern H Light" panose="020B0603000000020004" pitchFamily="50" charset="-127"/>
                  </a:endParaRPr>
                </a:p>
              </p:txBody>
            </p:sp>
            <p:sp>
              <p:nvSpPr>
                <p:cNvPr id="84" name="타원 153"/>
                <p:cNvSpPr/>
                <p:nvPr/>
              </p:nvSpPr>
              <p:spPr>
                <a:xfrm>
                  <a:off x="2786" y="7600"/>
                  <a:ext cx="259" cy="198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2E75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2525" y="7224"/>
                  <a:ext cx="941" cy="322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altLang="en-US" sz="8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</a:rPr>
                    <a:t>方案确定</a:t>
                  </a:r>
                  <a:endParaRPr lang="en-US" altLang="ko-KR" sz="8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</a:endParaRPr>
                </a:p>
              </p:txBody>
            </p:sp>
            <p:sp>
              <p:nvSpPr>
                <p:cNvPr id="86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3649" y="7223"/>
                  <a:ext cx="1071" cy="296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sz="8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固定资产</a:t>
                  </a:r>
                  <a:r>
                    <a:rPr lang="zh-CN" sz="8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申请</a:t>
                  </a:r>
                  <a:endParaRPr lang="zh-CN" sz="8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1055" y="7848"/>
                  <a:ext cx="714" cy="194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defPPr>
                    <a:defRPr lang="ko-KR"/>
                  </a:defPPr>
                  <a:lvl1pPr algn="ctr">
                    <a:defRPr kumimoji="1" sz="800">
                      <a:latin typeface="Modern H Light" panose="020B0603000000020004" pitchFamily="50" charset="-127"/>
                      <a:ea typeface="Modern H Light" panose="020B0603000000020004" pitchFamily="50" charset="-127"/>
                    </a:defRPr>
                  </a:lvl1pPr>
                  <a:lvl2pPr marL="742950" indent="-28575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r>
                    <a:rPr lang="en-US" altLang="ko-KR" dirty="0">
                      <a:solidFill>
                        <a:prstClr val="black"/>
                      </a:solidFill>
                    </a:rPr>
                    <a:t>6/10</a:t>
                  </a:r>
                  <a:endParaRPr lang="en-US" altLang="ko-K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8756" y="7862"/>
                  <a:ext cx="645" cy="194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defPPr>
                    <a:defRPr lang="ko-KR"/>
                  </a:defPPr>
                  <a:lvl1pPr algn="ctr">
                    <a:defRPr kumimoji="1" sz="800">
                      <a:latin typeface="Modern H Light" panose="020B0603000000020004" pitchFamily="50" charset="-127"/>
                      <a:ea typeface="Modern H Light" panose="020B0603000000020004" pitchFamily="50" charset="-127"/>
                    </a:defRPr>
                  </a:lvl1pPr>
                  <a:lvl2pPr marL="742950" indent="-28575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r>
                    <a:rPr lang="en-US" altLang="ko-KR" dirty="0">
                      <a:solidFill>
                        <a:prstClr val="black"/>
                      </a:solidFill>
                    </a:rPr>
                    <a:t>5/10</a:t>
                  </a:r>
                  <a:endParaRPr lang="en-US" altLang="ko-K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타원 162"/>
                <p:cNvSpPr/>
                <p:nvPr/>
              </p:nvSpPr>
              <p:spPr>
                <a:xfrm>
                  <a:off x="3920" y="7604"/>
                  <a:ext cx="259" cy="198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2E75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포인트가 5개인 별 169"/>
                <p:cNvSpPr/>
                <p:nvPr/>
              </p:nvSpPr>
              <p:spPr bwMode="auto">
                <a:xfrm>
                  <a:off x="7468" y="7584"/>
                  <a:ext cx="330" cy="207"/>
                </a:xfrm>
                <a:prstGeom prst="star5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2E75B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80897" tIns="40448" rIns="80897" bIns="40448"/>
                <a:lstStyle/>
                <a:p>
                  <a:pPr defTabSz="913765" fontAlgn="auto" latinLnBrk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000" b="0" kern="0">
                    <a:solidFill>
                      <a:prstClr val="black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</a:endParaRPr>
                </a:p>
              </p:txBody>
            </p:sp>
            <p:sp>
              <p:nvSpPr>
                <p:cNvPr id="91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7066" y="7867"/>
                  <a:ext cx="1259" cy="194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defPPr>
                    <a:defRPr lang="ko-KR"/>
                  </a:defPPr>
                  <a:lvl1pPr algn="ctr">
                    <a:defRPr kumimoji="1" sz="800">
                      <a:latin typeface="Modern H Light" panose="020B0603000000020004" pitchFamily="50" charset="-127"/>
                      <a:ea typeface="Modern H Light" panose="020B0603000000020004" pitchFamily="50" charset="-127"/>
                    </a:defRPr>
                  </a:lvl1pPr>
                  <a:lvl2pPr marL="742950" indent="-28575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r>
                    <a:rPr lang="en-US" altLang="ko-KR" dirty="0">
                      <a:solidFill>
                        <a:prstClr val="black"/>
                      </a:solidFill>
                    </a:rPr>
                    <a:t>5/5</a:t>
                  </a:r>
                  <a:endParaRPr lang="en-US" altLang="ko-K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3649" y="7894"/>
                  <a:ext cx="712" cy="211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</a:rPr>
                    <a:t>4/5</a:t>
                  </a:r>
                  <a:endParaRPr lang="en-US" altLang="ko-KR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</a:endParaRPr>
                </a:p>
              </p:txBody>
            </p:sp>
            <p:sp>
              <p:nvSpPr>
                <p:cNvPr id="93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2559" y="7905"/>
                  <a:ext cx="712" cy="217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</a:rPr>
                    <a:t>3/24</a:t>
                  </a:r>
                  <a:endParaRPr lang="en-US" altLang="ko-KR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</a:endParaRPr>
                </a:p>
              </p:txBody>
            </p:sp>
            <p:sp>
              <p:nvSpPr>
                <p:cNvPr id="94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7045" y="7223"/>
                  <a:ext cx="1080" cy="225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altLang="en-US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样件完成</a:t>
                  </a:r>
                  <a:endParaRPr lang="zh-CN" altLang="en-US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8480" y="7209"/>
                  <a:ext cx="1080" cy="239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样件验证</a:t>
                  </a:r>
                  <a:endParaRPr lang="zh-CN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0821" y="7212"/>
                  <a:ext cx="1080" cy="239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批量制作</a:t>
                  </a:r>
                  <a:endParaRPr lang="zh-CN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" name="직사각형 159"/>
                <p:cNvSpPr/>
                <p:nvPr/>
              </p:nvSpPr>
              <p:spPr>
                <a:xfrm>
                  <a:off x="12835" y="7546"/>
                  <a:ext cx="399" cy="2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2E75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ko-KR" sz="800" dirty="0">
                      <a:solidFill>
                        <a:srgbClr val="1F497D">
                          <a:lumMod val="75000"/>
                        </a:srgbClr>
                      </a:solidFill>
                      <a:latin typeface="Modern H Bold" panose="020B0603000000020004" pitchFamily="50" charset="-127"/>
                      <a:ea typeface="Modern H Bold" panose="020B0603000000020004" pitchFamily="50" charset="-127"/>
                    </a:rPr>
                    <a:t>S</a:t>
                  </a:r>
                  <a:endParaRPr lang="ko-KR" altLang="en-US" sz="800" dirty="0">
                    <a:solidFill>
                      <a:srgbClr val="1F497D">
                        <a:lumMod val="75000"/>
                      </a:srgbClr>
                    </a:solidFill>
                    <a:latin typeface="Modern H Bold" panose="020B0603000000020004" pitchFamily="50" charset="-127"/>
                    <a:ea typeface="Modern H Bold" panose="020B0603000000020004" pitchFamily="50" charset="-127"/>
                  </a:endParaRPr>
                </a:p>
              </p:txBody>
            </p:sp>
            <p:sp>
              <p:nvSpPr>
                <p:cNvPr id="100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2679" y="7887"/>
                  <a:ext cx="714" cy="194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defPPr>
                    <a:defRPr lang="ko-KR"/>
                  </a:defPPr>
                  <a:lvl1pPr algn="ctr">
                    <a:defRPr kumimoji="1" sz="800">
                      <a:latin typeface="Modern H Light" panose="020B0603000000020004" pitchFamily="50" charset="-127"/>
                      <a:ea typeface="Modern H Light" panose="020B0603000000020004" pitchFamily="50" charset="-127"/>
                    </a:defRPr>
                  </a:lvl1pPr>
                  <a:lvl2pPr marL="742950" indent="-28575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r>
                    <a:rPr lang="en-US" altLang="ko-KR" dirty="0">
                      <a:solidFill>
                        <a:prstClr val="black"/>
                      </a:solidFill>
                    </a:rPr>
                    <a:t>6/25</a:t>
                  </a:r>
                  <a:endParaRPr lang="en-US" altLang="ko-K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2475" y="7209"/>
                  <a:ext cx="1080" cy="239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altLang="en-US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工装夹具验收</a:t>
                  </a:r>
                  <a:endParaRPr lang="zh-CN" altLang="en-US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" name="포인트가 5개인 별 169"/>
                <p:cNvSpPr/>
                <p:nvPr/>
              </p:nvSpPr>
              <p:spPr bwMode="auto">
                <a:xfrm>
                  <a:off x="14522" y="7584"/>
                  <a:ext cx="330" cy="207"/>
                </a:xfrm>
                <a:prstGeom prst="star5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2E75B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80897" tIns="40448" rIns="80897" bIns="40448"/>
                <a:lstStyle/>
                <a:p>
                  <a:pPr defTabSz="913765" fontAlgn="auto" latinLnBrk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000" b="0" kern="0">
                    <a:solidFill>
                      <a:prstClr val="black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</a:endParaRPr>
                </a:p>
              </p:txBody>
            </p:sp>
            <p:sp>
              <p:nvSpPr>
                <p:cNvPr id="103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130" y="7861"/>
                  <a:ext cx="1259" cy="194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defPPr>
                    <a:defRPr lang="ko-KR"/>
                  </a:defPPr>
                  <a:lvl1pPr algn="ctr">
                    <a:defRPr kumimoji="1" sz="800">
                      <a:latin typeface="Modern H Light" panose="020B0603000000020004" pitchFamily="50" charset="-127"/>
                      <a:ea typeface="Modern H Light" panose="020B0603000000020004" pitchFamily="50" charset="-127"/>
                    </a:defRPr>
                  </a:lvl1pPr>
                  <a:lvl2pPr marL="742950" indent="-28575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r>
                    <a:rPr lang="en-US" altLang="ko-KR" dirty="0">
                      <a:solidFill>
                        <a:prstClr val="black"/>
                      </a:solidFill>
                    </a:rPr>
                    <a:t>6/30</a:t>
                  </a:r>
                  <a:endParaRPr lang="en-US" altLang="ko-K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Text Box 253"/>
                <p:cNvSpPr txBox="1">
                  <a:spLocks noChangeArrowheads="1"/>
                </p:cNvSpPr>
                <p:nvPr/>
              </p:nvSpPr>
              <p:spPr bwMode="auto">
                <a:xfrm>
                  <a:off x="14201" y="7208"/>
                  <a:ext cx="1080" cy="239"/>
                </a:xfrm>
                <a:prstGeom prst="rect">
                  <a:avLst/>
                </a:prstGeom>
                <a:noFill/>
                <a:ln w="9525">
                  <a:solidFill>
                    <a:srgbClr val="2E75B6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anose="020B0600000101010101" pitchFamily="50" charset="-127"/>
                      <a:ea typeface="Gulim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zh-CN" altLang="en-US" sz="900" dirty="0">
                      <a:solidFill>
                        <a:prstClr val="black"/>
                      </a:solidFill>
                      <a:latin typeface="Modern H Medium" panose="020B0603000000020004" pitchFamily="50" charset="-127"/>
                      <a:ea typeface="宋体" panose="02010600030101010101" pitchFamily="2" charset="-122"/>
                    </a:rPr>
                    <a:t>量产使用</a:t>
                  </a:r>
                  <a:endParaRPr lang="zh-CN" altLang="en-US" sz="900" dirty="0">
                    <a:solidFill>
                      <a:prstClr val="black"/>
                    </a:solidFill>
                    <a:latin typeface="Modern H Medium" panose="020B0603000000020004" pitchFamily="50" charset="-127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4785" y="7559"/>
                  <a:ext cx="1904" cy="340"/>
                </a:xfrm>
                <a:prstGeom prst="rect">
                  <a:avLst/>
                </a:prstGeom>
                <a:ln>
                  <a:solidFill>
                    <a:srgbClr val="2E75B6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200"/>
                    <a:t>托盘开发</a:t>
                  </a:r>
                  <a:endParaRPr lang="zh-CN" altLang="en-US" sz="1200"/>
                </a:p>
              </p:txBody>
            </p:sp>
          </p:grpSp>
          <p:sp>
            <p:nvSpPr>
              <p:cNvPr id="106" name="AutoShape 7"/>
              <p:cNvSpPr/>
              <p:nvPr/>
            </p:nvSpPr>
            <p:spPr>
              <a:xfrm>
                <a:off x="2160" y="4791"/>
                <a:ext cx="13741" cy="1632"/>
              </a:xfrm>
              <a:prstGeom prst="homePlate">
                <a:avLst>
                  <a:gd name="adj" fmla="val 0"/>
                </a:avLst>
              </a:prstGeom>
              <a:noFill/>
              <a:ln w="9525" cap="flat" cmpd="sng">
                <a:solidFill>
                  <a:srgbClr val="2E75B6"/>
                </a:solidFill>
                <a:prstDash val="solid"/>
                <a:miter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50000"/>
                      </a:schemeClr>
                    </a:solidFill>
                  </a14:hiddenFill>
                </a:ext>
              </a:extLst>
            </p:spPr>
            <p:txBody>
              <a:bodyPr wrap="none" anchor="ctr" anchorCtr="0"/>
              <a:p>
                <a:pPr algn="l" latinLnBrk="1">
                  <a:lnSpc>
                    <a:spcPct val="150000"/>
                  </a:lnSpc>
                </a:pPr>
                <a:endParaRPr lang="zh-CN" altLang="en-US" sz="1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endParaRPr>
              </a:p>
            </p:txBody>
          </p:sp>
        </p:grpSp>
        <p:sp>
          <p:nvSpPr>
            <p:cNvPr id="107" name="포인트가 5개인 별 169"/>
            <p:cNvSpPr/>
            <p:nvPr/>
          </p:nvSpPr>
          <p:spPr bwMode="auto">
            <a:xfrm>
              <a:off x="10929" y="7890"/>
              <a:ext cx="330" cy="241"/>
            </a:xfrm>
            <a:prstGeom prst="star5">
              <a:avLst/>
            </a:prstGeom>
            <a:solidFill>
              <a:srgbClr val="FFFFFF"/>
            </a:solidFill>
            <a:ln w="9525" cap="flat" cmpd="sng" algn="ctr">
              <a:solidFill>
                <a:srgbClr val="2E75B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0897" tIns="40448" rIns="80897" bIns="40448"/>
            <a:p>
              <a:pPr defTabSz="913765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1000" b="0" kern="0">
                <a:solidFill>
                  <a:prstClr val="black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  <p:sp>
          <p:nvSpPr>
            <p:cNvPr id="108" name="포인트가 5개인 별 169"/>
            <p:cNvSpPr/>
            <p:nvPr/>
          </p:nvSpPr>
          <p:spPr bwMode="auto">
            <a:xfrm>
              <a:off x="13295" y="7891"/>
              <a:ext cx="330" cy="241"/>
            </a:xfrm>
            <a:prstGeom prst="star5">
              <a:avLst/>
            </a:prstGeom>
            <a:solidFill>
              <a:srgbClr val="FFFFFF"/>
            </a:solidFill>
            <a:ln w="9525" cap="flat" cmpd="sng" algn="ctr">
              <a:solidFill>
                <a:srgbClr val="2E75B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0897" tIns="40448" rIns="80897" bIns="40448"/>
            <a:lstStyle/>
            <a:p>
              <a:pPr defTabSz="913765" fontAlgn="auto" latinLnBrk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 sz="1000" b="0" kern="0">
                <a:solidFill>
                  <a:prstClr val="black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582420" y="5285105"/>
            <a:ext cx="10344785" cy="10744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1"/>
          <p:cNvSpPr/>
          <p:nvPr>
            <p:custDataLst>
              <p:tags r:id="rId7"/>
            </p:custDataLst>
          </p:nvPr>
        </p:nvSpPr>
        <p:spPr>
          <a:xfrm>
            <a:off x="209550" y="4415155"/>
            <a:ext cx="1290320" cy="814070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收益分析说明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567815" y="4437380"/>
            <a:ext cx="10336530" cy="7556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重汽产品由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3.0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整椅生产线移位至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2.0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副驾整椅线生产，可节省操作人员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名，按照人工工资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小时，年生产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天基数计算</a:t>
            </a:r>
            <a:endParaRPr lang="zh-CN" altLang="en-US" sz="13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年度节约成本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2*25*8*300=120000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元，结合设备投入成本，</a:t>
            </a:r>
            <a:r>
              <a:rPr lang="en-US" altLang="zh-CN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13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个月后实现收益平衡。</a:t>
            </a:r>
            <a:endParaRPr lang="zh-CN" altLang="en-US" sz="13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3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2547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</a:t>
            </a:r>
            <a:r>
              <a:rPr lang="en-US" dirty="0"/>
              <a:t>H4</a:t>
            </a:r>
            <a:r>
              <a:rPr lang="zh-CN" altLang="en-US" dirty="0"/>
              <a:t>生产线副驾托盘兼容性说明</a:t>
            </a:r>
            <a:endParaRPr lang="en-US" altLang="zh-CN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79425" y="909320"/>
          <a:ext cx="1128649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2197735"/>
                <a:gridCol w="5523865"/>
                <a:gridCol w="1640840"/>
              </a:tblGrid>
              <a:tr h="746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产品图示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托盘兼容性说明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1143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驾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现有托盘具备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驾定位功能，新制托盘快换层按照现有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定位点匹配，以适应生产线检测设备位置需求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底座模块位于托盘上高度保持原有状态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1200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中重卡副驾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保留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中重卡副驾定位功能，新制托盘快换层参考现有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中重卡定位点匹配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301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正驾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285750" indent="-285750" algn="l">
                        <a:buFont typeface="Wingdings" panose="05000000000000000000" charset="0"/>
                        <a:buChar char="l"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新制托盘快换层增加</a:t>
                      </a: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重汽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2.0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正驾底座模块定位支撑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 algn="l">
                        <a:buFont typeface="Wingdings" panose="05000000000000000000" charset="0"/>
                        <a:buChar char="l"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支撑设计避免与其他产品干涉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底座模块高度与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H4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正驾保持一致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1200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</a:t>
                      </a: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285750" indent="-285750" algn="l">
                        <a:buFont typeface="Wingdings" panose="05000000000000000000" charset="0"/>
                        <a:buChar char="l"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新制托盘快换层增加</a:t>
                      </a: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重汽</a:t>
                      </a: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2.0NX</a:t>
                      </a: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副驾底支架定位支撑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 algn="l">
                        <a:buFont typeface="Wingdings" panose="05000000000000000000" charset="0"/>
                        <a:buChar char="l"/>
                      </a:pPr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支撑设计避免与其他产品干涉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05" y="5313045"/>
            <a:ext cx="1818005" cy="1184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35" y="4036060"/>
            <a:ext cx="1818640" cy="1250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35" y="2823845"/>
            <a:ext cx="1819275" cy="1149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305" y="1687830"/>
            <a:ext cx="1774190" cy="1071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2547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</a:t>
            </a:r>
            <a:r>
              <a:rPr lang="en-US" dirty="0"/>
              <a:t>H4</a:t>
            </a:r>
            <a:r>
              <a:rPr lang="zh-CN" altLang="en-US" dirty="0"/>
              <a:t>生产线副驾托盘改造说明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1124585"/>
            <a:ext cx="3676650" cy="2866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124585"/>
            <a:ext cx="3689985" cy="286702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5087620" y="2348865"/>
            <a:ext cx="1296035" cy="5041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055370" y="4498340"/>
            <a:ext cx="9746615" cy="18872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副驾线托盘现状：三层托盘，形式为底板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旋转层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翻转层，产品定位销设置于翻转层上；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托盘改造说明：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将现托盘翻转层及旋转层上安装附件拆除，保留旋转层基板；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根据托盘兼容产品，重新设计制作快换层，实现不同产品定位，且不同产品定位销互不干涉；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将新制作的快换层安装于现托盘旋转层基板上（利用旋转层基板现有孔位固定）。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8645" y="4046220"/>
            <a:ext cx="172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现托盘形式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6225" y="4037330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改造后托盘形式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127150" y="5013157"/>
            <a:ext cx="9426377" cy="10147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60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8039954" y="476720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  <a:endParaRPr lang="zh-CN" altLang="en-US" sz="1400" b="1" spc="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75435" y="3357077"/>
            <a:ext cx="9426377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/>
            <a:r>
              <a:rPr lang="zh-CN" altLang="en-US" sz="40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诚信赢得天下</a:t>
            </a:r>
            <a:r>
              <a:rPr lang="en-US" altLang="zh-CN" sz="40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科技成就未来</a:t>
            </a:r>
            <a:endParaRPr lang="zh-CN" altLang="en-US" sz="4000" b="1" i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10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11.xml><?xml version="1.0" encoding="utf-8"?>
<p:tagLst xmlns:p="http://schemas.openxmlformats.org/presentationml/2006/main">
  <p:tag name="COMMONDATA" val="eyJoZGlkIjoiNDExNGFmZDlhMmYyMWYzNDEyNzA4NGU5ZGIxYjc4OTkifQ=="/>
</p:tagLst>
</file>

<file path=ppt/tags/tag2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3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4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5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6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7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8.xml><?xml version="1.0" encoding="utf-8"?>
<p:tagLst xmlns:p="http://schemas.openxmlformats.org/presentationml/2006/main">
  <p:tag name="KSO_WM_DIAGRAM_VIRTUALLY_FRAME" val="{&quot;height&quot;:432.35,&quot;left&quot;:15.05,&quot;top&quot;:80.3,&quot;width&quot;:901.35}"/>
</p:tagLst>
</file>

<file path=ppt/tags/tag9.xml><?xml version="1.0" encoding="utf-8"?>
<p:tagLst xmlns:p="http://schemas.openxmlformats.org/presentationml/2006/main">
  <p:tag name="TABLE_ENDDRAG_ORIGIN_RECT" val="847*428"/>
  <p:tag name="TABLE_ENDDRAG_RECT" val="37*71*847*428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1215</Words>
  <Application>WPS 演示</Application>
  <PresentationFormat>宽屏</PresentationFormat>
  <Paragraphs>130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宋体</vt:lpstr>
      <vt:lpstr>Wingdings</vt:lpstr>
      <vt:lpstr>思源宋体 CN</vt:lpstr>
      <vt:lpstr>微软雅黑</vt:lpstr>
      <vt:lpstr>阿里巴巴普惠体 2.0 75 SemiBold</vt:lpstr>
      <vt:lpstr>Wingdings</vt:lpstr>
      <vt:lpstr>Modern H Light</vt:lpstr>
      <vt:lpstr>Gulim</vt:lpstr>
      <vt:lpstr>Malgun Gothic</vt:lpstr>
      <vt:lpstr>Modern H Medium</vt:lpstr>
      <vt:lpstr>Modern H Bold</vt:lpstr>
      <vt:lpstr>楷体</vt:lpstr>
      <vt:lpstr>Calibri</vt:lpstr>
      <vt:lpstr>Arial Unicode MS</vt:lpstr>
      <vt:lpstr>Calibri Light</vt:lpstr>
      <vt:lpstr>等线 Light</vt:lpstr>
      <vt:lpstr>等线</vt:lpstr>
      <vt:lpstr>Office 2013 - 2022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fanya</cp:lastModifiedBy>
  <cp:revision>2480</cp:revision>
  <dcterms:created xsi:type="dcterms:W3CDTF">2013-01-09T01:05:00Z</dcterms:created>
  <dcterms:modified xsi:type="dcterms:W3CDTF">2025-04-07T09:16:31Z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7FF0DA74B1374FA88930219CA41E2083_13</vt:lpwstr>
  </property>
  <property fmtid="{D5CDD505-2E9C-101B-9397-08002B2CF9AE}" pid="3" name="KSOProductBuildVer">
    <vt:lpwstr>2052-12.1.0.20305</vt:lpwstr>
  </property>
</Properties>
</file>