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handoutMasterIdLst>
    <p:handoutMasterId r:id="rId21"/>
  </p:handoutMasterIdLst>
  <p:sldIdLst>
    <p:sldId id="296" r:id="rId4"/>
    <p:sldId id="1355" r:id="rId6"/>
    <p:sldId id="1389" r:id="rId7"/>
    <p:sldId id="1483" r:id="rId8"/>
    <p:sldId id="1488" r:id="rId9"/>
    <p:sldId id="1499" r:id="rId10"/>
    <p:sldId id="1506" r:id="rId11"/>
    <p:sldId id="1505" r:id="rId12"/>
    <p:sldId id="1486" r:id="rId13"/>
    <p:sldId id="1491" r:id="rId14"/>
    <p:sldId id="1508" r:id="rId15"/>
    <p:sldId id="1365" r:id="rId16"/>
    <p:sldId id="1501" r:id="rId17"/>
    <p:sldId id="1502" r:id="rId18"/>
    <p:sldId id="1503" r:id="rId19"/>
    <p:sldId id="1184" r:id="rId20"/>
  </p:sldIdLst>
  <p:sldSz cx="12192000" cy="6858000"/>
  <p:notesSz cx="9865995" cy="6735445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A9D18E"/>
    <a:srgbClr val="F2EBD2"/>
    <a:srgbClr val="2E75B6"/>
    <a:srgbClr val="6EA7DA"/>
    <a:srgbClr val="3890C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654" y="96"/>
      </p:cViewPr>
      <p:guideLst>
        <p:guide orient="horz" pos="220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166"/>
        <p:guide pos="31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33674-1C36-4E21-881C-D5F9979798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BFEC-9F3A-463A-8538-6B29353EC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5645C-B281-4748-8AFA-5D8E0E4A3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DCE9A-AA6A-4FAC-9EE5-B5184E49DD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C67F2-74A2-4683-92E1-B1E6614574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-3176"/>
          <a:ext cx="12192000" cy="94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Image" r:id="rId2" imgW="20320000" imgH="2298700" progId="">
                  <p:embed/>
                </p:oleObj>
              </mc:Choice>
              <mc:Fallback>
                <p:oleObj name="Image" r:id="rId2" imgW="20320000" imgH="2298700" progId="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0" y="-3176"/>
                        <a:ext cx="12192000" cy="9429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69700" y="6453505"/>
            <a:ext cx="5213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9B9D55-6E44-4CF6-837A-EFFBD63A6870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 userDrawn="1"/>
        </p:nvSpPr>
        <p:spPr>
          <a:xfrm>
            <a:off x="432144" y="6464550"/>
            <a:ext cx="22695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光华荣昌汽车部件有限公司</a:t>
            </a:r>
            <a:endParaRPr lang="zh-CN" altLang="en-US" sz="600" b="1" dirty="0">
              <a:solidFill>
                <a:schemeClr val="bg1">
                  <a:lumMod val="65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 userDrawn="1"/>
        </p:nvSpPr>
        <p:spPr>
          <a:xfrm>
            <a:off x="432145" y="6620307"/>
            <a:ext cx="3083311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GoldRare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hebei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Automotive Parts </a:t>
            </a: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Co.,LTD</a:t>
            </a:r>
            <a:endParaRPr lang="en-US" altLang="zh-CN" sz="600" dirty="0">
              <a:solidFill>
                <a:schemeClr val="bg1">
                  <a:lumMod val="50000"/>
                </a:schemeClr>
              </a:solidFill>
              <a:latin typeface="思源宋体 CN" panose="0202040000000000000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458142" y="316994"/>
            <a:ext cx="304799" cy="346316"/>
            <a:chOff x="554514" y="294008"/>
            <a:chExt cx="304799" cy="346316"/>
          </a:xfrm>
        </p:grpSpPr>
        <p:sp>
          <p:nvSpPr>
            <p:cNvPr id="15" name="矩形: 圆角 14"/>
            <p:cNvSpPr/>
            <p:nvPr/>
          </p:nvSpPr>
          <p:spPr>
            <a:xfrm>
              <a:off x="554514" y="299917"/>
              <a:ext cx="71021" cy="3404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71403" y="299917"/>
              <a:ext cx="71021" cy="340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88292" y="294008"/>
              <a:ext cx="71021" cy="34040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宋体 CN" panose="0202040000000000000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5" y="158115"/>
            <a:ext cx="852805" cy="464820"/>
          </a:xfrm>
          <a:prstGeom prst="rect">
            <a:avLst/>
          </a:prstGeom>
        </p:spPr>
      </p:pic>
      <p:sp>
        <p:nvSpPr>
          <p:cNvPr id="3" name="文本框 5"/>
          <p:cNvSpPr txBox="1"/>
          <p:nvPr userDrawn="1"/>
        </p:nvSpPr>
        <p:spPr>
          <a:xfrm>
            <a:off x="9264650" y="6525895"/>
            <a:ext cx="218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诚信赢得天下</a:t>
            </a:r>
            <a:r>
              <a:rPr lang="en-US" altLang="zh-CN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    </a:t>
            </a:r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科技成就未来</a:t>
            </a:r>
            <a:endParaRPr lang="zh-CN" altLang="en-US" sz="1000" b="1" i="1" dirty="0">
              <a:solidFill>
                <a:schemeClr val="accent1">
                  <a:lumMod val="60000"/>
                  <a:lumOff val="40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42000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1219200" y="3762703"/>
            <a:ext cx="97536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3809" y="1978570"/>
            <a:ext cx="12192000" cy="139502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54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3809" y="3828872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21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7" name="文本占位符 13"/>
          <p:cNvSpPr>
            <a:spLocks noGrp="1"/>
          </p:cNvSpPr>
          <p:nvPr>
            <p:ph type="body" sz="quarter" idx="16"/>
          </p:nvPr>
        </p:nvSpPr>
        <p:spPr>
          <a:xfrm>
            <a:off x="3809" y="4474003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135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1430867" y="6480175"/>
            <a:ext cx="10619317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141818" y="6480175"/>
            <a:ext cx="791633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组合 6"/>
          <p:cNvGrpSpPr/>
          <p:nvPr userDrawn="1"/>
        </p:nvGrpSpPr>
        <p:grpSpPr>
          <a:xfrm flipH="1">
            <a:off x="975784" y="6308726"/>
            <a:ext cx="412749" cy="360363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458155" y="5658694"/>
            <a:ext cx="4253067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>
                    <a:alpha val="75000"/>
                  </a:srgbClr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 hidden="1"/>
          <p:cNvCxnSpPr/>
          <p:nvPr/>
        </p:nvCxnSpPr>
        <p:spPr>
          <a:xfrm>
            <a:off x="3181351" y="431801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flipV="1">
            <a:off x="173568" y="423863"/>
            <a:ext cx="1386417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734" y="357188"/>
            <a:ext cx="1011767" cy="55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C3B4A-0125-4CC8-83B2-D88E706B3D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B9AF-88C4-47BF-8910-4532C3CC71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BFEC-9F3A-463A-8538-6B29353EC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5645C-B281-4748-8AFA-5D8E0E4A3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C3B4A-0125-4CC8-83B2-D88E706B3D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B9AF-88C4-47BF-8910-4532C3CC71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5CD90-00E9-445E-8243-DD19E7ED8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D5122-104C-4C14-96CC-C41C601E58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3218E-EE4A-4928-988A-899E0D2C9A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12483-DE99-41FA-A501-2D3759712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B7951-6377-47FE-B482-9E8A78911F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55894-7AD1-4C3A-BE27-B19BF83B62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36F4-41DF-4610-9301-C6366A85E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580BF-C96D-4C09-8EA0-7AB91A2D0C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C517C-34BB-40E7-9168-EC64ECFF9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A797D-A7D6-47D3-9286-EAD73C1E9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91CC0-575E-4745-AF69-5DBED961D0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42D14-8B71-4D33-95D0-319000D0A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8D2C6-B700-4537-96AE-4B15DBF65F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EC7-DBDB-462E-900D-A4A79C65BA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DCE9A-AA6A-4FAC-9EE5-B5184E49DD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C67F2-74A2-4683-92E1-B1E6614574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5CD90-00E9-445E-8243-DD19E7ED8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D5122-104C-4C14-96CC-C41C601E58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-3176"/>
          <a:ext cx="12192000" cy="94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" r:id="rId2" imgW="20320000" imgH="2298700" progId="">
                  <p:embed/>
                </p:oleObj>
              </mc:Choice>
              <mc:Fallback>
                <p:oleObj name="Image" r:id="rId2" imgW="20320000" imgH="2298700" progId="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0" y="-3176"/>
                        <a:ext cx="12192000" cy="9429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69700" y="6453505"/>
            <a:ext cx="5213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9B9D55-6E44-4CF6-837A-EFFBD63A6870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 userDrawn="1"/>
        </p:nvSpPr>
        <p:spPr>
          <a:xfrm>
            <a:off x="432144" y="6464550"/>
            <a:ext cx="22695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光华荣昌汽车部件有限公司</a:t>
            </a:r>
            <a:endParaRPr lang="zh-CN" altLang="en-US" sz="600" b="1" dirty="0">
              <a:solidFill>
                <a:schemeClr val="bg1">
                  <a:lumMod val="65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 userDrawn="1"/>
        </p:nvSpPr>
        <p:spPr>
          <a:xfrm>
            <a:off x="432145" y="6620307"/>
            <a:ext cx="3083311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GoldRare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hebei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Automotive Parts </a:t>
            </a: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Co.,LTD</a:t>
            </a:r>
            <a:endParaRPr lang="en-US" altLang="zh-CN" sz="600" dirty="0">
              <a:solidFill>
                <a:schemeClr val="bg1">
                  <a:lumMod val="50000"/>
                </a:schemeClr>
              </a:solidFill>
              <a:latin typeface="思源宋体 CN" panose="0202040000000000000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458142" y="316994"/>
            <a:ext cx="304799" cy="346316"/>
            <a:chOff x="554514" y="294008"/>
            <a:chExt cx="304799" cy="346316"/>
          </a:xfrm>
        </p:grpSpPr>
        <p:sp>
          <p:nvSpPr>
            <p:cNvPr id="15" name="矩形: 圆角 14"/>
            <p:cNvSpPr/>
            <p:nvPr/>
          </p:nvSpPr>
          <p:spPr>
            <a:xfrm>
              <a:off x="554514" y="299917"/>
              <a:ext cx="71021" cy="3404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71403" y="299917"/>
              <a:ext cx="71021" cy="340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88292" y="294008"/>
              <a:ext cx="71021" cy="34040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宋体 CN" panose="0202040000000000000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5" y="158115"/>
            <a:ext cx="852805" cy="464820"/>
          </a:xfrm>
          <a:prstGeom prst="rect">
            <a:avLst/>
          </a:prstGeom>
        </p:spPr>
      </p:pic>
      <p:sp>
        <p:nvSpPr>
          <p:cNvPr id="3" name="文本框 5"/>
          <p:cNvSpPr txBox="1"/>
          <p:nvPr userDrawn="1"/>
        </p:nvSpPr>
        <p:spPr>
          <a:xfrm>
            <a:off x="9264650" y="6525895"/>
            <a:ext cx="218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诚信赢得天下</a:t>
            </a:r>
            <a:r>
              <a:rPr lang="en-US" altLang="zh-CN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    </a:t>
            </a:r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科技成就未来</a:t>
            </a:r>
            <a:endParaRPr lang="zh-CN" altLang="en-US" sz="1000" b="1" i="1" dirty="0">
              <a:solidFill>
                <a:schemeClr val="accent1">
                  <a:lumMod val="60000"/>
                  <a:lumOff val="40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42000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1219200" y="3762703"/>
            <a:ext cx="97536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3809" y="1978570"/>
            <a:ext cx="12192000" cy="139502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54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3809" y="3828872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21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7" name="文本占位符 13"/>
          <p:cNvSpPr>
            <a:spLocks noGrp="1"/>
          </p:cNvSpPr>
          <p:nvPr>
            <p:ph type="body" sz="quarter" idx="16"/>
          </p:nvPr>
        </p:nvSpPr>
        <p:spPr>
          <a:xfrm>
            <a:off x="3809" y="4474003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135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1430867" y="6480175"/>
            <a:ext cx="10619317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141818" y="6480175"/>
            <a:ext cx="791633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组合 6"/>
          <p:cNvGrpSpPr/>
          <p:nvPr userDrawn="1"/>
        </p:nvGrpSpPr>
        <p:grpSpPr>
          <a:xfrm flipH="1">
            <a:off x="975784" y="6308726"/>
            <a:ext cx="412749" cy="360363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458155" y="5658694"/>
            <a:ext cx="4253067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>
                    <a:alpha val="75000"/>
                  </a:srgbClr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 hidden="1"/>
          <p:cNvCxnSpPr/>
          <p:nvPr/>
        </p:nvCxnSpPr>
        <p:spPr>
          <a:xfrm>
            <a:off x="3181351" y="431801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flipV="1">
            <a:off x="173568" y="423863"/>
            <a:ext cx="1386417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734" y="357188"/>
            <a:ext cx="1011767" cy="55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3218E-EE4A-4928-988A-899E0D2C9A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12483-DE99-41FA-A501-2D3759712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B7951-6377-47FE-B482-9E8A78911F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55894-7AD1-4C3A-BE27-B19BF83B62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36F4-41DF-4610-9301-C6366A85E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580BF-C96D-4C09-8EA0-7AB91A2D0C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C517C-34BB-40E7-9168-EC64ECFF9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A797D-A7D6-47D3-9286-EAD73C1E9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91CC0-575E-4745-AF69-5DBED961D0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42D14-8B71-4D33-95D0-319000D0A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8D2C6-B700-4537-96AE-4B15DBF65F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EC7-DBDB-462E-900D-A4A79C65BA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58"/>
          <a:stretch>
            <a:fillRect/>
          </a:stretch>
        </p:blipFill>
        <p:spPr>
          <a:xfrm>
            <a:off x="-34004" y="0"/>
            <a:ext cx="12250683" cy="6868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81405" y="2204720"/>
            <a:ext cx="10087610" cy="1800225"/>
            <a:chOff x="1775520" y="4149080"/>
            <a:chExt cx="7668083" cy="1800200"/>
          </a:xfrm>
        </p:grpSpPr>
        <p:sp>
          <p:nvSpPr>
            <p:cNvPr id="7" name="矩形 6"/>
            <p:cNvSpPr/>
            <p:nvPr/>
          </p:nvSpPr>
          <p:spPr>
            <a:xfrm>
              <a:off x="1969418" y="4242465"/>
              <a:ext cx="7347117" cy="1570693"/>
            </a:xfrm>
            <a:prstGeom prst="rect">
              <a:avLst/>
            </a:prstGeom>
            <a:solidFill>
              <a:schemeClr val="accent1">
                <a:lumMod val="50000"/>
                <a:alpha val="60000"/>
              </a:schemeClr>
            </a:soli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5520" y="4149080"/>
              <a:ext cx="7668083" cy="180020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38626" y="5373216"/>
              <a:ext cx="7399158" cy="306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BEIJING GOLDRARE AUTOMOBILE PARTS CO.,LTD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838481" y="2627802"/>
            <a:ext cx="6726801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座框切换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座框开发情况说明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911225" y="252730"/>
            <a:ext cx="586486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sz="1800" dirty="0">
                <a:sym typeface="+mn-ea"/>
              </a:rPr>
              <a:t>三、</a:t>
            </a:r>
            <a:r>
              <a:rPr lang="en-US" altLang="zh-CN" sz="1800" dirty="0">
                <a:sym typeface="+mn-ea"/>
              </a:rPr>
              <a:t>2.1</a:t>
            </a:r>
            <a:r>
              <a:rPr lang="zh-CN" altLang="en-US" sz="1800" dirty="0">
                <a:sym typeface="+mn-ea"/>
              </a:rPr>
              <a:t>座框</a:t>
            </a:r>
            <a:r>
              <a:rPr lang="zh-CN" sz="1800" dirty="0">
                <a:sym typeface="+mn-ea"/>
              </a:rPr>
              <a:t>焊胎</a:t>
            </a:r>
            <a:r>
              <a:rPr lang="en-US" altLang="zh-CN" sz="1800" dirty="0">
                <a:sym typeface="+mn-ea"/>
              </a:rPr>
              <a:t>1</a:t>
            </a:r>
            <a:r>
              <a:rPr lang="zh-CN" sz="1800" dirty="0">
                <a:sym typeface="+mn-ea"/>
              </a:rPr>
              <a:t>改动点</a:t>
            </a:r>
            <a:endParaRPr lang="zh-CN" sz="1800" dirty="0">
              <a:sym typeface="+mn-ea"/>
            </a:endParaRPr>
          </a:p>
        </p:txBody>
      </p:sp>
      <p:sp>
        <p:nvSpPr>
          <p:cNvPr id="15366" name="AutoShape 7"/>
          <p:cNvSpPr/>
          <p:nvPr>
            <p:custDataLst>
              <p:tags r:id="rId1"/>
            </p:custDataLst>
          </p:nvPr>
        </p:nvSpPr>
        <p:spPr>
          <a:xfrm>
            <a:off x="335280" y="980440"/>
            <a:ext cx="765175" cy="57594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>
            <p:custDataLst>
              <p:tags r:id="rId2"/>
            </p:custDataLst>
          </p:nvPr>
        </p:nvSpPr>
        <p:spPr>
          <a:xfrm>
            <a:off x="1343660" y="980440"/>
            <a:ext cx="10229850" cy="57658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此二序焊胎可以正常焊接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座框。仰角解锁机构为手工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焊胎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AutoShape 7"/>
          <p:cNvSpPr/>
          <p:nvPr>
            <p:custDataLst>
              <p:tags r:id="rId3"/>
            </p:custDataLst>
          </p:nvPr>
        </p:nvSpPr>
        <p:spPr>
          <a:xfrm>
            <a:off x="335280" y="5330190"/>
            <a:ext cx="765175" cy="106616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建议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对策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7" name="AutoShape 7"/>
          <p:cNvSpPr/>
          <p:nvPr>
            <p:custDataLst>
              <p:tags r:id="rId4"/>
            </p:custDataLst>
          </p:nvPr>
        </p:nvSpPr>
        <p:spPr>
          <a:xfrm>
            <a:off x="1343660" y="5330190"/>
            <a:ext cx="10229850" cy="104076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、焊接一序的前连接板组件只能焊接不带坐盆延伸功能的，焊接带坐盆延伸的前连接板组件需要改造，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改造费用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0.3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元；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、若仰角解锁机构在总成焊胎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二序上进行焊接，需要对焊胎进行改造，预计费用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0.5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元；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、将焊胎更改为电控防错焊胎，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序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焊胎预估费用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985" y="1700530"/>
            <a:ext cx="3996055" cy="1727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985" y="3500755"/>
            <a:ext cx="3975735" cy="1786255"/>
          </a:xfrm>
          <a:prstGeom prst="rect">
            <a:avLst/>
          </a:prstGeom>
        </p:spPr>
      </p:pic>
      <p:sp>
        <p:nvSpPr>
          <p:cNvPr id="8" name="TextBox 13"/>
          <p:cNvSpPr txBox="1"/>
          <p:nvPr/>
        </p:nvSpPr>
        <p:spPr>
          <a:xfrm>
            <a:off x="982980" y="2204720"/>
            <a:ext cx="13862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2.1座框焊接一序</a:t>
            </a:r>
            <a:endParaRPr lang="zh-CN" sz="16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82980" y="4102100"/>
            <a:ext cx="13862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2.1座框焊接</a:t>
            </a:r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二序</a:t>
            </a:r>
            <a:endParaRPr lang="zh-CN" sz="16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97395" y="3573145"/>
            <a:ext cx="3661410" cy="1617980"/>
            <a:chOff x="11364" y="5370"/>
            <a:chExt cx="5766" cy="254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64" y="5370"/>
              <a:ext cx="2451" cy="2548"/>
            </a:xfrm>
            <a:prstGeom prst="rect">
              <a:avLst/>
            </a:prstGeom>
          </p:spPr>
        </p:pic>
        <p:cxnSp>
          <p:nvCxnSpPr>
            <p:cNvPr id="12" name="直接箭头连接符 11"/>
            <p:cNvCxnSpPr>
              <a:stCxn id="15" idx="1"/>
            </p:cNvCxnSpPr>
            <p:nvPr/>
          </p:nvCxnSpPr>
          <p:spPr>
            <a:xfrm flipH="1">
              <a:off x="13415" y="7398"/>
              <a:ext cx="1287" cy="1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TextBox 13"/>
            <p:cNvSpPr txBox="1"/>
            <p:nvPr/>
          </p:nvSpPr>
          <p:spPr>
            <a:xfrm>
              <a:off x="14702" y="6987"/>
              <a:ext cx="2428" cy="82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>
                <a:defRPr b="1" spc="282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sz="1400" spc="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仰角解锁机构为手工焊胎焊接</a:t>
              </a:r>
              <a:endPara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" name="直接箭头连接符 15"/>
            <p:cNvCxnSpPr>
              <a:stCxn id="18" idx="1"/>
            </p:cNvCxnSpPr>
            <p:nvPr/>
          </p:nvCxnSpPr>
          <p:spPr>
            <a:xfrm flipH="1">
              <a:off x="12962" y="6094"/>
              <a:ext cx="1740" cy="120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TextBox 13"/>
            <p:cNvSpPr txBox="1"/>
            <p:nvPr/>
          </p:nvSpPr>
          <p:spPr>
            <a:xfrm>
              <a:off x="14702" y="5513"/>
              <a:ext cx="2407" cy="116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>
                <a:defRPr b="1" spc="282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sz="1400" spc="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仰角解锁机构焊接到座框上为手工焊接</a:t>
              </a:r>
              <a:endPara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645" y="1726565"/>
            <a:ext cx="1661160" cy="6572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6135" y="1726565"/>
            <a:ext cx="1550035" cy="68643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cxnSp>
        <p:nvCxnSpPr>
          <p:cNvPr id="22" name="直接箭头连接符 21"/>
          <p:cNvCxnSpPr>
            <a:stCxn id="23" idx="0"/>
            <a:endCxn id="21" idx="2"/>
          </p:cNvCxnSpPr>
          <p:nvPr/>
        </p:nvCxnSpPr>
        <p:spPr>
          <a:xfrm flipV="1">
            <a:off x="7940675" y="2413000"/>
            <a:ext cx="10795" cy="31940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7266305" y="2732405"/>
            <a:ext cx="1348740" cy="5219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现在可在焊胎上直接</a:t>
            </a:r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焊接</a:t>
            </a:r>
            <a:endParaRPr lang="zh-CN" sz="14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217660" y="2723515"/>
            <a:ext cx="1462405" cy="30670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现状为手工</a:t>
            </a:r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焊接</a:t>
            </a:r>
            <a:endParaRPr lang="zh-CN" sz="14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直接箭头连接符 25"/>
          <p:cNvCxnSpPr>
            <a:stCxn id="24" idx="0"/>
            <a:endCxn id="20" idx="2"/>
          </p:cNvCxnSpPr>
          <p:nvPr/>
        </p:nvCxnSpPr>
        <p:spPr>
          <a:xfrm flipH="1" flipV="1">
            <a:off x="9928225" y="2383790"/>
            <a:ext cx="20955" cy="3397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911225" y="252730"/>
            <a:ext cx="586486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sz="1800" dirty="0">
                <a:sym typeface="+mn-ea"/>
              </a:rPr>
              <a:t>三、</a:t>
            </a:r>
            <a:r>
              <a:rPr lang="en-US" altLang="zh-CN" sz="1800" dirty="0">
                <a:sym typeface="+mn-ea"/>
              </a:rPr>
              <a:t>2.1</a:t>
            </a:r>
            <a:r>
              <a:rPr lang="zh-CN" altLang="en-US" sz="1800" dirty="0">
                <a:sym typeface="+mn-ea"/>
              </a:rPr>
              <a:t>座框</a:t>
            </a:r>
            <a:r>
              <a:rPr lang="zh-CN" sz="1800" dirty="0">
                <a:sym typeface="+mn-ea"/>
              </a:rPr>
              <a:t>焊胎</a:t>
            </a:r>
            <a:r>
              <a:rPr lang="en-US" altLang="zh-CN" sz="1800" dirty="0">
                <a:sym typeface="+mn-ea"/>
              </a:rPr>
              <a:t>2</a:t>
            </a:r>
            <a:r>
              <a:rPr lang="zh-CN" sz="1800" dirty="0">
                <a:sym typeface="+mn-ea"/>
              </a:rPr>
              <a:t>改动点</a:t>
            </a:r>
            <a:endParaRPr lang="zh-CN" sz="1800" dirty="0">
              <a:sym typeface="+mn-ea"/>
            </a:endParaRPr>
          </a:p>
        </p:txBody>
      </p:sp>
      <p:sp>
        <p:nvSpPr>
          <p:cNvPr id="15366" name="AutoShape 7"/>
          <p:cNvSpPr/>
          <p:nvPr>
            <p:custDataLst>
              <p:tags r:id="rId1"/>
            </p:custDataLst>
          </p:nvPr>
        </p:nvSpPr>
        <p:spPr>
          <a:xfrm>
            <a:off x="335280" y="980440"/>
            <a:ext cx="765175" cy="57594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>
            <p:custDataLst>
              <p:tags r:id="rId2"/>
            </p:custDataLst>
          </p:nvPr>
        </p:nvSpPr>
        <p:spPr>
          <a:xfrm>
            <a:off x="1343660" y="980440"/>
            <a:ext cx="10229850" cy="57658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一序焊胎需要恢复，二序焊胎焊接状态</a:t>
            </a:r>
            <a:r>
              <a:rPr 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不合格</a:t>
            </a:r>
            <a:endParaRPr lang="zh-CN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AutoShape 7"/>
          <p:cNvSpPr/>
          <p:nvPr>
            <p:custDataLst>
              <p:tags r:id="rId3"/>
            </p:custDataLst>
          </p:nvPr>
        </p:nvSpPr>
        <p:spPr>
          <a:xfrm>
            <a:off x="335280" y="5330190"/>
            <a:ext cx="765175" cy="106616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建议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对策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7" name="AutoShape 7"/>
          <p:cNvSpPr/>
          <p:nvPr>
            <p:custDataLst>
              <p:tags r:id="rId4"/>
            </p:custDataLst>
          </p:nvPr>
        </p:nvSpPr>
        <p:spPr>
          <a:xfrm>
            <a:off x="1343660" y="5330190"/>
            <a:ext cx="10229850" cy="104076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、焊接一序需要恢复，前连接板组件需要开发焊胎，对焊胎进行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改造，改造费用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0.7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元；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、若仰角解锁机构在总成焊胎二序上进行焊接，需要对焊胎进行改造和焊胎精度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改造，预计费用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万元，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、将焊胎更改为电控防错焊胎，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序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焊胎预估费用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982980" y="2204720"/>
            <a:ext cx="13862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2.1座框焊接一序</a:t>
            </a:r>
            <a:endParaRPr lang="zh-CN" sz="16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82980" y="4102100"/>
            <a:ext cx="13862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2.1座框焊接</a:t>
            </a:r>
            <a:r>
              <a:rPr lang="zh-CN" sz="16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二序</a:t>
            </a:r>
            <a:endParaRPr lang="zh-CN" sz="16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97395" y="3573145"/>
            <a:ext cx="3661410" cy="1617980"/>
            <a:chOff x="11364" y="5370"/>
            <a:chExt cx="5766" cy="254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4" y="5370"/>
              <a:ext cx="2451" cy="2548"/>
            </a:xfrm>
            <a:prstGeom prst="rect">
              <a:avLst/>
            </a:prstGeom>
          </p:spPr>
        </p:pic>
        <p:cxnSp>
          <p:nvCxnSpPr>
            <p:cNvPr id="12" name="直接箭头连接符 11"/>
            <p:cNvCxnSpPr>
              <a:stCxn id="15" idx="1"/>
            </p:cNvCxnSpPr>
            <p:nvPr/>
          </p:nvCxnSpPr>
          <p:spPr>
            <a:xfrm flipH="1">
              <a:off x="13415" y="7398"/>
              <a:ext cx="1287" cy="1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TextBox 13"/>
            <p:cNvSpPr txBox="1"/>
            <p:nvPr/>
          </p:nvSpPr>
          <p:spPr>
            <a:xfrm>
              <a:off x="14702" y="6987"/>
              <a:ext cx="2428" cy="82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>
                <a:defRPr b="1" spc="282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sz="1400" spc="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仰角解锁机构为手工焊胎焊接</a:t>
              </a:r>
              <a:endPara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" name="直接箭头连接符 15"/>
            <p:cNvCxnSpPr>
              <a:stCxn id="18" idx="1"/>
            </p:cNvCxnSpPr>
            <p:nvPr/>
          </p:nvCxnSpPr>
          <p:spPr>
            <a:xfrm flipH="1">
              <a:off x="12962" y="6094"/>
              <a:ext cx="1740" cy="120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TextBox 13"/>
            <p:cNvSpPr txBox="1"/>
            <p:nvPr/>
          </p:nvSpPr>
          <p:spPr>
            <a:xfrm>
              <a:off x="14702" y="5513"/>
              <a:ext cx="2407" cy="116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>
                <a:defRPr b="1" spc="282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sz="1400" spc="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仰角解锁机构焊接到座框上为手工焊接</a:t>
              </a:r>
              <a:endPara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645" y="1726565"/>
            <a:ext cx="1661160" cy="6572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135" y="1726565"/>
            <a:ext cx="1550035" cy="68643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22" name="直接箭头连接符 21"/>
          <p:cNvCxnSpPr>
            <a:stCxn id="23" idx="0"/>
            <a:endCxn id="21" idx="2"/>
          </p:cNvCxnSpPr>
          <p:nvPr/>
        </p:nvCxnSpPr>
        <p:spPr>
          <a:xfrm flipH="1" flipV="1">
            <a:off x="7951470" y="2413000"/>
            <a:ext cx="45085" cy="31940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7266305" y="2732405"/>
            <a:ext cx="1460500" cy="30670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现状为手工</a:t>
            </a:r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焊接</a:t>
            </a:r>
            <a:endParaRPr lang="zh-CN" sz="14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217660" y="2723515"/>
            <a:ext cx="1462405" cy="30670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现状为手工</a:t>
            </a:r>
            <a:r>
              <a:rPr lang="zh-CN" sz="1400" spc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焊接</a:t>
            </a:r>
            <a:endParaRPr lang="zh-CN" sz="1400" spc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直接箭头连接符 25"/>
          <p:cNvCxnSpPr>
            <a:stCxn id="24" idx="0"/>
            <a:endCxn id="20" idx="2"/>
          </p:cNvCxnSpPr>
          <p:nvPr/>
        </p:nvCxnSpPr>
        <p:spPr>
          <a:xfrm flipH="1" flipV="1">
            <a:off x="9928225" y="2383790"/>
            <a:ext cx="20955" cy="3397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160" y="1700530"/>
            <a:ext cx="3853815" cy="1699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160" y="3641725"/>
            <a:ext cx="3854450" cy="1537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2" name="矩形 1"/>
          <p:cNvSpPr/>
          <p:nvPr/>
        </p:nvSpPr>
        <p:spPr>
          <a:xfrm>
            <a:off x="-15875" y="2465705"/>
            <a:ext cx="4656455" cy="1285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8263" y="2803525"/>
            <a:ext cx="1799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第四部分</a:t>
            </a:r>
            <a:endParaRPr kumimoji="0" lang="zh-CN" altLang="en-US" sz="325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167755" y="2348865"/>
            <a:ext cx="3450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srgbClr val="0E90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检具开发情况说明</a:t>
            </a:r>
            <a:endParaRPr kumimoji="0" lang="zh-CN" altLang="en-US" sz="3250" b="1" kern="1200" cap="none" spc="0" normalizeH="0" baseline="0" noProof="0" dirty="0">
              <a:solidFill>
                <a:srgbClr val="0E90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7963" y="4556125"/>
            <a:ext cx="5762625" cy="217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1225" y="2465388"/>
            <a:ext cx="330200" cy="1285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</a:t>
            </a:r>
            <a:r>
              <a:rPr lang="zh-CN" dirty="0"/>
              <a:t>检具</a:t>
            </a:r>
            <a:r>
              <a:rPr lang="zh-CN" dirty="0"/>
              <a:t>开发</a:t>
            </a:r>
            <a:r>
              <a:rPr lang="zh-CN" dirty="0"/>
              <a:t>现况说明</a:t>
            </a:r>
            <a:endParaRPr lang="zh-CN" dirty="0"/>
          </a:p>
        </p:txBody>
      </p:sp>
      <p:sp>
        <p:nvSpPr>
          <p:cNvPr id="15366" name="AutoShape 7"/>
          <p:cNvSpPr/>
          <p:nvPr/>
        </p:nvSpPr>
        <p:spPr>
          <a:xfrm>
            <a:off x="263525" y="980440"/>
            <a:ext cx="765175" cy="64389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现况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/>
        </p:nvSpPr>
        <p:spPr>
          <a:xfrm>
            <a:off x="1343660" y="980440"/>
            <a:ext cx="10229850" cy="63182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新开发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检具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1362710" y="1684020"/>
          <a:ext cx="10220325" cy="1799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75"/>
                <a:gridCol w="720725"/>
                <a:gridCol w="2113280"/>
                <a:gridCol w="1365250"/>
                <a:gridCol w="1057275"/>
                <a:gridCol w="894080"/>
                <a:gridCol w="1393825"/>
                <a:gridCol w="1394460"/>
                <a:gridCol w="757555"/>
              </a:tblGrid>
              <a:tr h="35052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序号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区分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名称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图示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新开费用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35052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开发数量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改动量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备注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748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座框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座框焊接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总成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1.5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/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预估报价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5052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合计：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1.5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AutoShape 7"/>
          <p:cNvSpPr/>
          <p:nvPr/>
        </p:nvSpPr>
        <p:spPr>
          <a:xfrm>
            <a:off x="263525" y="1772920"/>
            <a:ext cx="765175" cy="446786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开发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20" y="2420620"/>
            <a:ext cx="643890" cy="673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2" name="矩形 1"/>
          <p:cNvSpPr/>
          <p:nvPr/>
        </p:nvSpPr>
        <p:spPr>
          <a:xfrm>
            <a:off x="-15875" y="2465705"/>
            <a:ext cx="4656455" cy="1285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8263" y="2803525"/>
            <a:ext cx="1799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第五部分</a:t>
            </a:r>
            <a:endParaRPr kumimoji="0" lang="zh-CN" altLang="en-US" sz="325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167755" y="2348865"/>
            <a:ext cx="303784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srgbClr val="0E90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需沟通决策事项</a:t>
            </a:r>
            <a:endParaRPr kumimoji="0" lang="zh-CN" altLang="en-US" sz="3250" b="1" kern="1200" cap="none" spc="0" normalizeH="0" baseline="0" noProof="0" dirty="0">
              <a:solidFill>
                <a:srgbClr val="0E90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7963" y="4556125"/>
            <a:ext cx="5762625" cy="217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1225" y="2465388"/>
            <a:ext cx="330200" cy="1285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五、</a:t>
            </a:r>
            <a:r>
              <a:rPr lang="zh-CN" dirty="0"/>
              <a:t>需领导决策事项</a:t>
            </a:r>
            <a:endParaRPr lang="zh-CN" dirty="0"/>
          </a:p>
        </p:txBody>
      </p:sp>
      <p:sp>
        <p:nvSpPr>
          <p:cNvPr id="15366" name="AutoShape 7"/>
          <p:cNvSpPr/>
          <p:nvPr/>
        </p:nvSpPr>
        <p:spPr>
          <a:xfrm>
            <a:off x="263525" y="980440"/>
            <a:ext cx="765175" cy="64389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/>
        </p:nvSpPr>
        <p:spPr>
          <a:xfrm>
            <a:off x="1343660" y="980440"/>
            <a:ext cx="10229850" cy="63182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目前，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2.2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座框切换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2.1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座框已确认，根据需求进行陆续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切换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AutoShape 7"/>
          <p:cNvSpPr/>
          <p:nvPr/>
        </p:nvSpPr>
        <p:spPr>
          <a:xfrm>
            <a:off x="263525" y="1772920"/>
            <a:ext cx="765175" cy="446786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决策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事项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3" name="AutoShape 7"/>
          <p:cNvSpPr/>
          <p:nvPr/>
        </p:nvSpPr>
        <p:spPr>
          <a:xfrm>
            <a:off x="1343025" y="1772920"/>
            <a:ext cx="10229850" cy="78105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1.</a:t>
            </a:r>
            <a:r>
              <a:rPr 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针对检具的开发，目前座框的检具情况需要核查和校验，若可以正常使用，就不用新开发检具，若不能使用，</a:t>
            </a:r>
            <a:endParaRPr lang="zh-CN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>
              <a:lnSpc>
                <a:spcPct val="150000"/>
              </a:lnSpc>
            </a:pPr>
            <a:r>
              <a:rPr 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需要新开发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套检具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5" name="AutoShape 7"/>
          <p:cNvSpPr/>
          <p:nvPr/>
        </p:nvSpPr>
        <p:spPr>
          <a:xfrm>
            <a:off x="1343025" y="2780665"/>
            <a:ext cx="10229850" cy="78105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卡板的冲压模具开发时模具小需要占用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110T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80T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的冲床进行生产，因后续每月生产量再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万件，是否对模具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>
              <a:lnSpc>
                <a:spcPct val="150000"/>
              </a:lnSpc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进行改造到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260T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上进行生产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-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若改造模具是自制还是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委外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7" name="AutoShape 7"/>
          <p:cNvSpPr/>
          <p:nvPr/>
        </p:nvSpPr>
        <p:spPr>
          <a:xfrm>
            <a:off x="1343660" y="3825240"/>
            <a:ext cx="10229850" cy="78105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r>
              <a:rPr 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3.4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套现有的焊接夹具改造，定位销定位块的设计加工，气缸的更换、夹具的维护保养需要开始展开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工作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-5265" y="637667"/>
            <a:ext cx="12187554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/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-5265" y="2945109"/>
            <a:ext cx="12187554" cy="1530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TextBox 13"/>
          <p:cNvSpPr txBox="1"/>
          <p:nvPr/>
        </p:nvSpPr>
        <p:spPr>
          <a:xfrm>
            <a:off x="1127150" y="5013157"/>
            <a:ext cx="9426377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65" y="464715"/>
            <a:ext cx="700626" cy="381837"/>
          </a:xfrm>
          <a:prstGeom prst="rect">
            <a:avLst/>
          </a:prstGeom>
        </p:spPr>
      </p:pic>
      <p:cxnSp>
        <p:nvCxnSpPr>
          <p:cNvPr id="40" name="直接连接符 39"/>
          <p:cNvCxnSpPr/>
          <p:nvPr/>
        </p:nvCxnSpPr>
        <p:spPr>
          <a:xfrm>
            <a:off x="9983613" y="583086"/>
            <a:ext cx="0" cy="187439"/>
          </a:xfrm>
          <a:prstGeom prst="line">
            <a:avLst/>
          </a:prstGeom>
          <a:ln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8039954" y="476720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spc="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光华荣昌集团</a:t>
            </a:r>
            <a:endParaRPr lang="zh-CN" altLang="en-US" sz="1400" b="1" spc="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3"/>
          <p:cNvSpPr txBox="1"/>
          <p:nvPr/>
        </p:nvSpPr>
        <p:spPr>
          <a:xfrm>
            <a:off x="1375435" y="3357077"/>
            <a:ext cx="9426377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诚信赢得天下</a:t>
            </a:r>
            <a:r>
              <a:rPr lang="en-US" altLang="zh-CN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科技成就未来</a:t>
            </a:r>
            <a:endParaRPr lang="zh-CN" altLang="en-US" sz="4000" b="1" i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36" name="文本框 26"/>
          <p:cNvSpPr txBox="1"/>
          <p:nvPr/>
        </p:nvSpPr>
        <p:spPr>
          <a:xfrm>
            <a:off x="4365625" y="1628775"/>
            <a:ext cx="3837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一、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  <a:sym typeface="+mn-ea"/>
              </a:rPr>
              <a:t>现况及费用汇总说明</a:t>
            </a:r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  <p:sp>
        <p:nvSpPr>
          <p:cNvPr id="6" name="文本框 26"/>
          <p:cNvSpPr txBox="1"/>
          <p:nvPr/>
        </p:nvSpPr>
        <p:spPr>
          <a:xfrm>
            <a:off x="4439920" y="2565400"/>
            <a:ext cx="5561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二、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冲压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工序说明</a:t>
            </a:r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  <p:sp>
        <p:nvSpPr>
          <p:cNvPr id="11" name="AutoShape 292"/>
          <p:cNvSpPr>
            <a:spLocks noChangeArrowheads="1"/>
          </p:cNvSpPr>
          <p:nvPr/>
        </p:nvSpPr>
        <p:spPr bwMode="auto">
          <a:xfrm rot="10800000" flipV="1">
            <a:off x="26035" y="2365375"/>
            <a:ext cx="3403600" cy="1907540"/>
          </a:xfrm>
          <a:prstGeom prst="parallelogram">
            <a:avLst>
              <a:gd name="adj" fmla="val 0"/>
            </a:avLst>
          </a:prstGeom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lstStyle/>
          <a:p>
            <a:pPr defTabSz="990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60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26"/>
          <p:cNvSpPr txBox="1"/>
          <p:nvPr/>
        </p:nvSpPr>
        <p:spPr>
          <a:xfrm>
            <a:off x="4511675" y="3502025"/>
            <a:ext cx="3837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三、焊接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工序说明</a:t>
            </a:r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  <p:sp>
        <p:nvSpPr>
          <p:cNvPr id="2" name="文本框 26"/>
          <p:cNvSpPr txBox="1"/>
          <p:nvPr/>
        </p:nvSpPr>
        <p:spPr>
          <a:xfrm>
            <a:off x="4584065" y="4437380"/>
            <a:ext cx="3837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四、检具开发情况说明</a:t>
            </a:r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  <p:sp>
        <p:nvSpPr>
          <p:cNvPr id="3" name="文本框 26"/>
          <p:cNvSpPr txBox="1"/>
          <p:nvPr/>
        </p:nvSpPr>
        <p:spPr>
          <a:xfrm>
            <a:off x="4584065" y="5300980"/>
            <a:ext cx="3837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五、需决策事项</a:t>
            </a:r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2" name="矩形 1"/>
          <p:cNvSpPr/>
          <p:nvPr/>
        </p:nvSpPr>
        <p:spPr>
          <a:xfrm>
            <a:off x="-15875" y="2465705"/>
            <a:ext cx="4656455" cy="1285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8263" y="2803525"/>
            <a:ext cx="1799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第一部分</a:t>
            </a:r>
            <a:endParaRPr kumimoji="0" lang="zh-CN" altLang="en-US" sz="325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167755" y="2348865"/>
            <a:ext cx="3880485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50" b="1" kern="1200" cap="none" spc="0" normalizeH="0" baseline="0" noProof="0" dirty="0">
                <a:solidFill>
                  <a:srgbClr val="0E90BE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现况及费用汇总说明</a:t>
            </a:r>
            <a:endParaRPr kumimoji="0" lang="zh-CN" sz="3250" b="1" kern="1200" cap="none" spc="0" normalizeH="0" baseline="0" noProof="0" dirty="0">
              <a:solidFill>
                <a:srgbClr val="0E90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7963" y="4556125"/>
            <a:ext cx="5762625" cy="217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1225" y="2465388"/>
            <a:ext cx="330200" cy="1285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en-US" altLang="zh-CN" dirty="0"/>
              <a:t>2.2</a:t>
            </a:r>
            <a:r>
              <a:rPr lang="zh-CN" altLang="en-US" dirty="0"/>
              <a:t>座框切换</a:t>
            </a:r>
            <a:r>
              <a:rPr lang="en-US" altLang="zh-CN" dirty="0"/>
              <a:t>2.1</a:t>
            </a:r>
            <a:r>
              <a:rPr lang="zh-CN" altLang="en-US" dirty="0"/>
              <a:t>座框</a:t>
            </a:r>
            <a:r>
              <a:rPr lang="zh-CN" dirty="0"/>
              <a:t>现况说明</a:t>
            </a:r>
            <a:endParaRPr lang="zh-CN" dirty="0"/>
          </a:p>
        </p:txBody>
      </p:sp>
      <p:sp>
        <p:nvSpPr>
          <p:cNvPr id="15366" name="AutoShape 7"/>
          <p:cNvSpPr/>
          <p:nvPr/>
        </p:nvSpPr>
        <p:spPr>
          <a:xfrm>
            <a:off x="335280" y="980440"/>
            <a:ext cx="765175" cy="73533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实施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背景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/>
        </p:nvSpPr>
        <p:spPr>
          <a:xfrm>
            <a:off x="1343660" y="980440"/>
            <a:ext cx="10229850" cy="74739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2.2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座框切换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2.1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</a:t>
            </a:r>
            <a:r>
              <a:rPr 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是公司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25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年重要的项目之一，可提升整体竞争力及成本优势，目前预估降本额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每把在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19.5</a:t>
            </a:r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元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左右，</a:t>
            </a:r>
            <a:endParaRPr lang="zh-CN" altLang="en-US" sz="1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降重额在：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kg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左右。</a:t>
            </a:r>
            <a:endParaRPr lang="zh-CN" altLang="en-US" sz="1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" name="AutoShape 7"/>
          <p:cNvSpPr/>
          <p:nvPr/>
        </p:nvSpPr>
        <p:spPr>
          <a:xfrm>
            <a:off x="335280" y="5730875"/>
            <a:ext cx="765175" cy="64897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现存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风险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3" name="AutoShape 7"/>
          <p:cNvSpPr/>
          <p:nvPr/>
        </p:nvSpPr>
        <p:spPr>
          <a:xfrm>
            <a:off x="1343660" y="5752465"/>
            <a:ext cx="10229850" cy="62738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现有的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套夹具，开发时间较长，需要进行维护保养、定位块和气缸更换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事宜。</a:t>
            </a:r>
            <a:endParaRPr lang="zh-CN" altLang="en-US" sz="1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8" name="AutoShape 7"/>
          <p:cNvSpPr/>
          <p:nvPr/>
        </p:nvSpPr>
        <p:spPr>
          <a:xfrm>
            <a:off x="335280" y="1912620"/>
            <a:ext cx="765175" cy="96520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项目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实施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现况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1" name="AutoShape 7"/>
          <p:cNvSpPr/>
          <p:nvPr/>
        </p:nvSpPr>
        <p:spPr>
          <a:xfrm>
            <a:off x="1356360" y="1917065"/>
            <a:ext cx="10217150" cy="93789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square" anchor="ctr" anchorCtr="0">
            <a:noAutofit/>
          </a:bodyPr>
          <a:p>
            <a:pPr algn="l" latinLnBrk="1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目前，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2.1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座框上的零部件已开发完成，需要新开发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套电控夹具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(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左舵和右舵共用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)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和修改</a:t>
            </a: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套夹具来满足产能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需求；</a:t>
            </a:r>
            <a:endParaRPr lang="zh-CN" altLang="en-US" sz="1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按照每月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万件计算，投入费用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34.69</a:t>
            </a:r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万元，预计</a:t>
            </a:r>
            <a:r>
              <a:rPr lang="en-US" altLang="zh-CN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个月收回成本</a:t>
            </a:r>
            <a:r>
              <a:rPr lang="zh-CN" altLang="en-US" sz="1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</a:t>
            </a:r>
            <a:endParaRPr lang="zh-CN" altLang="en-US" sz="1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2" name="AutoShape 7"/>
          <p:cNvSpPr/>
          <p:nvPr/>
        </p:nvSpPr>
        <p:spPr>
          <a:xfrm>
            <a:off x="329565" y="3041650"/>
            <a:ext cx="765175" cy="97917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预估实施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计划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377950" y="3197080"/>
            <a:ext cx="10201275" cy="855490"/>
            <a:chOff x="2456" y="7320"/>
            <a:chExt cx="16065" cy="995"/>
          </a:xfrm>
        </p:grpSpPr>
        <p:sp>
          <p:nvSpPr>
            <p:cNvPr id="24" name="Line 236"/>
            <p:cNvSpPr>
              <a:spLocks noChangeShapeType="1"/>
            </p:cNvSpPr>
            <p:nvPr/>
          </p:nvSpPr>
          <p:spPr bwMode="auto">
            <a:xfrm flipV="1">
              <a:off x="2569" y="7890"/>
              <a:ext cx="15951" cy="67"/>
            </a:xfrm>
            <a:prstGeom prst="line">
              <a:avLst/>
            </a:prstGeom>
            <a:ln w="31750" cap="rnd">
              <a:solidFill>
                <a:schemeClr val="accent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ko-KR" altLang="en-US">
                <a:solidFill>
                  <a:prstClr val="black"/>
                </a:solidFill>
                <a:latin typeface="Modern H Light" panose="020B0603000000020004" pitchFamily="50" charset="-127"/>
                <a:ea typeface="Modern H Light" panose="020B0603000000020004" pitchFamily="50" charset="-127"/>
              </a:endParaRPr>
            </a:p>
          </p:txBody>
        </p:sp>
        <p:sp>
          <p:nvSpPr>
            <p:cNvPr id="26" name="타원 153"/>
            <p:cNvSpPr/>
            <p:nvPr/>
          </p:nvSpPr>
          <p:spPr>
            <a:xfrm>
              <a:off x="2682" y="7852"/>
              <a:ext cx="259" cy="19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" name="Text Box 253"/>
            <p:cNvSpPr txBox="1">
              <a:spLocks noChangeArrowheads="1"/>
            </p:cNvSpPr>
            <p:nvPr/>
          </p:nvSpPr>
          <p:spPr bwMode="auto">
            <a:xfrm>
              <a:off x="2456" y="7390"/>
              <a:ext cx="941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altLang="en-US" sz="800" dirty="0">
                  <a:solidFill>
                    <a:prstClr val="black"/>
                  </a:solidFill>
                  <a:latin typeface="Modern H Medium" panose="020B0603000000020004" pitchFamily="50" charset="-127"/>
                  <a:ea typeface="Modern H Medium" panose="020B0603000000020004" pitchFamily="50" charset="-127"/>
                </a:rPr>
                <a:t>方案确定</a:t>
              </a:r>
              <a:endParaRPr lang="en-US" altLang="ko-KR" sz="800" dirty="0">
                <a:solidFill>
                  <a:prstClr val="black"/>
                </a:solidFill>
                <a:latin typeface="Modern H Medium" panose="020B0603000000020004" pitchFamily="50" charset="-127"/>
                <a:ea typeface="Modern H Medium" panose="020B0603000000020004" pitchFamily="50" charset="-127"/>
              </a:endParaRPr>
            </a:p>
          </p:txBody>
        </p:sp>
        <p:sp>
          <p:nvSpPr>
            <p:cNvPr id="156" name="Text Box 253"/>
            <p:cNvSpPr txBox="1">
              <a:spLocks noChangeArrowheads="1"/>
            </p:cNvSpPr>
            <p:nvPr/>
          </p:nvSpPr>
          <p:spPr bwMode="auto">
            <a:xfrm>
              <a:off x="3590" y="7480"/>
              <a:ext cx="107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sz="8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固定资产</a:t>
              </a:r>
              <a:r>
                <a:rPr lang="zh-CN" sz="8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申请</a:t>
              </a:r>
              <a:endParaRPr lang="zh-CN" sz="8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159" name="Text Box 253"/>
            <p:cNvSpPr txBox="1">
              <a:spLocks noChangeArrowheads="1"/>
            </p:cNvSpPr>
            <p:nvPr/>
          </p:nvSpPr>
          <p:spPr bwMode="auto">
            <a:xfrm>
              <a:off x="12791" y="8095"/>
              <a:ext cx="71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ko-KR"/>
              </a:defPPr>
              <a:lvl1pPr algn="ctr">
                <a:defRPr kumimoji="1" sz="800">
                  <a:latin typeface="Modern H Light" panose="020B0603000000020004" pitchFamily="50" charset="-127"/>
                  <a:ea typeface="Modern H Light" panose="020B0603000000020004" pitchFamily="50" charset="-127"/>
                </a:defRPr>
              </a:lvl1pPr>
              <a:lvl2pPr marL="742950" indent="-28575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r>
                <a:rPr lang="en-US" altLang="ko-KR" dirty="0">
                  <a:solidFill>
                    <a:prstClr val="black"/>
                  </a:solidFill>
                </a:rPr>
                <a:t>6/15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  <p:sp>
          <p:nvSpPr>
            <p:cNvPr id="161" name="Text Box 253"/>
            <p:cNvSpPr txBox="1">
              <a:spLocks noChangeArrowheads="1"/>
            </p:cNvSpPr>
            <p:nvPr/>
          </p:nvSpPr>
          <p:spPr bwMode="auto">
            <a:xfrm>
              <a:off x="10051" y="8118"/>
              <a:ext cx="64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ko-KR"/>
              </a:defPPr>
              <a:lvl1pPr algn="ctr">
                <a:defRPr kumimoji="1" sz="800">
                  <a:latin typeface="Modern H Light" panose="020B0603000000020004" pitchFamily="50" charset="-127"/>
                  <a:ea typeface="Modern H Light" panose="020B0603000000020004" pitchFamily="50" charset="-127"/>
                </a:defRPr>
              </a:lvl1pPr>
              <a:lvl2pPr marL="742950" indent="-28575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r>
                <a:rPr lang="en-US" altLang="ko-KR" dirty="0">
                  <a:solidFill>
                    <a:prstClr val="black"/>
                  </a:solidFill>
                </a:rPr>
                <a:t>6/5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  <p:sp>
          <p:nvSpPr>
            <p:cNvPr id="28" name="타원 162"/>
            <p:cNvSpPr/>
            <p:nvPr/>
          </p:nvSpPr>
          <p:spPr>
            <a:xfrm>
              <a:off x="3892" y="7843"/>
              <a:ext cx="259" cy="19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포인트가 5개인 별 169"/>
            <p:cNvSpPr/>
            <p:nvPr/>
          </p:nvSpPr>
          <p:spPr bwMode="auto">
            <a:xfrm>
              <a:off x="7446" y="7802"/>
              <a:ext cx="330" cy="207"/>
            </a:xfrm>
            <a:prstGeom prst="star5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897" tIns="40448" rIns="80897" bIns="40448"/>
            <a:lstStyle/>
            <a:p>
              <a:pPr defTabSz="913765"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en-US" sz="1000" b="0" kern="0">
                <a:solidFill>
                  <a:prstClr val="black"/>
                </a:solidFill>
                <a:latin typeface="Modern H Medium" panose="020B0603000000020004" pitchFamily="50" charset="-127"/>
                <a:ea typeface="Modern H Medium" panose="020B0603000000020004" pitchFamily="50" charset="-127"/>
              </a:endParaRPr>
            </a:p>
          </p:txBody>
        </p:sp>
        <p:sp>
          <p:nvSpPr>
            <p:cNvPr id="32" name="Text Box 253"/>
            <p:cNvSpPr txBox="1">
              <a:spLocks noChangeArrowheads="1"/>
            </p:cNvSpPr>
            <p:nvPr/>
          </p:nvSpPr>
          <p:spPr bwMode="auto">
            <a:xfrm>
              <a:off x="6938" y="8121"/>
              <a:ext cx="12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ko-KR"/>
              </a:defPPr>
              <a:lvl1pPr algn="ctr">
                <a:defRPr kumimoji="1" sz="800">
                  <a:latin typeface="Modern H Light" panose="020B0603000000020004" pitchFamily="50" charset="-127"/>
                  <a:ea typeface="Modern H Light" panose="020B0603000000020004" pitchFamily="50" charset="-127"/>
                </a:defRPr>
              </a:lvl1pPr>
              <a:lvl2pPr marL="742950" indent="-28575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r>
                <a:rPr lang="en-US" altLang="ko-KR" dirty="0">
                  <a:solidFill>
                    <a:prstClr val="black"/>
                  </a:solidFill>
                </a:rPr>
                <a:t>5/25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  <p:sp>
          <p:nvSpPr>
            <p:cNvPr id="33" name="Text Box 253"/>
            <p:cNvSpPr txBox="1">
              <a:spLocks noChangeArrowheads="1"/>
            </p:cNvSpPr>
            <p:nvPr/>
          </p:nvSpPr>
          <p:spPr bwMode="auto">
            <a:xfrm>
              <a:off x="3649" y="8082"/>
              <a:ext cx="71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Modern H Medium" panose="020B0603000000020004" pitchFamily="50" charset="-127"/>
                </a:rPr>
                <a:t>3/25</a:t>
              </a:r>
              <a:endParaRPr lang="en-US" altLang="ko-KR" sz="900" dirty="0">
                <a:solidFill>
                  <a:prstClr val="black"/>
                </a:solidFill>
                <a:latin typeface="Modern H Medium" panose="020B0603000000020004" pitchFamily="50" charset="-127"/>
                <a:ea typeface="Modern H Medium" panose="020B0603000000020004" pitchFamily="50" charset="-127"/>
              </a:endParaRPr>
            </a:p>
          </p:txBody>
        </p:sp>
        <p:sp>
          <p:nvSpPr>
            <p:cNvPr id="34" name="Text Box 253"/>
            <p:cNvSpPr txBox="1">
              <a:spLocks noChangeArrowheads="1"/>
            </p:cNvSpPr>
            <p:nvPr/>
          </p:nvSpPr>
          <p:spPr bwMode="auto">
            <a:xfrm>
              <a:off x="2515" y="8135"/>
              <a:ext cx="71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Modern H Medium" panose="020B0603000000020004" pitchFamily="50" charset="-127"/>
                </a:rPr>
                <a:t>3/14</a:t>
              </a:r>
              <a:endParaRPr lang="en-US" altLang="ko-KR" sz="900" dirty="0">
                <a:solidFill>
                  <a:prstClr val="black"/>
                </a:solidFill>
                <a:latin typeface="Modern H Medium" panose="020B0603000000020004" pitchFamily="50" charset="-127"/>
                <a:ea typeface="Modern H Medium" panose="020B0603000000020004" pitchFamily="50" charset="-127"/>
              </a:endParaRPr>
            </a:p>
          </p:txBody>
        </p:sp>
        <p:sp>
          <p:nvSpPr>
            <p:cNvPr id="37" name="Text Box 253"/>
            <p:cNvSpPr txBox="1">
              <a:spLocks noChangeArrowheads="1"/>
            </p:cNvSpPr>
            <p:nvPr/>
          </p:nvSpPr>
          <p:spPr bwMode="auto">
            <a:xfrm>
              <a:off x="7045" y="7352"/>
              <a:ext cx="108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夹具完成</a:t>
              </a:r>
              <a:endParaRPr lang="zh-CN" altLang="en-US" sz="9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41" name="Text Box 253"/>
            <p:cNvSpPr txBox="1">
              <a:spLocks noChangeArrowheads="1"/>
            </p:cNvSpPr>
            <p:nvPr/>
          </p:nvSpPr>
          <p:spPr bwMode="auto">
            <a:xfrm>
              <a:off x="9773" y="732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小批量生产</a:t>
              </a:r>
              <a:r>
                <a:rPr lang="en-US" altLang="zh-CN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100</a:t>
              </a:r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套</a:t>
              </a:r>
              <a:endParaRPr lang="zh-CN" altLang="en-US" sz="9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42" name="Text Box 253"/>
            <p:cNvSpPr txBox="1">
              <a:spLocks noChangeArrowheads="1"/>
            </p:cNvSpPr>
            <p:nvPr/>
          </p:nvSpPr>
          <p:spPr bwMode="auto">
            <a:xfrm>
              <a:off x="12548" y="7320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小批量生产完成，</a:t>
              </a:r>
              <a:r>
                <a:rPr lang="en-US" altLang="zh-CN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200</a:t>
              </a:r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套</a:t>
              </a:r>
              <a:endParaRPr lang="zh-CN" altLang="en-US" sz="9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43" name="직사각형 159"/>
            <p:cNvSpPr/>
            <p:nvPr/>
          </p:nvSpPr>
          <p:spPr>
            <a:xfrm>
              <a:off x="12948" y="7772"/>
              <a:ext cx="399" cy="2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A2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800" dirty="0">
                  <a:solidFill>
                    <a:srgbClr val="1F497D">
                      <a:lumMod val="75000"/>
                    </a:srgbClr>
                  </a:solidFill>
                  <a:latin typeface="Modern H Bold" panose="020B0603000000020004" pitchFamily="50" charset="-127"/>
                  <a:ea typeface="Modern H Bold" panose="020B0603000000020004" pitchFamily="50" charset="-127"/>
                </a:rPr>
                <a:t>M</a:t>
              </a:r>
              <a:endParaRPr lang="ko-KR" altLang="en-US" sz="800" dirty="0">
                <a:solidFill>
                  <a:srgbClr val="1F497D">
                    <a:lumMod val="75000"/>
                  </a:srgbClr>
                </a:solidFill>
                <a:latin typeface="Modern H Bold" panose="020B0603000000020004" pitchFamily="50" charset="-127"/>
                <a:ea typeface="Modern H Bold" panose="020B0603000000020004" pitchFamily="50" charset="-127"/>
              </a:endParaRPr>
            </a:p>
          </p:txBody>
        </p:sp>
        <p:sp>
          <p:nvSpPr>
            <p:cNvPr id="45" name="직사각형 156"/>
            <p:cNvSpPr/>
            <p:nvPr/>
          </p:nvSpPr>
          <p:spPr>
            <a:xfrm>
              <a:off x="10113" y="7776"/>
              <a:ext cx="520" cy="2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A2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800" dirty="0">
                  <a:solidFill>
                    <a:srgbClr val="1F497D">
                      <a:lumMod val="75000"/>
                    </a:srgbClr>
                  </a:solidFill>
                  <a:latin typeface="Modern H Bold" panose="020B0603000000020004" pitchFamily="50" charset="-127"/>
                  <a:ea typeface="Modern H Bold" panose="020B0603000000020004" pitchFamily="50" charset="-127"/>
                </a:rPr>
                <a:t>LP1</a:t>
              </a:r>
              <a:endParaRPr lang="ko-KR" altLang="en-US" sz="800" dirty="0">
                <a:solidFill>
                  <a:srgbClr val="1F497D">
                    <a:lumMod val="75000"/>
                  </a:srgbClr>
                </a:solidFill>
                <a:latin typeface="Modern H Bold" panose="020B0603000000020004" pitchFamily="50" charset="-127"/>
                <a:ea typeface="Modern H Bold" panose="020B0603000000020004" pitchFamily="50" charset="-127"/>
              </a:endParaRPr>
            </a:p>
          </p:txBody>
        </p:sp>
        <p:sp>
          <p:nvSpPr>
            <p:cNvPr id="50" name="직사각형 159"/>
            <p:cNvSpPr/>
            <p:nvPr/>
          </p:nvSpPr>
          <p:spPr>
            <a:xfrm>
              <a:off x="15551" y="7776"/>
              <a:ext cx="399" cy="2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A2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800" dirty="0">
                  <a:solidFill>
                    <a:srgbClr val="1F497D">
                      <a:lumMod val="75000"/>
                    </a:srgbClr>
                  </a:solidFill>
                  <a:latin typeface="Modern H Bold" panose="020B0603000000020004" pitchFamily="50" charset="-127"/>
                  <a:ea typeface="Modern H Bold" panose="020B0603000000020004" pitchFamily="50" charset="-127"/>
                </a:rPr>
                <a:t>S</a:t>
              </a:r>
              <a:endParaRPr lang="ko-KR" altLang="en-US" sz="800" dirty="0">
                <a:solidFill>
                  <a:srgbClr val="1F497D">
                    <a:lumMod val="75000"/>
                  </a:srgbClr>
                </a:solidFill>
                <a:latin typeface="Modern H Bold" panose="020B0603000000020004" pitchFamily="50" charset="-127"/>
                <a:ea typeface="Modern H Bold" panose="020B0603000000020004" pitchFamily="50" charset="-127"/>
              </a:endParaRPr>
            </a:p>
          </p:txBody>
        </p:sp>
        <p:sp>
          <p:nvSpPr>
            <p:cNvPr id="51" name="Text Box 253"/>
            <p:cNvSpPr txBox="1">
              <a:spLocks noChangeArrowheads="1"/>
            </p:cNvSpPr>
            <p:nvPr/>
          </p:nvSpPr>
          <p:spPr bwMode="auto">
            <a:xfrm>
              <a:off x="15361" y="8110"/>
              <a:ext cx="71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ko-KR"/>
              </a:defPPr>
              <a:lvl1pPr algn="ctr">
                <a:defRPr kumimoji="1" sz="800">
                  <a:latin typeface="Modern H Light" panose="020B0603000000020004" pitchFamily="50" charset="-127"/>
                  <a:ea typeface="Modern H Light" panose="020B0603000000020004" pitchFamily="50" charset="-127"/>
                </a:defRPr>
              </a:lvl1pPr>
              <a:lvl2pPr marL="742950" indent="-28575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r>
                <a:rPr lang="en-US" altLang="ko-KR" dirty="0">
                  <a:solidFill>
                    <a:prstClr val="black"/>
                  </a:solidFill>
                </a:rPr>
                <a:t>6/25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  <p:sp>
          <p:nvSpPr>
            <p:cNvPr id="52" name="Text Box 253"/>
            <p:cNvSpPr txBox="1">
              <a:spLocks noChangeArrowheads="1"/>
            </p:cNvSpPr>
            <p:nvPr/>
          </p:nvSpPr>
          <p:spPr bwMode="auto">
            <a:xfrm>
              <a:off x="14995" y="7338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工装夹具验收</a:t>
              </a:r>
              <a:endParaRPr lang="zh-CN" altLang="en-US" sz="9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44" name="포인트가 5개인 별 169"/>
            <p:cNvSpPr/>
            <p:nvPr/>
          </p:nvSpPr>
          <p:spPr bwMode="auto">
            <a:xfrm>
              <a:off x="17764" y="7776"/>
              <a:ext cx="330" cy="207"/>
            </a:xfrm>
            <a:prstGeom prst="star5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897" tIns="40448" rIns="80897" bIns="40448"/>
            <a:lstStyle/>
            <a:p>
              <a:pPr defTabSz="913765"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en-US" sz="1000" b="0" kern="0">
                <a:solidFill>
                  <a:prstClr val="black"/>
                </a:solidFill>
                <a:latin typeface="Modern H Medium" panose="020B0603000000020004" pitchFamily="50" charset="-127"/>
                <a:ea typeface="Modern H Medium" panose="020B0603000000020004" pitchFamily="50" charset="-127"/>
              </a:endParaRPr>
            </a:p>
          </p:txBody>
        </p:sp>
        <p:sp>
          <p:nvSpPr>
            <p:cNvPr id="54" name="Text Box 253"/>
            <p:cNvSpPr txBox="1">
              <a:spLocks noChangeArrowheads="1"/>
            </p:cNvSpPr>
            <p:nvPr/>
          </p:nvSpPr>
          <p:spPr bwMode="auto">
            <a:xfrm>
              <a:off x="17262" y="8071"/>
              <a:ext cx="12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ko-KR"/>
              </a:defPPr>
              <a:lvl1pPr algn="ctr">
                <a:defRPr kumimoji="1" sz="800">
                  <a:latin typeface="Modern H Light" panose="020B0603000000020004" pitchFamily="50" charset="-127"/>
                  <a:ea typeface="Modern H Light" panose="020B0603000000020004" pitchFamily="50" charset="-127"/>
                </a:defRPr>
              </a:lvl1pPr>
              <a:lvl2pPr marL="742950" indent="-28575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r>
                <a:rPr lang="en-US" altLang="ko-KR" dirty="0">
                  <a:solidFill>
                    <a:prstClr val="black"/>
                  </a:solidFill>
                </a:rPr>
                <a:t>6/30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  <p:sp>
          <p:nvSpPr>
            <p:cNvPr id="55" name="Text Box 253"/>
            <p:cNvSpPr txBox="1">
              <a:spLocks noChangeArrowheads="1"/>
            </p:cNvSpPr>
            <p:nvPr/>
          </p:nvSpPr>
          <p:spPr bwMode="auto">
            <a:xfrm>
              <a:off x="17441" y="732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prstClr val="black"/>
                  </a:solidFill>
                  <a:latin typeface="Modern H Medium" panose="020B0603000000020004" pitchFamily="50" charset="-127"/>
                  <a:ea typeface="宋体" panose="02010600030101010101" pitchFamily="2" charset="-122"/>
                </a:rPr>
                <a:t>量产转移</a:t>
              </a:r>
              <a:endParaRPr lang="zh-CN" altLang="en-US" sz="900" dirty="0">
                <a:solidFill>
                  <a:prstClr val="black"/>
                </a:solidFill>
                <a:latin typeface="Modern H Medium" panose="020B0603000000020004" pitchFamily="50" charset="-127"/>
                <a:ea typeface="宋体" panose="02010600030101010101" pitchFamily="2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785" y="7759"/>
              <a:ext cx="1904" cy="34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/>
                <a:t>夹具开发</a:t>
              </a:r>
              <a:endParaRPr lang="zh-CN" altLang="en-US" sz="1200"/>
            </a:p>
          </p:txBody>
        </p:sp>
      </p:grpSp>
      <p:sp>
        <p:nvSpPr>
          <p:cNvPr id="46" name="AutoShape 7"/>
          <p:cNvSpPr/>
          <p:nvPr/>
        </p:nvSpPr>
        <p:spPr>
          <a:xfrm>
            <a:off x="1371600" y="3042285"/>
            <a:ext cx="10252710" cy="103632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>
              <a:lnSpc>
                <a:spcPct val="150000"/>
              </a:lnSpc>
            </a:pP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7" name="AutoShape 7"/>
          <p:cNvSpPr/>
          <p:nvPr/>
        </p:nvSpPr>
        <p:spPr>
          <a:xfrm>
            <a:off x="329565" y="4264660"/>
            <a:ext cx="765175" cy="125412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预估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投入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graphicFrame>
        <p:nvGraphicFramePr>
          <p:cNvPr id="48" name="表格 47"/>
          <p:cNvGraphicFramePr/>
          <p:nvPr>
            <p:custDataLst>
              <p:tags r:id="rId1"/>
            </p:custDataLst>
          </p:nvPr>
        </p:nvGraphicFramePr>
        <p:xfrm>
          <a:off x="1377950" y="4149090"/>
          <a:ext cx="10246360" cy="183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315"/>
                <a:gridCol w="1219835"/>
                <a:gridCol w="2347595"/>
                <a:gridCol w="2143760"/>
                <a:gridCol w="3792855"/>
              </a:tblGrid>
              <a:tr h="27432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序号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名称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开发方案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h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27432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开发数量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费用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（万元）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备注</a:t>
                      </a:r>
                      <a:endParaRPr lang="zh-CN" altLang="en-US" sz="12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243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冲压</a:t>
                      </a:r>
                      <a:endParaRPr 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5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2.69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模具已开发完成，在黄骅桥行。发货款申请已提交</a:t>
                      </a: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财务</a:t>
                      </a: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0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2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焊接</a:t>
                      </a:r>
                      <a:endParaRPr 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6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30.5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24384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夹具</a:t>
                      </a: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新开和修改费用</a:t>
                      </a: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检具</a:t>
                      </a: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3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1.5</a:t>
                      </a:r>
                      <a:endParaRPr lang="en-US" altLang="zh-CN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24384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0">
                <a:tc rowSpan="2"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合计：（万元）</a:t>
                      </a: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rowSpan="2"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FF0000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34.69</a:t>
                      </a:r>
                      <a:endParaRPr lang="en-US" altLang="zh-CN" sz="1200" b="1">
                        <a:solidFill>
                          <a:srgbClr val="FF0000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274320">
                <a:tc vMerge="1" gridSpan="3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按照每月产能</a:t>
                      </a: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万件计算，预计</a:t>
                      </a:r>
                      <a:r>
                        <a:rPr lang="en-US" altLang="zh-CN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2</a:t>
                      </a: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个月收回</a:t>
                      </a:r>
                      <a:r>
                        <a:rPr lang="zh-CN" altLang="en-US" sz="1000">
                          <a:latin typeface="华文楷体" panose="02010600040101010101" charset="-122"/>
                          <a:ea typeface="华文楷体" panose="02010600040101010101" charset="-122"/>
                        </a:rPr>
                        <a:t>成本</a:t>
                      </a:r>
                      <a:endParaRPr lang="zh-CN" altLang="en-US" sz="10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70" y="332740"/>
            <a:ext cx="625475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en-US" altLang="zh-CN" dirty="0"/>
              <a:t>2.2</a:t>
            </a:r>
            <a:r>
              <a:rPr lang="zh-CN" altLang="en-US" dirty="0"/>
              <a:t>座框切换</a:t>
            </a:r>
            <a:r>
              <a:rPr lang="en-US" altLang="zh-CN" dirty="0"/>
              <a:t>2.1</a:t>
            </a:r>
            <a:r>
              <a:rPr lang="zh-CN" altLang="en-US" dirty="0"/>
              <a:t>座框</a:t>
            </a:r>
            <a:r>
              <a:rPr lang="zh-CN" dirty="0"/>
              <a:t>变化说明</a:t>
            </a:r>
            <a:endParaRPr lang="zh-CN" altLang="en-US" dirty="0"/>
          </a:p>
        </p:txBody>
      </p:sp>
      <p:sp>
        <p:nvSpPr>
          <p:cNvPr id="5" name="TextBox 13"/>
          <p:cNvSpPr txBox="1"/>
          <p:nvPr/>
        </p:nvSpPr>
        <p:spPr>
          <a:xfrm>
            <a:off x="191135" y="195326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2.2</a:t>
            </a:r>
            <a:r>
              <a:rPr lang="zh-CN" altLang="en-US" dirty="0"/>
              <a:t>座框</a:t>
            </a:r>
            <a:endParaRPr lang="zh-CN" altLang="en-US" dirty="0"/>
          </a:p>
        </p:txBody>
      </p:sp>
      <p:sp>
        <p:nvSpPr>
          <p:cNvPr id="12" name="TextBox 13"/>
          <p:cNvSpPr txBox="1"/>
          <p:nvPr/>
        </p:nvSpPr>
        <p:spPr>
          <a:xfrm>
            <a:off x="2639060" y="1003300"/>
            <a:ext cx="1585595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/>
              <a:t>带坐盆延伸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015" y="1340485"/>
            <a:ext cx="1986280" cy="1861185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119380" y="4796790"/>
            <a:ext cx="138620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2.1</a:t>
            </a:r>
            <a:r>
              <a:rPr lang="zh-CN" altLang="en-US" dirty="0"/>
              <a:t>座框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0" y="1412875"/>
            <a:ext cx="2013585" cy="19062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590" y="1412875"/>
            <a:ext cx="2322195" cy="1993265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5375910" y="980440"/>
            <a:ext cx="1718310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/>
              <a:t>不带坐盆延伸</a:t>
            </a:r>
            <a:endParaRPr lang="zh-CN" altLang="en-US" sz="1600" dirty="0"/>
          </a:p>
        </p:txBody>
      </p:sp>
      <p:sp>
        <p:nvSpPr>
          <p:cNvPr id="18" name="TextBox 13"/>
          <p:cNvSpPr txBox="1"/>
          <p:nvPr/>
        </p:nvSpPr>
        <p:spPr>
          <a:xfrm>
            <a:off x="8328025" y="932180"/>
            <a:ext cx="2070735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/>
              <a:t>副驾</a:t>
            </a:r>
            <a:r>
              <a:rPr lang="en-US" altLang="zh-CN" sz="1600" dirty="0"/>
              <a:t>/</a:t>
            </a:r>
            <a:r>
              <a:rPr lang="zh-CN" altLang="en-US" sz="1600" dirty="0"/>
              <a:t>带坐盆延伸</a:t>
            </a:r>
            <a:endParaRPr lang="zh-CN" altLang="en-US" sz="1600" dirty="0"/>
          </a:p>
        </p:txBody>
      </p:sp>
      <p:sp>
        <p:nvSpPr>
          <p:cNvPr id="19" name="下箭头 18"/>
          <p:cNvSpPr/>
          <p:nvPr/>
        </p:nvSpPr>
        <p:spPr>
          <a:xfrm>
            <a:off x="2927350" y="3284855"/>
            <a:ext cx="288290" cy="5041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>
            <a:off x="5735955" y="3284855"/>
            <a:ext cx="288290" cy="5041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>
            <a:off x="8759825" y="3284855"/>
            <a:ext cx="288290" cy="5041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115" y="4004945"/>
            <a:ext cx="2034540" cy="21259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4149090"/>
            <a:ext cx="2197735" cy="21151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0" y="4211320"/>
            <a:ext cx="1980565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2" name="矩形 1"/>
          <p:cNvSpPr/>
          <p:nvPr/>
        </p:nvSpPr>
        <p:spPr>
          <a:xfrm>
            <a:off x="-15875" y="2465705"/>
            <a:ext cx="4656455" cy="1285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8263" y="2803525"/>
            <a:ext cx="1799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二部分</a:t>
            </a:r>
            <a:endParaRPr kumimoji="0" lang="zh-CN" altLang="en-US" sz="325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167755" y="2348865"/>
            <a:ext cx="263652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50" b="1" kern="1200" cap="none" spc="0" normalizeH="0" baseline="0" noProof="0" dirty="0">
                <a:solidFill>
                  <a:srgbClr val="0E90BE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冲压工序说明</a:t>
            </a:r>
            <a:endParaRPr kumimoji="0" lang="zh-CN" sz="3250" b="1" kern="1200" cap="none" spc="0" normalizeH="0" baseline="0" noProof="0" dirty="0">
              <a:solidFill>
                <a:srgbClr val="0E90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7963" y="4556125"/>
            <a:ext cx="5762625" cy="217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1225" y="2465388"/>
            <a:ext cx="330200" cy="1285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70" y="332740"/>
            <a:ext cx="625475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二、冲压件情况</a:t>
            </a:r>
            <a:r>
              <a:rPr lang="zh-CN" dirty="0"/>
              <a:t>说明</a:t>
            </a:r>
            <a:endParaRPr lang="zh-CN" altLang="en-US" dirty="0"/>
          </a:p>
        </p:txBody>
      </p:sp>
      <p:sp>
        <p:nvSpPr>
          <p:cNvPr id="5" name="TextBox 13"/>
          <p:cNvSpPr txBox="1"/>
          <p:nvPr/>
        </p:nvSpPr>
        <p:spPr>
          <a:xfrm>
            <a:off x="262890" y="1052830"/>
            <a:ext cx="115722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、卡板模具已开发完成，五序模具，发货款申请已提交财务，模具回厂后进行生产</a:t>
            </a:r>
            <a:r>
              <a:rPr lang="zh-CN" altLang="en-US" dirty="0"/>
              <a:t>调试；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</a:rPr>
              <a:t>此模具为</a:t>
            </a:r>
            <a:r>
              <a:rPr lang="en-US" altLang="zh-CN" dirty="0">
                <a:solidFill>
                  <a:srgbClr val="FF0000"/>
                </a:solidFill>
              </a:rPr>
              <a:t>2022</a:t>
            </a:r>
            <a:r>
              <a:rPr lang="zh-CN" altLang="en-US" dirty="0">
                <a:solidFill>
                  <a:srgbClr val="FF0000"/>
                </a:solidFill>
              </a:rPr>
              <a:t>年开发的模具，模具尺寸小，若用</a:t>
            </a:r>
            <a:r>
              <a:rPr lang="en-US" altLang="zh-CN" dirty="0">
                <a:solidFill>
                  <a:srgbClr val="FF0000"/>
                </a:solidFill>
              </a:rPr>
              <a:t>260T</a:t>
            </a:r>
            <a:r>
              <a:rPr lang="zh-CN" altLang="en-US" dirty="0">
                <a:solidFill>
                  <a:srgbClr val="FF0000"/>
                </a:solidFill>
              </a:rPr>
              <a:t>生产，需改造模具。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070" y="2637155"/>
            <a:ext cx="3117850" cy="33159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0" y="1917065"/>
            <a:ext cx="4102100" cy="2252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5" y="4220845"/>
            <a:ext cx="3124200" cy="21005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目录</a:t>
            </a:r>
            <a:endParaRPr lang="zh-CN" dirty="0"/>
          </a:p>
        </p:txBody>
      </p:sp>
      <p:sp>
        <p:nvSpPr>
          <p:cNvPr id="2" name="矩形 1"/>
          <p:cNvSpPr/>
          <p:nvPr/>
        </p:nvSpPr>
        <p:spPr>
          <a:xfrm>
            <a:off x="-15875" y="2465705"/>
            <a:ext cx="4656455" cy="1285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8263" y="2803525"/>
            <a:ext cx="179959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5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第三部分</a:t>
            </a:r>
            <a:endParaRPr kumimoji="0" lang="zh-CN" altLang="en-US" sz="325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167755" y="2348865"/>
            <a:ext cx="2636520" cy="57340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R="0" defTabSz="9906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50" b="1" kern="1200" cap="none" spc="0" normalizeH="0" baseline="0" noProof="0" dirty="0">
                <a:solidFill>
                  <a:srgbClr val="0E90BE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焊接工序说明</a:t>
            </a:r>
            <a:endParaRPr kumimoji="0" lang="zh-CN" sz="3250" b="1" kern="1200" cap="none" spc="0" normalizeH="0" baseline="0" noProof="0" dirty="0">
              <a:solidFill>
                <a:srgbClr val="0E90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7963" y="4556125"/>
            <a:ext cx="5762625" cy="217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1225" y="2465388"/>
            <a:ext cx="330200" cy="1285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marL="0" marR="0" lvl="0" indent="0" algn="ct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三、</a:t>
            </a:r>
            <a:r>
              <a:rPr lang="zh-CN" dirty="0"/>
              <a:t>焊接夹具开发</a:t>
            </a:r>
            <a:r>
              <a:rPr lang="zh-CN" dirty="0"/>
              <a:t>现况说明</a:t>
            </a:r>
            <a:endParaRPr lang="zh-CN" dirty="0"/>
          </a:p>
        </p:txBody>
      </p:sp>
      <p:sp>
        <p:nvSpPr>
          <p:cNvPr id="15366" name="AutoShape 7"/>
          <p:cNvSpPr/>
          <p:nvPr/>
        </p:nvSpPr>
        <p:spPr>
          <a:xfrm>
            <a:off x="263525" y="980440"/>
            <a:ext cx="765175" cy="643890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现况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25" name="AutoShape 7"/>
          <p:cNvSpPr/>
          <p:nvPr/>
        </p:nvSpPr>
        <p:spPr>
          <a:xfrm>
            <a:off x="1343660" y="980440"/>
            <a:ext cx="10229850" cy="631825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预计新开发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套电控夹具，目前，现有的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套焊胎需进行维护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保养。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1348105" y="1684020"/>
          <a:ext cx="1022032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060"/>
                <a:gridCol w="2046605"/>
                <a:gridCol w="1221740"/>
                <a:gridCol w="1251585"/>
                <a:gridCol w="1952625"/>
                <a:gridCol w="1952625"/>
                <a:gridCol w="1061085"/>
              </a:tblGrid>
              <a:tr h="3048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序号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名称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新开费用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304800"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开发数量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开发费用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改动量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改动费用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备注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座框焊接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一序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10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预估报价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2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座框焊接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二序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10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3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座框焊接一序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20%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2.3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4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座框焊接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二序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25%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2.5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5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座框焊接一序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25%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2.7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6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2.1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座框焊接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二序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1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30%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3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noFill/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合计：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6</a:t>
                      </a:r>
                      <a:endParaRPr lang="en-US" altLang="zh-CN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30.5</a:t>
                      </a:r>
                      <a:r>
                        <a:rPr lang="zh-CN" altLang="en-US" sz="1400">
                          <a:latin typeface="华文楷体" panose="02010600040101010101" charset="-122"/>
                          <a:ea typeface="华文楷体" panose="02010600040101010101" charset="-122"/>
                        </a:rPr>
                        <a:t>万</a:t>
                      </a:r>
                      <a:endParaRPr lang="zh-CN" altLang="en-US" sz="14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AutoShape 7"/>
          <p:cNvSpPr/>
          <p:nvPr/>
        </p:nvSpPr>
        <p:spPr>
          <a:xfrm>
            <a:off x="263525" y="1772920"/>
            <a:ext cx="765175" cy="270065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开发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3" name="AutoShape 7"/>
          <p:cNvSpPr/>
          <p:nvPr/>
        </p:nvSpPr>
        <p:spPr>
          <a:xfrm>
            <a:off x="263525" y="4509135"/>
            <a:ext cx="765175" cy="1862455"/>
          </a:xfrm>
          <a:prstGeom prst="homePlate">
            <a:avLst>
              <a:gd name="adj" fmla="val 12305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产能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  <a:p>
            <a:pPr algn="ctr" latinLnBrk="1"/>
            <a:r>
              <a:rPr lang="zh-CN" altLang="en-US" sz="1500" b="1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楷体" panose="02010609060101010101" pitchFamily="49" charset="-122"/>
              </a:rPr>
              <a:t>说明</a:t>
            </a:r>
            <a:endParaRPr lang="zh-CN" altLang="en-US" sz="1500" b="1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  <a:sym typeface="楷体" panose="02010609060101010101" pitchFamily="49" charset="-122"/>
            </a:endParaRPr>
          </a:p>
        </p:txBody>
      </p:sp>
      <p:sp>
        <p:nvSpPr>
          <p:cNvPr id="5" name="AutoShape 7"/>
          <p:cNvSpPr/>
          <p:nvPr/>
        </p:nvSpPr>
        <p:spPr>
          <a:xfrm>
            <a:off x="1338580" y="4498975"/>
            <a:ext cx="10229850" cy="1797050"/>
          </a:xfrm>
          <a:prstGeom prst="homePlate">
            <a:avLst>
              <a:gd name="adj" fmla="val 0"/>
            </a:avLst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none" anchor="ctr" anchorCtr="0"/>
          <a:p>
            <a:pPr algn="l" latinLnBrk="1"/>
            <a:r>
              <a:rPr 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、现在产能需求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座框月产量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8000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2.1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座框月产量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1500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个，共计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9500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个；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、目前焊胎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套，生产节拍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10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/h,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双班产能（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20h/26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天）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10200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个，能满足现在的需求，富余产能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6.8%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、增加下半年俄罗斯出口项目年产量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万个，月产能增加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5000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个，合计需求产能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14500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个，需要再增加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套焊胎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来满足生产，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套焊胎的月产能为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15600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个，还富余产能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7%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、现有的焊胎为普通机器人焊胎，无电控防错，新开发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套电控焊胎，并且对现有的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套焊胎进行维护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保养升级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l" latinLnBrk="1"/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改造，来满足生产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需求。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806*122"/>
  <p:tag name="TABLE_ENDDRAG_RECT" val="108*327*806*122"/>
</p:tagLst>
</file>

<file path=ppt/tags/tag10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11.xml><?xml version="1.0" encoding="utf-8"?>
<p:tagLst xmlns:p="http://schemas.openxmlformats.org/presentationml/2006/main">
  <p:tag name="TABLE_ENDDRAG_ORIGIN_RECT" val="804*358"/>
  <p:tag name="TABLE_ENDDRAG_RECT" val="107*132*804*358"/>
</p:tagLst>
</file>

<file path=ppt/tags/tag12.xml><?xml version="1.0" encoding="utf-8"?>
<p:tagLst xmlns:p="http://schemas.openxmlformats.org/presentationml/2006/main">
  <p:tag name="COMMONDATA" val="eyJoZGlkIjoiNDExNGFmZDlhMmYyMWYzNDEyNzA4NGU5ZGIxYjc4OTkifQ=="/>
</p:tagLst>
</file>

<file path=ppt/tags/tag2.xml><?xml version="1.0" encoding="utf-8"?>
<p:tagLst xmlns:p="http://schemas.openxmlformats.org/presentationml/2006/main">
  <p:tag name="TABLE_ENDDRAG_ORIGIN_RECT" val="804*317"/>
  <p:tag name="TABLE_ENDDRAG_RECT" val="106*132*804*317"/>
</p:tagLst>
</file>

<file path=ppt/tags/tag3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4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5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6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7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8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ags/tag9.xml><?xml version="1.0" encoding="utf-8"?>
<p:tagLst xmlns:p="http://schemas.openxmlformats.org/presentationml/2006/main">
  <p:tag name="KSO_WM_DIAGRAM_VIRTUALLY_FRAME" val="{&quot;height&quot;:396.9,&quot;left&quot;:26.4,&quot;top&quot;:77.2,&quot;width&quot;:884.9}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2153</Words>
  <Application>WPS 演示</Application>
  <PresentationFormat>宽屏</PresentationFormat>
  <Paragraphs>493</Paragraphs>
  <Slides>16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16</vt:i4>
      </vt:variant>
    </vt:vector>
  </HeadingPairs>
  <TitlesOfParts>
    <vt:vector size="39" baseType="lpstr">
      <vt:lpstr>Arial</vt:lpstr>
      <vt:lpstr>宋体</vt:lpstr>
      <vt:lpstr>Wingdings</vt:lpstr>
      <vt:lpstr>思源宋体 CN</vt:lpstr>
      <vt:lpstr>微软雅黑</vt:lpstr>
      <vt:lpstr>阿里巴巴普惠体 2.0 75 SemiBold</vt:lpstr>
      <vt:lpstr>Impact</vt:lpstr>
      <vt:lpstr>华文楷体</vt:lpstr>
      <vt:lpstr>楷体</vt:lpstr>
      <vt:lpstr>Modern H Light</vt:lpstr>
      <vt:lpstr>Gulim</vt:lpstr>
      <vt:lpstr>Malgun Gothic</vt:lpstr>
      <vt:lpstr>Modern H Medium</vt:lpstr>
      <vt:lpstr>Modern H Bold</vt:lpstr>
      <vt:lpstr>Calibri</vt:lpstr>
      <vt:lpstr>Arial Unicode MS</vt:lpstr>
      <vt:lpstr>等线 Light</vt:lpstr>
      <vt:lpstr>Calibri Light</vt:lpstr>
      <vt:lpstr>等线</vt:lpstr>
      <vt:lpstr>华文细黑</vt:lpstr>
      <vt:lpstr>汉仪长仿宋体</vt:lpstr>
      <vt:lpstr>Office 2013 - 2022 主题</vt:lpstr>
      <vt:lpstr>1_Office 2013 - 2022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冯敬乾</cp:lastModifiedBy>
  <cp:revision>2450</cp:revision>
  <dcterms:created xsi:type="dcterms:W3CDTF">2013-01-09T01:05:00Z</dcterms:created>
  <dcterms:modified xsi:type="dcterms:W3CDTF">2025-03-16T03:50:57Z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17676AF34EAD46A9A0469E0476585749_13</vt:lpwstr>
  </property>
  <property fmtid="{D5CDD505-2E9C-101B-9397-08002B2CF9AE}" pid="3" name="KSOProductBuildVer">
    <vt:lpwstr>2052-12.1.0.20305</vt:lpwstr>
  </property>
</Properties>
</file>