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3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0"/>
  </p:handoutMasterIdLst>
  <p:sldIdLst>
    <p:sldId id="2159" r:id="rId4"/>
    <p:sldId id="358" r:id="rId6"/>
    <p:sldId id="2173" r:id="rId7"/>
    <p:sldId id="2176" r:id="rId8"/>
    <p:sldId id="2224" r:id="rId9"/>
    <p:sldId id="2162" r:id="rId10"/>
    <p:sldId id="2195" r:id="rId11"/>
    <p:sldId id="2196" r:id="rId12"/>
    <p:sldId id="2192" r:id="rId13"/>
    <p:sldId id="2204" r:id="rId14"/>
    <p:sldId id="2193" r:id="rId15"/>
    <p:sldId id="2207" r:id="rId16"/>
    <p:sldId id="2172" r:id="rId17"/>
    <p:sldId id="2171" r:id="rId18"/>
    <p:sldId id="216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佳怡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2C"/>
    <a:srgbClr val="FFFFFF"/>
    <a:srgbClr val="E4ECF4"/>
    <a:srgbClr val="E5EDF4"/>
    <a:srgbClr val="EBF1F6"/>
    <a:srgbClr val="F0F0F0"/>
    <a:srgbClr val="80A5C3"/>
    <a:srgbClr val="55B87F"/>
    <a:srgbClr val="DADEE0"/>
    <a:srgbClr val="B2B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6349" autoAdjust="0"/>
  </p:normalViewPr>
  <p:slideViewPr>
    <p:cSldViewPr snapToGrid="0">
      <p:cViewPr varScale="1">
        <p:scale>
          <a:sx n="86" d="100"/>
          <a:sy n="86" d="100"/>
        </p:scale>
        <p:origin x="53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35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364F-8A5A-401A-BEB2-89E8DD301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E1ED-538F-49E3-864D-F412296899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E6FB-4983-42F5-B216-1A2ADEE7D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2286725"/>
            <a:ext cx="8096250" cy="66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0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标题文字内容编辑区域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06705"/>
            <a:ext cx="8096250" cy="66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部门</a:t>
            </a:r>
            <a:endParaRPr lang="en-US" altLang="zh-CN" dirty="0"/>
          </a:p>
          <a:p>
            <a:pPr lvl="0"/>
            <a:r>
              <a:rPr lang="zh-CN" altLang="en-US" dirty="0"/>
              <a:t>汇报人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84858"/>
            <a:ext cx="2565541" cy="272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en-US" altLang="zh-CN" dirty="0"/>
              <a:t>2023.11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4817979" y="1"/>
            <a:ext cx="7374021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1543865" y="6480713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39"/>
          <p:cNvSpPr txBox="1"/>
          <p:nvPr userDrawn="1"/>
        </p:nvSpPr>
        <p:spPr>
          <a:xfrm>
            <a:off x="11554259" y="6416927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7B298-47FE-4554-AEB1-0ADE1DF71904}" type="slidenum"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6200000">
            <a:off x="2667002" y="-2667000"/>
            <a:ext cx="6857999" cy="1219199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4EC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福田自由体"/>
              <a:ea typeface="福田自由体 Medium" panose="02000600000000000000" pitchFamily="2" charset="-122"/>
              <a:sym typeface="福田自由体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0416" y="262985"/>
            <a:ext cx="9736584" cy="4271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spc="100" baseline="0">
                <a:latin typeface="福田自由体 Medium" panose="02000600000000000000" pitchFamily="2" charset="-122"/>
                <a:ea typeface="福田自由体 Medium" panose="02000600000000000000" pitchFamily="2" charset="-122"/>
              </a:defRPr>
            </a:lvl1pPr>
          </a:lstStyle>
          <a:p>
            <a:pPr lvl="0"/>
            <a:r>
              <a:rPr lang="zh-CN" altLang="en-US" dirty="0"/>
              <a:t>标题内容编辑区域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60968" y="1000125"/>
            <a:ext cx="11070064" cy="52796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spc="0" baseline="0">
                <a:latin typeface="福田自由体 Light" panose="02000400000000000000" pitchFamily="2" charset="-122"/>
                <a:ea typeface="福田自由体 Light" panose="02000400000000000000" pitchFamily="2" charset="-122"/>
              </a:defRPr>
            </a:lvl1pPr>
          </a:lstStyle>
          <a:p>
            <a:pPr lvl="0"/>
            <a:r>
              <a:rPr lang="zh-CN" altLang="en-US" dirty="0"/>
              <a:t>内文内容编辑区域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2286725"/>
            <a:ext cx="8096250" cy="66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0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标题文字内容编辑区域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506705"/>
            <a:ext cx="8096250" cy="66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部门</a:t>
            </a:r>
            <a:endParaRPr lang="en-US" altLang="zh-CN" dirty="0"/>
          </a:p>
          <a:p>
            <a:pPr lvl="0"/>
            <a:r>
              <a:rPr lang="zh-CN" altLang="en-US" dirty="0"/>
              <a:t>汇报人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84858"/>
            <a:ext cx="2565541" cy="272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1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en-US" altLang="zh-CN" dirty="0"/>
              <a:t>2023.11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4817979" y="1"/>
            <a:ext cx="7374021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1543865" y="6480713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39"/>
          <p:cNvSpPr txBox="1"/>
          <p:nvPr userDrawn="1"/>
        </p:nvSpPr>
        <p:spPr>
          <a:xfrm>
            <a:off x="11554259" y="6416927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7B298-47FE-4554-AEB1-0ADE1DF71904}" type="slidenum"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6200000">
            <a:off x="2667002" y="-2667000"/>
            <a:ext cx="6857999" cy="1219199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4EC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福田自由体"/>
              <a:ea typeface="福田自由体 Medium" panose="02000600000000000000" pitchFamily="2" charset="-122"/>
              <a:sym typeface="福田自由体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0416" y="262985"/>
            <a:ext cx="9736584" cy="4271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spc="100" baseline="0">
                <a:latin typeface="福田自由体 Medium" panose="02000600000000000000" pitchFamily="2" charset="-122"/>
                <a:ea typeface="福田自由体 Medium" panose="02000600000000000000" pitchFamily="2" charset="-122"/>
              </a:defRPr>
            </a:lvl1pPr>
          </a:lstStyle>
          <a:p>
            <a:pPr lvl="0"/>
            <a:r>
              <a:rPr lang="zh-CN" altLang="en-US" dirty="0"/>
              <a:t>标题内容编辑区域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60968" y="1000125"/>
            <a:ext cx="11070064" cy="52796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spc="0" baseline="0">
                <a:latin typeface="福田自由体 Light" panose="02000400000000000000" pitchFamily="2" charset="-122"/>
                <a:ea typeface="福田自由体 Light" panose="02000400000000000000" pitchFamily="2" charset="-122"/>
              </a:defRPr>
            </a:lvl1pPr>
          </a:lstStyle>
          <a:p>
            <a:pPr lvl="0"/>
            <a:r>
              <a:rPr lang="zh-CN" altLang="en-US" dirty="0"/>
              <a:t>内文内容编辑区域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2667002" y="-2667000"/>
            <a:ext cx="6857999" cy="1219199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4EC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福田自由体"/>
              <a:ea typeface="福田自由体 Medium" panose="02000600000000000000" pitchFamily="2" charset="-122"/>
              <a:sym typeface="福田自由体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0416" y="262985"/>
            <a:ext cx="9736584" cy="42716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800" b="0">
                <a:latin typeface="福田自由体 Medium" panose="02000600000000000000" pitchFamily="2" charset="-122"/>
                <a:ea typeface="福田自由体 Medium" panose="02000600000000000000" pitchFamily="2" charset="-122"/>
              </a:defRPr>
            </a:lvl1pPr>
          </a:lstStyle>
          <a:p>
            <a:pPr lvl="0"/>
            <a:r>
              <a:rPr lang="zh-CN" altLang="en-US" dirty="0"/>
              <a:t>再次输入标题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9" name="文本占位符 5"/>
          <p:cNvSpPr txBox="1"/>
          <p:nvPr/>
        </p:nvSpPr>
        <p:spPr>
          <a:xfrm>
            <a:off x="751205" y="2286635"/>
            <a:ext cx="10246360" cy="1646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荣昌</a:t>
            </a:r>
            <a:r>
              <a:rPr lang="en-US" altLang="zh-CN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2025</a:t>
            </a:r>
            <a:r>
              <a:rPr lang="zh-CN" altLang="en-US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年零部件</a:t>
            </a:r>
            <a:r>
              <a:rPr lang="en-US" altLang="zh-CN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TOP</a:t>
            </a:r>
            <a:r>
              <a:rPr lang="zh-CN" altLang="en-US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改进项目</a:t>
            </a:r>
            <a:r>
              <a:rPr lang="en-US" altLang="zh-CN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-</a:t>
            </a:r>
            <a:r>
              <a:rPr lang="zh-CN" altLang="en-US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欧曼传统能源 EST</a:t>
            </a:r>
            <a:r>
              <a:rPr lang="zh-CN" altLang="en-US" sz="4000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业</a:t>
            </a:r>
            <a:r>
              <a:rPr lang="zh-CN" altLang="en-US" sz="3600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务</a:t>
            </a:r>
            <a:r>
              <a:rPr lang="zh-CN" altLang="en-US" sz="3600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单元</a:t>
            </a:r>
            <a:endParaRPr lang="en-US" altLang="zh-CN" sz="3600" b="0" spc="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  <a:sym typeface="福田自由体 Light" panose="02000400000000000000" pitchFamily="2" charset="-122"/>
            </a:endParaRPr>
          </a:p>
          <a:p>
            <a:pPr algn="r"/>
            <a:r>
              <a:rPr lang="zh-CN" altLang="en-US" b="0" spc="0" dirty="0" smtClean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 </a:t>
            </a:r>
            <a:endParaRPr lang="zh-CN" altLang="en-US" b="0" spc="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31" name="文本占位符 7"/>
          <p:cNvSpPr txBox="1"/>
          <p:nvPr/>
        </p:nvSpPr>
        <p:spPr>
          <a:xfrm>
            <a:off x="2047875" y="4506595"/>
            <a:ext cx="9036685" cy="6635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1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b="0" dirty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汇报部门：采购中心</a:t>
            </a:r>
            <a:r>
              <a:rPr lang="en-US" altLang="zh-CN" b="0" dirty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+</a:t>
            </a:r>
            <a:r>
              <a:rPr lang="zh-CN" altLang="en-US" b="0" dirty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光华荣昌</a:t>
            </a:r>
            <a:br>
              <a:rPr lang="zh-CN" altLang="en-US" b="0" dirty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</a:br>
            <a:endParaRPr lang="zh-CN" altLang="en-US" sz="1000" b="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32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6552625" y="5484858"/>
            <a:ext cx="4444719" cy="272918"/>
          </a:xfrm>
        </p:spPr>
        <p:txBody>
          <a:bodyPr>
            <a:noAutofit/>
          </a:bodyPr>
          <a:lstStyle/>
          <a:p>
            <a:pPr algn="r"/>
            <a:r>
              <a:rPr lang="en-US" altLang="zh-CN" b="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2025.04</a:t>
            </a:r>
            <a:endParaRPr lang="zh-CN" altLang="en-US" sz="1000" b="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grpSp>
        <p:nvGrpSpPr>
          <p:cNvPr id="33" name="图形 3"/>
          <p:cNvGrpSpPr/>
          <p:nvPr/>
        </p:nvGrpSpPr>
        <p:grpSpPr>
          <a:xfrm>
            <a:off x="10997344" y="467632"/>
            <a:ext cx="643794" cy="643794"/>
            <a:chOff x="1106576" y="1245382"/>
            <a:chExt cx="525618" cy="525618"/>
          </a:xfrm>
          <a:solidFill>
            <a:srgbClr val="000000"/>
          </a:solidFill>
        </p:grpSpPr>
        <p:sp>
          <p:nvSpPr>
            <p:cNvPr id="34" name="任意多边形: 形状 33"/>
            <p:cNvSpPr/>
            <p:nvPr/>
          </p:nvSpPr>
          <p:spPr>
            <a:xfrm>
              <a:off x="1106576" y="1245382"/>
              <a:ext cx="525618" cy="525618"/>
            </a:xfrm>
            <a:custGeom>
              <a:avLst/>
              <a:gdLst>
                <a:gd name="connsiteX0" fmla="*/ 262809 w 525618"/>
                <a:gd name="connsiteY0" fmla="*/ 0 h 525618"/>
                <a:gd name="connsiteX1" fmla="*/ 0 w 525618"/>
                <a:gd name="connsiteY1" fmla="*/ 262810 h 525618"/>
                <a:gd name="connsiteX2" fmla="*/ 262809 w 525618"/>
                <a:gd name="connsiteY2" fmla="*/ 525619 h 525618"/>
                <a:gd name="connsiteX3" fmla="*/ 525619 w 525618"/>
                <a:gd name="connsiteY3" fmla="*/ 262810 h 525618"/>
                <a:gd name="connsiteX4" fmla="*/ 262809 w 525618"/>
                <a:gd name="connsiteY4" fmla="*/ 0 h 525618"/>
                <a:gd name="connsiteX5" fmla="*/ 503275 w 525618"/>
                <a:gd name="connsiteY5" fmla="*/ 262362 h 525618"/>
                <a:gd name="connsiteX6" fmla="*/ 263257 w 525618"/>
                <a:gd name="connsiteY6" fmla="*/ 503275 h 525618"/>
                <a:gd name="connsiteX7" fmla="*/ 262809 w 525618"/>
                <a:gd name="connsiteY7" fmla="*/ 503275 h 525618"/>
                <a:gd name="connsiteX8" fmla="*/ 22344 w 525618"/>
                <a:gd name="connsiteY8" fmla="*/ 263258 h 525618"/>
                <a:gd name="connsiteX9" fmla="*/ 92456 w 525618"/>
                <a:gd name="connsiteY9" fmla="*/ 93073 h 525618"/>
                <a:gd name="connsiteX10" fmla="*/ 262361 w 525618"/>
                <a:gd name="connsiteY10" fmla="*/ 22344 h 525618"/>
                <a:gd name="connsiteX11" fmla="*/ 262809 w 525618"/>
                <a:gd name="connsiteY11" fmla="*/ 22344 h 525618"/>
                <a:gd name="connsiteX12" fmla="*/ 503275 w 525618"/>
                <a:gd name="connsiteY12" fmla="*/ 262362 h 52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618" h="525618">
                  <a:moveTo>
                    <a:pt x="262809" y="0"/>
                  </a:moveTo>
                  <a:cubicBezTo>
                    <a:pt x="117657" y="0"/>
                    <a:pt x="0" y="117657"/>
                    <a:pt x="0" y="262810"/>
                  </a:cubicBezTo>
                  <a:cubicBezTo>
                    <a:pt x="0" y="407962"/>
                    <a:pt x="117657" y="525619"/>
                    <a:pt x="262809" y="525619"/>
                  </a:cubicBezTo>
                  <a:cubicBezTo>
                    <a:pt x="407962" y="525619"/>
                    <a:pt x="525619" y="407962"/>
                    <a:pt x="525619" y="262810"/>
                  </a:cubicBezTo>
                  <a:cubicBezTo>
                    <a:pt x="525619" y="117657"/>
                    <a:pt x="407962" y="0"/>
                    <a:pt x="262809" y="0"/>
                  </a:cubicBezTo>
                  <a:close/>
                  <a:moveTo>
                    <a:pt x="503275" y="262362"/>
                  </a:moveTo>
                  <a:cubicBezTo>
                    <a:pt x="503499" y="394970"/>
                    <a:pt x="395810" y="502995"/>
                    <a:pt x="263257" y="503275"/>
                  </a:cubicBezTo>
                  <a:lnTo>
                    <a:pt x="262809" y="503275"/>
                  </a:lnTo>
                  <a:cubicBezTo>
                    <a:pt x="130481" y="503275"/>
                    <a:pt x="22624" y="395586"/>
                    <a:pt x="22344" y="263258"/>
                  </a:cubicBezTo>
                  <a:cubicBezTo>
                    <a:pt x="22232" y="199025"/>
                    <a:pt x="47152" y="138601"/>
                    <a:pt x="92456" y="93073"/>
                  </a:cubicBezTo>
                  <a:cubicBezTo>
                    <a:pt x="137817" y="47600"/>
                    <a:pt x="198129" y="22456"/>
                    <a:pt x="262361" y="22344"/>
                  </a:cubicBezTo>
                  <a:lnTo>
                    <a:pt x="262809" y="22344"/>
                  </a:lnTo>
                  <a:cubicBezTo>
                    <a:pt x="395194" y="22344"/>
                    <a:pt x="503051" y="130033"/>
                    <a:pt x="503275" y="262362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318733" y="1383870"/>
              <a:ext cx="242411" cy="324073"/>
            </a:xfrm>
            <a:custGeom>
              <a:avLst/>
              <a:gdLst>
                <a:gd name="connsiteX0" fmla="*/ 191381 w 242411"/>
                <a:gd name="connsiteY0" fmla="*/ 0 h 324073"/>
                <a:gd name="connsiteX1" fmla="*/ 182421 w 242411"/>
                <a:gd name="connsiteY1" fmla="*/ 4536 h 324073"/>
                <a:gd name="connsiteX2" fmla="*/ 2940 w 242411"/>
                <a:gd name="connsiteY2" fmla="*/ 252001 h 324073"/>
                <a:gd name="connsiteX3" fmla="*/ 2940 w 242411"/>
                <a:gd name="connsiteY3" fmla="*/ 269978 h 324073"/>
                <a:gd name="connsiteX4" fmla="*/ 37436 w 242411"/>
                <a:gd name="connsiteY4" fmla="*/ 317354 h 324073"/>
                <a:gd name="connsiteX5" fmla="*/ 50652 w 242411"/>
                <a:gd name="connsiteY5" fmla="*/ 324074 h 324073"/>
                <a:gd name="connsiteX6" fmla="*/ 63868 w 242411"/>
                <a:gd name="connsiteY6" fmla="*/ 317354 h 324073"/>
                <a:gd name="connsiteX7" fmla="*/ 239597 w 242411"/>
                <a:gd name="connsiteY7" fmla="*/ 75936 h 324073"/>
                <a:gd name="connsiteX8" fmla="*/ 239597 w 242411"/>
                <a:gd name="connsiteY8" fmla="*/ 58688 h 324073"/>
                <a:gd name="connsiteX9" fmla="*/ 200341 w 242411"/>
                <a:gd name="connsiteY9" fmla="*/ 4536 h 324073"/>
                <a:gd name="connsiteX10" fmla="*/ 191381 w 242411"/>
                <a:gd name="connsiteY10" fmla="*/ 0 h 3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411" h="324073">
                  <a:moveTo>
                    <a:pt x="191381" y="0"/>
                  </a:moveTo>
                  <a:cubicBezTo>
                    <a:pt x="187853" y="0"/>
                    <a:pt x="184493" y="1680"/>
                    <a:pt x="182421" y="4536"/>
                  </a:cubicBezTo>
                  <a:lnTo>
                    <a:pt x="2940" y="252001"/>
                  </a:lnTo>
                  <a:cubicBezTo>
                    <a:pt x="-980" y="257377"/>
                    <a:pt x="-980" y="264602"/>
                    <a:pt x="2940" y="269978"/>
                  </a:cubicBezTo>
                  <a:lnTo>
                    <a:pt x="37436" y="317354"/>
                  </a:lnTo>
                  <a:cubicBezTo>
                    <a:pt x="40572" y="321610"/>
                    <a:pt x="45388" y="324074"/>
                    <a:pt x="50652" y="324074"/>
                  </a:cubicBezTo>
                  <a:cubicBezTo>
                    <a:pt x="55916" y="324074"/>
                    <a:pt x="60732" y="321610"/>
                    <a:pt x="63868" y="317354"/>
                  </a:cubicBezTo>
                  <a:lnTo>
                    <a:pt x="239597" y="75936"/>
                  </a:lnTo>
                  <a:cubicBezTo>
                    <a:pt x="243349" y="70784"/>
                    <a:pt x="243349" y="63840"/>
                    <a:pt x="239597" y="58688"/>
                  </a:cubicBezTo>
                  <a:lnTo>
                    <a:pt x="200341" y="4536"/>
                  </a:lnTo>
                  <a:cubicBezTo>
                    <a:pt x="198269" y="1736"/>
                    <a:pt x="194909" y="0"/>
                    <a:pt x="191381" y="0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248046" y="1383870"/>
              <a:ext cx="219533" cy="234529"/>
            </a:xfrm>
            <a:custGeom>
              <a:avLst/>
              <a:gdLst>
                <a:gd name="connsiteX0" fmla="*/ 212507 w 219533"/>
                <a:gd name="connsiteY0" fmla="*/ 18312 h 234529"/>
                <a:gd name="connsiteX1" fmla="*/ 218275 w 219533"/>
                <a:gd name="connsiteY1" fmla="*/ 10416 h 234529"/>
                <a:gd name="connsiteX2" fmla="*/ 212955 w 219533"/>
                <a:gd name="connsiteY2" fmla="*/ 0 h 234529"/>
                <a:gd name="connsiteX3" fmla="*/ 207075 w 219533"/>
                <a:gd name="connsiteY3" fmla="*/ 0 h 234529"/>
                <a:gd name="connsiteX4" fmla="*/ 126715 w 219533"/>
                <a:gd name="connsiteY4" fmla="*/ 0 h 234529"/>
                <a:gd name="connsiteX5" fmla="*/ 108627 w 219533"/>
                <a:gd name="connsiteY5" fmla="*/ 9240 h 234529"/>
                <a:gd name="connsiteX6" fmla="*/ 2898 w 219533"/>
                <a:gd name="connsiteY6" fmla="*/ 155009 h 234529"/>
                <a:gd name="connsiteX7" fmla="*/ 2898 w 219533"/>
                <a:gd name="connsiteY7" fmla="*/ 172873 h 234529"/>
                <a:gd name="connsiteX8" fmla="*/ 38346 w 219533"/>
                <a:gd name="connsiteY8" fmla="*/ 221593 h 234529"/>
                <a:gd name="connsiteX9" fmla="*/ 38346 w 219533"/>
                <a:gd name="connsiteY9" fmla="*/ 221593 h 234529"/>
                <a:gd name="connsiteX10" fmla="*/ 40754 w 219533"/>
                <a:gd name="connsiteY10" fmla="*/ 224897 h 234529"/>
                <a:gd name="connsiteX11" fmla="*/ 40754 w 219533"/>
                <a:gd name="connsiteY11" fmla="*/ 224897 h 234529"/>
                <a:gd name="connsiteX12" fmla="*/ 45458 w 219533"/>
                <a:gd name="connsiteY12" fmla="*/ 231337 h 234529"/>
                <a:gd name="connsiteX13" fmla="*/ 58002 w 219533"/>
                <a:gd name="connsiteY13" fmla="*/ 231337 h 234529"/>
                <a:gd name="connsiteX14" fmla="*/ 65394 w 219533"/>
                <a:gd name="connsiteY14" fmla="*/ 221201 h 234529"/>
                <a:gd name="connsiteX15" fmla="*/ 65394 w 219533"/>
                <a:gd name="connsiteY15" fmla="*/ 221201 h 234529"/>
                <a:gd name="connsiteX16" fmla="*/ 212507 w 219533"/>
                <a:gd name="connsiteY16" fmla="*/ 18312 h 234529"/>
                <a:gd name="connsiteX17" fmla="*/ 60690 w 219533"/>
                <a:gd name="connsiteY17" fmla="*/ 225737 h 234529"/>
                <a:gd name="connsiteX18" fmla="*/ 61194 w 219533"/>
                <a:gd name="connsiteY18" fmla="*/ 225401 h 234529"/>
                <a:gd name="connsiteX19" fmla="*/ 61194 w 219533"/>
                <a:gd name="connsiteY19" fmla="*/ 225401 h 234529"/>
                <a:gd name="connsiteX20" fmla="*/ 60690 w 219533"/>
                <a:gd name="connsiteY20" fmla="*/ 225737 h 2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533" h="234529">
                  <a:moveTo>
                    <a:pt x="212507" y="18312"/>
                  </a:moveTo>
                  <a:lnTo>
                    <a:pt x="218275" y="10416"/>
                  </a:lnTo>
                  <a:cubicBezTo>
                    <a:pt x="221411" y="6104"/>
                    <a:pt x="218331" y="0"/>
                    <a:pt x="212955" y="0"/>
                  </a:cubicBezTo>
                  <a:lnTo>
                    <a:pt x="207075" y="0"/>
                  </a:lnTo>
                  <a:lnTo>
                    <a:pt x="126715" y="0"/>
                  </a:lnTo>
                  <a:cubicBezTo>
                    <a:pt x="119603" y="0"/>
                    <a:pt x="112827" y="3472"/>
                    <a:pt x="108627" y="9240"/>
                  </a:cubicBezTo>
                  <a:lnTo>
                    <a:pt x="2898" y="155009"/>
                  </a:lnTo>
                  <a:cubicBezTo>
                    <a:pt x="-966" y="160329"/>
                    <a:pt x="-966" y="167497"/>
                    <a:pt x="2898" y="172873"/>
                  </a:cubicBezTo>
                  <a:lnTo>
                    <a:pt x="38346" y="221593"/>
                  </a:lnTo>
                  <a:cubicBezTo>
                    <a:pt x="38346" y="221593"/>
                    <a:pt x="38346" y="221593"/>
                    <a:pt x="38346" y="221593"/>
                  </a:cubicBezTo>
                  <a:lnTo>
                    <a:pt x="40754" y="224897"/>
                  </a:lnTo>
                  <a:cubicBezTo>
                    <a:pt x="40754" y="224897"/>
                    <a:pt x="40754" y="224897"/>
                    <a:pt x="40754" y="224897"/>
                  </a:cubicBezTo>
                  <a:lnTo>
                    <a:pt x="45458" y="231337"/>
                  </a:lnTo>
                  <a:cubicBezTo>
                    <a:pt x="48538" y="235593"/>
                    <a:pt x="54922" y="235593"/>
                    <a:pt x="58002" y="231337"/>
                  </a:cubicBezTo>
                  <a:lnTo>
                    <a:pt x="65394" y="221201"/>
                  </a:lnTo>
                  <a:lnTo>
                    <a:pt x="65394" y="221201"/>
                  </a:lnTo>
                  <a:lnTo>
                    <a:pt x="212507" y="18312"/>
                  </a:lnTo>
                  <a:close/>
                  <a:moveTo>
                    <a:pt x="60690" y="225737"/>
                  </a:moveTo>
                  <a:cubicBezTo>
                    <a:pt x="60858" y="225625"/>
                    <a:pt x="61026" y="225513"/>
                    <a:pt x="61194" y="225401"/>
                  </a:cubicBezTo>
                  <a:cubicBezTo>
                    <a:pt x="61194" y="225401"/>
                    <a:pt x="61194" y="225401"/>
                    <a:pt x="61194" y="225401"/>
                  </a:cubicBezTo>
                  <a:cubicBezTo>
                    <a:pt x="61026" y="225513"/>
                    <a:pt x="60858" y="225625"/>
                    <a:pt x="60690" y="225737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177570" y="1383870"/>
              <a:ext cx="150513" cy="138544"/>
            </a:xfrm>
            <a:custGeom>
              <a:avLst/>
              <a:gdLst>
                <a:gd name="connsiteX0" fmla="*/ 143543 w 150513"/>
                <a:gd name="connsiteY0" fmla="*/ 18312 h 138544"/>
                <a:gd name="connsiteX1" fmla="*/ 144439 w 150513"/>
                <a:gd name="connsiteY1" fmla="*/ 17080 h 138544"/>
                <a:gd name="connsiteX2" fmla="*/ 144607 w 150513"/>
                <a:gd name="connsiteY2" fmla="*/ 16856 h 138544"/>
                <a:gd name="connsiteX3" fmla="*/ 144607 w 150513"/>
                <a:gd name="connsiteY3" fmla="*/ 16856 h 138544"/>
                <a:gd name="connsiteX4" fmla="*/ 149255 w 150513"/>
                <a:gd name="connsiteY4" fmla="*/ 10416 h 138544"/>
                <a:gd name="connsiteX5" fmla="*/ 143935 w 150513"/>
                <a:gd name="connsiteY5" fmla="*/ 0 h 138544"/>
                <a:gd name="connsiteX6" fmla="*/ 136095 w 150513"/>
                <a:gd name="connsiteY6" fmla="*/ 0 h 138544"/>
                <a:gd name="connsiteX7" fmla="*/ 132903 w 150513"/>
                <a:gd name="connsiteY7" fmla="*/ 0 h 138544"/>
                <a:gd name="connsiteX8" fmla="*/ 56070 w 150513"/>
                <a:gd name="connsiteY8" fmla="*/ 0 h 138544"/>
                <a:gd name="connsiteX9" fmla="*/ 39158 w 150513"/>
                <a:gd name="connsiteY9" fmla="*/ 8624 h 138544"/>
                <a:gd name="connsiteX10" fmla="*/ 2814 w 150513"/>
                <a:gd name="connsiteY10" fmla="*/ 58688 h 138544"/>
                <a:gd name="connsiteX11" fmla="*/ 2814 w 150513"/>
                <a:gd name="connsiteY11" fmla="*/ 75936 h 138544"/>
                <a:gd name="connsiteX12" fmla="*/ 38654 w 150513"/>
                <a:gd name="connsiteY12" fmla="*/ 125217 h 138544"/>
                <a:gd name="connsiteX13" fmla="*/ 46046 w 150513"/>
                <a:gd name="connsiteY13" fmla="*/ 135353 h 138544"/>
                <a:gd name="connsiteX14" fmla="*/ 58590 w 150513"/>
                <a:gd name="connsiteY14" fmla="*/ 135353 h 138544"/>
                <a:gd name="connsiteX15" fmla="*/ 65982 w 150513"/>
                <a:gd name="connsiteY15" fmla="*/ 125217 h 138544"/>
                <a:gd name="connsiteX16" fmla="*/ 143543 w 150513"/>
                <a:gd name="connsiteY16" fmla="*/ 18312 h 138544"/>
                <a:gd name="connsiteX17" fmla="*/ 143543 w 150513"/>
                <a:gd name="connsiteY17" fmla="*/ 18312 h 13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513" h="138544">
                  <a:moveTo>
                    <a:pt x="143543" y="18312"/>
                  </a:moveTo>
                  <a:lnTo>
                    <a:pt x="144439" y="17080"/>
                  </a:lnTo>
                  <a:lnTo>
                    <a:pt x="144607" y="16856"/>
                  </a:lnTo>
                  <a:lnTo>
                    <a:pt x="144607" y="16856"/>
                  </a:lnTo>
                  <a:lnTo>
                    <a:pt x="149255" y="10416"/>
                  </a:lnTo>
                  <a:cubicBezTo>
                    <a:pt x="152391" y="6104"/>
                    <a:pt x="149311" y="0"/>
                    <a:pt x="143935" y="0"/>
                  </a:cubicBezTo>
                  <a:lnTo>
                    <a:pt x="136095" y="0"/>
                  </a:lnTo>
                  <a:lnTo>
                    <a:pt x="132903" y="0"/>
                  </a:lnTo>
                  <a:lnTo>
                    <a:pt x="56070" y="0"/>
                  </a:lnTo>
                  <a:cubicBezTo>
                    <a:pt x="49406" y="0"/>
                    <a:pt x="43078" y="3248"/>
                    <a:pt x="39158" y="8624"/>
                  </a:cubicBezTo>
                  <a:lnTo>
                    <a:pt x="2814" y="58688"/>
                  </a:lnTo>
                  <a:cubicBezTo>
                    <a:pt x="-938" y="63840"/>
                    <a:pt x="-938" y="70784"/>
                    <a:pt x="2814" y="75936"/>
                  </a:cubicBezTo>
                  <a:lnTo>
                    <a:pt x="38654" y="125217"/>
                  </a:lnTo>
                  <a:lnTo>
                    <a:pt x="46046" y="135353"/>
                  </a:lnTo>
                  <a:cubicBezTo>
                    <a:pt x="49126" y="139609"/>
                    <a:pt x="55510" y="139609"/>
                    <a:pt x="58590" y="135353"/>
                  </a:cubicBezTo>
                  <a:lnTo>
                    <a:pt x="65982" y="125217"/>
                  </a:lnTo>
                  <a:lnTo>
                    <a:pt x="143543" y="18312"/>
                  </a:lnTo>
                  <a:lnTo>
                    <a:pt x="143543" y="18312"/>
                  </a:ln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  <p:grpSp>
        <p:nvGrpSpPr>
          <p:cNvPr id="38" name="图形 3"/>
          <p:cNvGrpSpPr/>
          <p:nvPr/>
        </p:nvGrpSpPr>
        <p:grpSpPr>
          <a:xfrm>
            <a:off x="550863" y="5742475"/>
            <a:ext cx="4320886" cy="547884"/>
            <a:chOff x="2013229" y="566878"/>
            <a:chExt cx="1050229" cy="133168"/>
          </a:xfrm>
          <a:solidFill>
            <a:schemeClr val="bg1">
              <a:alpha val="35000"/>
            </a:schemeClr>
          </a:solidFill>
        </p:grpSpPr>
        <p:sp>
          <p:nvSpPr>
            <p:cNvPr id="39" name="任意多边形: 形状 38"/>
            <p:cNvSpPr/>
            <p:nvPr/>
          </p:nvSpPr>
          <p:spPr>
            <a:xfrm>
              <a:off x="2448463" y="567214"/>
              <a:ext cx="176456" cy="132832"/>
            </a:xfrm>
            <a:custGeom>
              <a:avLst/>
              <a:gdLst>
                <a:gd name="connsiteX0" fmla="*/ 0 w 176456"/>
                <a:gd name="connsiteY0" fmla="*/ 30744 h 132832"/>
                <a:gd name="connsiteX1" fmla="*/ 69944 w 176456"/>
                <a:gd name="connsiteY1" fmla="*/ 30744 h 132832"/>
                <a:gd name="connsiteX2" fmla="*/ 69944 w 176456"/>
                <a:gd name="connsiteY2" fmla="*/ 132833 h 132832"/>
                <a:gd name="connsiteX3" fmla="*/ 104889 w 176456"/>
                <a:gd name="connsiteY3" fmla="*/ 132833 h 132832"/>
                <a:gd name="connsiteX4" fmla="*/ 104889 w 176456"/>
                <a:gd name="connsiteY4" fmla="*/ 30744 h 132832"/>
                <a:gd name="connsiteX5" fmla="*/ 176457 w 176456"/>
                <a:gd name="connsiteY5" fmla="*/ 30744 h 132832"/>
                <a:gd name="connsiteX6" fmla="*/ 176457 w 176456"/>
                <a:gd name="connsiteY6" fmla="*/ 0 h 132832"/>
                <a:gd name="connsiteX7" fmla="*/ 0 w 176456"/>
                <a:gd name="connsiteY7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456" h="132832">
                  <a:moveTo>
                    <a:pt x="0" y="30744"/>
                  </a:moveTo>
                  <a:lnTo>
                    <a:pt x="69944" y="30744"/>
                  </a:lnTo>
                  <a:lnTo>
                    <a:pt x="69944" y="132833"/>
                  </a:lnTo>
                  <a:lnTo>
                    <a:pt x="104889" y="132833"/>
                  </a:lnTo>
                  <a:lnTo>
                    <a:pt x="104889" y="30744"/>
                  </a:lnTo>
                  <a:lnTo>
                    <a:pt x="176457" y="30744"/>
                  </a:lnTo>
                  <a:lnTo>
                    <a:pt x="1764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2013229" y="566878"/>
              <a:ext cx="174776" cy="132832"/>
            </a:xfrm>
            <a:custGeom>
              <a:avLst/>
              <a:gdLst>
                <a:gd name="connsiteX0" fmla="*/ 0 w 174776"/>
                <a:gd name="connsiteY0" fmla="*/ 24192 h 132832"/>
                <a:gd name="connsiteX1" fmla="*/ 0 w 174776"/>
                <a:gd name="connsiteY1" fmla="*/ 132833 h 132832"/>
                <a:gd name="connsiteX2" fmla="*/ 34888 w 174776"/>
                <a:gd name="connsiteY2" fmla="*/ 132833 h 132832"/>
                <a:gd name="connsiteX3" fmla="*/ 34888 w 174776"/>
                <a:gd name="connsiteY3" fmla="*/ 89601 h 132832"/>
                <a:gd name="connsiteX4" fmla="*/ 140617 w 174776"/>
                <a:gd name="connsiteY4" fmla="*/ 89601 h 132832"/>
                <a:gd name="connsiteX5" fmla="*/ 140617 w 174776"/>
                <a:gd name="connsiteY5" fmla="*/ 60648 h 132832"/>
                <a:gd name="connsiteX6" fmla="*/ 34888 w 174776"/>
                <a:gd name="connsiteY6" fmla="*/ 60648 h 132832"/>
                <a:gd name="connsiteX7" fmla="*/ 34888 w 174776"/>
                <a:gd name="connsiteY7" fmla="*/ 32984 h 132832"/>
                <a:gd name="connsiteX8" fmla="*/ 37184 w 174776"/>
                <a:gd name="connsiteY8" fmla="*/ 30688 h 132832"/>
                <a:gd name="connsiteX9" fmla="*/ 174777 w 174776"/>
                <a:gd name="connsiteY9" fmla="*/ 30688 h 132832"/>
                <a:gd name="connsiteX10" fmla="*/ 174777 w 174776"/>
                <a:gd name="connsiteY10" fmla="*/ 0 h 132832"/>
                <a:gd name="connsiteX11" fmla="*/ 24192 w 174776"/>
                <a:gd name="connsiteY11" fmla="*/ 0 h 132832"/>
                <a:gd name="connsiteX12" fmla="*/ 0 w 174776"/>
                <a:gd name="connsiteY12" fmla="*/ 24192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76" h="132832">
                  <a:moveTo>
                    <a:pt x="0" y="24192"/>
                  </a:moveTo>
                  <a:lnTo>
                    <a:pt x="0" y="132833"/>
                  </a:lnTo>
                  <a:lnTo>
                    <a:pt x="34888" y="132833"/>
                  </a:lnTo>
                  <a:lnTo>
                    <a:pt x="34888" y="89601"/>
                  </a:lnTo>
                  <a:lnTo>
                    <a:pt x="140617" y="89601"/>
                  </a:lnTo>
                  <a:lnTo>
                    <a:pt x="140617" y="60648"/>
                  </a:lnTo>
                  <a:lnTo>
                    <a:pt x="34888" y="60648"/>
                  </a:lnTo>
                  <a:lnTo>
                    <a:pt x="34888" y="32984"/>
                  </a:lnTo>
                  <a:cubicBezTo>
                    <a:pt x="34888" y="31752"/>
                    <a:pt x="35896" y="30688"/>
                    <a:pt x="37184" y="30688"/>
                  </a:cubicBezTo>
                  <a:lnTo>
                    <a:pt x="174777" y="30688"/>
                  </a:lnTo>
                  <a:lnTo>
                    <a:pt x="174777" y="0"/>
                  </a:lnTo>
                  <a:lnTo>
                    <a:pt x="24192" y="0"/>
                  </a:lnTo>
                  <a:cubicBezTo>
                    <a:pt x="10864" y="0"/>
                    <a:pt x="0" y="10864"/>
                    <a:pt x="0" y="24192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2886834" y="567214"/>
              <a:ext cx="176624" cy="132832"/>
            </a:xfrm>
            <a:custGeom>
              <a:avLst/>
              <a:gdLst>
                <a:gd name="connsiteX0" fmla="*/ 153441 w 176624"/>
                <a:gd name="connsiteY0" fmla="*/ 0 h 132832"/>
                <a:gd name="connsiteX1" fmla="*/ 0 w 176624"/>
                <a:gd name="connsiteY1" fmla="*/ 0 h 132832"/>
                <a:gd name="connsiteX2" fmla="*/ 0 w 176624"/>
                <a:gd name="connsiteY2" fmla="*/ 132833 h 132832"/>
                <a:gd name="connsiteX3" fmla="*/ 34944 w 176624"/>
                <a:gd name="connsiteY3" fmla="*/ 132833 h 132832"/>
                <a:gd name="connsiteX4" fmla="*/ 34944 w 176624"/>
                <a:gd name="connsiteY4" fmla="*/ 30408 h 132832"/>
                <a:gd name="connsiteX5" fmla="*/ 139385 w 176624"/>
                <a:gd name="connsiteY5" fmla="*/ 30408 h 132832"/>
                <a:gd name="connsiteX6" fmla="*/ 141681 w 176624"/>
                <a:gd name="connsiteY6" fmla="*/ 32704 h 132832"/>
                <a:gd name="connsiteX7" fmla="*/ 141681 w 176624"/>
                <a:gd name="connsiteY7" fmla="*/ 132833 h 132832"/>
                <a:gd name="connsiteX8" fmla="*/ 176625 w 176624"/>
                <a:gd name="connsiteY8" fmla="*/ 132833 h 132832"/>
                <a:gd name="connsiteX9" fmla="*/ 176625 w 176624"/>
                <a:gd name="connsiteY9" fmla="*/ 23072 h 132832"/>
                <a:gd name="connsiteX10" fmla="*/ 153441 w 176624"/>
                <a:gd name="connsiteY10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624" h="132832">
                  <a:moveTo>
                    <a:pt x="153441" y="0"/>
                  </a:moveTo>
                  <a:lnTo>
                    <a:pt x="0" y="0"/>
                  </a:lnTo>
                  <a:lnTo>
                    <a:pt x="0" y="132833"/>
                  </a:lnTo>
                  <a:lnTo>
                    <a:pt x="34944" y="132833"/>
                  </a:lnTo>
                  <a:lnTo>
                    <a:pt x="34944" y="30408"/>
                  </a:lnTo>
                  <a:lnTo>
                    <a:pt x="139385" y="30408"/>
                  </a:lnTo>
                  <a:cubicBezTo>
                    <a:pt x="140617" y="30408"/>
                    <a:pt x="141681" y="31416"/>
                    <a:pt x="141681" y="32704"/>
                  </a:cubicBezTo>
                  <a:lnTo>
                    <a:pt x="141681" y="132833"/>
                  </a:lnTo>
                  <a:lnTo>
                    <a:pt x="176625" y="132833"/>
                  </a:lnTo>
                  <a:lnTo>
                    <a:pt x="176625" y="23072"/>
                  </a:lnTo>
                  <a:cubicBezTo>
                    <a:pt x="176513" y="10360"/>
                    <a:pt x="166209" y="0"/>
                    <a:pt x="153441" y="0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2656168" y="567214"/>
              <a:ext cx="190960" cy="132776"/>
            </a:xfrm>
            <a:custGeom>
              <a:avLst/>
              <a:gdLst>
                <a:gd name="connsiteX0" fmla="*/ 164809 w 190960"/>
                <a:gd name="connsiteY0" fmla="*/ 0 h 132776"/>
                <a:gd name="connsiteX1" fmla="*/ 26152 w 190960"/>
                <a:gd name="connsiteY1" fmla="*/ 0 h 132776"/>
                <a:gd name="connsiteX2" fmla="*/ 0 w 190960"/>
                <a:gd name="connsiteY2" fmla="*/ 26152 h 132776"/>
                <a:gd name="connsiteX3" fmla="*/ 0 w 190960"/>
                <a:gd name="connsiteY3" fmla="*/ 106625 h 132776"/>
                <a:gd name="connsiteX4" fmla="*/ 26152 w 190960"/>
                <a:gd name="connsiteY4" fmla="*/ 132777 h 132776"/>
                <a:gd name="connsiteX5" fmla="*/ 164809 w 190960"/>
                <a:gd name="connsiteY5" fmla="*/ 132777 h 132776"/>
                <a:gd name="connsiteX6" fmla="*/ 190961 w 190960"/>
                <a:gd name="connsiteY6" fmla="*/ 106625 h 132776"/>
                <a:gd name="connsiteX7" fmla="*/ 190961 w 190960"/>
                <a:gd name="connsiteY7" fmla="*/ 26208 h 132776"/>
                <a:gd name="connsiteX8" fmla="*/ 164809 w 190960"/>
                <a:gd name="connsiteY8" fmla="*/ 0 h 132776"/>
                <a:gd name="connsiteX9" fmla="*/ 156073 w 190960"/>
                <a:gd name="connsiteY9" fmla="*/ 32704 h 132776"/>
                <a:gd name="connsiteX10" fmla="*/ 156073 w 190960"/>
                <a:gd name="connsiteY10" fmla="*/ 99905 h 132776"/>
                <a:gd name="connsiteX11" fmla="*/ 153777 w 190960"/>
                <a:gd name="connsiteY11" fmla="*/ 102201 h 132776"/>
                <a:gd name="connsiteX12" fmla="*/ 37128 w 190960"/>
                <a:gd name="connsiteY12" fmla="*/ 102201 h 132776"/>
                <a:gd name="connsiteX13" fmla="*/ 34832 w 190960"/>
                <a:gd name="connsiteY13" fmla="*/ 99905 h 132776"/>
                <a:gd name="connsiteX14" fmla="*/ 34832 w 190960"/>
                <a:gd name="connsiteY14" fmla="*/ 32704 h 132776"/>
                <a:gd name="connsiteX15" fmla="*/ 37128 w 190960"/>
                <a:gd name="connsiteY15" fmla="*/ 30408 h 132776"/>
                <a:gd name="connsiteX16" fmla="*/ 153777 w 190960"/>
                <a:gd name="connsiteY16" fmla="*/ 30408 h 132776"/>
                <a:gd name="connsiteX17" fmla="*/ 156073 w 190960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0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65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2225358" y="567214"/>
              <a:ext cx="190961" cy="132776"/>
            </a:xfrm>
            <a:custGeom>
              <a:avLst/>
              <a:gdLst>
                <a:gd name="connsiteX0" fmla="*/ 164809 w 190961"/>
                <a:gd name="connsiteY0" fmla="*/ 0 h 132776"/>
                <a:gd name="connsiteX1" fmla="*/ 26152 w 190961"/>
                <a:gd name="connsiteY1" fmla="*/ 0 h 132776"/>
                <a:gd name="connsiteX2" fmla="*/ 0 w 190961"/>
                <a:gd name="connsiteY2" fmla="*/ 26152 h 132776"/>
                <a:gd name="connsiteX3" fmla="*/ 0 w 190961"/>
                <a:gd name="connsiteY3" fmla="*/ 106625 h 132776"/>
                <a:gd name="connsiteX4" fmla="*/ 26152 w 190961"/>
                <a:gd name="connsiteY4" fmla="*/ 132777 h 132776"/>
                <a:gd name="connsiteX5" fmla="*/ 164809 w 190961"/>
                <a:gd name="connsiteY5" fmla="*/ 132777 h 132776"/>
                <a:gd name="connsiteX6" fmla="*/ 190961 w 190961"/>
                <a:gd name="connsiteY6" fmla="*/ 106625 h 132776"/>
                <a:gd name="connsiteX7" fmla="*/ 190961 w 190961"/>
                <a:gd name="connsiteY7" fmla="*/ 26208 h 132776"/>
                <a:gd name="connsiteX8" fmla="*/ 164809 w 190961"/>
                <a:gd name="connsiteY8" fmla="*/ 0 h 132776"/>
                <a:gd name="connsiteX9" fmla="*/ 156073 w 190961"/>
                <a:gd name="connsiteY9" fmla="*/ 32704 h 132776"/>
                <a:gd name="connsiteX10" fmla="*/ 156073 w 190961"/>
                <a:gd name="connsiteY10" fmla="*/ 99905 h 132776"/>
                <a:gd name="connsiteX11" fmla="*/ 153777 w 190961"/>
                <a:gd name="connsiteY11" fmla="*/ 102201 h 132776"/>
                <a:gd name="connsiteX12" fmla="*/ 37128 w 190961"/>
                <a:gd name="connsiteY12" fmla="*/ 102201 h 132776"/>
                <a:gd name="connsiteX13" fmla="*/ 34832 w 190961"/>
                <a:gd name="connsiteY13" fmla="*/ 99905 h 132776"/>
                <a:gd name="connsiteX14" fmla="*/ 34832 w 190961"/>
                <a:gd name="connsiteY14" fmla="*/ 32704 h 132776"/>
                <a:gd name="connsiteX15" fmla="*/ 37128 w 190961"/>
                <a:gd name="connsiteY15" fmla="*/ 30408 h 132776"/>
                <a:gd name="connsiteX16" fmla="*/ 153777 w 190961"/>
                <a:gd name="connsiteY16" fmla="*/ 30408 h 132776"/>
                <a:gd name="connsiteX17" fmla="*/ 156073 w 190961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1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09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3-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整改方案及整改计划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VDC</a:t>
            </a:r>
            <a:r>
              <a:rPr lang="zh-CN" altLang="en-US" b="1" dirty="0" smtClean="0">
                <a:solidFill>
                  <a:srgbClr val="FF0000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阀卡滞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03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整改方案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60968" y="1461459"/>
          <a:ext cx="11460238" cy="477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65"/>
                <a:gridCol w="1617345"/>
                <a:gridCol w="2009928"/>
                <a:gridCol w="4085437"/>
                <a:gridCol w="1211534"/>
                <a:gridCol w="743416"/>
                <a:gridCol w="683139"/>
                <a:gridCol w="589374"/>
              </a:tblGrid>
              <a:tr h="4559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零部件图号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+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问题缺陷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整改措施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措施完成时间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责任部门</a:t>
                      </a:r>
                      <a:endParaRPr lang="zh-CN" altLang="en-US" sz="1200" b="1" i="0" u="none" strike="noStrike" dirty="0" smtClean="0">
                        <a:solidFill>
                          <a:schemeClr val="dk1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责任人 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备注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BPC0010077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VDC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气阀总成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在使用中可能出现阀芯卡滞，气压无法正常推动阀芯。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在导向杆上增加限位套</a:t>
                      </a:r>
                      <a:r>
                        <a:rPr lang="zh-CN" altLang="en-US" sz="120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，</a:t>
                      </a:r>
                      <a:r>
                        <a:rPr lang="en-US" altLang="zh-CN" sz="120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当座椅降到最低时，导向杆会推动限位套再作用到阀芯上，给阀芯增加了一个额外的启动力，可以保证将阀芯推到充气状态</a:t>
                      </a:r>
                      <a:r>
                        <a:rPr lang="zh-CN" altLang="en-US" sz="120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。</a:t>
                      </a:r>
                      <a:endParaRPr lang="zh-CN" altLang="en-US" sz="120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2024.11.10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安路普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周洪基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6990" y="2485390"/>
            <a:ext cx="2890520" cy="148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55" y="4094480"/>
            <a:ext cx="2205990" cy="2066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631032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1-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整改方案及整改计划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安全第卡滞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（根据不同的问题列出对应的措施方案及整改计划，描述详细、准确，涉及到数据的必须用具体数据表达）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03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整改方案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0705" y="1461770"/>
          <a:ext cx="11460480" cy="436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410"/>
                <a:gridCol w="2186940"/>
                <a:gridCol w="2590165"/>
                <a:gridCol w="3042285"/>
                <a:gridCol w="1011555"/>
                <a:gridCol w="743585"/>
                <a:gridCol w="682625"/>
                <a:gridCol w="589915"/>
              </a:tblGrid>
              <a:tr h="1060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零部件图号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+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名称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问题缺陷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整改措施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措施完成时间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责任部门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责任人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FH468100000286A1093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安全带套件</a:t>
                      </a:r>
                      <a:endParaRPr lang="zh-CN" altLang="en-US" sz="1200" b="1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安全带卡滞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浙江松原供应商安全带卷轴器</a:t>
                      </a:r>
                      <a:r>
                        <a:rPr lang="zh-CN" altLang="en-US" sz="1200" dirty="0" smtClean="0"/>
                        <a:t>导套脱开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出带口塑料件脱落造成安全带卡滞回收慢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方案：因空间有限无法两端无法加蘑菇头，增加安全带导套宽度，避免脱出。</a:t>
                      </a:r>
                      <a:endParaRPr lang="zh-CN" altLang="en-US" sz="120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评估变更具体方案的时间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4.18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注塑模具修模完成时间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4.28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生产新状态导套的时间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生产新状态总成的时间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发往光华荣昌的时间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客户协助推进浙江松原安全带进行改进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SH4681010800A0A1093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安全带总成</a:t>
                      </a:r>
                      <a:endParaRPr lang="en-US" altLang="zh-CN" sz="1200" b="1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安全带卡滞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安全带出口结构容易出现、面套、泡沫摩擦干涉问题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临时措施：发泡干涉修模</a:t>
                      </a:r>
                      <a:r>
                        <a:rPr lang="en-US" altLang="zh-CN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2024.10</a:t>
                      </a: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月已完成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永久措施：重新设计规避摩擦干涉点</a:t>
                      </a:r>
                      <a:endParaRPr lang="en-US" altLang="zh-CN" sz="1200" b="0" i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产品工程部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苏东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冯永江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97" y="3308181"/>
            <a:ext cx="2303585" cy="13899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61" y="2067391"/>
            <a:ext cx="681814" cy="14583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75" y="2067391"/>
            <a:ext cx="681814" cy="145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705" y="1000125"/>
            <a:ext cx="11069955" cy="452120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1-</a:t>
            </a:r>
            <a:r>
              <a:rPr lang="zh-CN" altLang="en-US" dirty="0">
                <a:solidFill>
                  <a:schemeClr val="accent3"/>
                </a:solidFill>
                <a:cs typeface="微软雅黑" panose="020B0503020204020204" pitchFamily="34" charset="-122"/>
                <a:sym typeface="福田自由体 Light" panose="02000400000000000000" pitchFamily="2" charset="-122"/>
              </a:rPr>
              <a:t>整改效果验证和</a:t>
            </a:r>
            <a:r>
              <a:rPr lang="zh-CN" altLang="en-US" dirty="0" smtClean="0">
                <a:solidFill>
                  <a:schemeClr val="accent3"/>
                </a:solidFill>
                <a:cs typeface="微软雅黑" panose="020B0503020204020204" pitchFamily="34" charset="-122"/>
                <a:sym typeface="福田自由体 Light" panose="02000400000000000000" pitchFamily="2" charset="-122"/>
              </a:rPr>
              <a:t>验收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ym typeface="微软雅黑 Light" panose="020B0502040204020203" pitchFamily="34" charset="-122"/>
              </a:rPr>
              <a:t>1</a:t>
            </a:r>
            <a:r>
              <a:rPr lang="zh-CN" altLang="en-US" b="1" dirty="0">
                <a:sym typeface="微软雅黑 Light" panose="020B0502040204020203" pitchFamily="34" charset="-122"/>
              </a:rPr>
              <a:t>）</a:t>
            </a:r>
            <a:r>
              <a:rPr lang="en-US" altLang="zh-CN" b="1" dirty="0">
                <a:sym typeface="微软雅黑 Light" panose="020B0502040204020203" pitchFamily="34" charset="-122"/>
              </a:rPr>
              <a:t>VDC</a:t>
            </a:r>
            <a:r>
              <a:rPr lang="zh-CN" altLang="en-US" b="1" dirty="0">
                <a:sym typeface="微软雅黑 Light" panose="020B0502040204020203" pitchFamily="34" charset="-122"/>
              </a:rPr>
              <a:t>阀卡滞效果</a:t>
            </a:r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04 </a:t>
            </a:r>
            <a:r>
              <a:rPr lang="zh-CN" altLang="en-US" dirty="0">
                <a:sym typeface="福田自由体 Light" panose="02000400000000000000" pitchFamily="2" charset="-122"/>
              </a:rPr>
              <a:t>整改效果验证和验收</a:t>
            </a:r>
            <a:endParaRPr lang="zh-CN" altLang="en-US" dirty="0">
              <a:sym typeface="福田自由体 Light" panose="02000400000000000000" pitchFamily="2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712085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17562" y="2117725"/>
          <a:ext cx="10568940" cy="2831779"/>
        </p:xfrm>
        <a:graphic>
          <a:graphicData uri="http://schemas.openxmlformats.org/drawingml/2006/table">
            <a:tbl>
              <a:tblPr/>
              <a:tblGrid>
                <a:gridCol w="369867"/>
                <a:gridCol w="842010"/>
                <a:gridCol w="2245071"/>
                <a:gridCol w="417528"/>
                <a:gridCol w="1236465"/>
                <a:gridCol w="1757045"/>
                <a:gridCol w="3700954"/>
              </a:tblGrid>
              <a:tr h="4159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服务站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用户反馈问题现象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车型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限位套安装时间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联系方式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2024.11.25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跟踪结果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昆明欧曼服务站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服务站沙万强：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13629662091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2024.10.28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司机：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15250118677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服务站沙万强：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13629662091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鹤岗服务站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服务站窦城：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18604689991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伊吾服务站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司机：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18299923835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驾驶员座椅降到最低，无法正常调节升降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2024.11.19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司机：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18299348863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加上限位套后，没有再出现降到最低，无法升起的问题，也未出现其他升降功能异常。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17245" y="1614805"/>
            <a:ext cx="1088453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/>
              <a:t>我们自行和服务站联系，寻找合作用户，在其使用的座椅上加装限位套，持续跟踪情况；</a:t>
            </a:r>
            <a:r>
              <a:rPr lang="zh-CN" altLang="en-US" sz="1400"/>
              <a:t>具体见下表说明：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653415" y="5036185"/>
            <a:ext cx="1088453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/>
              <a:t>从售后系统上跟踪，出现卡滞的气阀，都是更改之前的，断点后的未出现卡滞现象。</a:t>
            </a:r>
            <a:endParaRPr lang="zh-CN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2-</a:t>
            </a:r>
            <a:r>
              <a:rPr lang="zh-CN" altLang="en-US" dirty="0" smtClean="0">
                <a:solidFill>
                  <a:schemeClr val="accent3"/>
                </a:solidFill>
                <a:cs typeface="微软雅黑" panose="020B0503020204020204" pitchFamily="34" charset="-122"/>
                <a:sym typeface="福田自由体 Light" panose="02000400000000000000" pitchFamily="2" charset="-122"/>
              </a:rPr>
              <a:t>目标达成情况评估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（监控指标达成情况）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04 </a:t>
            </a:r>
            <a:r>
              <a:rPr lang="zh-CN" altLang="en-US" dirty="0">
                <a:sym typeface="福田自由体 Light" panose="02000400000000000000" pitchFamily="2" charset="-122"/>
              </a:rPr>
              <a:t>整改效果验证和验收</a:t>
            </a:r>
            <a:endParaRPr lang="zh-CN" altLang="en-US" dirty="0">
              <a:sym typeface="福田自由体 Light" panose="02000400000000000000" pitchFamily="2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3-</a:t>
            </a:r>
            <a:r>
              <a:rPr lang="zh-CN" altLang="en-US" dirty="0" smtClean="0">
                <a:solidFill>
                  <a:schemeClr val="accent3"/>
                </a:solidFill>
                <a:cs typeface="微软雅黑" panose="020B0503020204020204" pitchFamily="34" charset="-122"/>
                <a:sym typeface="福田自由体 Light" panose="02000400000000000000" pitchFamily="2" charset="-122"/>
              </a:rPr>
              <a:t>项目总结与固化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（对项目进行总结，整改涉及的措施进行固化，包括作业文件、作业标准、工艺参数等等）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04 </a:t>
            </a:r>
            <a:r>
              <a:rPr lang="zh-CN" altLang="en-US" dirty="0">
                <a:sym typeface="福田自由体 Light" panose="02000400000000000000" pitchFamily="2" charset="-122"/>
              </a:rPr>
              <a:t>整改效果验证和验收</a:t>
            </a:r>
            <a:endParaRPr lang="zh-CN" altLang="en-US" dirty="0">
              <a:sym typeface="福田自由体 Light" panose="02000400000000000000" pitchFamily="2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1439" y="2171148"/>
            <a:ext cx="4149122" cy="1163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 rot="16200000">
            <a:off x="2667002" y="-2667000"/>
            <a:ext cx="6857999" cy="1219199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4EC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328" t="1" r="1" b="21328"/>
          <a:stretch>
            <a:fillRect/>
          </a:stretch>
        </p:blipFill>
        <p:spPr>
          <a:xfrm>
            <a:off x="2" y="0"/>
            <a:ext cx="12191999" cy="6858001"/>
          </a:xfrm>
          <a:prstGeom prst="rect">
            <a:avLst/>
          </a:prstGeom>
        </p:spPr>
      </p:pic>
      <p:sp>
        <p:nvSpPr>
          <p:cNvPr id="4" name="TextBox 90"/>
          <p:cNvSpPr txBox="1"/>
          <p:nvPr/>
        </p:nvSpPr>
        <p:spPr>
          <a:xfrm>
            <a:off x="6095999" y="1588842"/>
            <a:ext cx="3306946" cy="5386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ED1E79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项目背景 问题来源 问题定义 目标确定 项目</a:t>
            </a:r>
            <a:r>
              <a:rPr lang="zh-CN" altLang="en-US" sz="1000" dirty="0">
                <a:solidFill>
                  <a:srgbClr val="ED1E79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小组建立</a:t>
            </a:r>
            <a:endParaRPr lang="zh-CN" altLang="en-US" sz="1000" dirty="0">
              <a:solidFill>
                <a:srgbClr val="ED1E79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zh-CN" altLang="en-US" sz="1000" dirty="0">
              <a:solidFill>
                <a:srgbClr val="ED1E79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7" name="TextBox 90"/>
          <p:cNvSpPr txBox="1"/>
          <p:nvPr/>
        </p:nvSpPr>
        <p:spPr>
          <a:xfrm>
            <a:off x="6152847" y="1098789"/>
            <a:ext cx="5739420" cy="5003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accent1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问题定义</a:t>
            </a:r>
            <a:endParaRPr lang="zh-CN" altLang="en-US" sz="1000" dirty="0">
              <a:solidFill>
                <a:schemeClr val="accent1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9" name="gaoding-3"/>
          <p:cNvSpPr/>
          <p:nvPr/>
        </p:nvSpPr>
        <p:spPr>
          <a:xfrm>
            <a:off x="2618474" y="2141"/>
            <a:ext cx="5139930" cy="6853240"/>
          </a:xfrm>
          <a:custGeom>
            <a:avLst/>
            <a:gdLst>
              <a:gd name="connsiteX0" fmla="*/ -2337 w 5139930"/>
              <a:gd name="connsiteY0" fmla="*/ 6852267 h 6853240"/>
              <a:gd name="connsiteX1" fmla="*/ 5137595 w 5139930"/>
              <a:gd name="connsiteY1" fmla="*/ -973 h 685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9930" h="6853240">
                <a:moveTo>
                  <a:pt x="-2337" y="6852267"/>
                </a:moveTo>
                <a:cubicBezTo>
                  <a:pt x="-2337" y="6852267"/>
                  <a:pt x="749616" y="1955627"/>
                  <a:pt x="5137595" y="-973"/>
                </a:cubicBezTo>
              </a:path>
            </a:pathLst>
          </a:custGeom>
          <a:noFill/>
          <a:ln w="12700" cap="flat"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  <a:prstDash val="dash"/>
            <a:miter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3" name="gaoding-11"/>
          <p:cNvSpPr/>
          <p:nvPr/>
        </p:nvSpPr>
        <p:spPr>
          <a:xfrm>
            <a:off x="3205625" y="4714327"/>
            <a:ext cx="118110" cy="118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5" name="gaoding-12"/>
          <p:cNvSpPr/>
          <p:nvPr/>
        </p:nvSpPr>
        <p:spPr>
          <a:xfrm>
            <a:off x="3765341" y="3580179"/>
            <a:ext cx="118110" cy="118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6" name="gaoding-13"/>
          <p:cNvSpPr/>
          <p:nvPr/>
        </p:nvSpPr>
        <p:spPr>
          <a:xfrm>
            <a:off x="4526501" y="2446030"/>
            <a:ext cx="118110" cy="1181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7" name="gaoding-14"/>
          <p:cNvSpPr/>
          <p:nvPr/>
        </p:nvSpPr>
        <p:spPr>
          <a:xfrm>
            <a:off x="5567578" y="1311881"/>
            <a:ext cx="118110" cy="118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8" name="gaoding-15"/>
          <p:cNvSpPr txBox="1"/>
          <p:nvPr/>
        </p:nvSpPr>
        <p:spPr>
          <a:xfrm>
            <a:off x="4790776" y="897704"/>
            <a:ext cx="820214" cy="634670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31" name="gaoding-16"/>
          <p:cNvSpPr txBox="1"/>
          <p:nvPr/>
        </p:nvSpPr>
        <p:spPr>
          <a:xfrm>
            <a:off x="3824396" y="1891339"/>
            <a:ext cx="820214" cy="634670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32" name="gaoding-17"/>
          <p:cNvSpPr txBox="1"/>
          <p:nvPr/>
        </p:nvSpPr>
        <p:spPr>
          <a:xfrm>
            <a:off x="3033757" y="3042669"/>
            <a:ext cx="820214" cy="634670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33" name="gaoding-18"/>
          <p:cNvSpPr txBox="1"/>
          <p:nvPr/>
        </p:nvSpPr>
        <p:spPr>
          <a:xfrm>
            <a:off x="2392217" y="4310373"/>
            <a:ext cx="820214" cy="634670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63" name="TextBox 90"/>
          <p:cNvSpPr txBox="1"/>
          <p:nvPr/>
        </p:nvSpPr>
        <p:spPr>
          <a:xfrm>
            <a:off x="5405527" y="2231359"/>
            <a:ext cx="5739420" cy="5003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问题分析</a:t>
            </a:r>
            <a:endParaRPr lang="zh-CN" altLang="en-US" sz="100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65" name="TextBox 90"/>
          <p:cNvSpPr txBox="1"/>
          <p:nvPr/>
        </p:nvSpPr>
        <p:spPr>
          <a:xfrm>
            <a:off x="4658206" y="3363929"/>
            <a:ext cx="5739420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整改方案及整改计划</a:t>
            </a:r>
            <a:endParaRPr lang="zh-CN" altLang="en-US" sz="100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67" name="TextBox 90"/>
          <p:cNvSpPr txBox="1"/>
          <p:nvPr/>
        </p:nvSpPr>
        <p:spPr>
          <a:xfrm>
            <a:off x="3910885" y="4496499"/>
            <a:ext cx="5739420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整改效果验证和验收</a:t>
            </a:r>
            <a:endParaRPr lang="zh-CN" altLang="en-US" sz="100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506687" y="930579"/>
            <a:ext cx="1656439" cy="537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目录</a:t>
            </a:r>
            <a:endParaRPr lang="zh-CN" altLang="en-US" b="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1" name="TextBox 90"/>
          <p:cNvSpPr txBox="1"/>
          <p:nvPr/>
        </p:nvSpPr>
        <p:spPr>
          <a:xfrm>
            <a:off x="4997961" y="2770422"/>
            <a:ext cx="3094073" cy="2605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ED1E79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问题分析</a:t>
            </a:r>
            <a:endParaRPr lang="zh-CN" altLang="en-US" sz="1000" dirty="0">
              <a:solidFill>
                <a:srgbClr val="ED1E79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4" name="TextBox 90"/>
          <p:cNvSpPr txBox="1"/>
          <p:nvPr/>
        </p:nvSpPr>
        <p:spPr>
          <a:xfrm>
            <a:off x="4433843" y="4097941"/>
            <a:ext cx="30940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ED1E79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方案确定 计划确定</a:t>
            </a:r>
            <a:endParaRPr lang="zh-CN" altLang="en-US" sz="1000" dirty="0">
              <a:solidFill>
                <a:srgbClr val="ED1E79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9" name="TextBox 90"/>
          <p:cNvSpPr txBox="1"/>
          <p:nvPr/>
        </p:nvSpPr>
        <p:spPr>
          <a:xfrm>
            <a:off x="3570772" y="5232090"/>
            <a:ext cx="30940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ED1E79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整改效果验证 整改验收 项目总结与固化</a:t>
            </a:r>
            <a:endParaRPr lang="zh-CN" altLang="en-US" sz="1000" dirty="0">
              <a:solidFill>
                <a:srgbClr val="ED1E79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1-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项目背景</a:t>
            </a:r>
            <a:endParaRPr lang="en-US" altLang="zh-CN" b="1" dirty="0" smtClean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en-US" altLang="zh-CN" dirty="0">
                <a:sym typeface="微软雅黑 Light" panose="020B0502040204020203" pitchFamily="34" charset="-122"/>
              </a:rPr>
              <a:t> </a:t>
            </a:r>
            <a:r>
              <a:rPr lang="en-US" altLang="zh-CN" dirty="0" smtClean="0">
                <a:sym typeface="微软雅黑 Light" panose="020B0502040204020203" pitchFamily="34" charset="-122"/>
              </a:rPr>
              <a:t>       </a:t>
            </a:r>
            <a:r>
              <a:rPr lang="zh-CN" altLang="en-US" dirty="0" smtClean="0">
                <a:sym typeface="微软雅黑 Light" panose="020B0502040204020203" pitchFamily="34" charset="-122"/>
              </a:rPr>
              <a:t>福田</a:t>
            </a:r>
            <a:r>
              <a:rPr lang="zh-CN" altLang="en-US" dirty="0" smtClean="0"/>
              <a:t>公司</a:t>
            </a:r>
            <a:r>
              <a:rPr lang="zh-CN" altLang="en-US" dirty="0"/>
              <a:t>质量管理</a:t>
            </a:r>
            <a:r>
              <a:rPr lang="zh-CN" altLang="en-US" dirty="0" smtClean="0"/>
              <a:t>部下</a:t>
            </a:r>
            <a:r>
              <a:rPr lang="zh-CN" altLang="en-US" dirty="0"/>
              <a:t>发</a:t>
            </a:r>
            <a:r>
              <a:rPr lang="en-US" altLang="zh-CN" b="1" dirty="0"/>
              <a:t>《</a:t>
            </a:r>
            <a:r>
              <a:rPr lang="zh-CN" altLang="en-US" b="1" dirty="0"/>
              <a:t>北汽福田</a:t>
            </a:r>
            <a:r>
              <a:rPr lang="en-US" altLang="zh-CN" b="1" dirty="0"/>
              <a:t>2025</a:t>
            </a:r>
            <a:r>
              <a:rPr lang="zh-CN" altLang="en-US" b="1" dirty="0"/>
              <a:t>年质量目标计划及重点工作安排</a:t>
            </a:r>
            <a:r>
              <a:rPr lang="en-US" altLang="zh-CN" b="1" dirty="0"/>
              <a:t>》</a:t>
            </a:r>
            <a:r>
              <a:rPr lang="zh-CN" altLang="en-US" dirty="0"/>
              <a:t>，制定了整车及零部件市场</a:t>
            </a:r>
            <a:r>
              <a:rPr lang="en-US" altLang="zh-CN" dirty="0"/>
              <a:t>IPTV-3MIS</a:t>
            </a:r>
            <a:r>
              <a:rPr lang="zh-CN" altLang="en-US" dirty="0"/>
              <a:t>总质量目标。为确保公司质量战略，</a:t>
            </a:r>
            <a:r>
              <a:rPr lang="en-US" altLang="zh-CN" dirty="0"/>
              <a:t>2025</a:t>
            </a:r>
            <a:r>
              <a:rPr lang="zh-CN" altLang="en-US" dirty="0"/>
              <a:t>年度各业务整车质量目标计划达成</a:t>
            </a:r>
            <a:r>
              <a:rPr lang="zh-CN" altLang="en-US" dirty="0" smtClean="0"/>
              <a:t>，福田采购</a:t>
            </a:r>
            <a:r>
              <a:rPr lang="zh-CN" altLang="en-US" dirty="0"/>
              <a:t>中心组织相关部门，在</a:t>
            </a:r>
            <a:r>
              <a:rPr lang="en-US" altLang="zh-CN" dirty="0"/>
              <a:t>2024</a:t>
            </a:r>
            <a:r>
              <a:rPr lang="zh-CN" altLang="en-US" dirty="0"/>
              <a:t>年度零部件市场质量目标完成情况分析评价的基础上，制定了</a:t>
            </a:r>
            <a:r>
              <a:rPr lang="en-US" altLang="zh-CN" dirty="0"/>
              <a:t>2025</a:t>
            </a:r>
            <a:r>
              <a:rPr lang="zh-CN" altLang="en-US" dirty="0"/>
              <a:t>年度各质量业务单元采购零部件市场质量目标</a:t>
            </a:r>
            <a:r>
              <a:rPr lang="zh-CN" altLang="en-US" dirty="0" smtClean="0"/>
              <a:t>，技术质量部下发</a:t>
            </a:r>
            <a:r>
              <a:rPr lang="en-US" altLang="zh-CN" dirty="0" smtClean="0"/>
              <a:t>《</a:t>
            </a:r>
            <a:r>
              <a:rPr lang="zh-CN" altLang="en-US" b="1" dirty="0"/>
              <a:t>关于下发北汽福田</a:t>
            </a:r>
            <a:r>
              <a:rPr lang="en-US" altLang="zh-CN" b="1" dirty="0"/>
              <a:t>2025</a:t>
            </a:r>
            <a:r>
              <a:rPr lang="zh-CN" altLang="en-US" b="1" dirty="0"/>
              <a:t>年度零部件质量目标及双</a:t>
            </a:r>
            <a:r>
              <a:rPr lang="en-US" altLang="zh-CN" b="1" dirty="0"/>
              <a:t>TOP</a:t>
            </a:r>
            <a:r>
              <a:rPr lang="zh-CN" altLang="en-US" b="1" dirty="0"/>
              <a:t>改进项目的通知</a:t>
            </a:r>
            <a:r>
              <a:rPr lang="en-US" altLang="zh-CN" dirty="0" smtClean="0"/>
              <a:t>》</a:t>
            </a:r>
            <a:r>
              <a:rPr lang="zh-CN" altLang="en-US" b="1" dirty="0"/>
              <a:t>福田采知字</a:t>
            </a:r>
            <a:r>
              <a:rPr lang="en-US" altLang="zh-CN" b="1" dirty="0"/>
              <a:t>[2025]</a:t>
            </a:r>
            <a:r>
              <a:rPr lang="zh-CN" altLang="en-US" b="1" dirty="0"/>
              <a:t>第 </a:t>
            </a:r>
            <a:r>
              <a:rPr lang="en-US" altLang="zh-CN" b="1" dirty="0"/>
              <a:t>79</a:t>
            </a:r>
            <a:r>
              <a:rPr lang="zh-CN" altLang="en-US" b="1" dirty="0" smtClean="0"/>
              <a:t>号，</a:t>
            </a:r>
            <a:r>
              <a:rPr lang="zh-CN" altLang="en-US" dirty="0" smtClean="0"/>
              <a:t>并</a:t>
            </a:r>
            <a:r>
              <a:rPr lang="zh-CN" altLang="en-US" dirty="0"/>
              <a:t>制定了达标策略措施</a:t>
            </a:r>
            <a:r>
              <a:rPr lang="zh-CN" altLang="en-US" dirty="0" smtClean="0"/>
              <a:t>，根据座椅模块光华荣昌在各质量业务超标情况，特立项整改， 严格</a:t>
            </a:r>
            <a:r>
              <a:rPr lang="zh-CN" altLang="en-US" dirty="0"/>
              <a:t>按计划</a:t>
            </a:r>
            <a:r>
              <a:rPr lang="zh-CN" altLang="en-US" dirty="0" smtClean="0"/>
              <a:t>实施，达成项目目标</a:t>
            </a:r>
            <a:r>
              <a:rPr lang="zh-CN" altLang="en-US" sz="1200" b="1" dirty="0" smtClean="0"/>
              <a:t>（备注</a:t>
            </a:r>
            <a:r>
              <a:rPr lang="en-US" altLang="zh-CN" sz="1200" b="1" dirty="0"/>
              <a:t>-</a:t>
            </a:r>
            <a:r>
              <a:rPr lang="zh-CN" altLang="en-US" sz="1200" b="1" dirty="0" smtClean="0"/>
              <a:t>数据采集</a:t>
            </a:r>
            <a:r>
              <a:rPr lang="zh-CN" altLang="en-US" sz="1200" b="1" dirty="0"/>
              <a:t>：</a:t>
            </a:r>
            <a:r>
              <a:rPr lang="en-US" altLang="zh-CN" sz="1200" b="1" dirty="0" smtClean="0"/>
              <a:t> </a:t>
            </a:r>
            <a:r>
              <a:rPr lang="en-US" altLang="zh-CN" sz="1200" b="1" dirty="0"/>
              <a:t>IPTV-3MIS</a:t>
            </a:r>
            <a:r>
              <a:rPr lang="zh-CN" altLang="zh-CN" sz="1200" b="1" dirty="0"/>
              <a:t>：近</a:t>
            </a:r>
            <a:r>
              <a:rPr lang="en-US" altLang="zh-CN" sz="1200" b="1" dirty="0"/>
              <a:t>12</a:t>
            </a:r>
            <a:r>
              <a:rPr lang="zh-CN" altLang="zh-CN" sz="1200" b="1" dirty="0"/>
              <a:t>个月（</a:t>
            </a:r>
            <a:r>
              <a:rPr lang="en-US" altLang="zh-CN" sz="1200" b="1" dirty="0"/>
              <a:t>2309-2408</a:t>
            </a:r>
            <a:r>
              <a:rPr lang="zh-CN" altLang="zh-CN" sz="1200" b="1" dirty="0"/>
              <a:t>） </a:t>
            </a:r>
            <a:r>
              <a:rPr lang="zh-CN" altLang="en-US" sz="1200" b="1" dirty="0" smtClean="0"/>
              <a:t>、</a:t>
            </a:r>
            <a:r>
              <a:rPr lang="zh-CN" altLang="zh-CN" sz="1200" b="1" dirty="0"/>
              <a:t>三包索赔：近一年（</a:t>
            </a:r>
            <a:r>
              <a:rPr lang="en-US" altLang="zh-CN" sz="1200" b="1" dirty="0"/>
              <a:t>23</a:t>
            </a:r>
            <a:r>
              <a:rPr lang="zh-CN" altLang="zh-CN" sz="1200" b="1" dirty="0"/>
              <a:t>年</a:t>
            </a:r>
            <a:r>
              <a:rPr lang="en-US" altLang="zh-CN" sz="1200" b="1" dirty="0"/>
              <a:t>12</a:t>
            </a:r>
            <a:r>
              <a:rPr lang="zh-CN" altLang="zh-CN" sz="1200" b="1" dirty="0"/>
              <a:t>月</a:t>
            </a:r>
            <a:r>
              <a:rPr lang="en-US" altLang="zh-CN" sz="1200" b="1" dirty="0"/>
              <a:t>-24</a:t>
            </a:r>
            <a:r>
              <a:rPr lang="zh-CN" altLang="zh-CN" sz="1200" b="1" dirty="0"/>
              <a:t>年</a:t>
            </a:r>
            <a:r>
              <a:rPr lang="en-US" altLang="zh-CN" sz="1200" b="1" dirty="0"/>
              <a:t>11</a:t>
            </a:r>
            <a:r>
              <a:rPr lang="zh-CN" altLang="zh-CN" sz="1200" b="1" dirty="0"/>
              <a:t>月</a:t>
            </a:r>
            <a:r>
              <a:rPr lang="zh-CN" altLang="zh-CN" sz="1200" b="1" dirty="0" smtClean="0"/>
              <a:t>）</a:t>
            </a:r>
            <a:r>
              <a:rPr lang="zh-CN" altLang="en-US" sz="1200" b="1" dirty="0" smtClean="0"/>
              <a:t>、</a:t>
            </a:r>
            <a:r>
              <a:rPr lang="zh-CN" altLang="zh-CN" sz="1200" b="1" dirty="0"/>
              <a:t>聚焦结果：传统能源车</a:t>
            </a:r>
            <a:r>
              <a:rPr lang="en-US" altLang="zh-CN" sz="1200" b="1" dirty="0"/>
              <a:t>IPTV-3MIS</a:t>
            </a:r>
            <a:r>
              <a:rPr lang="zh-CN" altLang="zh-CN" sz="1200" b="1" dirty="0"/>
              <a:t>（生产月</a:t>
            </a:r>
            <a:r>
              <a:rPr lang="zh-CN" altLang="zh-CN" sz="1200" b="1" dirty="0" smtClean="0"/>
              <a:t>）</a:t>
            </a:r>
            <a:r>
              <a:rPr lang="zh-CN" altLang="en-US" sz="1200" b="1" dirty="0"/>
              <a:t>、</a:t>
            </a:r>
            <a:r>
              <a:rPr lang="zh-CN" altLang="zh-CN" sz="1200" b="1" dirty="0" smtClean="0"/>
              <a:t>新能源</a:t>
            </a:r>
            <a:r>
              <a:rPr lang="zh-CN" altLang="zh-CN" sz="1200" b="1" dirty="0"/>
              <a:t>车</a:t>
            </a:r>
            <a:r>
              <a:rPr lang="en-US" altLang="zh-CN" sz="1200" b="1" dirty="0"/>
              <a:t>IPTV-3MIS</a:t>
            </a:r>
            <a:r>
              <a:rPr lang="zh-CN" altLang="zh-CN" sz="1200" b="1" dirty="0"/>
              <a:t>（销售月）</a:t>
            </a:r>
            <a:r>
              <a:rPr lang="zh-CN" altLang="zh-CN" sz="1200" b="1" dirty="0" smtClean="0"/>
              <a:t> </a:t>
            </a:r>
            <a:r>
              <a:rPr lang="zh-CN" altLang="en-US" sz="1200" b="1" dirty="0" smtClean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 </a:t>
            </a:r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01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问题定义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90024" y="3455008"/>
          <a:ext cx="11286818" cy="2866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77"/>
                <a:gridCol w="566363"/>
                <a:gridCol w="839432"/>
                <a:gridCol w="1041705"/>
                <a:gridCol w="991136"/>
                <a:gridCol w="1274709"/>
                <a:gridCol w="1476200"/>
                <a:gridCol w="1446251"/>
                <a:gridCol w="1142841"/>
                <a:gridCol w="1223750"/>
                <a:gridCol w="930454"/>
              </a:tblGrid>
              <a:tr h="5924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业务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车辆类型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质量业务单元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零部件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供应商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指标类型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基准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25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年改进目标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贡献度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断点时间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速运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39.3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36.8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全系列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228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新捷运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29.0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26.5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新能源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奥铃智蓝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销售月）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7.8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2.8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欧曼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新能源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智蓝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销售月）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21.4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15.0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6.4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欧曼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EST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13.6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5.0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8.6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欧曼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GTL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公路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13.1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5.0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8.1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欧马可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欧马可</a:t>
                      </a:r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M4-L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15.4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2.0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13.4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欧马可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新能源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欧马可智蓝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销售月）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14.8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13.0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2025.5.30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2-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问题来源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（根据售后故障信息，对问题进行统计，图表结合对问题进行分类统计（按不同维度展示：故障模式、涉及图号名称、日期、故障里程、故障区域等））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01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问题定义</a:t>
            </a:r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zh-CN" altLang="en-US" dirty="0" smtClean="0">
                <a:sym typeface="微软雅黑 Light" panose="020B0502040204020203" pitchFamily="34" charset="-122"/>
              </a:rPr>
              <a:t>欧曼  传统能源 </a:t>
            </a:r>
            <a:r>
              <a:rPr lang="en-US" altLang="zh-CN" dirty="0" smtClean="0">
                <a:sym typeface="微软雅黑 Light" panose="020B0502040204020203" pitchFamily="34" charset="-122"/>
              </a:rPr>
              <a:t>EST</a:t>
            </a:r>
            <a:endParaRPr lang="en-US" altLang="zh-CN" b="0" dirty="0" smtClean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136380" y="1936115"/>
          <a:ext cx="2829560" cy="1778000"/>
        </p:xfrm>
        <a:graphic>
          <a:graphicData uri="http://schemas.openxmlformats.org/drawingml/2006/table">
            <a:tbl>
              <a:tblPr/>
              <a:tblGrid>
                <a:gridCol w="621030"/>
                <a:gridCol w="1587500"/>
                <a:gridCol w="621030"/>
              </a:tblGrid>
              <a:tr h="177800">
                <a:tc gridSpan="3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EST-N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TOP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排名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故障区域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VDC</a:t>
                      </a:r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阀漏气（卡滞）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阻尼器失效（无阻力）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上卧铺支架断裂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上卧铺弹簧断裂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气悬浮漏气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调高手柄卡滞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调高拉线脱落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35660" y="1601470"/>
          <a:ext cx="8121650" cy="4665980"/>
        </p:xfrm>
        <a:graphic>
          <a:graphicData uri="http://schemas.openxmlformats.org/drawingml/2006/table">
            <a:tbl>
              <a:tblPr/>
              <a:tblGrid>
                <a:gridCol w="908050"/>
                <a:gridCol w="1217295"/>
                <a:gridCol w="1076325"/>
                <a:gridCol w="785495"/>
                <a:gridCol w="723265"/>
                <a:gridCol w="688340"/>
                <a:gridCol w="908050"/>
                <a:gridCol w="906780"/>
                <a:gridCol w="908050"/>
              </a:tblGrid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零件名称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总成图号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拆分件图号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生产日期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销售日期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报修日期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故障里程（公里）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故障区域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记忆阀套件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FH468100000297A1093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8500-13500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VDC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阀卡滞漏气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安全带套件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FH468100000286A1093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3000-30000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 rowSpan="3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驾驶员座椅总成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FH468100000360A1093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20600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阻尼器失效（无阻力）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29776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FH568100000140A1093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41153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调高拉线脱落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气悬浮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FH468100000281A1093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36159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气悬浮漏气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高调气阀套件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FH468100000294A1093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19867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调高手柄卡滞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上卧铺气弹簧总成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FH4704010260A0A1093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14218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上卧铺弹簧断裂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上卧铺总成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FH570400000045A1093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48427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上卧铺支架断裂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安全带总成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SH4681010800A0A1093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55654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3-</a:t>
            </a:r>
            <a:r>
              <a:rPr lang="zh-CN" altLang="en-US" b="1" dirty="0">
                <a:sym typeface="微软雅黑 Light" panose="020B0502040204020203" pitchFamily="34" charset="-122"/>
              </a:rPr>
              <a:t>目标</a:t>
            </a:r>
            <a:r>
              <a:rPr lang="zh-CN" altLang="en-US" b="1" dirty="0" smtClean="0">
                <a:sym typeface="微软雅黑 Light" panose="020B0502040204020203" pitchFamily="34" charset="-122"/>
              </a:rPr>
              <a:t>确定</a:t>
            </a:r>
            <a:r>
              <a:rPr lang="en-US" altLang="zh-CN" b="1" dirty="0" smtClean="0">
                <a:sym typeface="微软雅黑 Light" panose="020B0502040204020203" pitchFamily="34" charset="-122"/>
              </a:rPr>
              <a:t>-</a:t>
            </a:r>
            <a:r>
              <a:rPr lang="zh-CN" altLang="en-US" dirty="0" smtClean="0">
                <a:sym typeface="微软雅黑 Light" panose="020B0502040204020203" pitchFamily="34" charset="-122"/>
              </a:rPr>
              <a:t>欧曼  传统能源 </a:t>
            </a:r>
            <a:r>
              <a:rPr lang="en-US" altLang="zh-CN" dirty="0" smtClean="0">
                <a:sym typeface="微软雅黑 Light" panose="020B0502040204020203" pitchFamily="34" charset="-122"/>
              </a:rPr>
              <a:t>EST</a:t>
            </a:r>
            <a:r>
              <a:rPr lang="zh-CN" altLang="en-US" dirty="0" smtClean="0">
                <a:sym typeface="微软雅黑 Light" panose="020B0502040204020203" pitchFamily="34" charset="-122"/>
              </a:rPr>
              <a:t> 业务单元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（直接引用立项目标）</a:t>
            </a:r>
            <a:r>
              <a:rPr lang="zh-CN" altLang="en-US" b="1" dirty="0" smtClean="0">
                <a:sym typeface="微软雅黑 Light" panose="020B0502040204020203" pitchFamily="34" charset="-122"/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01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问题定义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7287019" y="1587311"/>
            <a:ext cx="1497013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34290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目标</a:t>
            </a:r>
            <a:endParaRPr lang="ko-KR" altLang="en-US" sz="1800" b="1" dirty="0">
              <a:latin typeface="福田自由体 Light" panose="02000400000000000000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204173" y="2693798"/>
            <a:ext cx="2730500" cy="323850"/>
          </a:xfrm>
          <a:prstGeom prst="rect">
            <a:avLst/>
          </a:prstGeom>
          <a:solidFill>
            <a:schemeClr val="bg2">
              <a:lumMod val="75000"/>
              <a:alpha val="50195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34290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千台索赔额：</a:t>
            </a:r>
            <a:r>
              <a:rPr lang="en-US" altLang="zh-CN" sz="1500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13.6</a:t>
            </a:r>
            <a:r>
              <a:rPr lang="zh-CN" altLang="en-US" sz="1500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万元</a:t>
            </a:r>
            <a:endParaRPr lang="zh-CN" altLang="zh-CN" sz="1500" b="1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2613748" y="2065148"/>
            <a:ext cx="1498600" cy="36988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34290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现水平</a:t>
            </a:r>
            <a:endParaRPr lang="ko-KR" altLang="en-US" sz="1800" b="1" dirty="0">
              <a:latin typeface="福田自由体 Light" panose="02000400000000000000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7039369" y="2273111"/>
            <a:ext cx="2724150" cy="323850"/>
          </a:xfrm>
          <a:prstGeom prst="rect">
            <a:avLst/>
          </a:prstGeom>
          <a:solidFill>
            <a:schemeClr val="bg2">
              <a:lumMod val="75000"/>
              <a:alpha val="50195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342900" latinLnBrk="1">
              <a:spcBef>
                <a:spcPct val="0"/>
              </a:spcBef>
            </a:pPr>
            <a:r>
              <a:rPr lang="zh-CN" altLang="en-US" sz="1500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千台索赔额</a:t>
            </a:r>
            <a:r>
              <a:rPr lang="zh-CN" altLang="en-US" sz="15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：</a:t>
            </a:r>
            <a:r>
              <a:rPr lang="en-US" altLang="zh-CN" sz="1500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5</a:t>
            </a:r>
            <a:r>
              <a:rPr lang="zh-CN" altLang="en-US" sz="1500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万</a:t>
            </a:r>
            <a:r>
              <a:rPr lang="zh-CN" altLang="en-US" sz="1500" b="1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元</a:t>
            </a:r>
            <a:endParaRPr lang="zh-CN" altLang="zh-CN" sz="1500" b="1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049639" y="4152134"/>
            <a:ext cx="8171552" cy="276999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200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项目指标类型：</a:t>
            </a:r>
            <a:r>
              <a:rPr lang="en-US" altLang="zh-CN" sz="12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IPTV-3MIS</a:t>
            </a:r>
            <a:r>
              <a:rPr lang="zh-CN" altLang="en-US" sz="12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（生产月）千台数据索赔额，贡献度</a:t>
            </a:r>
            <a:r>
              <a:rPr lang="en-US" altLang="zh-CN" sz="12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8.6</a:t>
            </a:r>
            <a:r>
              <a:rPr lang="zh-CN" altLang="en-US" sz="12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万元，降幅</a:t>
            </a:r>
            <a:r>
              <a:rPr lang="en-US" altLang="zh-CN" sz="12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63%</a:t>
            </a:r>
            <a:endParaRPr lang="zh-CN" altLang="en-US" sz="1200" b="1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54269" y="4726497"/>
          <a:ext cx="10976763" cy="126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970"/>
                <a:gridCol w="479761"/>
                <a:gridCol w="794099"/>
                <a:gridCol w="984352"/>
                <a:gridCol w="868546"/>
                <a:gridCol w="1000895"/>
                <a:gridCol w="1488935"/>
                <a:gridCol w="1662645"/>
                <a:gridCol w="1679188"/>
                <a:gridCol w="1654372"/>
              </a:tblGrid>
              <a:tr h="7945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业务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车辆类型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质量业务单元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零部件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供应商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指标类型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基准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25</a:t>
                      </a: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年改进目标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贡献度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（</a:t>
                      </a:r>
                      <a:r>
                        <a:rPr lang="en-US" altLang="zh-CN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</a:t>
                      </a: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：千台数据</a:t>
                      </a:r>
                      <a:b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</a:b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索赔额：万元）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欧曼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传统能源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EST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座椅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光华荣昌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IPTV-3MIS（</a:t>
                      </a:r>
                      <a:r>
                        <a:rPr lang="zh-CN" altLang="en-US" sz="105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生产月）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13.6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8.6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下弧形箭头 2"/>
          <p:cNvSpPr/>
          <p:nvPr/>
        </p:nvSpPr>
        <p:spPr>
          <a:xfrm>
            <a:off x="4469524" y="3121774"/>
            <a:ext cx="4106918" cy="730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303584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4-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项目小组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zh-CN" altLang="en-US" u="sng" dirty="0" smtClean="0">
                <a:sym typeface="微软雅黑 Light" panose="020B0502040204020203" pitchFamily="34" charset="-122"/>
              </a:rPr>
              <a:t>欧曼  传统能源 </a:t>
            </a:r>
            <a:r>
              <a:rPr lang="en-US" altLang="zh-CN" u="sng" dirty="0" smtClean="0">
                <a:sym typeface="微软雅黑 Light" panose="020B0502040204020203" pitchFamily="34" charset="-122"/>
              </a:rPr>
              <a:t>EST</a:t>
            </a:r>
            <a:r>
              <a:rPr lang="zh-CN" altLang="en-US" u="sng" dirty="0" smtClean="0">
                <a:sym typeface="微软雅黑 Light" panose="020B0502040204020203" pitchFamily="34" charset="-122"/>
              </a:rPr>
              <a:t> </a:t>
            </a:r>
            <a:r>
              <a:rPr lang="zh-CN" altLang="en-US" b="1" dirty="0" smtClean="0">
                <a:sym typeface="微软雅黑 Light" panose="020B0502040204020203" pitchFamily="34" charset="-122"/>
              </a:rPr>
              <a:t>业务单元</a:t>
            </a:r>
            <a:r>
              <a:rPr lang="en-US" altLang="zh-CN" dirty="0" smtClean="0">
                <a:sym typeface="微软雅黑 Light" panose="020B0502040204020203" pitchFamily="34" charset="-122"/>
              </a:rPr>
              <a:t>: </a:t>
            </a:r>
            <a:r>
              <a:rPr lang="zh-CN" altLang="zh-CN" dirty="0" smtClean="0"/>
              <a:t>基于</a:t>
            </a:r>
            <a:r>
              <a:rPr lang="zh-CN" altLang="zh-CN" dirty="0"/>
              <a:t>聚焦结果，设立专项改进项目，以多功能小组形式，系统策划零部件质量改进方案，持续推进零部件质量不断提升，确保年度质量目标有效达成。</a:t>
            </a:r>
            <a:r>
              <a:rPr lang="en-US" altLang="zh-CN" dirty="0">
                <a:solidFill>
                  <a:srgbClr val="FF0000"/>
                </a:solidFill>
                <a:sym typeface="微软雅黑 Light" panose="020B0502040204020203" pitchFamily="34" charset="-122"/>
              </a:rPr>
              <a:t>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ym typeface="微软雅黑 Light" panose="020B0502040204020203" pitchFamily="34" charset="-122"/>
              </a:rPr>
              <a:t>福田小组</a:t>
            </a:r>
            <a:endParaRPr lang="en-US" altLang="zh-CN" b="1" dirty="0" smtClean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01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问题定义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54267" y="1943519"/>
          <a:ext cx="10562897" cy="1784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871"/>
                <a:gridCol w="1812510"/>
                <a:gridCol w="1277007"/>
                <a:gridCol w="5399689"/>
                <a:gridCol w="1087820"/>
              </a:tblGrid>
              <a:tr h="344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姓名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组内职务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组内分工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滕明（部长）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组长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负责资源协调，推动问题整改进度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吴月玲（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SQE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副组长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负责整改工作分工、安排和调度，组织会议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李桂富（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SQE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奥铃业务）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组员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参与整改工作，跟踪整改和验证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王永强（主导采购）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组员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参与整改工作，协调和推动光华荣昌按计划整改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60968" y="3882083"/>
            <a:ext cx="223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  <a:t>光华荣昌小组</a:t>
            </a:r>
            <a:endParaRPr lang="zh-CN" altLang="en-US" sz="1400" b="1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51924" y="4174797"/>
          <a:ext cx="10562897" cy="2479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871"/>
                <a:gridCol w="1808480"/>
                <a:gridCol w="1281037"/>
                <a:gridCol w="5399689"/>
                <a:gridCol w="1087820"/>
              </a:tblGrid>
              <a:tr h="3404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姓名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组内职务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组内分工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联系电话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1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赵月强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组长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负责供应商资源协调，推动问题整改进度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18513722726</a:t>
                      </a:r>
                      <a:r>
                        <a:rPr lang="zh-CN" alt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 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2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葛雁宇、滕令超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副组长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TOP问题整改工作总体分工、安排、调度；组织小组会议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18611025833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3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张加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组员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负责气路系统的售后质量专项提升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18510182075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4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苏东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组员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负责座椅总成的售后质量专项提升；负责研发体系管理优化，提出研发过程优化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18612905893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5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夏永飞、陈伟、周洪基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组员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负责工厂质量提升方案的实施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18612905826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</a:rPr>
                        <a:t>6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张海亮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组员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负责售后质量提升工作的总体协调、推进、监督及市场问题反馈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福田自由体 Light" panose="02000400000000000000" pitchFamily="2" charset="-122"/>
                          <a:ea typeface="福田自由体 Light" panose="02000400000000000000" pitchFamily="2" charset="-122"/>
                          <a:sym typeface="+mn-ea"/>
                        </a:rPr>
                        <a:t>19601235503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福田自由体 Light" panose="02000400000000000000" pitchFamily="2" charset="-122"/>
                        <a:ea typeface="福田自由体 Light" panose="02000400000000000000" pitchFamily="2" charset="-122"/>
                      </a:endParaRPr>
                    </a:p>
                  </a:txBody>
                  <a:tcPr marL="4117" marR="4117" marT="4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1-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问题原因分析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VDC</a:t>
            </a:r>
            <a:r>
              <a:rPr lang="zh-CN" altLang="en-US" b="1" dirty="0" smtClean="0">
                <a:solidFill>
                  <a:srgbClr val="FF0000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阀卡滞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02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问题分析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405" y="1398270"/>
            <a:ext cx="5704840" cy="252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en-US" altLang="zh-CN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5Why</a:t>
            </a:r>
            <a:r>
              <a:rPr lang="zh-CN" altLang="en-US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</a:t>
            </a:r>
            <a:endParaRPr lang="zh-CN" altLang="en-US"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1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为什么座椅会自动降低？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分析有以下任一种或以上的原因，都会导致座椅降低不升起：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气源流量不足或气压压力过低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气囊漏气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气阀到气囊之间的气管折弯或者漏气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速降阀漏气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⑤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VDC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阀处于排气状态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经过对失效件的确认，可确定是由于</a:t>
            </a: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VDC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阀处于排气状态导致座椅降低。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1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为什么气阀会处于排气状态？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因为气阀阀芯卡在排气位置，无法移动到充气位置。</a:t>
            </a:r>
            <a:endParaRPr lang="zh-CN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sz="1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为什么阀芯会卡在排气位置？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因为和阀芯相接触的所有部件阻力之和大于阀芯气压作用力。</a:t>
            </a:r>
            <a:endParaRPr lang="en-US" altLang="en-US" sz="12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7890" y="1134110"/>
            <a:ext cx="9641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1400" b="1">
                <a:latin typeface="黑体" panose="02010609060101010101" charset="-122"/>
                <a:ea typeface="黑体" panose="02010609060101010101" charset="-122"/>
              </a:rPr>
              <a:t>阻力分析</a:t>
            </a:r>
            <a:endParaRPr lang="zh-CN" altLang="en-US" sz="14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>
                <a:latin typeface="黑体" panose="02010609060101010101" charset="-122"/>
                <a:ea typeface="黑体" panose="02010609060101010101" charset="-122"/>
              </a:rPr>
              <a:t>和阀芯直接有阻力的的部件依次为：密封圈、补偿气缸、导向杆、拉线。</a:t>
            </a:r>
            <a:endParaRPr lang="zh-CN" altLang="en-US" sz="1400" b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5245" y="1721485"/>
            <a:ext cx="5440680" cy="1877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83630" y="3663950"/>
            <a:ext cx="96418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sz="1400" b="1">
                <a:latin typeface="黑体" panose="02010609060101010101" charset="-122"/>
                <a:ea typeface="黑体" panose="02010609060101010101" charset="-122"/>
                <a:sym typeface="+mn-ea"/>
              </a:rPr>
              <a:t>可能引起阻力大，阀芯卡滞的原因分析</a:t>
            </a:r>
            <a:endParaRPr lang="zh-CN" altLang="en-US" sz="1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80" y="4036060"/>
            <a:ext cx="3890645" cy="254000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1599565" y="4564380"/>
            <a:ext cx="3472180" cy="1528445"/>
          </a:xfrm>
          <a:prstGeom prst="wedgeRoundRectCallout">
            <a:avLst>
              <a:gd name="adj1" fmla="val 86100"/>
              <a:gd name="adj2" fmla="val -1896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42770" y="4564380"/>
            <a:ext cx="2985135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从市场调回失效的气阀和失效状态的整椅进行分析，左侧列出的因素都被排除，并且用失效件在六自由度上一直未复现出失效现象。</a:t>
            </a:r>
            <a:endParaRPr 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02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问题分析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500" y="1409065"/>
            <a:ext cx="11429365" cy="1924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600" b="1">
                <a:sym typeface="+mn-ea"/>
              </a:rPr>
              <a:t>分析总结：</a:t>
            </a:r>
            <a:endParaRPr lang="zh-CN" sz="16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根据目前掌握的情况判断，座椅降低不升起是阀芯卡在排气位置导致；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如下图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失效座椅降到最低时，标注位置阀杆在排气状态，所以造成座椅无法升起；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如下图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正常座椅降到最低时，标注位置阀杆在充气状态，座椅可正常升起；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阀芯卡滞应该是动态中多个阻力叠加导致。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3237865"/>
            <a:ext cx="6078855" cy="3142615"/>
          </a:xfrm>
          <a:prstGeom prst="rect">
            <a:avLst/>
          </a:prstGeom>
        </p:spPr>
      </p:pic>
      <p:sp>
        <p:nvSpPr>
          <p:cNvPr id="4" name="文本占位符 6"/>
          <p:cNvSpPr>
            <a:spLocks noGrp="1"/>
          </p:cNvSpPr>
          <p:nvPr/>
        </p:nvSpPr>
        <p:spPr>
          <a:xfrm>
            <a:off x="560968" y="1000125"/>
            <a:ext cx="11070064" cy="5266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spc="0" baseline="0">
                <a:solidFill>
                  <a:schemeClr val="tx1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1-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问题原因分析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VDC</a:t>
            </a:r>
            <a:r>
              <a:rPr lang="zh-CN" altLang="en-US" b="1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阀卡滞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60968" y="1000125"/>
            <a:ext cx="11070064" cy="5266667"/>
          </a:xfrm>
        </p:spPr>
        <p:txBody>
          <a:bodyPr lIns="0" tIns="0" rIns="0" bIns="0">
            <a:noAutofit/>
          </a:bodyPr>
          <a:lstStyle/>
          <a:p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2-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问题原因分析</a:t>
            </a:r>
            <a:r>
              <a:rPr lang="en-US" altLang="zh-CN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-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安全带卡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滞</a:t>
            </a:r>
            <a:r>
              <a:rPr lang="zh-CN" altLang="en-US" b="1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sym typeface="微软雅黑 Light" panose="020B0502040204020203" pitchFamily="34" charset="-122"/>
              </a:rPr>
              <a:t>问题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（根据不同的问题缺陷，逐项分析，分析出根本原因，描述详细、准确，涉及到数据的必须用具体数据表达）</a:t>
            </a:r>
            <a:r>
              <a:rPr lang="en-US" altLang="zh-CN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       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>
              <a:sym typeface="微软雅黑 Light" panose="020B0502040204020203" pitchFamily="34" charset="-122"/>
            </a:endParaRPr>
          </a:p>
          <a:p>
            <a:endParaRPr lang="en-US" altLang="zh-CN" sz="1000" dirty="0">
              <a:latin typeface="福田自由体 Light" panose="02000400000000000000" pitchFamily="2" charset="-122"/>
              <a:ea typeface="福田自由体 Light" panose="02000400000000000000" pitchFamily="2" charset="-122"/>
              <a:sym typeface="微软雅黑 Light" panose="020B0502040204020203" pitchFamily="34" charset="-122"/>
            </a:endParaRPr>
          </a:p>
          <a:p>
            <a:r>
              <a:rPr lang="zh-CN" altLang="en-US" sz="1200" dirty="0"/>
              <a:t>　 　 </a:t>
            </a:r>
            <a:endParaRPr lang="zh-CN" altLang="en-US" sz="1200" dirty="0">
              <a:sym typeface="微软雅黑 Light" panose="020B0502040204020203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ctr" anchorCtr="0">
            <a:noAutofit/>
          </a:bodyPr>
          <a:lstStyle/>
          <a:p>
            <a:r>
              <a:rPr lang="en-US" altLang="zh-CN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02 </a:t>
            </a:r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问题分析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4207297" y="2557780"/>
            <a:ext cx="1848220" cy="20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（福田自由体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Medium 14pt 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）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60968" y="1535479"/>
          <a:ext cx="10921785" cy="1920875"/>
        </p:xfrm>
        <a:graphic>
          <a:graphicData uri="http://schemas.openxmlformats.org/drawingml/2006/table">
            <a:tbl>
              <a:tblPr/>
              <a:tblGrid>
                <a:gridCol w="662608"/>
                <a:gridCol w="995657"/>
                <a:gridCol w="1004240"/>
                <a:gridCol w="1021407"/>
                <a:gridCol w="978489"/>
                <a:gridCol w="969907"/>
                <a:gridCol w="969906"/>
                <a:gridCol w="781711"/>
                <a:gridCol w="1173953"/>
                <a:gridCol w="2363907"/>
              </a:tblGrid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欧曼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8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故障模式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图号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生产日期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销售日期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报修日期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故障里程（公里）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故障区域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缺陷根本原因分析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详细描述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安全带套件</a:t>
                      </a:r>
                      <a:endParaRPr lang="zh-CN" altLang="en-US" sz="8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FH468100000286A1093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3000-33000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安全带卷轴器故障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安全带卷轴器出带口塑料件脱落造成安全带卡滞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43428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安全带支架卡扣断裂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安全带总成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SH4681010800A0A1093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500-56000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安全带卡滞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安全带出口设计缺陷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安全带出口结构容易出现、面套、泡沫摩擦干涉造成卡滞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4416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安全带锁扣螺栓脱落</a:t>
                      </a:r>
                      <a:endParaRPr lang="zh-CN" altLang="en-US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800" b="0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498" y="3456354"/>
            <a:ext cx="5196255" cy="313544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39*367"/>
  <p:tag name="TABLE_ENDDRAG_RECT" val="65*126*639*367"/>
</p:tagLst>
</file>

<file path=ppt/tags/tag2.xml><?xml version="1.0" encoding="utf-8"?>
<p:tagLst xmlns:p="http://schemas.openxmlformats.org/presentationml/2006/main">
  <p:tag name="TABLE_ENDDRAG_ORIGIN_RECT" val="902*378"/>
  <p:tag name="TABLE_ENDDRAG_RECT" val="44*115*902*378"/>
</p:tagLst>
</file>

<file path=ppt/tags/tag3.xml><?xml version="1.0" encoding="utf-8"?>
<p:tagLst xmlns:p="http://schemas.openxmlformats.org/presentationml/2006/main">
  <p:tag name="ISLIDE.THEME" val="#561423"/>
  <p:tag name="ISLIDE.GUIDESSETTING" val="{&quot;Id&quot;:&quot;8e4c0f73-9726-4c86-ba58-f8a6268ca463&quot;,&quot;Name&quot;:&quot;自定义&quot;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主题1">
  <a:themeElements>
    <a:clrScheme name="自定义 29">
      <a:dk1>
        <a:srgbClr val="000000"/>
      </a:dk1>
      <a:lt1>
        <a:srgbClr val="FFFFFF"/>
      </a:lt1>
      <a:dk2>
        <a:srgbClr val="B4BCBF"/>
      </a:dk2>
      <a:lt2>
        <a:srgbClr val="DBDFE2"/>
      </a:lt2>
      <a:accent1>
        <a:srgbClr val="3B82C5"/>
      </a:accent1>
      <a:accent2>
        <a:srgbClr val="041954"/>
      </a:accent2>
      <a:accent3>
        <a:srgbClr val="3A4759"/>
      </a:accent3>
      <a:accent4>
        <a:srgbClr val="F5A600"/>
      </a:accent4>
      <a:accent5>
        <a:srgbClr val="FAE02C"/>
      </a:accent5>
      <a:accent6>
        <a:srgbClr val="55B87F"/>
      </a:accent6>
      <a:hlink>
        <a:srgbClr val="FFFFFF"/>
      </a:hlink>
      <a:folHlink>
        <a:srgbClr val="FFFFFF"/>
      </a:folHlink>
    </a:clrScheme>
    <a:fontScheme name="主题标准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主题1">
  <a:themeElements>
    <a:clrScheme name="自定义 29">
      <a:dk1>
        <a:srgbClr val="000000"/>
      </a:dk1>
      <a:lt1>
        <a:srgbClr val="FFFFFF"/>
      </a:lt1>
      <a:dk2>
        <a:srgbClr val="B4BCBF"/>
      </a:dk2>
      <a:lt2>
        <a:srgbClr val="DBDFE2"/>
      </a:lt2>
      <a:accent1>
        <a:srgbClr val="3B82C5"/>
      </a:accent1>
      <a:accent2>
        <a:srgbClr val="041954"/>
      </a:accent2>
      <a:accent3>
        <a:srgbClr val="3A4759"/>
      </a:accent3>
      <a:accent4>
        <a:srgbClr val="F5A600"/>
      </a:accent4>
      <a:accent5>
        <a:srgbClr val="FAE02C"/>
      </a:accent5>
      <a:accent6>
        <a:srgbClr val="55B87F"/>
      </a:accent6>
      <a:hlink>
        <a:srgbClr val="FFFFFF"/>
      </a:hlink>
      <a:folHlink>
        <a:srgbClr val="FFFFFF"/>
      </a:folHlink>
    </a:clrScheme>
    <a:fontScheme name="主题标准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</Template>
  <TotalTime>0</TotalTime>
  <Words>5459</Words>
  <Application>WPS 演示</Application>
  <PresentationFormat>宽屏</PresentationFormat>
  <Paragraphs>1084</Paragraphs>
  <Slides>15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福田自由体</vt:lpstr>
      <vt:lpstr>福田自由体 Medium</vt:lpstr>
      <vt:lpstr>福田自由体 Light</vt:lpstr>
      <vt:lpstr>OPPOSans R</vt:lpstr>
      <vt:lpstr>Wingdings</vt:lpstr>
      <vt:lpstr>黑体</vt:lpstr>
      <vt:lpstr>楷体</vt:lpstr>
      <vt:lpstr>Arial Unicode MS</vt:lpstr>
      <vt:lpstr>等线</vt:lpstr>
      <vt:lpstr>Segoe Print</vt:lpstr>
      <vt:lpstr>主题1</vt:lpstr>
      <vt:lpstr>3_主题1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 Standard Template</dc:title>
  <dc:creator>Mu</dc:creator>
  <cp:lastModifiedBy>WPS_1671677761</cp:lastModifiedBy>
  <cp:revision>247</cp:revision>
  <cp:lastPrinted>2021-03-11T16:00:00Z</cp:lastPrinted>
  <dcterms:created xsi:type="dcterms:W3CDTF">2021-03-11T16:00:00Z</dcterms:created>
  <dcterms:modified xsi:type="dcterms:W3CDTF">2025-04-15T04:24:09Z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55880406-49d3-4ab6-ac29-da5961e5a369</vt:lpwstr>
  </property>
  <property fmtid="{D5CDD505-2E9C-101B-9397-08002B2CF9AE}" pid="3" name="ICV">
    <vt:lpwstr>25019377CE84431B998E0FD14746CBE5_12</vt:lpwstr>
  </property>
  <property fmtid="{D5CDD505-2E9C-101B-9397-08002B2CF9AE}" pid="4" name="KSOProductBuildVer">
    <vt:lpwstr>2052-12.1.0.20784</vt:lpwstr>
  </property>
</Properties>
</file>