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806" r:id="rId4"/>
    <p:sldId id="833" r:id="rId5"/>
    <p:sldId id="834" r:id="rId6"/>
    <p:sldId id="835" r:id="rId7"/>
    <p:sldId id="836" r:id="rId8"/>
    <p:sldId id="837" r:id="rId9"/>
    <p:sldId id="838" r:id="rId10"/>
    <p:sldId id="843" r:id="rId11"/>
    <p:sldId id="840" r:id="rId12"/>
    <p:sldId id="844" r:id="rId13"/>
    <p:sldId id="841" r:id="rId14"/>
    <p:sldId id="842" r:id="rId15"/>
    <p:sldId id="839" r:id="rId16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27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744830"/>
    <a:srgbClr val="935C3D"/>
    <a:srgbClr val="51B1E4"/>
    <a:srgbClr val="64F6F6"/>
    <a:srgbClr val="93EA58"/>
    <a:srgbClr val="52D45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62"/>
        <p:guide pos="27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0813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5178425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F6A8C3-F8EE-4743-838F-9119ED2FB8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/>
          </p:cNvSpPr>
          <p:nvPr>
            <p:ph type="sldImg"/>
          </p:nvPr>
        </p:nvSpPr>
        <p:spPr>
          <a:xfrm>
            <a:off x="3005138" y="512763"/>
            <a:ext cx="3135312" cy="2573337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912813" y="3257550"/>
            <a:ext cx="7316787" cy="30861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0813" cy="341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8425" y="6513513"/>
            <a:ext cx="3962400" cy="341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1" descr="artplus_nature_naturalcity42_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3875" y="5643563"/>
            <a:ext cx="571500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19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9" name="Picture 9" descr="artplus_nature_naturalcity42_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10" descr="artplus_nature_naturalcity42_b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12" descr="artplus_nature_naturalcity42_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13" descr="artplus_nature_naturalcity42_i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4" descr="artplus_nature_naturalcity42_c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5" descr="artplus_nature_naturalcity42_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3"/>
          <p:cNvSpPr>
            <a:spLocks noGrp="1"/>
          </p:cNvSpPr>
          <p:nvPr>
            <p:ph type="body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6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0D9020-6713-4128-88A2-EB951DEC948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1" descr="artplus_nature_naturalcity42_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3875" y="5643563"/>
            <a:ext cx="571500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9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3" name="Picture 9" descr="artplus_nature_naturalcity42_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0" descr="artplus_nature_naturalcity42_b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2" descr="artplus_nature_naturalcity42_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3" descr="artplus_nature_naturalcity42_i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4" descr="artplus_nature_naturalcity42_c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5" descr="artplus_nature_naturalcity42_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"/>
          <p:cNvSpPr>
            <a:spLocks noGrp="1"/>
          </p:cNvSpPr>
          <p:nvPr>
            <p:ph type="body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60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8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A2162-030A-451F-83FE-60984DC061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1"/>
          <p:cNvSpPr txBox="1"/>
          <p:nvPr/>
        </p:nvSpPr>
        <p:spPr>
          <a:xfrm>
            <a:off x="1182688" y="1788795"/>
            <a:ext cx="68453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</a:rPr>
              <a:t>长春高峰期每天下线</a:t>
            </a:r>
            <a:r>
              <a:rPr lang="en-US" altLang="zh-CN">
                <a:latin typeface="Arial" panose="020B0604020202020204" pitchFamily="34" charset="0"/>
              </a:rPr>
              <a:t>400</a:t>
            </a:r>
            <a:r>
              <a:rPr lang="zh-CN" altLang="en-US">
                <a:latin typeface="Arial" panose="020B0604020202020204" pitchFamily="34" charset="0"/>
              </a:rPr>
              <a:t>多个座椅，因工装不具备所有型号通用性，周转需挑选使用，且下线处由人工搬运到工装上，再由人工挨个码放到地上，待交付时，再挨个搬到工装上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产生影响如下：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1</a:t>
            </a:r>
            <a:r>
              <a:rPr lang="zh-CN" altLang="en-US">
                <a:latin typeface="Arial" panose="020B0604020202020204" pitchFamily="34" charset="0"/>
              </a:rPr>
              <a:t>，严重浪费人工；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2</a:t>
            </a:r>
            <a:r>
              <a:rPr lang="zh-CN" altLang="en-US">
                <a:latin typeface="Arial" panose="020B0604020202020204" pitchFamily="34" charset="0"/>
              </a:rPr>
              <a:t>，下线处人员有检测座椅职能，长期重体力搬运，人员流动太大，不利于质量控制；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3</a:t>
            </a:r>
            <a:r>
              <a:rPr lang="zh-CN" altLang="en-US">
                <a:latin typeface="Arial" panose="020B0604020202020204" pitchFamily="34" charset="0"/>
              </a:rPr>
              <a:t>，长春产品配置多样性，现有工装不具备通用性，来回挑选使用，浪费人工；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4</a:t>
            </a:r>
            <a:r>
              <a:rPr lang="zh-CN" altLang="en-US">
                <a:latin typeface="Arial" panose="020B0604020202020204" pitchFamily="34" charset="0"/>
              </a:rPr>
              <a:t>，现下线处配置两人，成本太高，需要尽快投入机械臂及工装，减少人工搬运</a:t>
            </a:r>
            <a:r>
              <a:rPr lang="en-US" altLang="zh-CN">
                <a:latin typeface="Arial" panose="020B0604020202020204" pitchFamily="34" charset="0"/>
              </a:rPr>
              <a:t>.</a:t>
            </a:r>
            <a:r>
              <a:rPr lang="zh-CN" altLang="en-US">
                <a:latin typeface="Arial" panose="020B0604020202020204" pitchFamily="34" charset="0"/>
              </a:rPr>
              <a:t>；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5</a:t>
            </a:r>
            <a:r>
              <a:rPr lang="zh-CN" altLang="en-US">
                <a:latin typeface="Arial" panose="020B0604020202020204" pitchFamily="34" charset="0"/>
              </a:rPr>
              <a:t>，座椅摆放在地上，既大量占用空间，又影响</a:t>
            </a:r>
            <a:r>
              <a:rPr lang="en-US" altLang="zh-CN">
                <a:latin typeface="Arial" panose="020B0604020202020204" pitchFamily="34" charset="0"/>
              </a:rPr>
              <a:t>5S</a:t>
            </a:r>
            <a:r>
              <a:rPr lang="zh-CN" altLang="en-US">
                <a:latin typeface="Arial" panose="020B0604020202020204" pitchFamily="34" charset="0"/>
              </a:rPr>
              <a:t>管理，工装改制后，工装可码二层。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</a:rPr>
              <a:t>经过多次三方比价，最终低价入选，三选二，确保质量和进度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</a:rPr>
              <a:t>综合以上情况，急需改制工装。方案从春节前就开始反复验证，现方案已确定，通用现有及解放其它车型座椅配置。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8" name="Rectangle 8"/>
          <p:cNvSpPr/>
          <p:nvPr/>
        </p:nvSpPr>
        <p:spPr>
          <a:xfrm>
            <a:off x="2555875" y="765175"/>
            <a:ext cx="40957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现状说明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6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改造方案</a:t>
            </a:r>
            <a:r>
              <a:rPr lang="en-US" altLang="zh-CN" sz="4000" dirty="0">
                <a:latin typeface="华文楷体" charset="-122"/>
                <a:ea typeface="华文楷体" charset="-122"/>
              </a:rPr>
              <a:t>-</a:t>
            </a:r>
            <a:r>
              <a:rPr lang="zh-CN" altLang="en-US" sz="4000" dirty="0">
                <a:latin typeface="华文楷体" charset="-122"/>
                <a:ea typeface="华文楷体" charset="-122"/>
              </a:rPr>
              <a:t>机械手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96975"/>
            <a:ext cx="2555875" cy="1800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55" y="1268730"/>
            <a:ext cx="2465070" cy="1692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1268730"/>
            <a:ext cx="2326640" cy="172910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31595" y="3507105"/>
          <a:ext cx="1073785" cy="93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4" imgW="971550" imgH="800100" progId="Package">
                  <p:embed/>
                </p:oleObj>
              </mc:Choice>
              <mc:Fallback>
                <p:oleObj name="" showAsIcon="1" r:id="rId4" imgW="971550" imgH="8001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595" y="3507105"/>
                        <a:ext cx="1073785" cy="937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64070" y="3542665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6" imgW="971550" imgH="800100" progId="Package">
                  <p:embed/>
                </p:oleObj>
              </mc:Choice>
              <mc:Fallback>
                <p:oleObj name="" showAsIcon="1" r:id="rId6" imgW="971550" imgH="80010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4070" y="3542665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56100" y="3542665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showAsIcon="1" r:id="rId8" imgW="971550" imgH="800100" progId="Package">
                  <p:embed/>
                </p:oleObj>
              </mc:Choice>
              <mc:Fallback>
                <p:oleObj name="" showAsIcon="1" r:id="rId8" imgW="971550" imgH="800100" progId="Package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6100" y="3542665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0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改善后实物对比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pic>
        <p:nvPicPr>
          <p:cNvPr id="12291" name="图片 1" descr="e7a41efffcb7e14ccbdc440a03ffe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1855788"/>
            <a:ext cx="356235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2" descr="0e5a226b02041a73d05ef95e9db89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855788"/>
            <a:ext cx="3460750" cy="2532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3"/>
          <p:cNvSpPr txBox="1"/>
          <p:nvPr/>
        </p:nvSpPr>
        <p:spPr>
          <a:xfrm>
            <a:off x="1247775" y="4627563"/>
            <a:ext cx="2676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改善前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4"/>
          <p:cNvSpPr txBox="1"/>
          <p:nvPr/>
        </p:nvSpPr>
        <p:spPr>
          <a:xfrm>
            <a:off x="5321300" y="4611688"/>
            <a:ext cx="2676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改善后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0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成本分析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71600" y="1795780"/>
          <a:ext cx="6606540" cy="302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308"/>
                <a:gridCol w="1321308"/>
                <a:gridCol w="1321308"/>
                <a:gridCol w="1321308"/>
                <a:gridCol w="1321308"/>
              </a:tblGrid>
              <a:tr h="7416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成品下线人数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成品发货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主机厂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00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改善前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ea typeface="宋体" panose="02010600030101010101" pitchFamily="2" charset="-122"/>
                        </a:rPr>
                        <a:t>喷漆人员</a:t>
                      </a:r>
                      <a:r>
                        <a:rPr lang="en-US" altLang="zh-CN" sz="1400"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名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改善后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ea typeface="宋体" panose="02010600030101010101" pitchFamily="2" charset="-122"/>
                        </a:rPr>
                        <a:t>可取消喷漆人员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486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节省人数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  <a:tr h="741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预计节省人力成本</a:t>
                      </a:r>
                      <a:endParaRPr lang="zh-CN" altLang="en-US"/>
                    </a:p>
                  </a:txBody>
                  <a:tcPr anchor="ctr" anchorCtr="0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1.7</a:t>
                      </a:r>
                      <a:r>
                        <a:rPr lang="zh-CN" altLang="en-US">
                          <a:ea typeface="宋体" panose="02010600030101010101" pitchFamily="2" charset="-122"/>
                        </a:rPr>
                        <a:t>万元</a:t>
                      </a:r>
                      <a:r>
                        <a:rPr lang="en-US" altLang="zh-CN"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383665" y="5024755"/>
            <a:ext cx="6572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改善后可节省人员</a:t>
            </a:r>
            <a:r>
              <a:rPr lang="en-US" altLang="zh-CN"/>
              <a:t>3</a:t>
            </a:r>
            <a:r>
              <a:rPr lang="zh-CN" altLang="en-US"/>
              <a:t>名，节省费用</a:t>
            </a:r>
            <a:r>
              <a:rPr lang="en-US" altLang="zh-CN"/>
              <a:t>1.7</a:t>
            </a:r>
            <a:r>
              <a:rPr lang="zh-CN" altLang="en-US"/>
              <a:t>万元</a:t>
            </a:r>
            <a:r>
              <a:rPr lang="en-US" altLang="zh-CN"/>
              <a:t>/</a:t>
            </a:r>
            <a:r>
              <a:rPr lang="zh-CN" altLang="en-US"/>
              <a:t>月（人力核算）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 rot="20640000">
            <a:off x="1273810" y="2237105"/>
            <a:ext cx="73875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7200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charset="-122"/>
                <a:ea typeface="华文楷体" charset="-122"/>
                <a:cs typeface="华文楷体" charset="-122"/>
              </a:rPr>
              <a:t>谢 谢！</a:t>
            </a:r>
            <a:endParaRPr lang="zh-CN" altLang="en-US" sz="720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charset="-122"/>
              <a:ea typeface="华文楷体" charset="-122"/>
              <a:cs typeface="华文楷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2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104131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问题点：不能满足双扶手产品使用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√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目前长春工厂产品双扶手占比大，目前只有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个可满足双扶手使用，产量增加时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周转困难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工装改造按双扶手尺寸进行改造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177" name="图片 1" descr="2d4f9831ce60d5167d6c1179b706e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4354513"/>
            <a:ext cx="20637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78" name="文本框 2"/>
          <p:cNvSpPr txBox="1"/>
          <p:nvPr/>
        </p:nvSpPr>
        <p:spPr>
          <a:xfrm>
            <a:off x="323850" y="52609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左右扶手干涉，无法放置到位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79" name="图片 2" descr="0b714154fd643af9347f364ccf518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4365625"/>
            <a:ext cx="2017713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80" name="文本框 4"/>
          <p:cNvSpPr txBox="1"/>
          <p:nvPr/>
        </p:nvSpPr>
        <p:spPr>
          <a:xfrm>
            <a:off x="4986338" y="5383213"/>
            <a:ext cx="13128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满足双扶手使用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6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问题点：牵引不符合标准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√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牵引不符合解放标准，目前解放所使用为自动锁指牵引机构，我工厂再存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个为手动锁指，客户已禁止入场使用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更换自动锁指牵引，按客户要求型号更换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201" name="图片 1" descr="3b185fd9b02fb8093984769e5fbc3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4940300"/>
            <a:ext cx="19685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02" name="图片 2" descr="1245333b7ca56422631487faf977c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4940300"/>
            <a:ext cx="2087563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03" name="图片 3" descr="ff022eacb0609609be347a6230831f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3" y="4868863"/>
            <a:ext cx="1717675" cy="185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04" name="图片 4" descr="8678f0a8f29166b2ed82cd83af3e6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4868863"/>
            <a:ext cx="1697038" cy="1808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0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问题点：新产品带水杯架功能无法使用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√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√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J6G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升级产品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增加水杯架配置，固定位置与工装两侧导轨干涉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不能向里侧滑动，不能使用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更改尺寸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重新设计匹配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225" name="图片 1" descr="7c48b195995d43eef7cd0d4784c8e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4378325"/>
            <a:ext cx="15049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26" name="图片 2" descr="c202ed860b3b59cbb0ef867277e93fef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8" y="4457700"/>
            <a:ext cx="1354137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27" name="文本框 3"/>
          <p:cNvSpPr txBox="1"/>
          <p:nvPr/>
        </p:nvSpPr>
        <p:spPr>
          <a:xfrm>
            <a:off x="268288" y="5487988"/>
            <a:ext cx="1135062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水杯架干涉，不能向内侧滑动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228" name="图片 4" descr="e466849a13d970dd80e91a2c23bea199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4510088"/>
            <a:ext cx="1552575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29" name="图片 5" descr="6ed279e7ee56e871b828f49539ab9417_com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3" y="4508500"/>
            <a:ext cx="1382712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30" name="文本框 6"/>
          <p:cNvSpPr txBox="1"/>
          <p:nvPr/>
        </p:nvSpPr>
        <p:spPr>
          <a:xfrm>
            <a:off x="4914900" y="5487988"/>
            <a:ext cx="946150" cy="665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无干涉，滑动顺畅，水杯架无积压风险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4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问题点：导轨防护材质过硬导致产品磕碰划伤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√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导轨两侧防护材质过硬，长期磨损表面凹凸不平，产生毛刺，导致产品接触时划伤掉漆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更换聚氨酯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PVC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材质防滑耐磨条，并降低导轨高度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规避产品易划伤位置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249" name="图片 7" descr="55d144105d2aa2c57f44949012913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4437063"/>
            <a:ext cx="1462087" cy="210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50" name="图片 8" descr="b19f52675ea94b5be90a3ef81cc77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7063"/>
            <a:ext cx="1512888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51" name="图片 9" descr="2779d8dabd97d006eadacfaedff2d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4514850"/>
            <a:ext cx="1381125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52" name="图片 10" descr="21535daace197b63a6d8fa72a77b8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4514850"/>
            <a:ext cx="1482725" cy="206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53" name="文本框 11"/>
          <p:cNvSpPr txBox="1"/>
          <p:nvPr/>
        </p:nvSpPr>
        <p:spPr>
          <a:xfrm>
            <a:off x="304800" y="5478463"/>
            <a:ext cx="1171575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磕碰划伤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54" name="文本框 12"/>
          <p:cNvSpPr txBox="1"/>
          <p:nvPr/>
        </p:nvSpPr>
        <p:spPr>
          <a:xfrm>
            <a:off x="4932363" y="5157788"/>
            <a:ext cx="962025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经反复验证，未出现磕碰导致划伤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18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问题点：底部导轨间隙过大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√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导轨间隙过大，运输中产品容易掉落至间隙内，导致产品磕碰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出现划伤、卡滞无法取出等质量问题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调整尺寸，缩小间隙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73" name="文本框 11"/>
          <p:cNvSpPr txBox="1"/>
          <p:nvPr/>
        </p:nvSpPr>
        <p:spPr>
          <a:xfrm>
            <a:off x="304800" y="5478463"/>
            <a:ext cx="1171575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磕碰划伤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74" name="图片 1" descr="f8ff4a8622318b95acdc309fd622f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4527550"/>
            <a:ext cx="1843087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5" name="图片 2" descr="65678e40cf98a8d1a62f14d01438a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4421188"/>
            <a:ext cx="2081213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2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问题点：通用性差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dirty="0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√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工装通用性差，使用时需根据产品型号挑选使用，且部分工装因前期设计问题，导致现无法使用（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个），上量时周转困难，大部门产品落地，占用空间，增加人力来回搬运工时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通用性提升后，一种工装满足全系产品使用，双层码放，释放人力及使用面积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97" name="图片 3" descr="3e4d7517af247c6f006db30996251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675" y="4437063"/>
            <a:ext cx="2166938" cy="213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8" name="图片 4" descr="55deaad5c19bab429d0976334e79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4508500"/>
            <a:ext cx="1893888" cy="203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2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改善建议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41288" y="1498600"/>
          <a:ext cx="8866505" cy="5200650"/>
        </p:xfrm>
        <a:graphic>
          <a:graphicData uri="http://schemas.openxmlformats.org/drawingml/2006/table">
            <a:tbl>
              <a:tblPr/>
              <a:tblGrid>
                <a:gridCol w="1218565"/>
                <a:gridCol w="347980"/>
                <a:gridCol w="3165475"/>
                <a:gridCol w="1059815"/>
                <a:gridCol w="216535"/>
                <a:gridCol w="460375"/>
                <a:gridCol w="480695"/>
                <a:gridCol w="478790"/>
                <a:gridCol w="479425"/>
                <a:gridCol w="478790"/>
                <a:gridCol w="480060"/>
              </a:tblGrid>
              <a:tr h="5365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问题点：成品下线人工搬运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类别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技术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其它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√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问题点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改善建议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938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成品下线出目前人工下线，高峰期每天搬运成品下线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件左右，因劳动强度较大，人员及其不稳，下线人员有检测职能，人员更换频繁，对质量控制存在较大隐患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投入下线机械手一台，替代人工搬运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改善后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3038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" y="763588"/>
            <a:ext cx="21209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 descr="b5707be1bfb34b5c5226b10707b806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6560" y="4399280"/>
            <a:ext cx="1497965" cy="2021840"/>
          </a:xfrm>
          <a:prstGeom prst="rect">
            <a:avLst/>
          </a:prstGeom>
        </p:spPr>
      </p:pic>
      <p:pic>
        <p:nvPicPr>
          <p:cNvPr id="3" name="图片 2" descr="0165a9488a0efb07eb2f21cfd1682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4408170"/>
            <a:ext cx="1492885" cy="201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Line 12"/>
          <p:cNvSpPr/>
          <p:nvPr/>
        </p:nvSpPr>
        <p:spPr>
          <a:xfrm flipV="1">
            <a:off x="1908175" y="620713"/>
            <a:ext cx="4859338" cy="1587"/>
          </a:xfrm>
          <a:prstGeom prst="line">
            <a:avLst/>
          </a:prstGeom>
          <a:ln w="28575" cap="flat" cmpd="sng">
            <a:solidFill>
              <a:srgbClr val="74CBE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6" name="Rectangle 8"/>
          <p:cNvSpPr/>
          <p:nvPr/>
        </p:nvSpPr>
        <p:spPr>
          <a:xfrm>
            <a:off x="2555875" y="115888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4000" dirty="0">
                <a:latin typeface="华文楷体" charset="-122"/>
                <a:ea typeface="华文楷体" charset="-122"/>
              </a:rPr>
              <a:t>改造方案</a:t>
            </a:r>
            <a:r>
              <a:rPr lang="en-US" altLang="zh-CN" sz="4000" dirty="0">
                <a:latin typeface="华文楷体" charset="-122"/>
                <a:ea typeface="华文楷体" charset="-122"/>
              </a:rPr>
              <a:t>-</a:t>
            </a:r>
            <a:r>
              <a:rPr lang="zh-CN" altLang="en-US" sz="4000" dirty="0">
                <a:latin typeface="华文楷体" charset="-122"/>
                <a:ea typeface="华文楷体" charset="-122"/>
              </a:rPr>
              <a:t>成品工装</a:t>
            </a:r>
            <a:endParaRPr lang="zh-CN" altLang="en-US" sz="4000" dirty="0">
              <a:latin typeface="华文楷体" charset="-122"/>
              <a:ea typeface="华文楷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35" y="918845"/>
            <a:ext cx="7489825" cy="530669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785" y="980440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971550" imgH="800100" progId="Package">
                  <p:embed/>
                </p:oleObj>
              </mc:Choice>
              <mc:Fallback>
                <p:oleObj name="" showAsIcon="1" r:id="rId2" imgW="971550" imgH="8001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85" y="980440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20*291"/>
  <p:tag name="TABLE_ENDDRAG_RECT" val="108*141*520*291"/>
</p:tagLst>
</file>

<file path=ppt/theme/theme1.xml><?xml version="1.0" encoding="utf-8"?>
<a:theme xmlns:a="http://schemas.openxmlformats.org/drawingml/2006/main" name="5_400TGp_globalcity_light_ani">
  <a:themeElements>
    <a:clrScheme name="5_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5_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400TGp_globalcity_light_ani">
  <a:themeElements>
    <a:clrScheme name="6_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6_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3613</Words>
  <Application>WPS 演示</Application>
  <PresentationFormat>全屏显示(4:3)</PresentationFormat>
  <Paragraphs>607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华文楷体</vt:lpstr>
      <vt:lpstr>微软雅黑</vt:lpstr>
      <vt:lpstr>黑体</vt:lpstr>
      <vt:lpstr>Arial Unicode MS</vt:lpstr>
      <vt:lpstr>5_400TGp_globalcity_light_ani</vt:lpstr>
      <vt:lpstr>1_400TGp_globalcity_light_ani</vt:lpstr>
      <vt:lpstr>Package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Myself</cp:lastModifiedBy>
  <cp:revision>85</cp:revision>
  <dcterms:created xsi:type="dcterms:W3CDTF">2020-01-04T00:24:00Z</dcterms:created>
  <dcterms:modified xsi:type="dcterms:W3CDTF">2025-04-15T04:46:24Z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F7ED63C6AC374E1CAA61BEE0DDAE9934_12</vt:lpwstr>
  </property>
</Properties>
</file>