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1308" r:id="rId3"/>
    <p:sldId id="1382" r:id="rId4"/>
    <p:sldId id="1370" r:id="rId5"/>
    <p:sldId id="1387" r:id="rId6"/>
    <p:sldId id="1350" r:id="rId7"/>
    <p:sldId id="1390" r:id="rId8"/>
    <p:sldId id="1391" r:id="rId9"/>
    <p:sldId id="1392" r:id="rId10"/>
    <p:sldId id="1395" r:id="rId11"/>
    <p:sldId id="1393" r:id="rId12"/>
    <p:sldId id="1394" r:id="rId13"/>
    <p:sldId id="1396" r:id="rId14"/>
    <p:sldId id="1184" r:id="rId15"/>
  </p:sldIdLst>
  <p:sldSz cx="12192000" cy="6858000"/>
  <p:notesSz cx="9866313" cy="6735763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5" autoAdjust="0"/>
  </p:normalViewPr>
  <p:slideViewPr>
    <p:cSldViewPr showGuides="1">
      <p:cViewPr varScale="1">
        <p:scale>
          <a:sx n="94" d="100"/>
          <a:sy n="94" d="100"/>
        </p:scale>
        <p:origin x="336" y="84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X5000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座椅设计方案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斜滑轨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三：空间校核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C6C797-DEAF-CC77-EF98-2B3F4837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4" y="1540332"/>
            <a:ext cx="4824536" cy="33858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6FB2F9-034A-711E-CF3F-CDA1FB2D9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572724"/>
            <a:ext cx="4374481" cy="32125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B093A1-E73E-671F-6FCA-5FB65E5A8B9E}"/>
              </a:ext>
            </a:extLst>
          </p:cNvPr>
          <p:cNvSpPr txBox="1"/>
          <p:nvPr/>
        </p:nvSpPr>
        <p:spPr>
          <a:xfrm>
            <a:off x="1847528" y="534043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：滑轨解锁手柄：滑轨斜置后，解锁手柄相对于原来滑轨水平时，手柄高度降低</a:t>
            </a:r>
            <a:r>
              <a:rPr lang="en-US" altLang="zh-CN" dirty="0"/>
              <a:t>70mm</a:t>
            </a:r>
            <a:r>
              <a:rPr lang="zh-CN" altLang="en-US" dirty="0"/>
              <a:t>（见左图）。需新开手柄，抬高手柄位置与原位置保持一致（见右图）。</a:t>
            </a:r>
          </a:p>
        </p:txBody>
      </p:sp>
    </p:spTree>
    <p:extLst>
      <p:ext uri="{BB962C8B-B14F-4D97-AF65-F5344CB8AC3E}">
        <p14:creationId xmlns:p14="http://schemas.microsoft.com/office/powerpoint/2010/main" val="259297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四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3297447"/>
            <a:ext cx="6527725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新开件清单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0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四：新开件清单及周期费用</a:t>
            </a:r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3C905E1-EB15-BFC0-E742-A9FB04CB9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74879"/>
              </p:ext>
            </p:extLst>
          </p:nvPr>
        </p:nvGraphicFramePr>
        <p:xfrm>
          <a:off x="623392" y="1005417"/>
          <a:ext cx="10225136" cy="386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284">
                  <a:extLst>
                    <a:ext uri="{9D8B030D-6E8A-4147-A177-3AD203B41FA5}">
                      <a16:colId xmlns:a16="http://schemas.microsoft.com/office/drawing/2014/main" val="3890831496"/>
                    </a:ext>
                  </a:extLst>
                </a:gridCol>
                <a:gridCol w="2593096">
                  <a:extLst>
                    <a:ext uri="{9D8B030D-6E8A-4147-A177-3AD203B41FA5}">
                      <a16:colId xmlns:a16="http://schemas.microsoft.com/office/drawing/2014/main" val="2100945895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3610062316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276376716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173877568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4214458675"/>
                    </a:ext>
                  </a:extLst>
                </a:gridCol>
              </a:tblGrid>
              <a:tr h="541323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新开件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周期（天）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费用（万元）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39339"/>
                  </a:ext>
                </a:extLst>
              </a:tr>
              <a:tr h="614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左滑轨连接件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5299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右滑轨连接件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511075"/>
                  </a:ext>
                </a:extLst>
              </a:tr>
              <a:tr h="6183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减震器下框焊接总成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13325"/>
                  </a:ext>
                </a:extLst>
              </a:tr>
              <a:tr h="68706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装车支架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</a:p>
                    <a:p>
                      <a:pPr algn="ctr"/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含单件费用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316325"/>
                  </a:ext>
                </a:extLst>
              </a:tr>
              <a:tr h="8642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滑轨总成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新开手柄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9143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659E692-4559-F498-0251-957CD82E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51" y="1620926"/>
            <a:ext cx="600086" cy="405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80FA47-A9DD-BC8D-231A-29970CA7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08" y="2291785"/>
            <a:ext cx="629971" cy="3160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8EA22A-C8BC-A2EC-A996-077A2E95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857" y="2889353"/>
            <a:ext cx="629970" cy="4463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A78B60-C2A7-458B-EDF0-8385C044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251" y="3502555"/>
            <a:ext cx="722286" cy="5397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C9FD7D-E178-CEF6-AF51-4AA49FF31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373" y="4230443"/>
            <a:ext cx="722285" cy="4713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9118DB8-66BA-FDC7-E47F-686858C5AB3E}"/>
              </a:ext>
            </a:extLst>
          </p:cNvPr>
          <p:cNvSpPr txBox="1"/>
          <p:nvPr/>
        </p:nvSpPr>
        <p:spPr>
          <a:xfrm>
            <a:off x="737561" y="5157192"/>
            <a:ext cx="102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费用周期均为预估</a:t>
            </a:r>
          </a:p>
        </p:txBody>
      </p:sp>
    </p:spTree>
    <p:extLst>
      <p:ext uri="{BB962C8B-B14F-4D97-AF65-F5344CB8AC3E}">
        <p14:creationId xmlns:p14="http://schemas.microsoft.com/office/powerpoint/2010/main" val="5939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5CB5-8657-9BA9-526F-3D4690AF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5C0A8463-457C-18CB-508B-BBC546CA55EC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五：项目开发计划</a:t>
            </a:r>
            <a:endParaRPr lang="en-US" altLang="zh-CN" dirty="0"/>
          </a:p>
        </p:txBody>
      </p:sp>
      <p:cxnSp>
        <p:nvCxnSpPr>
          <p:cNvPr id="4" name="Line 19264">
            <a:extLst>
              <a:ext uri="{FF2B5EF4-FFF2-40B4-BE49-F238E27FC236}">
                <a16:creationId xmlns:a16="http://schemas.microsoft.com/office/drawing/2014/main" id="{29A248BF-0149-8B52-920E-B0100B24B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955" y="2082942"/>
            <a:ext cx="1039278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  <a:lumOff val="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C7D1B565-D84B-B64E-E441-DBC9B0FC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736" y="1882117"/>
            <a:ext cx="238324" cy="40165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646F7526-9541-ADAF-2CD6-446133FB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716" y="2115551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</a:p>
        </p:txBody>
      </p:sp>
      <p:sp>
        <p:nvSpPr>
          <p:cNvPr id="7" name="流程图: 决策 6">
            <a:extLst>
              <a:ext uri="{FF2B5EF4-FFF2-40B4-BE49-F238E27FC236}">
                <a16:creationId xmlns:a16="http://schemas.microsoft.com/office/drawing/2014/main" id="{11BD8206-EC74-BE37-07D2-EF8A30823A99}"/>
              </a:ext>
            </a:extLst>
          </p:cNvPr>
          <p:cNvSpPr/>
          <p:nvPr/>
        </p:nvSpPr>
        <p:spPr>
          <a:xfrm>
            <a:off x="2124807" y="1936787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4B8E6E5A-E3BA-7FD9-4DB6-6147E310C8F2}"/>
              </a:ext>
            </a:extLst>
          </p:cNvPr>
          <p:cNvSpPr/>
          <p:nvPr/>
        </p:nvSpPr>
        <p:spPr>
          <a:xfrm>
            <a:off x="3759752" y="1952926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>
            <a:extLst>
              <a:ext uri="{FF2B5EF4-FFF2-40B4-BE49-F238E27FC236}">
                <a16:creationId xmlns:a16="http://schemas.microsoft.com/office/drawing/2014/main" id="{64E8562B-047B-AC25-96FA-FCD2DCCCFB6A}"/>
              </a:ext>
            </a:extLst>
          </p:cNvPr>
          <p:cNvSpPr/>
          <p:nvPr/>
        </p:nvSpPr>
        <p:spPr>
          <a:xfrm>
            <a:off x="5427434" y="1935384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>
            <a:extLst>
              <a:ext uri="{FF2B5EF4-FFF2-40B4-BE49-F238E27FC236}">
                <a16:creationId xmlns:a16="http://schemas.microsoft.com/office/drawing/2014/main" id="{38153BCC-CDB7-CBCF-E4A4-862C408D0AA4}"/>
              </a:ext>
            </a:extLst>
          </p:cNvPr>
          <p:cNvSpPr/>
          <p:nvPr/>
        </p:nvSpPr>
        <p:spPr>
          <a:xfrm>
            <a:off x="6913312" y="1939860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>
            <a:extLst>
              <a:ext uri="{FF2B5EF4-FFF2-40B4-BE49-F238E27FC236}">
                <a16:creationId xmlns:a16="http://schemas.microsoft.com/office/drawing/2014/main" id="{8E2A5482-0D00-D253-BCF1-759B75ECBD43}"/>
              </a:ext>
            </a:extLst>
          </p:cNvPr>
          <p:cNvSpPr/>
          <p:nvPr/>
        </p:nvSpPr>
        <p:spPr>
          <a:xfrm>
            <a:off x="8365787" y="1952926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FCC5F079-6D58-7FB1-3FBD-E4C82DBAD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341" y="1294220"/>
            <a:ext cx="1123065" cy="6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方案确定</a:t>
            </a: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A6B93FD5-1050-6EF5-C1BF-77B3EFEA5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92" y="1284985"/>
            <a:ext cx="1123065" cy="6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设计数据冻结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1A3C7B54-3787-5CFA-59E1-8A017CD5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005" y="1252895"/>
            <a:ext cx="135277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模检夹具开发完成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3F65F5E6-B25A-EDAB-2C1C-54BEBAB6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244" y="1252895"/>
            <a:ext cx="112306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DVP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试验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13D29EE-006C-16B8-15CE-D987DB37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272" y="1252894"/>
            <a:ext cx="124720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模检夹具确认完成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E1F6B908-5A15-6D10-FE23-3F103C96A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2" y="3321020"/>
            <a:ext cx="1928159" cy="144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立项申请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项目立项输入；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技术开发方案拟定；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成本费用及可行性分析；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项目预算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;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6E914C3-73C4-6D31-763C-25BACF55B8A9}"/>
              </a:ext>
            </a:extLst>
          </p:cNvPr>
          <p:cNvCxnSpPr>
            <a:cxnSpLocks/>
          </p:cNvCxnSpPr>
          <p:nvPr/>
        </p:nvCxnSpPr>
        <p:spPr>
          <a:xfrm>
            <a:off x="607878" y="1737080"/>
            <a:ext cx="3738" cy="547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27">
            <a:extLst>
              <a:ext uri="{FF2B5EF4-FFF2-40B4-BE49-F238E27FC236}">
                <a16:creationId xmlns:a16="http://schemas.microsoft.com/office/drawing/2014/main" id="{C3FAD46F-6FAB-F624-E5A3-72856621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30" y="2167506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E4C4FC70-136A-38B6-ACA1-84D8BB87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557" y="2140668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FC2D89E7-B78E-D3B0-92BE-1971FB786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687" y="2151525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DA22078-3EA6-ABB3-3D43-B8ACF400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412" y="2132853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64154DD-AAC9-6B1E-69AF-7CD1405564D4}"/>
              </a:ext>
            </a:extLst>
          </p:cNvPr>
          <p:cNvCxnSpPr>
            <a:cxnSpLocks/>
          </p:cNvCxnSpPr>
          <p:nvPr/>
        </p:nvCxnSpPr>
        <p:spPr>
          <a:xfrm flipV="1">
            <a:off x="320501" y="2819542"/>
            <a:ext cx="11443998" cy="3339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决策 23">
            <a:extLst>
              <a:ext uri="{FF2B5EF4-FFF2-40B4-BE49-F238E27FC236}">
                <a16:creationId xmlns:a16="http://schemas.microsoft.com/office/drawing/2014/main" id="{3316D06A-E695-B82C-6A18-B03637D1F569}"/>
              </a:ext>
            </a:extLst>
          </p:cNvPr>
          <p:cNvSpPr/>
          <p:nvPr/>
        </p:nvSpPr>
        <p:spPr>
          <a:xfrm>
            <a:off x="511163" y="1903016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C0E09F3A-FFAC-0F90-C16C-9EB12891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25" y="1284423"/>
            <a:ext cx="1123065" cy="6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立项申请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5AA8A9A4-CF03-0CB0-3945-51052A76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01" y="2082312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A6D4C9BE-03C4-4D17-9DC0-893C2925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452" y="3269305"/>
            <a:ext cx="1644860" cy="139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方案确定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项目开发启动；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详细设计方案确定；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ECDCB35-F1F0-C6EA-964C-5DA48C73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491" y="3221132"/>
            <a:ext cx="1928160" cy="143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设计数据冻结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手工样件制作评审确认；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BOM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图纸数据冻结；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BOM/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自制外购清单下发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供应商定点；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外购件及模夹检具的开发；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2D97AED4-567F-E71B-60E4-62B0AD15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789" y="3299200"/>
            <a:ext cx="1703270" cy="143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模检夹具确认完成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首模样件提供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强检实验 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DVP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实验验证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开发过程问题整改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OTS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认可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EB4CE3B0-99E5-608A-BAEE-9B0DD155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340" y="3329758"/>
            <a:ext cx="1844437" cy="1447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小批量生产验证；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模夹检具验收及移交；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客户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文件提交；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问题整改；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启动：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1" name="流程图: 决策 30">
            <a:extLst>
              <a:ext uri="{FF2B5EF4-FFF2-40B4-BE49-F238E27FC236}">
                <a16:creationId xmlns:a16="http://schemas.microsoft.com/office/drawing/2014/main" id="{227A61DC-FB91-DBAD-E73C-9A02CE604DF8}"/>
              </a:ext>
            </a:extLst>
          </p:cNvPr>
          <p:cNvSpPr/>
          <p:nvPr/>
        </p:nvSpPr>
        <p:spPr>
          <a:xfrm>
            <a:off x="9963476" y="1945748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816A0464-4BE7-38EE-A76F-5505ED23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079" y="1252894"/>
            <a:ext cx="1241288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A34A1227-2674-8791-0053-7F5F531EE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600" y="2167482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D1320B4-91DA-1473-9AED-D63A1DE86390}"/>
              </a:ext>
            </a:extLst>
          </p:cNvPr>
          <p:cNvSpPr txBox="1"/>
          <p:nvPr/>
        </p:nvSpPr>
        <p:spPr>
          <a:xfrm>
            <a:off x="62183" y="289796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开发主要阶段及内容描述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Wingdings" panose="05000000000000000000" pitchFamily="2" charset="2"/>
              </a:rPr>
              <a:t>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3514E9A6-3176-BD54-98F0-2003A89F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777" y="2174643"/>
            <a:ext cx="883428" cy="7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BF190C1D-3212-4D67-5649-F31FCFF3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3847" y="1266677"/>
            <a:ext cx="1241288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SOP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69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742139" y="2228761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36354" y="1207419"/>
            <a:ext cx="8528947" cy="958936"/>
            <a:chOff x="1214414" y="1500174"/>
            <a:chExt cx="6388080" cy="958936"/>
          </a:xfrm>
        </p:grpSpPr>
        <p:pic>
          <p:nvPicPr>
            <p:cNvPr id="17" name="图片 16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077449" y="2727280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方案介绍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3077449" y="1683427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客户输入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4759A5-EA01-EF0D-1B54-C634FA7821CF}"/>
              </a:ext>
            </a:extLst>
          </p:cNvPr>
          <p:cNvGrpSpPr/>
          <p:nvPr/>
        </p:nvGrpSpPr>
        <p:grpSpPr>
          <a:xfrm>
            <a:off x="1742288" y="3404500"/>
            <a:ext cx="8528947" cy="958936"/>
            <a:chOff x="1214414" y="1500174"/>
            <a:chExt cx="6388080" cy="958936"/>
          </a:xfrm>
        </p:grpSpPr>
        <p:pic>
          <p:nvPicPr>
            <p:cNvPr id="3" name="图片 2" descr="图片1.png">
              <a:extLst>
                <a:ext uri="{FF2B5EF4-FFF2-40B4-BE49-F238E27FC236}">
                  <a16:creationId xmlns:a16="http://schemas.microsoft.com/office/drawing/2014/main" id="{BF3926C1-5BF1-5A7B-C2CB-3E39387F5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2B12806F-BA36-D049-756B-D95AA55F507D}"/>
                </a:ext>
              </a:extLst>
            </p:cNvPr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364C9473-4E82-2AD8-C41B-7D3F1EA8CECD}"/>
              </a:ext>
            </a:extLst>
          </p:cNvPr>
          <p:cNvSpPr txBox="1"/>
          <p:nvPr/>
        </p:nvSpPr>
        <p:spPr>
          <a:xfrm>
            <a:off x="3077598" y="3903019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空间校核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4FAB7D6-CF68-C640-16F2-D019840A7FEC}"/>
              </a:ext>
            </a:extLst>
          </p:cNvPr>
          <p:cNvGrpSpPr/>
          <p:nvPr/>
        </p:nvGrpSpPr>
        <p:grpSpPr>
          <a:xfrm>
            <a:off x="1742139" y="4554157"/>
            <a:ext cx="8528947" cy="958936"/>
            <a:chOff x="1214414" y="1500174"/>
            <a:chExt cx="6388080" cy="958936"/>
          </a:xfrm>
        </p:grpSpPr>
        <p:pic>
          <p:nvPicPr>
            <p:cNvPr id="7" name="图片 6" descr="图片1.png">
              <a:extLst>
                <a:ext uri="{FF2B5EF4-FFF2-40B4-BE49-F238E27FC236}">
                  <a16:creationId xmlns:a16="http://schemas.microsoft.com/office/drawing/2014/main" id="{F9D2EEE0-6E61-096A-EA90-0C0D250C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E6D70F46-F288-B200-6211-73AA9B61F4B8}"/>
                </a:ext>
              </a:extLst>
            </p:cNvPr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0ACD9A6-FA5B-C5CF-6265-061D62B49845}"/>
              </a:ext>
            </a:extLst>
          </p:cNvPr>
          <p:cNvSpPr txBox="1"/>
          <p:nvPr/>
        </p:nvSpPr>
        <p:spPr>
          <a:xfrm>
            <a:off x="3077449" y="5052676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     新开件清单及周期费用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一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0" y="3282183"/>
            <a:ext cx="5246688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客户输入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1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一、客户输入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369F3E-B1B3-B783-0C80-62DCB912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805" y="1525434"/>
            <a:ext cx="5481042" cy="44029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2F6531-5F98-1AF5-C13F-E912007A2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3" y="1771044"/>
            <a:ext cx="5722788" cy="43925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6960AF-2BD4-44F2-719C-E76989C472AB}"/>
              </a:ext>
            </a:extLst>
          </p:cNvPr>
          <p:cNvSpPr txBox="1"/>
          <p:nvPr/>
        </p:nvSpPr>
        <p:spPr>
          <a:xfrm>
            <a:off x="2169788" y="99086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</a:t>
            </a:r>
            <a:r>
              <a:rPr lang="en-US" altLang="zh-CN" dirty="0"/>
              <a:t>SOR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24C331-8F3A-24E1-FC9A-6B6A0A44CC1E}"/>
              </a:ext>
            </a:extLst>
          </p:cNvPr>
          <p:cNvSpPr txBox="1"/>
          <p:nvPr/>
        </p:nvSpPr>
        <p:spPr>
          <a:xfrm>
            <a:off x="8040216" y="929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客户输入车身</a:t>
            </a:r>
          </a:p>
        </p:txBody>
      </p:sp>
    </p:spTree>
    <p:extLst>
      <p:ext uri="{BB962C8B-B14F-4D97-AF65-F5344CB8AC3E}">
        <p14:creationId xmlns:p14="http://schemas.microsoft.com/office/powerpoint/2010/main" val="4128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二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287713"/>
            <a:ext cx="4122738" cy="822325"/>
          </a:xfrm>
          <a:prstGeom prst="rect">
            <a:avLst/>
          </a:prstGeom>
          <a:noFill/>
          <a:ln>
            <a:noFill/>
          </a:ln>
        </p:spPr>
        <p:txBody>
          <a:bodyPr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方案介绍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92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二：方案介绍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DBA8D8-CD0D-08A4-ABDB-B4157963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999177"/>
            <a:ext cx="2937527" cy="46090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BA9EB8-7AEF-BFE0-524B-2049C93D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060848"/>
            <a:ext cx="3744417" cy="3259365"/>
          </a:xfrm>
          <a:prstGeom prst="rect">
            <a:avLst/>
          </a:prstGeom>
        </p:spPr>
      </p:pic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EDC7A782-A5FA-BA1B-3892-9F86EA366A4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594630" y="1813466"/>
            <a:ext cx="1597714" cy="1301402"/>
          </a:xfrm>
          <a:prstGeom prst="bentConnector3">
            <a:avLst>
              <a:gd name="adj1" fmla="val 7366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99DDB65-8CFA-B242-A072-6DE956735A14}"/>
              </a:ext>
            </a:extLst>
          </p:cNvPr>
          <p:cNvSpPr txBox="1"/>
          <p:nvPr/>
        </p:nvSpPr>
        <p:spPr>
          <a:xfrm>
            <a:off x="1343472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座椅总成示意图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BC580D-D475-FD35-AEE2-0A8C0D224B14}"/>
              </a:ext>
            </a:extLst>
          </p:cNvPr>
          <p:cNvSpPr txBox="1"/>
          <p:nvPr/>
        </p:nvSpPr>
        <p:spPr>
          <a:xfrm>
            <a:off x="9192344" y="1628800"/>
            <a:ext cx="23762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：新开滑轨连接梁</a:t>
            </a: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14955D56-908B-89C2-CFBF-990B59D5B32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334938" y="4232377"/>
            <a:ext cx="1944216" cy="12115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128A44F-7B59-3700-8510-294B4015333C}"/>
              </a:ext>
            </a:extLst>
          </p:cNvPr>
          <p:cNvSpPr txBox="1"/>
          <p:nvPr/>
        </p:nvSpPr>
        <p:spPr>
          <a:xfrm>
            <a:off x="9279154" y="5259283"/>
            <a:ext cx="23762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：新开装车支架</a:t>
            </a:r>
          </a:p>
        </p:txBody>
      </p:sp>
    </p:spTree>
    <p:extLst>
      <p:ext uri="{BB962C8B-B14F-4D97-AF65-F5344CB8AC3E}">
        <p14:creationId xmlns:p14="http://schemas.microsoft.com/office/powerpoint/2010/main" val="155257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>
            <a:extLst>
              <a:ext uri="{FF2B5EF4-FFF2-40B4-BE49-F238E27FC236}">
                <a16:creationId xmlns:a16="http://schemas.microsoft.com/office/drawing/2014/main" id="{5F94584C-7727-CBC0-3C07-5AB4685D16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73B96A5B-DFF0-18CC-0FCF-0EBCA0EBC389}"/>
                </a:ext>
              </a:extLst>
            </p:cNvPr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165F64F-8DAC-8E29-D059-4900A7111725}"/>
                </a:ext>
              </a:extLst>
            </p:cNvPr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1AC8620-BE4B-BC44-8080-017B5ED86A56}"/>
                </a:ext>
              </a:extLst>
            </p:cNvPr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1FA2E12-4A54-66C4-8CD4-D0B0AFF6FFA9}"/>
                </a:ext>
              </a:extLst>
            </p:cNvPr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90749E37-355F-D18F-1408-8CED3B250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39" dirty="0">
                  <a:solidFill>
                    <a:srgbClr val="F2F2F2"/>
                  </a:solidFill>
                  <a:latin typeface="Impact" panose="020B0806030902050204" pitchFamily="34" charset="0"/>
                </a:rPr>
                <a:t>三</a:t>
              </a:r>
            </a:p>
          </p:txBody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938FC17B-529C-08E2-0B13-0F2A6449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287713"/>
            <a:ext cx="4122738" cy="822325"/>
          </a:xfrm>
          <a:prstGeom prst="rect">
            <a:avLst/>
          </a:prstGeom>
          <a:noFill/>
          <a:ln>
            <a:noFill/>
          </a:ln>
        </p:spPr>
        <p:txBody>
          <a:bodyPr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3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空间校核</a:t>
            </a:r>
            <a:endParaRPr lang="en-US" altLang="zh-CN" sz="4923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>
            <a:extLst>
              <a:ext uri="{FF2B5EF4-FFF2-40B4-BE49-F238E27FC236}">
                <a16:creationId xmlns:a16="http://schemas.microsoft.com/office/drawing/2014/main" id="{2DBE975C-8536-6F69-331F-EC5964043677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>
              <a:extLst>
                <a:ext uri="{FF2B5EF4-FFF2-40B4-BE49-F238E27FC236}">
                  <a16:creationId xmlns:a16="http://schemas.microsoft.com/office/drawing/2014/main" id="{F2249C24-CAAD-C92D-00C5-1E562F46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0A08BED9-AAC4-5FF3-5C2F-E9FB02B8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>
            <a:extLst>
              <a:ext uri="{FF2B5EF4-FFF2-40B4-BE49-F238E27FC236}">
                <a16:creationId xmlns:a16="http://schemas.microsoft.com/office/drawing/2014/main" id="{647FDE7F-F265-4992-8850-B8E0909B3FF8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>
              <a:extLst>
                <a:ext uri="{FF2B5EF4-FFF2-40B4-BE49-F238E27FC236}">
                  <a16:creationId xmlns:a16="http://schemas.microsoft.com/office/drawing/2014/main" id="{57E1E5F3-E61E-0E70-8855-9CD4B39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1036D5DC-920F-ECFA-09A6-07EA5ECD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>
            <a:extLst>
              <a:ext uri="{FF2B5EF4-FFF2-40B4-BE49-F238E27FC236}">
                <a16:creationId xmlns:a16="http://schemas.microsoft.com/office/drawing/2014/main" id="{62B6B00C-595E-686A-60E2-C03A128E75E5}"/>
              </a:ext>
            </a:extLst>
          </p:cNvPr>
          <p:cNvGrpSpPr>
            <a:grpSpLocks/>
          </p:cNvGrpSpPr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>
              <a:extLst>
                <a:ext uri="{FF2B5EF4-FFF2-40B4-BE49-F238E27FC236}">
                  <a16:creationId xmlns:a16="http://schemas.microsoft.com/office/drawing/2014/main" id="{228A72BE-5670-47AA-A8C1-BA24AFC9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F209AA7-9AB8-B07F-B515-1092CDB7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>
            <a:extLst>
              <a:ext uri="{FF2B5EF4-FFF2-40B4-BE49-F238E27FC236}">
                <a16:creationId xmlns:a16="http://schemas.microsoft.com/office/drawing/2014/main" id="{D68FB8FA-80FD-F050-6678-E7669DDA492B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id="{A9FDBD89-81DA-7FA6-3E33-395398F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FE966182-2910-FD76-EDBA-51C283AE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>
            <a:extLst>
              <a:ext uri="{FF2B5EF4-FFF2-40B4-BE49-F238E27FC236}">
                <a16:creationId xmlns:a16="http://schemas.microsoft.com/office/drawing/2014/main" id="{672BB052-9F97-EB86-B818-38882ACB7E2B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>
              <a:extLst>
                <a:ext uri="{FF2B5EF4-FFF2-40B4-BE49-F238E27FC236}">
                  <a16:creationId xmlns:a16="http://schemas.microsoft.com/office/drawing/2014/main" id="{763E7B21-5B11-3339-12E1-D17337D14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2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8A9F87FB-7680-341C-E60A-F7754818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2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62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A922A5-8D77-7B2B-3C9F-C567EEE8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574941"/>
            <a:ext cx="3312368" cy="3708117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三：空间校核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9DDB65-8CFA-B242-A072-6DE956735A14}"/>
              </a:ext>
            </a:extLst>
          </p:cNvPr>
          <p:cNvSpPr txBox="1"/>
          <p:nvPr/>
        </p:nvSpPr>
        <p:spPr>
          <a:xfrm>
            <a:off x="1487488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：座椅最前最后位置高度差：</a:t>
            </a:r>
            <a:r>
              <a:rPr lang="en-US" altLang="zh-CN" dirty="0"/>
              <a:t>31mm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39136A-A2E7-9994-021F-9F24D741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92" y="1470431"/>
            <a:ext cx="4044871" cy="39171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C2AF5B-D8A7-936F-0B0B-A6748E8A0676}"/>
              </a:ext>
            </a:extLst>
          </p:cNvPr>
          <p:cNvSpPr txBox="1"/>
          <p:nvPr/>
        </p:nvSpPr>
        <p:spPr>
          <a:xfrm>
            <a:off x="6120308" y="568708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：座椅最前位置：右罩壳与车身</a:t>
            </a:r>
            <a:r>
              <a:rPr lang="en-US" altLang="zh-CN" dirty="0"/>
              <a:t>Y</a:t>
            </a:r>
            <a:r>
              <a:rPr lang="zh-CN" altLang="en-US" dirty="0"/>
              <a:t>向间隙约</a:t>
            </a:r>
            <a:r>
              <a:rPr lang="en-US" altLang="zh-CN" dirty="0"/>
              <a:t>20mm</a:t>
            </a:r>
            <a:r>
              <a:rPr lang="zh-CN" altLang="en-US" dirty="0"/>
              <a:t>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56E0E1-3500-FCCF-3948-BF5F10AB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049" y="1714499"/>
            <a:ext cx="3402350" cy="3429000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0B1B634-9DA5-9090-1470-6E8C10652EEA}"/>
              </a:ext>
            </a:extLst>
          </p:cNvPr>
          <p:cNvCxnSpPr/>
          <p:nvPr/>
        </p:nvCxnSpPr>
        <p:spPr>
          <a:xfrm>
            <a:off x="4943872" y="836712"/>
            <a:ext cx="0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2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三：空间校核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9DDB65-8CFA-B242-A072-6DE956735A14}"/>
              </a:ext>
            </a:extLst>
          </p:cNvPr>
          <p:cNvSpPr txBox="1"/>
          <p:nvPr/>
        </p:nvSpPr>
        <p:spPr>
          <a:xfrm>
            <a:off x="983433" y="554858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：座椅前后滑动过程中，减震器下框与装车支架距离最小间隙约</a:t>
            </a:r>
            <a:r>
              <a:rPr lang="en-US" altLang="zh-CN" dirty="0"/>
              <a:t>8mm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C2AF5B-D8A7-936F-0B0B-A6748E8A0676}"/>
              </a:ext>
            </a:extLst>
          </p:cNvPr>
          <p:cNvSpPr txBox="1"/>
          <p:nvPr/>
        </p:nvSpPr>
        <p:spPr>
          <a:xfrm>
            <a:off x="6120308" y="568708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：座椅最前位置，仰角最高状态：左罩壳与滑轨</a:t>
            </a:r>
            <a:r>
              <a:rPr lang="en-US" altLang="zh-CN" dirty="0"/>
              <a:t>Z</a:t>
            </a:r>
            <a:r>
              <a:rPr lang="zh-CN" altLang="en-US" dirty="0"/>
              <a:t>向和</a:t>
            </a:r>
            <a:r>
              <a:rPr lang="en-US" altLang="zh-CN" dirty="0"/>
              <a:t>Y</a:t>
            </a:r>
            <a:r>
              <a:rPr lang="zh-CN" altLang="en-US" dirty="0"/>
              <a:t>向均有较大间隙。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0B1B634-9DA5-9090-1470-6E8C10652EEA}"/>
              </a:ext>
            </a:extLst>
          </p:cNvPr>
          <p:cNvCxnSpPr/>
          <p:nvPr/>
        </p:nvCxnSpPr>
        <p:spPr>
          <a:xfrm>
            <a:off x="4943872" y="836712"/>
            <a:ext cx="0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E29FCF6-3ADA-027C-B222-04815E5F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39" y="2008800"/>
            <a:ext cx="3960440" cy="28403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4DFDFC-BA11-B8F4-B728-36BF09CF0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35" y="1484784"/>
            <a:ext cx="4478754" cy="36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5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1573</TotalTime>
  <Words>436</Words>
  <Application>Microsoft Office PowerPoint</Application>
  <PresentationFormat>宽屏</PresentationFormat>
  <Paragraphs>115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思源宋体 CN</vt:lpstr>
      <vt:lpstr>微软雅黑</vt:lpstr>
      <vt:lpstr>Arial</vt:lpstr>
      <vt:lpstr>Calibri</vt:lpstr>
      <vt:lpstr>Calibri Light</vt:lpstr>
      <vt:lpstr>Impact</vt:lpstr>
      <vt:lpstr>Roboto Light</vt:lpstr>
      <vt:lpstr>Wingdings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lianxiaoyu</cp:lastModifiedBy>
  <cp:revision>2427</cp:revision>
  <dcterms:created xsi:type="dcterms:W3CDTF">2013-01-09T01:05:00Z</dcterms:created>
  <dcterms:modified xsi:type="dcterms:W3CDTF">2025-03-03T09:28:54Z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2052-12.1.0.16910</vt:lpwstr>
  </property>
</Properties>
</file>