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646120" r:id="rId3"/>
    <p:sldId id="6646121" r:id="rId5"/>
    <p:sldId id="6646326" r:id="rId6"/>
    <p:sldId id="6646329" r:id="rId7"/>
    <p:sldId id="6646328" r:id="rId8"/>
    <p:sldId id="6646229" r:id="rId9"/>
    <p:sldId id="6646323" r:id="rId10"/>
    <p:sldId id="6646324" r:id="rId11"/>
    <p:sldId id="6645646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794" userDrawn="1">
          <p15:clr>
            <a:srgbClr val="A4A3A4"/>
          </p15:clr>
        </p15:guide>
        <p15:guide id="3" orient="horz" pos="986" userDrawn="1">
          <p15:clr>
            <a:srgbClr val="A4A3A4"/>
          </p15:clr>
        </p15:guide>
        <p15:guide id="4" pos="4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光启" initials="GQ" lastIdx="1" clrIdx="0"/>
  <p:cmAuthor id="1" name="张殿平" initials="l" lastIdx="13" clrIdx="0"/>
  <p:cmAuthor id="2" name="susu" initials="s" lastIdx="2" clrIdx="1"/>
  <p:cmAuthor id="3" name="许鑫爽" initials="许鑫爽" lastIdx="1" clrIdx="2"/>
  <p:cmAuthor id="4" name="11 22" initials="12" lastIdx="2" clrIdx="3"/>
  <p:cmAuthor id="5" name="刘 译璟" initials="刘" lastIdx="32" clrIdx="0"/>
  <p:cmAuthor id="6" name="番茄花园" initials="番" lastIdx="1" clrIdx="0"/>
  <p:cmAuthor id="7" name="Jin, Jon" initials="JJ" lastIdx="1" clrIdx="7"/>
  <p:cmAuthor id="8" name="宋洁然" initials="宋" lastIdx="2" clrIdx="1"/>
  <p:cmAuthor id="9" name="ming qiu" initials="m" lastIdx="17" clrIdx="1"/>
  <p:cmAuthor id="10" name="mayezhong" initials="m" lastIdx="1" clrIdx="9"/>
  <p:cmAuthor id="11" name="于振鹏" initials="于振鹏" lastIdx="1" clrIdx="10"/>
  <p:cmAuthor id="12" name="Administrator" initials="A" lastIdx="1" clrIdx="11"/>
  <p:cmAuthor id="14" name="孔卓" initials="孔卓" lastIdx="8" clrIdx="13"/>
  <p:cmAuthor id="15" name="Chao GUO" initials="C" lastIdx="1" clrIdx="0"/>
  <p:cmAuthor id="16" name="未知用户9" initials="未" lastIdx="1" clrIdx="0"/>
  <p:cmAuthor id="18" name="Microsoft Office 用户" initials="Offic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472C4"/>
    <a:srgbClr val="275E6A"/>
    <a:srgbClr val="19191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4" autoAdjust="0"/>
    <p:restoredTop sz="94660"/>
  </p:normalViewPr>
  <p:slideViewPr>
    <p:cSldViewPr showGuides="1">
      <p:cViewPr varScale="1">
        <p:scale>
          <a:sx n="157" d="100"/>
          <a:sy n="157" d="100"/>
        </p:scale>
        <p:origin x="532" y="100"/>
      </p:cViewPr>
      <p:guideLst>
        <p:guide orient="horz" pos="2069"/>
        <p:guide pos="3794"/>
        <p:guide orient="horz" pos="986"/>
        <p:guide pos="4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8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B668-CBFE-4C2F-9B58-D6B4CE17F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6948-41DF-42EA-9E6C-830746DEFB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C4F01-311C-9245-8AF8-B7EBFAC806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C4F01-311C-9245-8AF8-B7EBFAC806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C4F01-311C-9245-8AF8-B7EBFAC806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C4F01-311C-9245-8AF8-B7EBFAC806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C4F01-311C-9245-8AF8-B7EBFAC806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C4F01-311C-9245-8AF8-B7EBFAC806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 bwMode="auto">
          <a:xfrm>
            <a:off x="-1" y="1212716"/>
            <a:ext cx="12202955" cy="1221646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6770" tIns="48385" rIns="96770" bIns="48385" numCol="1" rtlCol="0" anchor="t" anchorCtr="0" compatLnSpc="1"/>
          <a:lstStyle/>
          <a:p>
            <a:pPr marL="0" marR="0" indent="0" algn="l" defTabSz="967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90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62" y="218247"/>
            <a:ext cx="1720282" cy="491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7889050" y="215100"/>
            <a:ext cx="272943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9600"/>
            <a:r>
              <a:rPr lang="en-US" altLang="zh-CN" sz="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WE  AIM  AT CUSTOMERS’MAXIMUM  SATISFACTION</a:t>
            </a:r>
            <a:endParaRPr lang="en-US" altLang="zh-CN" sz="4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7" name="直接连接符 50"/>
          <p:cNvCxnSpPr/>
          <p:nvPr userDrawn="1"/>
        </p:nvCxnSpPr>
        <p:spPr>
          <a:xfrm>
            <a:off x="7976830" y="457701"/>
            <a:ext cx="2167260" cy="0"/>
          </a:xfrm>
          <a:prstGeom prst="line">
            <a:avLst/>
          </a:prstGeom>
          <a:ln>
            <a:solidFill>
              <a:schemeClr val="bg1">
                <a:lumMod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72985" y="235274"/>
            <a:ext cx="1195335" cy="3225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2793" y="399927"/>
            <a:ext cx="378788" cy="126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72439" y="45440"/>
            <a:ext cx="4147987" cy="10322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26623" y="175933"/>
            <a:ext cx="3643716" cy="441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907" y="222745"/>
            <a:ext cx="6939208" cy="3651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内容一级标题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4" y="298479"/>
            <a:ext cx="177313" cy="217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3" y="297133"/>
            <a:ext cx="177313" cy="2178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6623" y="175933"/>
            <a:ext cx="3643716" cy="441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62" y="218247"/>
            <a:ext cx="1720282" cy="491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B7C3-5258-BE48-BE20-CC59BDADF58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23037" y="6356351"/>
            <a:ext cx="2743200" cy="365125"/>
          </a:xfrm>
        </p:spPr>
        <p:txBody>
          <a:bodyPr/>
          <a:lstStyle>
            <a:lvl1pPr>
              <a:defRPr sz="1465"/>
            </a:lvl1pPr>
          </a:lstStyle>
          <a:p>
            <a:fld id="{8FC93203-15A0-F64E-B6FD-C95F45BAD1B3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3" y="298479"/>
            <a:ext cx="177313" cy="217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2" y="297133"/>
            <a:ext cx="177313" cy="2178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8057" y="197928"/>
            <a:ext cx="4114800" cy="4487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58907" y="222744"/>
            <a:ext cx="10515600" cy="365127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内容一级标题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2261B6-8626-4079-B395-C2C725C3A3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43111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65"/>
            </a:lvl1pPr>
          </a:lstStyle>
          <a:p>
            <a:fld id="{95842EB7-3303-42C3-A4BC-5156198E47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8057" y="197928"/>
            <a:ext cx="4114800" cy="448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80" y="6356179"/>
            <a:ext cx="2743462" cy="365115"/>
          </a:xfrm>
          <a:prstGeom prst="rect">
            <a:avLst/>
          </a:prstGeom>
        </p:spPr>
        <p:txBody>
          <a:bodyPr/>
          <a:lstStyle/>
          <a:p>
            <a:fld id="{2C66A5A6-1903-4536-ABCC-1FBDA0120C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86" y="6356179"/>
            <a:ext cx="4115193" cy="36511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422" y="6356179"/>
            <a:ext cx="2743462" cy="365115"/>
          </a:xfrm>
          <a:prstGeom prst="rect">
            <a:avLst/>
          </a:prstGeom>
        </p:spPr>
        <p:txBody>
          <a:bodyPr/>
          <a:lstStyle/>
          <a:p>
            <a:fld id="{95842EB7-3303-42C3-A4BC-5156198E4754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-11953" y="-21504"/>
            <a:ext cx="12205119" cy="6885014"/>
            <a:chOff x="-8965" y="-33407"/>
            <a:chExt cx="9152965" cy="51639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1548"/>
              <a:ext cx="9144000" cy="51520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/>
            <a:srcRect r="63157"/>
            <a:stretch>
              <a:fillRect/>
            </a:stretch>
          </p:blipFill>
          <p:spPr>
            <a:xfrm>
              <a:off x="-8965" y="-33407"/>
              <a:ext cx="3368917" cy="5138928"/>
            </a:xfrm>
            <a:prstGeom prst="rect">
              <a:avLst/>
            </a:prstGeom>
          </p:spPr>
        </p:pic>
      </p:grpSp>
      <p:pic>
        <p:nvPicPr>
          <p:cNvPr id="14" name="图片 13" descr="微信图片_20210404111229"/>
          <p:cNvPicPr>
            <a:picLocks noChangeAspect="1"/>
          </p:cNvPicPr>
          <p:nvPr userDrawn="1"/>
        </p:nvPicPr>
        <p:blipFill>
          <a:blip r:embed="rId4" cstate="print">
            <a:biLevel thresh="25000"/>
          </a:blip>
          <a:stretch>
            <a:fillRect/>
          </a:stretch>
        </p:blipFill>
        <p:spPr>
          <a:xfrm>
            <a:off x="10375531" y="-117129"/>
            <a:ext cx="1418150" cy="1417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25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410380" y="2465739"/>
            <a:ext cx="3140309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152400" dist="381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800" b="1" dirty="0">
              <a:solidFill>
                <a:schemeClr val="bg1"/>
              </a:solidFill>
              <a:effectLst>
                <a:outerShdw blurRad="152400" dist="381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45514" y="3163365"/>
            <a:ext cx="27160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35" dirty="0">
                <a:solidFill>
                  <a:schemeClr val="bg1">
                    <a:alpha val="79000"/>
                  </a:schemeClr>
                </a:solidFill>
                <a:effectLst>
                  <a:outerShdw blurRad="88900" dist="50800" dir="5040000" sx="101000" sy="10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客户满意是我们的宗旨</a:t>
            </a:r>
            <a:endParaRPr lang="zh-CN" altLang="en-US" sz="1335" dirty="0">
              <a:solidFill>
                <a:schemeClr val="bg1">
                  <a:alpha val="79000"/>
                </a:schemeClr>
              </a:solidFill>
              <a:effectLst>
                <a:outerShdw blurRad="88900" dist="50800" dir="5040000" sx="101000" sy="101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flipH="1">
            <a:off x="8261554" y="1"/>
            <a:ext cx="3930446" cy="6858000"/>
          </a:xfrm>
          <a:prstGeom prst="rtTriangle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5" name="直角三角形 6"/>
          <p:cNvSpPr/>
          <p:nvPr userDrawn="1"/>
        </p:nvSpPr>
        <p:spPr>
          <a:xfrm>
            <a:off x="2" y="2964582"/>
            <a:ext cx="12191999" cy="3893419"/>
          </a:xfrm>
          <a:custGeom>
            <a:avLst/>
            <a:gdLst>
              <a:gd name="connsiteX0" fmla="*/ 0 w 8119871"/>
              <a:gd name="connsiteY0" fmla="*/ 1970469 h 1970469"/>
              <a:gd name="connsiteX1" fmla="*/ 0 w 8119871"/>
              <a:gd name="connsiteY1" fmla="*/ 0 h 1970469"/>
              <a:gd name="connsiteX2" fmla="*/ 8119871 w 8119871"/>
              <a:gd name="connsiteY2" fmla="*/ 1970469 h 1970469"/>
              <a:gd name="connsiteX3" fmla="*/ 0 w 8119871"/>
              <a:gd name="connsiteY3" fmla="*/ 1970469 h 1970469"/>
              <a:gd name="connsiteX0-1" fmla="*/ 12357 w 8132228"/>
              <a:gd name="connsiteY0-2" fmla="*/ 1809831 h 1809831"/>
              <a:gd name="connsiteX1-3" fmla="*/ 0 w 8132228"/>
              <a:gd name="connsiteY1-4" fmla="*/ 0 h 1809831"/>
              <a:gd name="connsiteX2-5" fmla="*/ 8132228 w 8132228"/>
              <a:gd name="connsiteY2-6" fmla="*/ 1809831 h 1809831"/>
              <a:gd name="connsiteX3-7" fmla="*/ 12357 w 8132228"/>
              <a:gd name="connsiteY3-8" fmla="*/ 1809831 h 1809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132228" h="1809831">
                <a:moveTo>
                  <a:pt x="12357" y="1809831"/>
                </a:moveTo>
                <a:lnTo>
                  <a:pt x="0" y="0"/>
                </a:lnTo>
                <a:lnTo>
                  <a:pt x="8132228" y="1809831"/>
                </a:lnTo>
                <a:lnTo>
                  <a:pt x="12357" y="1809831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pic>
        <p:nvPicPr>
          <p:cNvPr id="16" name="图片 15" descr="微信图片_20210404111229"/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87867" y="-137256"/>
            <a:ext cx="1418014" cy="14180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9581-FA7A-4F89-9B8E-E3BB54C6C4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75BD-B39C-438A-BD6F-5C147BF6E6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8669020" y="5179060"/>
            <a:ext cx="35229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单位：河北光华荣昌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日期：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2025</a:t>
            </a: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-1" y="1212716"/>
            <a:ext cx="12202955" cy="1221646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6770" tIns="48385" rIns="96770" bIns="48385" numCol="1" rtlCol="0" anchor="t" anchorCtr="0" compatLnSpc="1"/>
          <a:lstStyle/>
          <a:p>
            <a:pPr marL="0" marR="0" indent="0" algn="l" defTabSz="967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90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92" y="1412741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主驾驶座椅安全带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不回弹问题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专项汇报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4"/>
          <p:cNvSpPr/>
          <p:nvPr/>
        </p:nvSpPr>
        <p:spPr bwMode="auto">
          <a:xfrm>
            <a:off x="848" y="2506982"/>
            <a:ext cx="4131733" cy="1714500"/>
          </a:xfrm>
          <a:prstGeom prst="homePlate">
            <a:avLst/>
          </a:prstGeom>
          <a:gradFill flip="none" rotWithShape="1">
            <a:gsLst>
              <a:gs pos="0">
                <a:srgbClr val="D42A23"/>
              </a:gs>
              <a:gs pos="50000">
                <a:srgbClr val="AB0C1F">
                  <a:shade val="67500"/>
                  <a:satMod val="115000"/>
                </a:srgbClr>
              </a:gs>
              <a:gs pos="100000">
                <a:srgbClr val="AB0C1F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6768" tIns="48384" rIns="96768" bIns="48384" numCol="1" rtlCol="0" anchor="ctr" anchorCtr="0" compatLnSpc="1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96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50000">
                    <a:srgbClr val="FFFFFF"/>
                  </a:gs>
                  <a:gs pos="99000">
                    <a:srgbClr val="FFFFFF">
                      <a:lumMod val="75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文本框 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115075" y="2074925"/>
            <a:ext cx="2921761" cy="2062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89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endParaRPr kumimoji="0" lang="en-US" altLang="zh-CN" sz="426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 录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4511957" y="2205665"/>
            <a:ext cx="6960000" cy="723880"/>
            <a:chOff x="3303958" y="1446819"/>
            <a:chExt cx="5220000" cy="542910"/>
          </a:xfrm>
        </p:grpSpPr>
        <p:sp>
          <p:nvSpPr>
            <p:cNvPr id="39" name="圆角矩形 169"/>
            <p:cNvSpPr/>
            <p:nvPr>
              <p:custDataLst>
                <p:tags r:id="rId2"/>
              </p:custDataLst>
            </p:nvPr>
          </p:nvSpPr>
          <p:spPr>
            <a:xfrm>
              <a:off x="3303958" y="1446819"/>
              <a:ext cx="5220000" cy="542910"/>
            </a:xfrm>
            <a:prstGeom prst="rect">
              <a:avLst/>
            </a:prstGeom>
            <a:solidFill>
              <a:schemeClr val="bg1">
                <a:lumMod val="8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85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椭圆 17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3407737" y="1503967"/>
              <a:ext cx="460620" cy="428614"/>
            </a:xfrm>
            <a:prstGeom prst="rect">
              <a:avLst/>
            </a:prstGeom>
            <a:solidFill>
              <a:srgbClr val="D4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文本框 3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>
              <p:custDataLst>
                <p:tags r:id="rId4"/>
              </p:custDataLst>
            </p:nvPr>
          </p:nvSpPr>
          <p:spPr>
            <a:xfrm>
              <a:off x="4040044" y="1533608"/>
              <a:ext cx="3960940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896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noProof="0" dirty="0">
                  <a:ln>
                    <a:noFill/>
                  </a:ln>
                  <a:solidFill>
                    <a:srgbClr val="3C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问题描述及临时措施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5"/>
            </p:custDataLst>
          </p:nvPr>
        </p:nvGrpSpPr>
        <p:grpSpPr>
          <a:xfrm>
            <a:off x="4511957" y="2972090"/>
            <a:ext cx="6960000" cy="723265"/>
            <a:chOff x="3303958" y="1446819"/>
            <a:chExt cx="5220000" cy="542910"/>
          </a:xfrm>
        </p:grpSpPr>
        <p:sp>
          <p:nvSpPr>
            <p:cNvPr id="13" name="圆角矩形 169"/>
            <p:cNvSpPr/>
            <p:nvPr>
              <p:custDataLst>
                <p:tags r:id="rId6"/>
              </p:custDataLst>
            </p:nvPr>
          </p:nvSpPr>
          <p:spPr>
            <a:xfrm>
              <a:off x="3303958" y="1446819"/>
              <a:ext cx="5220000" cy="542910"/>
            </a:xfrm>
            <a:prstGeom prst="rect">
              <a:avLst/>
            </a:prstGeom>
            <a:solidFill>
              <a:schemeClr val="bg1">
                <a:lumMod val="8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85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椭圆 170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407737" y="1503967"/>
              <a:ext cx="460620" cy="428614"/>
            </a:xfrm>
            <a:prstGeom prst="rect">
              <a:avLst/>
            </a:prstGeom>
            <a:solidFill>
              <a:srgbClr val="D4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文本框 14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>
              <p:custDataLst>
                <p:tags r:id="rId8"/>
              </p:custDataLst>
            </p:nvPr>
          </p:nvSpPr>
          <p:spPr>
            <a:xfrm>
              <a:off x="4040044" y="1533608"/>
              <a:ext cx="3960940" cy="29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896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2000" b="1" kern="0" noProof="0" dirty="0">
                  <a:ln>
                    <a:noFill/>
                  </a:ln>
                  <a:solidFill>
                    <a:srgbClr val="3C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根本原因</a:t>
              </a:r>
              <a:r>
                <a:rPr lang="zh-CN" sz="2000" b="1" kern="0" noProof="0" dirty="0">
                  <a:ln>
                    <a:noFill/>
                  </a:ln>
                  <a:solidFill>
                    <a:srgbClr val="3C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分析</a:t>
              </a:r>
              <a:endParaRPr lang="zh-CN" sz="2000" b="1" kern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9"/>
            </p:custDataLst>
          </p:nvPr>
        </p:nvGrpSpPr>
        <p:grpSpPr>
          <a:xfrm>
            <a:off x="4511957" y="3737900"/>
            <a:ext cx="6960000" cy="723265"/>
            <a:chOff x="3303958" y="1446819"/>
            <a:chExt cx="5220000" cy="542910"/>
          </a:xfrm>
        </p:grpSpPr>
        <p:sp>
          <p:nvSpPr>
            <p:cNvPr id="3" name="圆角矩形 169"/>
            <p:cNvSpPr/>
            <p:nvPr>
              <p:custDataLst>
                <p:tags r:id="rId10"/>
              </p:custDataLst>
            </p:nvPr>
          </p:nvSpPr>
          <p:spPr>
            <a:xfrm>
              <a:off x="3303958" y="1446819"/>
              <a:ext cx="5220000" cy="542910"/>
            </a:xfrm>
            <a:prstGeom prst="rect">
              <a:avLst/>
            </a:prstGeom>
            <a:solidFill>
              <a:schemeClr val="bg1">
                <a:lumMod val="8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85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椭圆 170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3407737" y="1503967"/>
              <a:ext cx="460620" cy="428614"/>
            </a:xfrm>
            <a:prstGeom prst="rect">
              <a:avLst/>
            </a:prstGeom>
            <a:solidFill>
              <a:srgbClr val="D4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文本框 5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>
              <p:custDataLst>
                <p:tags r:id="rId12"/>
              </p:custDataLst>
            </p:nvPr>
          </p:nvSpPr>
          <p:spPr>
            <a:xfrm>
              <a:off x="4040044" y="1533608"/>
              <a:ext cx="3960940" cy="29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12896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2000" b="1" kern="0" noProof="0" dirty="0">
                  <a:ln>
                    <a:noFill/>
                  </a:ln>
                  <a:solidFill>
                    <a:srgbClr val="3C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永久措施及效果验证</a:t>
              </a:r>
              <a:endParaRPr lang="zh-CN" sz="2000" b="1" kern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13"/>
            </p:custDataLst>
          </p:nvPr>
        </p:nvGrpSpPr>
        <p:grpSpPr>
          <a:xfrm>
            <a:off x="4511957" y="4503710"/>
            <a:ext cx="6960000" cy="723265"/>
            <a:chOff x="3303958" y="1397247"/>
            <a:chExt cx="5220000" cy="542910"/>
          </a:xfrm>
        </p:grpSpPr>
        <p:sp>
          <p:nvSpPr>
            <p:cNvPr id="10" name="圆角矩形 169"/>
            <p:cNvSpPr/>
            <p:nvPr>
              <p:custDataLst>
                <p:tags r:id="rId14"/>
              </p:custDataLst>
            </p:nvPr>
          </p:nvSpPr>
          <p:spPr>
            <a:xfrm>
              <a:off x="3303958" y="1397247"/>
              <a:ext cx="5220000" cy="542910"/>
            </a:xfrm>
            <a:prstGeom prst="rect">
              <a:avLst/>
            </a:prstGeom>
            <a:solidFill>
              <a:schemeClr val="bg1">
                <a:lumMod val="8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85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椭圆 170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3407737" y="1454395"/>
              <a:ext cx="460620" cy="428614"/>
            </a:xfrm>
            <a:prstGeom prst="rect">
              <a:avLst/>
            </a:prstGeom>
            <a:solidFill>
              <a:srgbClr val="D4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文本框 15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>
              <p:custDataLst>
                <p:tags r:id="rId16"/>
              </p:custDataLst>
            </p:nvPr>
          </p:nvSpPr>
          <p:spPr>
            <a:xfrm>
              <a:off x="4040044" y="1487849"/>
              <a:ext cx="3960940" cy="29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12896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2000" b="1" kern="0" noProof="0" dirty="0">
                  <a:ln>
                    <a:noFill/>
                  </a:ln>
                  <a:solidFill>
                    <a:srgbClr val="3C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相关文件补充</a:t>
              </a:r>
              <a:endParaRPr lang="zh-CN" sz="2000" b="1" kern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7"/>
            </p:custDataLst>
          </p:nvPr>
        </p:nvGrpSpPr>
        <p:grpSpPr>
          <a:xfrm>
            <a:off x="4511957" y="1413185"/>
            <a:ext cx="6960000" cy="723880"/>
            <a:chOff x="3303958" y="1446819"/>
            <a:chExt cx="5220000" cy="542910"/>
          </a:xfrm>
        </p:grpSpPr>
        <p:sp>
          <p:nvSpPr>
            <p:cNvPr id="18" name="圆角矩形 169"/>
            <p:cNvSpPr/>
            <p:nvPr>
              <p:custDataLst>
                <p:tags r:id="rId18"/>
              </p:custDataLst>
            </p:nvPr>
          </p:nvSpPr>
          <p:spPr>
            <a:xfrm>
              <a:off x="3303958" y="1446819"/>
              <a:ext cx="5220000" cy="542910"/>
            </a:xfrm>
            <a:prstGeom prst="rect">
              <a:avLst/>
            </a:prstGeom>
            <a:solidFill>
              <a:schemeClr val="bg1">
                <a:lumMod val="8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85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椭圆 170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3407737" y="1503967"/>
              <a:ext cx="460620" cy="428614"/>
            </a:xfrm>
            <a:prstGeom prst="rect">
              <a:avLst/>
            </a:prstGeom>
            <a:solidFill>
              <a:srgbClr val="D4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19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>
              <p:custDataLst>
                <p:tags r:id="rId20"/>
              </p:custDataLst>
            </p:nvPr>
          </p:nvSpPr>
          <p:spPr>
            <a:xfrm>
              <a:off x="4060047" y="1554563"/>
              <a:ext cx="3960940" cy="29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12896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C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公司概括及组织架构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21"/>
            </p:custDataLst>
          </p:nvPr>
        </p:nvGrpSpPr>
        <p:grpSpPr>
          <a:xfrm>
            <a:off x="4511957" y="5312065"/>
            <a:ext cx="6960000" cy="723265"/>
            <a:chOff x="3303958" y="1397247"/>
            <a:chExt cx="5220000" cy="542910"/>
          </a:xfrm>
        </p:grpSpPr>
        <p:sp>
          <p:nvSpPr>
            <p:cNvPr id="22" name="圆角矩形 169"/>
            <p:cNvSpPr/>
            <p:nvPr>
              <p:custDataLst>
                <p:tags r:id="rId22"/>
              </p:custDataLst>
            </p:nvPr>
          </p:nvSpPr>
          <p:spPr>
            <a:xfrm>
              <a:off x="3303958" y="1397247"/>
              <a:ext cx="5220000" cy="542910"/>
            </a:xfrm>
            <a:prstGeom prst="rect">
              <a:avLst/>
            </a:prstGeom>
            <a:solidFill>
              <a:schemeClr val="bg1">
                <a:lumMod val="8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858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椭圆 170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3407737" y="1454395"/>
              <a:ext cx="460620" cy="428614"/>
            </a:xfrm>
            <a:prstGeom prst="rect">
              <a:avLst/>
            </a:prstGeom>
            <a:solidFill>
              <a:srgbClr val="D42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文本框 23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>
              <p:custDataLst>
                <p:tags r:id="rId24"/>
              </p:custDataLst>
            </p:nvPr>
          </p:nvSpPr>
          <p:spPr>
            <a:xfrm>
              <a:off x="4040044" y="1487849"/>
              <a:ext cx="3960940" cy="29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12896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2000" b="1" kern="0" noProof="0" dirty="0">
                  <a:ln>
                    <a:noFill/>
                  </a:ln>
                  <a:solidFill>
                    <a:srgbClr val="3C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相关合理化建议</a:t>
              </a:r>
              <a:endParaRPr lang="zh-CN" sz="2000" b="1" kern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文本框 1"/>
          <p:cNvSpPr txBox="1">
            <a:spLocks noChangeArrowheads="1"/>
          </p:cNvSpPr>
          <p:nvPr/>
        </p:nvSpPr>
        <p:spPr bwMode="auto">
          <a:xfrm>
            <a:off x="492723" y="165547"/>
            <a:ext cx="1013359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一、公司概括及组织架构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3C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2EB7-3303-42C3-A4BC-5156198E4754}" type="slidenum">
              <a:rPr lang="zh-CN" altLang="en-US" sz="1600" smtClean="0"/>
            </a:fld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文本框 1"/>
          <p:cNvSpPr txBox="1">
            <a:spLocks noChangeArrowheads="1"/>
          </p:cNvSpPr>
          <p:nvPr/>
        </p:nvSpPr>
        <p:spPr bwMode="auto">
          <a:xfrm>
            <a:off x="492723" y="165547"/>
            <a:ext cx="1013359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问题描述及临时措施</a:t>
            </a:r>
            <a:endParaRPr lang="zh-CN"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2EB7-3303-42C3-A4BC-5156198E4754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4" name="文本框 3"/>
          <p:cNvSpPr txBox="1"/>
          <p:nvPr/>
        </p:nvSpPr>
        <p:spPr>
          <a:xfrm>
            <a:off x="1259840" y="14497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4205" y="1497330"/>
            <a:ext cx="4739005" cy="3963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       2024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年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11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月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04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日客户反馈车辆购买后行驶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个月左右后出现安全带不回位或回位慢问题。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023610" y="476885"/>
            <a:ext cx="635" cy="6191885"/>
          </a:xfrm>
          <a:prstGeom prst="line">
            <a:avLst/>
          </a:prstGeom>
          <a:ln w="12700" cmpd="sng">
            <a:solidFill>
              <a:srgbClr val="191919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56005" y="9086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</a:t>
            </a:r>
            <a:r>
              <a:rPr lang="zh-CN" altLang="en-US" b="1"/>
              <a:t>、问题描述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6167755" y="6273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</a:t>
            </a:r>
            <a:r>
              <a:rPr lang="zh-CN" altLang="en-US" b="1"/>
              <a:t>、临时措施</a:t>
            </a:r>
            <a:endParaRPr lang="zh-CN" altLang="en-US" b="1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6167755" y="1069975"/>
          <a:ext cx="5840730" cy="5579745"/>
        </p:xfrm>
        <a:graphic>
          <a:graphicData uri="http://schemas.openxmlformats.org/drawingml/2006/table">
            <a:tbl>
              <a:tblPr/>
              <a:tblGrid>
                <a:gridCol w="845820"/>
                <a:gridCol w="1757045"/>
                <a:gridCol w="716915"/>
                <a:gridCol w="918210"/>
                <a:gridCol w="873125"/>
                <a:gridCol w="729615"/>
              </a:tblGrid>
              <a:tr h="445135">
                <a:tc gridSpan="6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</a:rPr>
                        <a:t>制定和实施临时措施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5626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事项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处置方法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检查结果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起止日期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负责人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4152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合格数量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不良数量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总装线边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2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总装预投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三方物流仓库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运输途中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1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供方仓库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发泡背部粘贴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10mm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发泡贴片再次装配后安全带回位正常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24.11.5-24.11.7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范瑶臣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供方在制品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24.11.5-24.11.7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范瑶臣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原材料仓库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——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70">
                <a:tc gridSpan="6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验证/确认Verification/Validation: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验证临时措施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有效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0870">
                <a:tc gridSpan="6"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文本框 1"/>
          <p:cNvSpPr txBox="1">
            <a:spLocks noChangeArrowheads="1"/>
          </p:cNvSpPr>
          <p:nvPr/>
        </p:nvSpPr>
        <p:spPr bwMode="auto">
          <a:xfrm>
            <a:off x="492723" y="165547"/>
            <a:ext cx="1013359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二、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问题描述及临时措施</a:t>
            </a:r>
            <a:endParaRPr lang="zh-CN"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2EB7-3303-42C3-A4BC-5156198E4754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4" name="文本框 3"/>
          <p:cNvSpPr txBox="1"/>
          <p:nvPr/>
        </p:nvSpPr>
        <p:spPr>
          <a:xfrm>
            <a:off x="1259840" y="14497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4205" y="1497330"/>
            <a:ext cx="4739005" cy="3963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en-US" altLang="zh-CN" b="1">
                <a:solidFill>
                  <a:srgbClr val="FF0000"/>
                </a:solidFill>
              </a:rPr>
              <a:t>PPT</a:t>
            </a:r>
            <a:r>
              <a:rPr lang="zh-CN" altLang="en-US" b="1">
                <a:solidFill>
                  <a:srgbClr val="FF0000"/>
                </a:solidFill>
              </a:rPr>
              <a:t>制作要求：</a:t>
            </a:r>
            <a:endParaRPr lang="en-US" altLang="zh-CN" b="1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PPT</a:t>
            </a:r>
            <a:r>
              <a:rPr lang="zh-CN" altLang="en-US" b="1">
                <a:solidFill>
                  <a:srgbClr val="FF0000"/>
                </a:solidFill>
              </a:rPr>
              <a:t>需图文并茂，照片需用清晰原图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、可适当增加页数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、可增加超链接引用</a:t>
            </a:r>
            <a:r>
              <a:rPr lang="en-US" altLang="zh-CN" b="1">
                <a:solidFill>
                  <a:srgbClr val="FF0000"/>
                </a:solidFill>
              </a:rPr>
              <a:t>8D</a:t>
            </a:r>
            <a:r>
              <a:rPr lang="zh-CN" altLang="en-US" b="1">
                <a:solidFill>
                  <a:srgbClr val="FF0000"/>
                </a:solidFill>
              </a:rPr>
              <a:t>报告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、相关工序加页增加视频（必加</a:t>
            </a:r>
            <a:r>
              <a:rPr lang="zh-CN" altLang="en-US" b="1">
                <a:solidFill>
                  <a:srgbClr val="FF0000"/>
                </a:solidFill>
              </a:rPr>
              <a:t>项）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、在人机料法环测方面的整改证据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（必加项）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023610" y="476885"/>
            <a:ext cx="635" cy="6191885"/>
          </a:xfrm>
          <a:prstGeom prst="line">
            <a:avLst/>
          </a:prstGeom>
          <a:ln w="12700" cmpd="sng">
            <a:solidFill>
              <a:srgbClr val="191919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56005" y="9086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1</a:t>
            </a:r>
            <a:r>
              <a:rPr lang="zh-CN" altLang="en-US" b="1"/>
              <a:t>、问题描述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6311900" y="9086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</a:t>
            </a:r>
            <a:r>
              <a:rPr lang="zh-CN" altLang="en-US" b="1"/>
              <a:t>、临时措施</a:t>
            </a:r>
            <a:endParaRPr lang="zh-CN" altLang="en-US" b="1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6139815" y="1496695"/>
          <a:ext cx="5840730" cy="4183380"/>
        </p:xfrm>
        <a:graphic>
          <a:graphicData uri="http://schemas.openxmlformats.org/drawingml/2006/table">
            <a:tbl>
              <a:tblPr/>
              <a:tblGrid>
                <a:gridCol w="845820"/>
                <a:gridCol w="1757045"/>
                <a:gridCol w="716915"/>
                <a:gridCol w="918210"/>
                <a:gridCol w="873125"/>
                <a:gridCol w="729615"/>
              </a:tblGrid>
              <a:tr h="395605">
                <a:tc gridSpan="6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</a:rPr>
                        <a:t>制定和实施临时措施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事项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处置方法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检查结果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起止日期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负责人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3689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合格数量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不良数量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27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总装线边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总装预投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三方物流仓库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运输途中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3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供方仓库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供方在制品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0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原材料仓库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0">
                <a:tc gridSpan="6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验证/确认Verification/Validation: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 gridSpan="6"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文本框 1"/>
          <p:cNvSpPr txBox="1">
            <a:spLocks noChangeArrowheads="1"/>
          </p:cNvSpPr>
          <p:nvPr/>
        </p:nvSpPr>
        <p:spPr bwMode="auto">
          <a:xfrm>
            <a:off x="492723" y="165547"/>
            <a:ext cx="1013359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三、</a:t>
            </a:r>
            <a:r>
              <a:rPr lang="zh-CN" sz="2400" b="1" kern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根本原因分析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3C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2EB7-3303-42C3-A4BC-5156198E4754}" type="slidenum">
              <a:rPr lang="zh-CN" altLang="en-US" sz="1600" smtClean="0"/>
            </a:fld>
            <a:endParaRPr lang="zh-CN" altLang="en-US" sz="1600"/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381000" y="1276350"/>
            <a:ext cx="11015345" cy="509841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</p:spPr>
        <p:txBody>
          <a:bodyPr wrap="square" lIns="90000" tIns="46800" rIns="90000" bIns="46800" anchor="ctr">
            <a:noAutofit/>
          </a:bodyPr>
          <a:p>
            <a:pPr algn="ctr"/>
            <a:endParaRPr lang="zh-CN" alt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367530" y="1701165"/>
            <a:ext cx="6649720" cy="1003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pPr algn="just" eaLnBrk="0" hangingPunct="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、为何未被检出？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开发初期对安全带回位速度未做要求，仅正常回位说明，故生产时能回位就进行了放行。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767715" y="2419350"/>
            <a:ext cx="2133600" cy="24117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</a:ln>
        </p:spPr>
        <p:txBody>
          <a:bodyPr anchor="ctr" anchorCtr="0"/>
          <a:p>
            <a:pPr algn="ctr" eaLnBrk="0" hangingPunc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责任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归属原因分析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 flipV="1">
            <a:off x="2977515" y="2677031"/>
            <a:ext cx="1108075" cy="584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</p:spPr>
        <p:txBody>
          <a:bodyPr lIns="90000" tIns="46800" rIns="90000" bIns="46800">
            <a:spAutoFit/>
          </a:bodyPr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2977515" y="3566160"/>
            <a:ext cx="1271270" cy="539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</p:spPr>
        <p:txBody>
          <a:bodyPr lIns="90000" tIns="46800" rIns="90000" bIns="46800">
            <a:noAutofit/>
          </a:bodyPr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>
            <a:off x="2977515" y="3870960"/>
            <a:ext cx="892175" cy="103759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</p:spPr>
        <p:txBody>
          <a:bodyPr lIns="90000" tIns="46800" rIns="90000" bIns="46800">
            <a:noAutofit/>
          </a:bodyPr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51020" y="3212465"/>
            <a:ext cx="6670675" cy="1003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pPr algn="just" eaLnBrk="0" hangingPunct="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、为何发生此问题？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前期开发时为了匹配造型，工程师匹配设计时忽略了装配回位问题；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51020" y="4796790"/>
            <a:ext cx="6678930" cy="15011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pPr algn="just" eaLnBrk="0" hangingPunct="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、管理责任分析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产品研发：开发初期未对座椅验证进行充分验证，方案评审不全面，研发负主要责任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工艺工程部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质量部：产品潜在失效模式分析及小批量验证不充分，负次要责任；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文本框 1"/>
          <p:cNvSpPr txBox="1">
            <a:spLocks noChangeArrowheads="1"/>
          </p:cNvSpPr>
          <p:nvPr/>
        </p:nvSpPr>
        <p:spPr bwMode="auto">
          <a:xfrm>
            <a:off x="492723" y="165547"/>
            <a:ext cx="1013359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</a:t>
            </a:r>
            <a:r>
              <a:rPr lang="zh-CN" sz="2400" b="1" kern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永久措施及效果验证</a:t>
            </a:r>
            <a:endParaRPr lang="zh-CN" sz="2400" b="1" kern="0" noProof="0" dirty="0">
              <a:ln>
                <a:noFill/>
              </a:ln>
              <a:solidFill>
                <a:srgbClr val="3C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2EB7-3303-42C3-A4BC-5156198E4754}" type="slidenum">
              <a:rPr lang="zh-CN" altLang="en-US" sz="1600" smtClean="0"/>
            </a:fld>
            <a:endParaRPr lang="zh-CN" altLang="en-US" sz="1600"/>
          </a:p>
        </p:txBody>
      </p:sp>
      <p:cxnSp>
        <p:nvCxnSpPr>
          <p:cNvPr id="4" name="直接连接符 3"/>
          <p:cNvCxnSpPr/>
          <p:nvPr/>
        </p:nvCxnSpPr>
        <p:spPr>
          <a:xfrm>
            <a:off x="6023610" y="476885"/>
            <a:ext cx="635" cy="6191885"/>
          </a:xfrm>
          <a:prstGeom prst="line">
            <a:avLst/>
          </a:prstGeom>
          <a:ln w="12700" cmpd="sng">
            <a:solidFill>
              <a:srgbClr val="191919"/>
            </a:solidFill>
            <a:prstDash val="dash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92760" y="83693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、永久措施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28435" y="98107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、效果验证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92760" y="1412875"/>
            <a:ext cx="5462270" cy="10033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pPr algn="just" eaLnBrk="0" hangingPunct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、怎样防止发生？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设计人员重新匹配验证安全带，将出口罩壳受力点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再次分析，制定具体的改善方案；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0060" y="2781935"/>
            <a:ext cx="5462270" cy="143573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pPr algn="just" eaLnBrk="0" hangingPunct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、怎样才能检出？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、检验作业指导书增加具体安全带回位次数检测标准，原拽拉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次，增加到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、增加确认发泡贴片环节，检验是否粘贴到位的步骤，确保不流出；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0060" y="4653280"/>
            <a:ext cx="5462270" cy="123698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pPr algn="just" eaLnBrk="0" hangingPunct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、永久措施，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设计更改，优化出口罩壳受力点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调整安全带出口罩壳与调换间隙，阶差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11900" y="1557020"/>
            <a:ext cx="5462270" cy="143573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pPr algn="just" eaLnBrk="0" hangingPunc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防止流出效果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、检验次数验证增加次数后可以检出不回弹不良，措施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、增加确认发泡贴片回弹符合要求，没有不回弹现象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11900" y="3142615"/>
            <a:ext cx="5462270" cy="271018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</a:ln>
        </p:spPr>
        <p:txBody>
          <a:bodyPr/>
          <a:p>
            <a:pPr algn="just" eaLnBrk="0" hangingPunct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永久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措施效果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手工件验证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-20250410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（已完成）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模具开发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-20250507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（已完成）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模具件验证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-20250622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工程变更发布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-20250625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/>
            <a:r>
              <a:rPr lang="en-US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变更跟踪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-20250630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文本框 1"/>
          <p:cNvSpPr txBox="1">
            <a:spLocks noChangeArrowheads="1"/>
          </p:cNvSpPr>
          <p:nvPr/>
        </p:nvSpPr>
        <p:spPr bwMode="auto">
          <a:xfrm>
            <a:off x="492723" y="165547"/>
            <a:ext cx="1013359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五、</a:t>
            </a:r>
            <a:r>
              <a:rPr lang="zh-CN" sz="2400" b="1" kern="0" noProof="0" dirty="0">
                <a:ln>
                  <a:noFill/>
                </a:ln>
                <a:solidFill>
                  <a:srgbClr val="3C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相关文件补充</a:t>
            </a:r>
            <a:endParaRPr lang="zh-CN" sz="2400" b="1" kern="0" noProof="0" dirty="0">
              <a:ln>
                <a:noFill/>
              </a:ln>
              <a:solidFill>
                <a:srgbClr val="3C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sz="2400" b="1"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2EB7-3303-42C3-A4BC-5156198E4754}" type="slidenum">
              <a:rPr lang="zh-CN" altLang="en-US" sz="1600" smtClean="0"/>
            </a:fld>
            <a:endParaRPr lang="zh-CN" altLang="en-US" sz="1600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3525" y="3573145"/>
            <a:ext cx="8200390" cy="296862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3525" y="693420"/>
            <a:ext cx="8168640" cy="2576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16315" y="2853055"/>
            <a:ext cx="28625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日控制计划更新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明确安全带拉伸次数，确保检出不回弹的不良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品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0" y="2430315"/>
            <a:ext cx="12192000" cy="10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1890" indent="-1151890" algn="ctr" rtl="0" eaLnBrk="0" fontAlgn="base" hangingPunct="0">
              <a:spcBef>
                <a:spcPct val="0"/>
              </a:spcBef>
              <a:spcAft>
                <a:spcPct val="0"/>
              </a:spcAft>
              <a:defRPr sz="5545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1151890" indent="-1151890" algn="ctr" rtl="0" eaLnBrk="0" fontAlgn="base" hangingPunct="0">
              <a:spcBef>
                <a:spcPct val="0"/>
              </a:spcBef>
              <a:spcAft>
                <a:spcPct val="0"/>
              </a:spcAft>
              <a:defRPr sz="554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51890" indent="-1151890" algn="ctr" rtl="0" eaLnBrk="0" fontAlgn="base" hangingPunct="0">
              <a:spcBef>
                <a:spcPct val="0"/>
              </a:spcBef>
              <a:spcAft>
                <a:spcPct val="0"/>
              </a:spcAft>
              <a:defRPr sz="554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151890" indent="-1151890" algn="ctr" rtl="0" eaLnBrk="0" fontAlgn="base" hangingPunct="0">
              <a:spcBef>
                <a:spcPct val="0"/>
              </a:spcBef>
              <a:spcAft>
                <a:spcPct val="0"/>
              </a:spcAft>
              <a:defRPr sz="554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1151890" indent="-1151890" algn="ctr" rtl="0" eaLnBrk="0" fontAlgn="base" hangingPunct="0">
              <a:spcBef>
                <a:spcPct val="0"/>
              </a:spcBef>
              <a:spcAft>
                <a:spcPct val="0"/>
              </a:spcAft>
              <a:defRPr sz="554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1727835" indent="-1151890" algn="ctr" rtl="0" eaLnBrk="0" fontAlgn="base" hangingPunct="0">
              <a:spcBef>
                <a:spcPct val="0"/>
              </a:spcBef>
              <a:spcAft>
                <a:spcPct val="0"/>
              </a:spcAft>
              <a:defRPr sz="554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304415" indent="-1151890" algn="ctr" rtl="0" eaLnBrk="0" fontAlgn="base" hangingPunct="0">
              <a:spcBef>
                <a:spcPct val="0"/>
              </a:spcBef>
              <a:spcAft>
                <a:spcPct val="0"/>
              </a:spcAft>
              <a:defRPr sz="554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2880360" indent="-1151890" algn="ctr" rtl="0" eaLnBrk="0" fontAlgn="base" hangingPunct="0">
              <a:spcBef>
                <a:spcPct val="0"/>
              </a:spcBef>
              <a:spcAft>
                <a:spcPct val="0"/>
              </a:spcAft>
              <a:defRPr sz="554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456305" indent="-1151890" algn="ctr" rtl="0" eaLnBrk="0" fontAlgn="base" hangingPunct="0">
              <a:spcBef>
                <a:spcPct val="0"/>
              </a:spcBef>
              <a:spcAft>
                <a:spcPct val="0"/>
              </a:spcAft>
              <a:defRPr sz="554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 pitchFamily="34" charset="0"/>
              </a:rPr>
              <a:t>THANKS</a:t>
            </a:r>
            <a:endParaRPr kumimoji="0" lang="en-US" altLang="zh-CN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14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18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19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2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20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21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22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26.xml><?xml version="1.0" encoding="utf-8"?>
<p:tagLst xmlns:p="http://schemas.openxmlformats.org/presentationml/2006/main">
  <p:tag name="TABLE_ENDDRAG_ORIGIN_RECT" val="459*439"/>
  <p:tag name="TABLE_ENDDRAG_RECT" val="485*84*459*439"/>
</p:tagLst>
</file>

<file path=ppt/tags/tag27.xml><?xml version="1.0" encoding="utf-8"?>
<p:tagLst xmlns:p="http://schemas.openxmlformats.org/presentationml/2006/main">
  <p:tag name="TABLE_ENDDRAG_ORIGIN_RECT" val="459*329"/>
  <p:tag name="TABLE_ENDDRAG_RECT" val="483*117*459*329"/>
</p:tagLst>
</file>

<file path=ppt/tags/tag28.xml><?xml version="1.0" encoding="utf-8"?>
<p:tagLst xmlns:p="http://schemas.openxmlformats.org/presentationml/2006/main">
  <p:tag name="KSO_WPP_MARK_KEY" val="dea104ef-ff08-4f28-84e8-a87b7f76f9fd"/>
  <p:tag name="COMMONDATA" val="eyJoZGlkIjoiZTgwMGRkODQyNjZkNzYyZjlmNTBjY2M5MWY5N2VkNTIifQ=="/>
  <p:tag name="commondata" val="eyJoZGlkIjoiYWNmNDc5OGZhNjEwOTNiYTNlMDdiNTVkODkxZDliZjMifQ=="/>
</p:tagLst>
</file>

<file path=ppt/tags/tag3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4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5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6.xml><?xml version="1.0" encoding="utf-8"?>
<p:tagLst xmlns:p="http://schemas.openxmlformats.org/presentationml/2006/main">
  <p:tag name="KSO_WM_DIAGRAM_VIRTUALLY_FRAME" val="{&quot;height&quot;:501.1985055969167,&quot;left&quot;:332.62220472440936,&quot;top&quot;:35.0244094488189,&quot;width&quot;:570.7314960629923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01.1985055969167,&quot;left&quot;:332.62220472440936,&quot;top&quot;:35.0244094488189,&quot;width&quot;:570.731496062992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1690</Words>
  <Application>WPS 演示</Application>
  <PresentationFormat>宽屏</PresentationFormat>
  <Paragraphs>325</Paragraphs>
  <Slides>9</Slides>
  <Notes>67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合昊</dc:creator>
  <cp:lastModifiedBy>弱水三千</cp:lastModifiedBy>
  <cp:revision>371</cp:revision>
  <dcterms:created xsi:type="dcterms:W3CDTF">2022-12-13T09:21:00Z</dcterms:created>
  <dcterms:modified xsi:type="dcterms:W3CDTF">2025-05-08T12:43:50Z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E910C30D79DC45D38528376BA67AF760_12</vt:lpwstr>
  </property>
  <property fmtid="{D5CDD505-2E9C-101B-9397-08002B2CF9AE}" pid="3" name="KSOProductBuildVer">
    <vt:lpwstr>2052-12.1.0.20784</vt:lpwstr>
  </property>
</Properties>
</file>