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1444" r:id="rId3"/>
    <p:sldId id="1425" r:id="rId4"/>
    <p:sldId id="1450" r:id="rId5"/>
    <p:sldId id="1418" r:id="rId6"/>
    <p:sldId id="1445" r:id="rId7"/>
    <p:sldId id="1448" r:id="rId8"/>
    <p:sldId id="1447" r:id="rId9"/>
    <p:sldId id="1449" r:id="rId10"/>
    <p:sldId id="1451" r:id="rId11"/>
    <p:sldId id="1452" r:id="rId12"/>
    <p:sldId id="1454" r:id="rId13"/>
    <p:sldId id="1455" r:id="rId14"/>
    <p:sldId id="1453" r:id="rId15"/>
  </p:sldIdLst>
  <p:sldSz cx="12192000" cy="6858000"/>
  <p:notesSz cx="9866313" cy="6735763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>
          <p15:clr>
            <a:srgbClr val="A4A3A4"/>
          </p15:clr>
        </p15:guide>
        <p15:guide id="2" pos="30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890C2"/>
    <a:srgbClr val="F2F2F2"/>
    <a:srgbClr val="2E75B6"/>
    <a:srgbClr val="6EA7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4660"/>
  </p:normalViewPr>
  <p:slideViewPr>
    <p:cSldViewPr showGuides="1">
      <p:cViewPr>
        <p:scale>
          <a:sx n="75" d="100"/>
          <a:sy n="75" d="100"/>
        </p:scale>
        <p:origin x="2436" y="1512"/>
      </p:cViewPr>
      <p:guideLst>
        <p:guide orient="horz" pos="225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218"/>
        <p:guide pos="30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2025/5/15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E8BC-FE67-599B-4858-16999A9DD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71168B-FFC1-027E-CE97-564325EEE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532FF0-FF32-3309-267C-A2D0FFEA3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AF22CB-58E3-60F2-B438-7DEE72CA0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2A86-9EFB-4850-6BBD-D551FD92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6FBAD2-DD63-5D9F-5756-46942C1F3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2DE70D-F2C3-8035-87B4-6ADC8699C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59944A-E533-E8AF-99D9-650EE5AD0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774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E9FC7-711E-D6F5-ADA7-B1C5BD621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860BF3-E166-7FBC-8D04-7AAC81C21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9C2608-A0EB-42F9-25AF-D2D064294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4F578-1C8A-8298-5DBB-6F3546569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9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4C460-8636-F63A-3358-FF466315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3F104B-E08B-4862-7BD0-2D7274C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CFBF6B-7BC4-D2A5-A764-40659EF6F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021A7C-74A0-9CC4-D58E-91F2AEB12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2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DAE0-28D9-6886-97EC-9C57E020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D50F37-0125-CF93-E38D-4E95375D6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AF916F-6017-35A8-9BC9-4CBFC190B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B4FA3C-626A-8875-1EB5-235BC42DA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1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E3DA-CF3F-1F21-F5A0-B5B1806B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E98C25-64F8-6391-80F4-A044B25B7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4BBFDB-5057-E1AC-5C56-CAA17242E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5D3385-DC90-C2E3-04DE-E3663954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41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A9ABE-C38F-53C3-A60E-945BDCD6D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30ABD6-7CF4-8338-C259-DA12D6D89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7119F5-4C39-2A05-06DD-A7641FFDB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3907C7-79D6-5302-CBD2-9F507108B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6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11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463F7-C820-6D6A-66A8-F9EF1D5AF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7E0CB2-696B-0E11-29F2-8E38AD00D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9E6F31-483A-463A-47A1-086234F9E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6FCA91-FDA1-D652-466F-26ABC9C5A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62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6510-BBEA-5FFF-8ADA-58206F58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53859F-F701-104A-97CD-AE9EB57D8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92700C-3BE6-4FDE-8B00-A0DFA532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DA7BC0-717A-3129-CC94-BF10C4048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0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42B3-C52F-5AE1-F4EB-9A13A6ED7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638EB6-C44D-DB7F-5C4E-C4BDA1E70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CD7245-B26F-F9AE-00AC-517DA4A74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1652B1-FB96-02BC-0E97-9D305B9EE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AF8C-DC81-154D-6AA2-54A2069C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5D7F3F-763C-D3E8-9FBB-3C2FEB343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0334C2-1DA1-FB62-56FC-C6855732D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EEBD02-2E6F-937C-B383-03FC95BA0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1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2025/5/15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5.w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81405" y="2204720"/>
            <a:ext cx="10087610" cy="1800225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38481" y="2627802"/>
            <a:ext cx="672680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P203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旋铆设备布局方案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154DE-C18B-EA46-7430-3B8A9582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32C5C77-3DB6-64EC-10D6-7821CCAC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224" y="1124744"/>
            <a:ext cx="5931115" cy="3654525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95EB69E7-FE80-0969-18ED-8E5E53591074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九、改善方案二</a:t>
            </a:r>
            <a:endParaRPr 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BAEA7AE-0AD7-9DF6-1921-0A4DABAB2B57}"/>
              </a:ext>
            </a:extLst>
          </p:cNvPr>
          <p:cNvSpPr/>
          <p:nvPr/>
        </p:nvSpPr>
        <p:spPr>
          <a:xfrm>
            <a:off x="6096000" y="1124744"/>
            <a:ext cx="1512168" cy="1323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1">
            <a:extLst>
              <a:ext uri="{FF2B5EF4-FFF2-40B4-BE49-F238E27FC236}">
                <a16:creationId xmlns:a16="http://schemas.microsoft.com/office/drawing/2014/main" id="{F46477E9-65CC-01C7-3E1E-0A343D30E643}"/>
              </a:ext>
            </a:extLst>
          </p:cNvPr>
          <p:cNvSpPr/>
          <p:nvPr/>
        </p:nvSpPr>
        <p:spPr>
          <a:xfrm>
            <a:off x="182245" y="5328043"/>
            <a:ext cx="657225" cy="866929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说明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2C7B9C-9826-7BBB-9F6F-C3404B6750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3115" y="5149613"/>
            <a:ext cx="11074400" cy="12237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方案二制程区域转移到电泳暂存区西侧，人员及设备归属为冲压车间。占用电泳区域，保留原有一排桌子线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前联动管冷镦机转移到切管机附近，由该区域人员加工，冷镦完成后由北区手工焊接前联动管分总成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取消成品工装，旋铆完成后小批量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个暂存（依单个挂架悬挂数量而定），直接悬挂到电泳挂架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改善旋铆夹具后，由冲压车间手工焊工作站进行支腿分总成焊接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109C5E-BF4A-8C83-71AA-4CA4A7BE8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76" y="1400425"/>
            <a:ext cx="4949561" cy="3440447"/>
          </a:xfrm>
          <a:prstGeom prst="rect">
            <a:avLst/>
          </a:prstGeom>
        </p:spPr>
      </p:pic>
      <p:sp>
        <p:nvSpPr>
          <p:cNvPr id="4" name="箭头: 上 3">
            <a:extLst>
              <a:ext uri="{FF2B5EF4-FFF2-40B4-BE49-F238E27FC236}">
                <a16:creationId xmlns:a16="http://schemas.microsoft.com/office/drawing/2014/main" id="{304E918A-61AC-255F-CB1A-3895776E9AC2}"/>
              </a:ext>
            </a:extLst>
          </p:cNvPr>
          <p:cNvSpPr/>
          <p:nvPr/>
        </p:nvSpPr>
        <p:spPr>
          <a:xfrm rot="13518702">
            <a:off x="2881389" y="2385787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7CB4E9BF-0A85-BFA2-35C4-50AB58FD21CD}"/>
              </a:ext>
            </a:extLst>
          </p:cNvPr>
          <p:cNvSpPr/>
          <p:nvPr/>
        </p:nvSpPr>
        <p:spPr>
          <a:xfrm rot="9051145">
            <a:off x="2885136" y="2900127"/>
            <a:ext cx="280539" cy="51517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25C266A-2704-CAB2-F862-667E3D312967}"/>
              </a:ext>
            </a:extLst>
          </p:cNvPr>
          <p:cNvGrpSpPr/>
          <p:nvPr/>
        </p:nvGrpSpPr>
        <p:grpSpPr>
          <a:xfrm>
            <a:off x="2933459" y="3368016"/>
            <a:ext cx="718308" cy="610869"/>
            <a:chOff x="6979285" y="1946955"/>
            <a:chExt cx="844907" cy="718532"/>
          </a:xfrm>
        </p:grpSpPr>
        <p:sp>
          <p:nvSpPr>
            <p:cNvPr id="8" name="箭头: 右弧形 7">
              <a:extLst>
                <a:ext uri="{FF2B5EF4-FFF2-40B4-BE49-F238E27FC236}">
                  <a16:creationId xmlns:a16="http://schemas.microsoft.com/office/drawing/2014/main" id="{F67123CD-9198-669F-E03C-941ACEB627AC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右弧形 8">
              <a:extLst>
                <a:ext uri="{FF2B5EF4-FFF2-40B4-BE49-F238E27FC236}">
                  <a16:creationId xmlns:a16="http://schemas.microsoft.com/office/drawing/2014/main" id="{88C63AB6-3899-747A-9FFE-737044729589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箭头: 上 10">
            <a:extLst>
              <a:ext uri="{FF2B5EF4-FFF2-40B4-BE49-F238E27FC236}">
                <a16:creationId xmlns:a16="http://schemas.microsoft.com/office/drawing/2014/main" id="{A5002050-267F-3C37-A9F2-2C88CA03375D}"/>
              </a:ext>
            </a:extLst>
          </p:cNvPr>
          <p:cNvSpPr/>
          <p:nvPr/>
        </p:nvSpPr>
        <p:spPr>
          <a:xfrm rot="13117565">
            <a:off x="2893205" y="3776366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5889E9F8-4514-E524-0350-97DA71E79668}"/>
              </a:ext>
            </a:extLst>
          </p:cNvPr>
          <p:cNvSpPr/>
          <p:nvPr/>
        </p:nvSpPr>
        <p:spPr>
          <a:xfrm rot="7782165">
            <a:off x="2973897" y="4133879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744A0518-E7A2-CDD8-0F33-98D57F180339}"/>
              </a:ext>
            </a:extLst>
          </p:cNvPr>
          <p:cNvSpPr/>
          <p:nvPr/>
        </p:nvSpPr>
        <p:spPr>
          <a:xfrm rot="10800000">
            <a:off x="3119311" y="4602670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A0BC27-DE5A-D060-105B-0F494495643B}"/>
              </a:ext>
            </a:extLst>
          </p:cNvPr>
          <p:cNvSpPr txBox="1"/>
          <p:nvPr/>
        </p:nvSpPr>
        <p:spPr>
          <a:xfrm>
            <a:off x="3366028" y="4820743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挂架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1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B292-AB45-4A37-7282-58199F02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9399CBB8-4544-3EC1-F012-4F81E176DC27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十、方案二物流路径</a:t>
            </a:r>
            <a:endParaRPr 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43ACFC-85B5-05F2-7473-6BFB8DB0C199}"/>
              </a:ext>
            </a:extLst>
          </p:cNvPr>
          <p:cNvSpPr txBox="1"/>
          <p:nvPr/>
        </p:nvSpPr>
        <p:spPr>
          <a:xfrm>
            <a:off x="47328" y="1063769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蓝色路径及文字代表电动六向路径信息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红色路径及文字代表电动八向额外路径信息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770DBB-C98C-D0FE-3753-DC12BA966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" y="1688267"/>
            <a:ext cx="7059136" cy="44304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B65091C-141D-1AB6-BC86-67FA469F3E60}"/>
              </a:ext>
            </a:extLst>
          </p:cNvPr>
          <p:cNvSpPr txBox="1"/>
          <p:nvPr/>
        </p:nvSpPr>
        <p:spPr>
          <a:xfrm>
            <a:off x="8131631" y="1079863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齿板、后联动片、左右侧板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17873A-37B5-270E-B952-AA70591868D4}"/>
              </a:ext>
            </a:extLst>
          </p:cNvPr>
          <p:cNvSpPr/>
          <p:nvPr/>
        </p:nvSpPr>
        <p:spPr>
          <a:xfrm>
            <a:off x="2833725" y="5312870"/>
            <a:ext cx="72008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563C78-7FB0-2CFD-65CB-BB44501CC8D6}"/>
              </a:ext>
            </a:extLst>
          </p:cNvPr>
          <p:cNvSpPr/>
          <p:nvPr/>
        </p:nvSpPr>
        <p:spPr>
          <a:xfrm rot="5400000">
            <a:off x="2749090" y="5228235"/>
            <a:ext cx="72008" cy="2412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8B4126-21FC-7573-44CF-BD8399690F04}"/>
              </a:ext>
            </a:extLst>
          </p:cNvPr>
          <p:cNvSpPr/>
          <p:nvPr/>
        </p:nvSpPr>
        <p:spPr>
          <a:xfrm rot="5400000">
            <a:off x="3532087" y="4916826"/>
            <a:ext cx="72008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28DF28-33B6-14FD-E931-E5D74A7B3492}"/>
              </a:ext>
            </a:extLst>
          </p:cNvPr>
          <p:cNvSpPr/>
          <p:nvPr/>
        </p:nvSpPr>
        <p:spPr>
          <a:xfrm>
            <a:off x="4216163" y="4947712"/>
            <a:ext cx="72008" cy="724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E1810F9-975A-AD2A-2461-6B585DBCB5E4}"/>
              </a:ext>
            </a:extLst>
          </p:cNvPr>
          <p:cNvSpPr/>
          <p:nvPr/>
        </p:nvSpPr>
        <p:spPr>
          <a:xfrm rot="5400000">
            <a:off x="4304405" y="4800955"/>
            <a:ext cx="72008" cy="248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1A0BBB-E87A-2EA8-ABBA-4850BDF31F64}"/>
              </a:ext>
            </a:extLst>
          </p:cNvPr>
          <p:cNvSpPr txBox="1"/>
          <p:nvPr/>
        </p:nvSpPr>
        <p:spPr>
          <a:xfrm>
            <a:off x="8131631" y="1725726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35A980-DAA5-C912-6091-820125186129}"/>
              </a:ext>
            </a:extLst>
          </p:cNvPr>
          <p:cNvSpPr/>
          <p:nvPr/>
        </p:nvSpPr>
        <p:spPr>
          <a:xfrm>
            <a:off x="1554891" y="2125713"/>
            <a:ext cx="72008" cy="27258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D2059BD-7B18-EB57-30A3-4F4CD674D25A}"/>
              </a:ext>
            </a:extLst>
          </p:cNvPr>
          <p:cNvSpPr/>
          <p:nvPr/>
        </p:nvSpPr>
        <p:spPr>
          <a:xfrm rot="5400000">
            <a:off x="2885527" y="3444877"/>
            <a:ext cx="72008" cy="2733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A81D56-9BD0-37FA-372D-F7F92DE4A1A4}"/>
              </a:ext>
            </a:extLst>
          </p:cNvPr>
          <p:cNvSpPr txBox="1"/>
          <p:nvPr/>
        </p:nvSpPr>
        <p:spPr>
          <a:xfrm>
            <a:off x="8131631" y="3017452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传动管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3A24EF-1FD7-812D-2388-826DCF8A27A6}"/>
              </a:ext>
            </a:extLst>
          </p:cNvPr>
          <p:cNvSpPr/>
          <p:nvPr/>
        </p:nvSpPr>
        <p:spPr>
          <a:xfrm>
            <a:off x="1554891" y="1974535"/>
            <a:ext cx="72008" cy="23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E4A9721-1447-D0DE-11BE-2DD43220FEBB}"/>
              </a:ext>
            </a:extLst>
          </p:cNvPr>
          <p:cNvSpPr/>
          <p:nvPr/>
        </p:nvSpPr>
        <p:spPr>
          <a:xfrm rot="5400000">
            <a:off x="2241268" y="1449021"/>
            <a:ext cx="72008" cy="14447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B3149F-9508-600C-D760-BE6556B9A123}"/>
              </a:ext>
            </a:extLst>
          </p:cNvPr>
          <p:cNvSpPr txBox="1"/>
          <p:nvPr/>
        </p:nvSpPr>
        <p:spPr>
          <a:xfrm>
            <a:off x="8121799" y="3663315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线束支撑板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7C72AA7-4349-7284-8B00-7028B3923423}"/>
              </a:ext>
            </a:extLst>
          </p:cNvPr>
          <p:cNvSpPr/>
          <p:nvPr/>
        </p:nvSpPr>
        <p:spPr>
          <a:xfrm rot="5400000">
            <a:off x="1778270" y="5125498"/>
            <a:ext cx="76758" cy="4515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A232383-CC69-393E-F20B-F3316FD3C911}"/>
              </a:ext>
            </a:extLst>
          </p:cNvPr>
          <p:cNvSpPr/>
          <p:nvPr/>
        </p:nvSpPr>
        <p:spPr>
          <a:xfrm>
            <a:off x="1590896" y="2135399"/>
            <a:ext cx="72008" cy="32494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645E5DD-B8C0-66C5-190D-8BAA216E9E4B}"/>
              </a:ext>
            </a:extLst>
          </p:cNvPr>
          <p:cNvSpPr/>
          <p:nvPr/>
        </p:nvSpPr>
        <p:spPr>
          <a:xfrm rot="5400000">
            <a:off x="2269345" y="1466279"/>
            <a:ext cx="61405" cy="14183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A1D1C3-7191-967C-EC63-9406345E0143}"/>
              </a:ext>
            </a:extLst>
          </p:cNvPr>
          <p:cNvSpPr txBox="1"/>
          <p:nvPr/>
        </p:nvSpPr>
        <p:spPr>
          <a:xfrm>
            <a:off x="8107514" y="4309178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成品电泳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CC4E621-4219-7A9E-4D9F-1F2FA19CE80E}"/>
              </a:ext>
            </a:extLst>
          </p:cNvPr>
          <p:cNvSpPr txBox="1"/>
          <p:nvPr/>
        </p:nvSpPr>
        <p:spPr>
          <a:xfrm>
            <a:off x="8124014" y="4955041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电动八向焊接（单向搬运）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5562BC7-EB06-884E-C87B-49AB7C089A46}"/>
              </a:ext>
            </a:extLst>
          </p:cNvPr>
          <p:cNvSpPr txBox="1"/>
          <p:nvPr/>
        </p:nvSpPr>
        <p:spPr>
          <a:xfrm>
            <a:off x="8121799" y="5600902"/>
            <a:ext cx="247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电动六向总搬运距离：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211m</a:t>
            </a: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电动八向额外搬运距离：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473m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82BD0E3-FC72-30A1-544F-BCCB84A187E7}"/>
              </a:ext>
            </a:extLst>
          </p:cNvPr>
          <p:cNvSpPr/>
          <p:nvPr/>
        </p:nvSpPr>
        <p:spPr>
          <a:xfrm>
            <a:off x="4216163" y="4775513"/>
            <a:ext cx="72008" cy="1806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2AEED4-3763-17E0-F189-99C7C8A6FDE3}"/>
              </a:ext>
            </a:extLst>
          </p:cNvPr>
          <p:cNvSpPr/>
          <p:nvPr/>
        </p:nvSpPr>
        <p:spPr>
          <a:xfrm rot="5400000">
            <a:off x="4304405" y="4795931"/>
            <a:ext cx="72008" cy="248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EC7B524-9566-9530-8918-CF0B79B30FF0}"/>
              </a:ext>
            </a:extLst>
          </p:cNvPr>
          <p:cNvGrpSpPr/>
          <p:nvPr/>
        </p:nvGrpSpPr>
        <p:grpSpPr>
          <a:xfrm>
            <a:off x="4415899" y="4947712"/>
            <a:ext cx="202873" cy="172529"/>
            <a:chOff x="6979285" y="1946955"/>
            <a:chExt cx="844907" cy="718532"/>
          </a:xfrm>
        </p:grpSpPr>
        <p:sp>
          <p:nvSpPr>
            <p:cNvPr id="33" name="箭头: 右弧形 32">
              <a:extLst>
                <a:ext uri="{FF2B5EF4-FFF2-40B4-BE49-F238E27FC236}">
                  <a16:creationId xmlns:a16="http://schemas.microsoft.com/office/drawing/2014/main" id="{DEC3977E-48F8-415F-3DDC-A7356A8757CE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右弧形 55">
              <a:extLst>
                <a:ext uri="{FF2B5EF4-FFF2-40B4-BE49-F238E27FC236}">
                  <a16:creationId xmlns:a16="http://schemas.microsoft.com/office/drawing/2014/main" id="{62010ED6-6F9D-8C77-D24B-92B41D1B7315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D7FFD41F-27D5-4D10-FCEC-341D342AC777}"/>
              </a:ext>
            </a:extLst>
          </p:cNvPr>
          <p:cNvSpPr/>
          <p:nvPr/>
        </p:nvSpPr>
        <p:spPr>
          <a:xfrm>
            <a:off x="2937194" y="1974535"/>
            <a:ext cx="72008" cy="23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794845-E3ED-A1CB-DBB9-84EFFD6DAA89}"/>
              </a:ext>
            </a:extLst>
          </p:cNvPr>
          <p:cNvSpPr/>
          <p:nvPr/>
        </p:nvSpPr>
        <p:spPr>
          <a:xfrm>
            <a:off x="2932421" y="1974535"/>
            <a:ext cx="72008" cy="23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F0E5BA2-9A19-2086-748E-E1522E69AB9F}"/>
              </a:ext>
            </a:extLst>
          </p:cNvPr>
          <p:cNvSpPr txBox="1"/>
          <p:nvPr/>
        </p:nvSpPr>
        <p:spPr>
          <a:xfrm>
            <a:off x="8136135" y="2371589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左右前联动片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B2AD038-2E74-71A7-68D0-6BEB7C26B448}"/>
              </a:ext>
            </a:extLst>
          </p:cNvPr>
          <p:cNvSpPr/>
          <p:nvPr/>
        </p:nvSpPr>
        <p:spPr>
          <a:xfrm rot="5400000">
            <a:off x="1778271" y="5109534"/>
            <a:ext cx="76758" cy="4515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B20CC12-2AA7-FCDA-EBD9-670ADC67AD8D}"/>
              </a:ext>
            </a:extLst>
          </p:cNvPr>
          <p:cNvSpPr/>
          <p:nvPr/>
        </p:nvSpPr>
        <p:spPr>
          <a:xfrm>
            <a:off x="1590897" y="1974823"/>
            <a:ext cx="72008" cy="3394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CD21477-CF2A-DC39-DF00-A80F656D507C}"/>
              </a:ext>
            </a:extLst>
          </p:cNvPr>
          <p:cNvSpPr/>
          <p:nvPr/>
        </p:nvSpPr>
        <p:spPr>
          <a:xfrm>
            <a:off x="1587076" y="1971586"/>
            <a:ext cx="61950" cy="2476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E021436-4FA9-7ECC-618B-74D7C0577A11}"/>
              </a:ext>
            </a:extLst>
          </p:cNvPr>
          <p:cNvSpPr/>
          <p:nvPr/>
        </p:nvSpPr>
        <p:spPr>
          <a:xfrm rot="5400000">
            <a:off x="2246612" y="1502189"/>
            <a:ext cx="60133" cy="1373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CEA7704-AF54-1297-F035-0DF78A275E01}"/>
              </a:ext>
            </a:extLst>
          </p:cNvPr>
          <p:cNvSpPr/>
          <p:nvPr/>
        </p:nvSpPr>
        <p:spPr>
          <a:xfrm>
            <a:off x="2901678" y="1972748"/>
            <a:ext cx="61950" cy="2464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CADB8E-DB9E-B9F0-DB47-6A0578CD6971}"/>
              </a:ext>
            </a:extLst>
          </p:cNvPr>
          <p:cNvSpPr/>
          <p:nvPr/>
        </p:nvSpPr>
        <p:spPr>
          <a:xfrm rot="5400000">
            <a:off x="2938590" y="1934673"/>
            <a:ext cx="60133" cy="133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AD88B57-E81F-9DC9-7DF3-9AF775B37EC4}"/>
              </a:ext>
            </a:extLst>
          </p:cNvPr>
          <p:cNvSpPr/>
          <p:nvPr/>
        </p:nvSpPr>
        <p:spPr>
          <a:xfrm>
            <a:off x="2997404" y="1971584"/>
            <a:ext cx="61950" cy="3184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1B0213E-49FA-B610-84AB-47ECBE34997D}"/>
              </a:ext>
            </a:extLst>
          </p:cNvPr>
          <p:cNvSpPr/>
          <p:nvPr/>
        </p:nvSpPr>
        <p:spPr>
          <a:xfrm rot="5400000">
            <a:off x="2297348" y="1528059"/>
            <a:ext cx="60133" cy="1463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C2DF649-5038-54D7-AC5E-40EA5EA696A3}"/>
              </a:ext>
            </a:extLst>
          </p:cNvPr>
          <p:cNvSpPr/>
          <p:nvPr/>
        </p:nvSpPr>
        <p:spPr>
          <a:xfrm>
            <a:off x="1587076" y="2229931"/>
            <a:ext cx="61950" cy="26124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D647CE8-B3A8-F518-D018-4E0BC98FCD30}"/>
              </a:ext>
            </a:extLst>
          </p:cNvPr>
          <p:cNvSpPr/>
          <p:nvPr/>
        </p:nvSpPr>
        <p:spPr>
          <a:xfrm rot="5400000">
            <a:off x="2912977" y="3456331"/>
            <a:ext cx="60133" cy="2711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D644F3C-9AB0-E8E1-23C8-3113C6AFC326}"/>
              </a:ext>
            </a:extLst>
          </p:cNvPr>
          <p:cNvSpPr/>
          <p:nvPr/>
        </p:nvSpPr>
        <p:spPr>
          <a:xfrm>
            <a:off x="4237062" y="4782232"/>
            <a:ext cx="69171" cy="2091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0358B7C-FB60-AE4C-4235-75BB7AF0EA64}"/>
              </a:ext>
            </a:extLst>
          </p:cNvPr>
          <p:cNvSpPr/>
          <p:nvPr/>
        </p:nvSpPr>
        <p:spPr>
          <a:xfrm rot="5400000">
            <a:off x="4322178" y="4847354"/>
            <a:ext cx="60133" cy="2217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E5E5CE-61D8-0B52-7129-41EAEACA55AC}"/>
              </a:ext>
            </a:extLst>
          </p:cNvPr>
          <p:cNvSpPr txBox="1"/>
          <p:nvPr/>
        </p:nvSpPr>
        <p:spPr>
          <a:xfrm>
            <a:off x="1685703" y="4070329"/>
            <a:ext cx="4194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旋铆机夹具改善完成前，仍需要旋铆完成后到手工焊进行加工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4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12" grpId="0" animBg="1"/>
      <p:bldP spid="12" grpId="1" animBg="1"/>
      <p:bldP spid="21" grpId="0" animBg="1"/>
      <p:bldP spid="21" grpId="1" animBg="1"/>
      <p:bldP spid="2" grpId="0" animBg="1"/>
      <p:bldP spid="2" grpId="1" animBg="1"/>
      <p:bldP spid="13" grpId="0"/>
      <p:bldP spid="14" grpId="0" animBg="1"/>
      <p:bldP spid="14" grpId="1" animBg="1"/>
      <p:bldP spid="15" grpId="0" animBg="1"/>
      <p:bldP spid="15" grpId="1" animBg="1"/>
      <p:bldP spid="17" grpId="0"/>
      <p:bldP spid="22" grpId="0" animBg="1"/>
      <p:bldP spid="22" grpId="1" animBg="1"/>
      <p:bldP spid="23" grpId="0" animBg="1"/>
      <p:bldP spid="23" grpId="1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  <p:bldP spid="39" grpId="0"/>
      <p:bldP spid="55" grpId="0"/>
      <p:bldP spid="7" grpId="0" animBg="1"/>
      <p:bldP spid="7" grpId="1" animBg="1"/>
      <p:bldP spid="9" grpId="0" animBg="1"/>
      <p:bldP spid="9" grpId="1" animBg="1"/>
      <p:bldP spid="6" grpId="0" animBg="1"/>
      <p:bldP spid="6" grpId="1" animBg="1"/>
      <p:bldP spid="16" grpId="0" animBg="1"/>
      <p:bldP spid="16" grpId="1" animBg="1"/>
      <p:bldP spid="25" grpId="0"/>
      <p:bldP spid="26" grpId="0" animBg="1"/>
      <p:bldP spid="26" grpId="1" animBg="1"/>
      <p:bldP spid="34" grpId="0" animBg="1"/>
      <p:bldP spid="34" grpId="1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454B3-B94D-1DD2-FA7C-3E1ED3A5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5938654-46ED-B0DA-62C8-24490196D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35" y="1547598"/>
            <a:ext cx="4571844" cy="3156937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AB9E8305-8845-8A92-3B1E-76BBE33C934A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十一、改善方案三</a:t>
            </a:r>
            <a:endParaRPr lang="en-US" dirty="0"/>
          </a:p>
        </p:txBody>
      </p:sp>
      <p:sp>
        <p:nvSpPr>
          <p:cNvPr id="27" name="矩形: 圆角 1">
            <a:extLst>
              <a:ext uri="{FF2B5EF4-FFF2-40B4-BE49-F238E27FC236}">
                <a16:creationId xmlns:a16="http://schemas.microsoft.com/office/drawing/2014/main" id="{F36BA16C-8BB7-10BD-2FE3-8AD0D099CE58}"/>
              </a:ext>
            </a:extLst>
          </p:cNvPr>
          <p:cNvSpPr/>
          <p:nvPr/>
        </p:nvSpPr>
        <p:spPr>
          <a:xfrm>
            <a:off x="182245" y="5328043"/>
            <a:ext cx="657225" cy="866929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说明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42A4A8-2788-6810-FBFE-FABEE9E09E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5355" y="5013152"/>
            <a:ext cx="11074400" cy="1587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方案三旋铆机定位到电泳暂存区，人员及设备归属为冲压车间。占用电泳区域，保留原有一排桌子线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前后联动管冷镦机定位在冲压北区，现台钻与摇臂钻区域。冷镦完成后由北区冲压焊接站完成前联动管分总成焊接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取消成品工装，旋铆完成后小批量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个暂存（依单个挂架悬挂数量而定），直接悬挂到电泳挂架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改善旋铆夹具后，由冲压车间手工焊工作站进行支腿分总成焊接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增设一台小型铆接机在冲压北区，完成齿板、后联动片衬套铆接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7A5D676-466C-2EF3-9C40-430257BA46F0}"/>
              </a:ext>
            </a:extLst>
          </p:cNvPr>
          <p:cNvGrpSpPr/>
          <p:nvPr/>
        </p:nvGrpSpPr>
        <p:grpSpPr>
          <a:xfrm>
            <a:off x="2933459" y="3263125"/>
            <a:ext cx="718308" cy="610869"/>
            <a:chOff x="6979285" y="1946955"/>
            <a:chExt cx="844907" cy="718532"/>
          </a:xfrm>
        </p:grpSpPr>
        <p:sp>
          <p:nvSpPr>
            <p:cNvPr id="8" name="箭头: 右弧形 7">
              <a:extLst>
                <a:ext uri="{FF2B5EF4-FFF2-40B4-BE49-F238E27FC236}">
                  <a16:creationId xmlns:a16="http://schemas.microsoft.com/office/drawing/2014/main" id="{84E4A79F-F5C3-8ED9-A8D4-9F8BA9BB2FB4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右弧形 8">
              <a:extLst>
                <a:ext uri="{FF2B5EF4-FFF2-40B4-BE49-F238E27FC236}">
                  <a16:creationId xmlns:a16="http://schemas.microsoft.com/office/drawing/2014/main" id="{28936463-BCF8-9186-93EE-24C5EF08790D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箭头: 上 10">
            <a:extLst>
              <a:ext uri="{FF2B5EF4-FFF2-40B4-BE49-F238E27FC236}">
                <a16:creationId xmlns:a16="http://schemas.microsoft.com/office/drawing/2014/main" id="{1762D6F9-D612-0A01-F953-F22463E2D292}"/>
              </a:ext>
            </a:extLst>
          </p:cNvPr>
          <p:cNvSpPr/>
          <p:nvPr/>
        </p:nvSpPr>
        <p:spPr>
          <a:xfrm rot="13117565">
            <a:off x="2893205" y="3671475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08649CF2-D505-AAA8-C9BD-BD79149B71B5}"/>
              </a:ext>
            </a:extLst>
          </p:cNvPr>
          <p:cNvSpPr/>
          <p:nvPr/>
        </p:nvSpPr>
        <p:spPr>
          <a:xfrm rot="7782165">
            <a:off x="2973897" y="4028988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480D48DA-14A2-4194-4C59-02F2467C99CB}"/>
              </a:ext>
            </a:extLst>
          </p:cNvPr>
          <p:cNvSpPr/>
          <p:nvPr/>
        </p:nvSpPr>
        <p:spPr>
          <a:xfrm rot="10800000">
            <a:off x="3119311" y="4497779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E374CE-FD70-F561-39EA-E6FFAC565062}"/>
              </a:ext>
            </a:extLst>
          </p:cNvPr>
          <p:cNvSpPr txBox="1"/>
          <p:nvPr/>
        </p:nvSpPr>
        <p:spPr>
          <a:xfrm>
            <a:off x="3366028" y="4715852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挂架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D687EA-ADD4-EC46-BF07-4C8185F5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1343534"/>
            <a:ext cx="5719398" cy="344507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7194693-9636-829D-C986-E44C2771E3F2}"/>
              </a:ext>
            </a:extLst>
          </p:cNvPr>
          <p:cNvSpPr/>
          <p:nvPr/>
        </p:nvSpPr>
        <p:spPr>
          <a:xfrm>
            <a:off x="8688288" y="1988840"/>
            <a:ext cx="1512168" cy="2448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1D09C71-B0B7-33BF-8BF4-B26F0D980F3A}"/>
              </a:ext>
            </a:extLst>
          </p:cNvPr>
          <p:cNvSpPr txBox="1"/>
          <p:nvPr/>
        </p:nvSpPr>
        <p:spPr>
          <a:xfrm>
            <a:off x="8868308" y="11374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冲压北区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AFF9A8-6E13-7E80-143F-48C970F40E48}"/>
              </a:ext>
            </a:extLst>
          </p:cNvPr>
          <p:cNvSpPr txBox="1"/>
          <p:nvPr/>
        </p:nvSpPr>
        <p:spPr>
          <a:xfrm>
            <a:off x="2209998" y="1133798"/>
            <a:ext cx="207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电泳暂存区西侧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20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9206-8DBC-E30F-0EB2-D10F6C618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7B541696-F233-9201-625B-A00BBA852E14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十二、方案三物流路径</a:t>
            </a:r>
            <a:endParaRPr 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ABF57B-68E3-53BC-A97F-B233B4A0B7EC}"/>
              </a:ext>
            </a:extLst>
          </p:cNvPr>
          <p:cNvSpPr txBox="1"/>
          <p:nvPr/>
        </p:nvSpPr>
        <p:spPr>
          <a:xfrm>
            <a:off x="47328" y="1063769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蓝色路径及文字代表电动六向路径信息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红色路径及文字代表电动八向额外路径信息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E5FC0-551F-40AB-8880-346E477A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" y="1688267"/>
            <a:ext cx="7059136" cy="44304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F368C3A-C0C6-77A8-7488-A11425E515DA}"/>
              </a:ext>
            </a:extLst>
          </p:cNvPr>
          <p:cNvSpPr txBox="1"/>
          <p:nvPr/>
        </p:nvSpPr>
        <p:spPr>
          <a:xfrm>
            <a:off x="8024304" y="1765301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齿板、后联动片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16B8EC-9F92-C9E3-11C8-2775204D1584}"/>
              </a:ext>
            </a:extLst>
          </p:cNvPr>
          <p:cNvSpPr/>
          <p:nvPr/>
        </p:nvSpPr>
        <p:spPr>
          <a:xfrm flipH="1" flipV="1">
            <a:off x="2866810" y="3011094"/>
            <a:ext cx="72008" cy="108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F93C2D-C3A7-2FCD-CCD5-4E835B60BCDC}"/>
              </a:ext>
            </a:extLst>
          </p:cNvPr>
          <p:cNvSpPr/>
          <p:nvPr/>
        </p:nvSpPr>
        <p:spPr>
          <a:xfrm rot="5400000">
            <a:off x="2951445" y="3934463"/>
            <a:ext cx="72008" cy="2412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72BF9F-3E1D-7C8E-3770-7039F9A0F457}"/>
              </a:ext>
            </a:extLst>
          </p:cNvPr>
          <p:cNvSpPr/>
          <p:nvPr/>
        </p:nvSpPr>
        <p:spPr>
          <a:xfrm rot="5400000" flipV="1">
            <a:off x="2230343" y="2369935"/>
            <a:ext cx="67316" cy="13496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FB92C8-EE38-7979-7924-C681809F4CBF}"/>
              </a:ext>
            </a:extLst>
          </p:cNvPr>
          <p:cNvSpPr/>
          <p:nvPr/>
        </p:nvSpPr>
        <p:spPr>
          <a:xfrm>
            <a:off x="1589184" y="1924149"/>
            <a:ext cx="72008" cy="11542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E08303-B9D5-256F-C24C-D2802B6BA5CD}"/>
              </a:ext>
            </a:extLst>
          </p:cNvPr>
          <p:cNvSpPr txBox="1"/>
          <p:nvPr/>
        </p:nvSpPr>
        <p:spPr>
          <a:xfrm>
            <a:off x="8024304" y="2411164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</a:t>
            </a: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、电动八向前联动管分总成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ED28207-5428-F168-E43D-E70DF04E2459}"/>
              </a:ext>
            </a:extLst>
          </p:cNvPr>
          <p:cNvSpPr/>
          <p:nvPr/>
        </p:nvSpPr>
        <p:spPr>
          <a:xfrm>
            <a:off x="1582428" y="2091455"/>
            <a:ext cx="72008" cy="27258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B86A2F-D39F-E693-FB21-224CA18BE422}"/>
              </a:ext>
            </a:extLst>
          </p:cNvPr>
          <p:cNvSpPr/>
          <p:nvPr/>
        </p:nvSpPr>
        <p:spPr>
          <a:xfrm rot="5400000">
            <a:off x="2913064" y="3410619"/>
            <a:ext cx="72008" cy="2733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4256C7-F365-650F-5C96-6FF7E1FDBE1B}"/>
              </a:ext>
            </a:extLst>
          </p:cNvPr>
          <p:cNvSpPr txBox="1"/>
          <p:nvPr/>
        </p:nvSpPr>
        <p:spPr>
          <a:xfrm>
            <a:off x="8024304" y="3702890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传动管、线束支撑板、前联动管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B2E2BC6-E189-5FAC-4DD6-4BDFF6B1761E}"/>
              </a:ext>
            </a:extLst>
          </p:cNvPr>
          <p:cNvSpPr/>
          <p:nvPr/>
        </p:nvSpPr>
        <p:spPr>
          <a:xfrm>
            <a:off x="1738182" y="1974196"/>
            <a:ext cx="45719" cy="2153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00AD57-BF1B-E7C3-DD0F-94EA992CCEBB}"/>
              </a:ext>
            </a:extLst>
          </p:cNvPr>
          <p:cNvSpPr/>
          <p:nvPr/>
        </p:nvSpPr>
        <p:spPr>
          <a:xfrm rot="5400000">
            <a:off x="1879532" y="2015307"/>
            <a:ext cx="45719" cy="3284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85B83CC-9685-7D26-2B57-633568B041A6}"/>
              </a:ext>
            </a:extLst>
          </p:cNvPr>
          <p:cNvSpPr txBox="1"/>
          <p:nvPr/>
        </p:nvSpPr>
        <p:spPr>
          <a:xfrm>
            <a:off x="8013586" y="4383143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成品电泳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45E42DF-3853-D074-BBB1-95774C211E1C}"/>
              </a:ext>
            </a:extLst>
          </p:cNvPr>
          <p:cNvSpPr txBox="1"/>
          <p:nvPr/>
        </p:nvSpPr>
        <p:spPr>
          <a:xfrm>
            <a:off x="8013586" y="5164296"/>
            <a:ext cx="247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电动六向总搬运距离：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231m</a:t>
            </a: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电动八向额外搬运距离：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0B2BC9-15DD-AC32-AFB6-1305D6582CB7}"/>
              </a:ext>
            </a:extLst>
          </p:cNvPr>
          <p:cNvSpPr/>
          <p:nvPr/>
        </p:nvSpPr>
        <p:spPr>
          <a:xfrm>
            <a:off x="4243700" y="4741255"/>
            <a:ext cx="72008" cy="1806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3FE6E7-0836-A890-6816-DC43330A5673}"/>
              </a:ext>
            </a:extLst>
          </p:cNvPr>
          <p:cNvSpPr/>
          <p:nvPr/>
        </p:nvSpPr>
        <p:spPr>
          <a:xfrm rot="5400000">
            <a:off x="4331942" y="4761673"/>
            <a:ext cx="72008" cy="248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D770AB7-B33F-CB73-B306-430334F7241A}"/>
              </a:ext>
            </a:extLst>
          </p:cNvPr>
          <p:cNvGrpSpPr/>
          <p:nvPr/>
        </p:nvGrpSpPr>
        <p:grpSpPr>
          <a:xfrm>
            <a:off x="4415899" y="4947712"/>
            <a:ext cx="202873" cy="172529"/>
            <a:chOff x="6979285" y="1946955"/>
            <a:chExt cx="844907" cy="718532"/>
          </a:xfrm>
        </p:grpSpPr>
        <p:sp>
          <p:nvSpPr>
            <p:cNvPr id="33" name="箭头: 右弧形 32">
              <a:extLst>
                <a:ext uri="{FF2B5EF4-FFF2-40B4-BE49-F238E27FC236}">
                  <a16:creationId xmlns:a16="http://schemas.microsoft.com/office/drawing/2014/main" id="{0842E5FB-E8CC-F4AA-4F43-866FD9F99777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右弧形 55">
              <a:extLst>
                <a:ext uri="{FF2B5EF4-FFF2-40B4-BE49-F238E27FC236}">
                  <a16:creationId xmlns:a16="http://schemas.microsoft.com/office/drawing/2014/main" id="{523F3016-DF9C-DB27-8001-B8B81155D794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F6E1D53-6FAA-868E-0F92-F6B0CC5B81A4}"/>
              </a:ext>
            </a:extLst>
          </p:cNvPr>
          <p:cNvSpPr txBox="1"/>
          <p:nvPr/>
        </p:nvSpPr>
        <p:spPr>
          <a:xfrm>
            <a:off x="8028808" y="3057027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左右前联动片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357E133-921E-0938-2EAD-52B695FB55DB}"/>
              </a:ext>
            </a:extLst>
          </p:cNvPr>
          <p:cNvSpPr/>
          <p:nvPr/>
        </p:nvSpPr>
        <p:spPr>
          <a:xfrm>
            <a:off x="2020885" y="2164978"/>
            <a:ext cx="45719" cy="1378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B81F36-975B-1BEB-E841-43B489A0F550}"/>
              </a:ext>
            </a:extLst>
          </p:cNvPr>
          <p:cNvSpPr txBox="1"/>
          <p:nvPr/>
        </p:nvSpPr>
        <p:spPr>
          <a:xfrm>
            <a:off x="2182567" y="3899984"/>
            <a:ext cx="4194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旋铆机夹具改善完成前，仍需要旋铆完成后到手工焊进行加工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75B2E20-8BEE-2171-4175-C55785BE58E0}"/>
              </a:ext>
            </a:extLst>
          </p:cNvPr>
          <p:cNvGrpSpPr/>
          <p:nvPr/>
        </p:nvGrpSpPr>
        <p:grpSpPr>
          <a:xfrm>
            <a:off x="1738181" y="1909513"/>
            <a:ext cx="202873" cy="172529"/>
            <a:chOff x="6979285" y="1946955"/>
            <a:chExt cx="844907" cy="718532"/>
          </a:xfrm>
        </p:grpSpPr>
        <p:sp>
          <p:nvSpPr>
            <p:cNvPr id="19" name="箭头: 右弧形 18">
              <a:extLst>
                <a:ext uri="{FF2B5EF4-FFF2-40B4-BE49-F238E27FC236}">
                  <a16:creationId xmlns:a16="http://schemas.microsoft.com/office/drawing/2014/main" id="{99F497CD-1D6E-1078-6C5A-1C6847756C10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箭头: 右弧形 19">
              <a:extLst>
                <a:ext uri="{FF2B5EF4-FFF2-40B4-BE49-F238E27FC236}">
                  <a16:creationId xmlns:a16="http://schemas.microsoft.com/office/drawing/2014/main" id="{182E7E7C-385D-F87F-C54A-344581439249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2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12" grpId="0" animBg="1"/>
      <p:bldP spid="12" grpId="1" animBg="1"/>
      <p:bldP spid="21" grpId="0" animBg="1"/>
      <p:bldP spid="21" grpId="1" animBg="1"/>
      <p:bldP spid="13" grpId="0"/>
      <p:bldP spid="14" grpId="0" animBg="1"/>
      <p:bldP spid="14" grpId="1" animBg="1"/>
      <p:bldP spid="15" grpId="0" animBg="1"/>
      <p:bldP spid="15" grpId="1" animBg="1"/>
      <p:bldP spid="17" grpId="0"/>
      <p:bldP spid="22" grpId="0" animBg="1"/>
      <p:bldP spid="22" grpId="1" animBg="1"/>
      <p:bldP spid="23" grpId="0" animBg="1"/>
      <p:bldP spid="23" grpId="1" animBg="1"/>
      <p:bldP spid="32" grpId="0"/>
      <p:bldP spid="55" grpId="0"/>
      <p:bldP spid="7" grpId="0" animBg="1"/>
      <p:bldP spid="7" grpId="1" animBg="1"/>
      <p:bldP spid="9" grpId="0" animBg="1"/>
      <p:bldP spid="9" grpId="1" animBg="1"/>
      <p:bldP spid="25" grpId="0"/>
      <p:bldP spid="26" grpId="0" animBg="1"/>
      <p:bldP spid="26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D86F-F691-92FA-CD6C-BEB4E5C15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8AC1008C-1DFF-6027-B5B7-9332F9AF3FA0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十一、对比分析</a:t>
            </a:r>
            <a:endParaRPr 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1106646-0A2C-8320-990C-FFFC72002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79442"/>
              </p:ext>
            </p:extLst>
          </p:nvPr>
        </p:nvGraphicFramePr>
        <p:xfrm>
          <a:off x="335360" y="1052736"/>
          <a:ext cx="11521281" cy="5184575"/>
        </p:xfrm>
        <a:graphic>
          <a:graphicData uri="http://schemas.openxmlformats.org/drawingml/2006/table">
            <a:tbl>
              <a:tblPr/>
              <a:tblGrid>
                <a:gridCol w="827169">
                  <a:extLst>
                    <a:ext uri="{9D8B030D-6E8A-4147-A177-3AD203B41FA5}">
                      <a16:colId xmlns:a16="http://schemas.microsoft.com/office/drawing/2014/main" val="1570562410"/>
                    </a:ext>
                  </a:extLst>
                </a:gridCol>
                <a:gridCol w="3564704">
                  <a:extLst>
                    <a:ext uri="{9D8B030D-6E8A-4147-A177-3AD203B41FA5}">
                      <a16:colId xmlns:a16="http://schemas.microsoft.com/office/drawing/2014/main" val="2309477615"/>
                    </a:ext>
                  </a:extLst>
                </a:gridCol>
                <a:gridCol w="3564704">
                  <a:extLst>
                    <a:ext uri="{9D8B030D-6E8A-4147-A177-3AD203B41FA5}">
                      <a16:colId xmlns:a16="http://schemas.microsoft.com/office/drawing/2014/main" val="3497861910"/>
                    </a:ext>
                  </a:extLst>
                </a:gridCol>
                <a:gridCol w="3564704">
                  <a:extLst>
                    <a:ext uri="{9D8B030D-6E8A-4147-A177-3AD203B41FA5}">
                      <a16:colId xmlns:a16="http://schemas.microsoft.com/office/drawing/2014/main" val="2193551938"/>
                    </a:ext>
                  </a:extLst>
                </a:gridCol>
              </a:tblGrid>
              <a:tr h="35755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方案一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方案二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方案三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939779"/>
                  </a:ext>
                </a:extLst>
              </a:tr>
              <a:tr h="1609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方案实施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、变更旋铆机夹具，做出避让槽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、电泳车间现有暂存区西侧清空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、电动八向前联动杆分总成由冲压车间完成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、变更旋铆机夹具，做出避让槽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、电泳车间现有暂存区西侧清空，</a:t>
                      </a:r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保留桌子线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前联动管冷镦机架设在北区前制程，电动八向分总成由北区手工焊完成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、变更旋铆机夹具，做出避让槽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、电泳车间现有暂存区西侧清空，保留桌子线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前后联动管冷镦机架设在北区前制程，电动八向分总成由北区手工焊完成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487556"/>
                  </a:ext>
                </a:extLst>
              </a:tr>
              <a:tr h="1609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优点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、人员利用率高，生产电动六向项目，一名熟练员工可以支撑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小时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台正驾订单；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、搬运距离短，电泳由操作旋铆机人员直接完成挂架；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、所有物料均属于冲压车间，无出入库动作；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、中间物料全部暂存在旋铆机物料暂存区及冲压车间铆接工作站附近，便于管控半成品数量；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、前联动管冷镦距离切管机近，减少管材长距离搬运，就近批次生产；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、电泳区位置、前制程位置均有拓展可能，为未来新项目生产做准备；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、旋铆机附近空间较大，便于临时加人提升产能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、前后联动管冷镦临近切管制程，在冲压北区完成分总成制造；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、旋铆区仅保留旋铆机，最大限度保留未来产品型号、工艺变更可能性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、所有物料均属于冲压车间，无出入库动作；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0324"/>
                  </a:ext>
                </a:extLst>
              </a:tr>
              <a:tr h="1609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缺点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、需要变更旋铆机夹具，有费用产生；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、空间利用率较高，未来其他项目订单如有工艺变更，可能需要再次调整；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、从原材到旋铆成品均为冲压车间内部管控，无库房人员参与管控生产进度，对班组长管理能力有要求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、需要变更旋铆机夹具，有费用产生</a:t>
                      </a:r>
                      <a:b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、有多次跨制程物料转运，需要做出入库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与其他两个对比，无额外缺点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93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79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2500-4FE7-ABB9-CF10-E54791CF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D574DB2A-85C7-DE80-CD97-94BA6813CCC3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</a:t>
            </a:r>
            <a:r>
              <a:rPr lang="en-US" altLang="zh-CN" dirty="0"/>
              <a:t>P203</a:t>
            </a:r>
            <a:r>
              <a:rPr lang="zh-CN" altLang="en-US" dirty="0"/>
              <a:t>电动八向工艺流程</a:t>
            </a:r>
            <a:endParaRPr lang="en-US" dirty="0"/>
          </a:p>
        </p:txBody>
      </p:sp>
      <p:pic>
        <p:nvPicPr>
          <p:cNvPr id="126" name="图片 125">
            <a:extLst>
              <a:ext uri="{FF2B5EF4-FFF2-40B4-BE49-F238E27FC236}">
                <a16:creationId xmlns:a16="http://schemas.microsoft.com/office/drawing/2014/main" id="{D8FD5116-D922-8CDB-F69E-C7C9A7F4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54" y="872873"/>
            <a:ext cx="7939038" cy="5539087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ED6B3FB3-DEE4-405C-5E22-B0AB442150C9}"/>
              </a:ext>
            </a:extLst>
          </p:cNvPr>
          <p:cNvSpPr txBox="1"/>
          <p:nvPr/>
        </p:nvSpPr>
        <p:spPr>
          <a:xfrm>
            <a:off x="4735105" y="924549"/>
            <a:ext cx="1583437" cy="135157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焊接车间手焊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5BDD6542-DC86-05B9-D3B1-CC62AF0A2EDE}"/>
              </a:ext>
            </a:extLst>
          </p:cNvPr>
          <p:cNvSpPr txBox="1"/>
          <p:nvPr/>
        </p:nvSpPr>
        <p:spPr>
          <a:xfrm>
            <a:off x="4735105" y="2276127"/>
            <a:ext cx="1426382" cy="15434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冷镦机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27F2EFB8-380F-B21D-C348-89D201BC2850}"/>
              </a:ext>
            </a:extLst>
          </p:cNvPr>
          <p:cNvSpPr txBox="1"/>
          <p:nvPr/>
        </p:nvSpPr>
        <p:spPr>
          <a:xfrm>
            <a:off x="4735105" y="3819577"/>
            <a:ext cx="4457239" cy="24985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冲压车间铆接、点焊、手焊工作区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9C8B9918-25D7-8735-4615-F92F3E9B5673}"/>
              </a:ext>
            </a:extLst>
          </p:cNvPr>
          <p:cNvSpPr txBox="1"/>
          <p:nvPr/>
        </p:nvSpPr>
        <p:spPr>
          <a:xfrm>
            <a:off x="6187092" y="2276127"/>
            <a:ext cx="1781116" cy="1543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冲压车间铆接、点焊、手焊工作区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A8E73BB4-0FE1-5BD9-5944-C58C2E2DC3A1}"/>
              </a:ext>
            </a:extLst>
          </p:cNvPr>
          <p:cNvSpPr txBox="1"/>
          <p:nvPr/>
        </p:nvSpPr>
        <p:spPr>
          <a:xfrm>
            <a:off x="3791743" y="1268760"/>
            <a:ext cx="768363" cy="68099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冷镦机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E161CBCC-F4DF-E678-E6A3-A6D884CFA852}"/>
              </a:ext>
            </a:extLst>
          </p:cNvPr>
          <p:cNvSpPr txBox="1"/>
          <p:nvPr/>
        </p:nvSpPr>
        <p:spPr>
          <a:xfrm>
            <a:off x="3713376" y="2332660"/>
            <a:ext cx="870455" cy="34726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旋铆机</a:t>
            </a:r>
          </a:p>
        </p:txBody>
      </p:sp>
      <p:sp>
        <p:nvSpPr>
          <p:cNvPr id="142" name="箭头: 左 141">
            <a:extLst>
              <a:ext uri="{FF2B5EF4-FFF2-40B4-BE49-F238E27FC236}">
                <a16:creationId xmlns:a16="http://schemas.microsoft.com/office/drawing/2014/main" id="{BA09E940-8846-09AF-D3AF-E2646EF5B0C8}"/>
              </a:ext>
            </a:extLst>
          </p:cNvPr>
          <p:cNvSpPr/>
          <p:nvPr/>
        </p:nvSpPr>
        <p:spPr>
          <a:xfrm>
            <a:off x="6474743" y="1370707"/>
            <a:ext cx="576064" cy="3952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C135F8A2-5706-262C-C077-68380EBFEE88}"/>
              </a:ext>
            </a:extLst>
          </p:cNvPr>
          <p:cNvSpPr txBox="1"/>
          <p:nvPr/>
        </p:nvSpPr>
        <p:spPr>
          <a:xfrm>
            <a:off x="6963724" y="1259411"/>
            <a:ext cx="12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差异制程</a:t>
            </a:r>
          </a:p>
        </p:txBody>
      </p:sp>
      <p:pic>
        <p:nvPicPr>
          <p:cNvPr id="140" name="图片 139">
            <a:extLst>
              <a:ext uri="{FF2B5EF4-FFF2-40B4-BE49-F238E27FC236}">
                <a16:creationId xmlns:a16="http://schemas.microsoft.com/office/drawing/2014/main" id="{E910320E-BFC7-969A-8589-B444A08A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79" y="872873"/>
            <a:ext cx="7939038" cy="55390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37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5" grpId="0" animBg="1"/>
      <p:bldP spid="137" grpId="0" animBg="1"/>
      <p:bldP spid="138" grpId="0" animBg="1"/>
      <p:bldP spid="139" grpId="0" animBg="1"/>
      <p:bldP spid="142" grpId="0" animBg="1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二、旋铆制程相关物料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BFBFA8-25AF-AC8D-005A-127728DCA894}"/>
              </a:ext>
            </a:extLst>
          </p:cNvPr>
          <p:cNvSpPr txBox="1"/>
          <p:nvPr/>
        </p:nvSpPr>
        <p:spPr>
          <a:xfrm>
            <a:off x="47328" y="1063769"/>
            <a:ext cx="1209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因部分物料前制程物流路径对此次设备规划无影响，仅涉及到以下物料及其物流动线：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000000-0008-0000-0700-0000C0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7993" y="2123133"/>
            <a:ext cx="681343" cy="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3298AFA-1691-685B-4CD6-54B7A2F7E27F}"/>
              </a:ext>
            </a:extLst>
          </p:cNvPr>
          <p:cNvSpPr txBox="1"/>
          <p:nvPr/>
        </p:nvSpPr>
        <p:spPr>
          <a:xfrm>
            <a:off x="7481825" y="3403133"/>
            <a:ext cx="269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齿板衬套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后联动片衬套组合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冲压铆接区到前联动管冷镦物流路径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000000-0008-0000-0700-0000C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402" y="2223198"/>
            <a:ext cx="881116" cy="6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0000000-0008-0000-0700-0000D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 b="17857"/>
          <a:stretch>
            <a:fillRect/>
          </a:stretch>
        </p:blipFill>
        <p:spPr>
          <a:xfrm>
            <a:off x="8778929" y="4543127"/>
            <a:ext cx="1175848" cy="845836"/>
          </a:xfrm>
          <a:prstGeom prst="rect">
            <a:avLst/>
          </a:prstGeom>
          <a:noFill/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0000000-0008-0000-0700-0000D7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855550" y="4626436"/>
            <a:ext cx="1028144" cy="770339"/>
          </a:xfrm>
          <a:prstGeom prst="rect">
            <a:avLst/>
          </a:prstGeom>
          <a:noFill/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97AD41E-7087-3686-4E73-F071A097E8C5}"/>
              </a:ext>
            </a:extLst>
          </p:cNvPr>
          <p:cNvSpPr txBox="1"/>
          <p:nvPr/>
        </p:nvSpPr>
        <p:spPr>
          <a:xfrm>
            <a:off x="7707981" y="5663149"/>
            <a:ext cx="24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前高调左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右前联动片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冲压机台到细管冷镦物流路径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2634D3-B304-B156-DFA8-910DCA9AA8A0}"/>
              </a:ext>
            </a:extLst>
          </p:cNvPr>
          <p:cNvSpPr txBox="1"/>
          <p:nvPr/>
        </p:nvSpPr>
        <p:spPr>
          <a:xfrm>
            <a:off x="4843157" y="5663150"/>
            <a:ext cx="24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传动管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切管机到手工焊物流路径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0000000-0008-0000-0700-0000D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1397388">
            <a:off x="5410923" y="4655833"/>
            <a:ext cx="1800200" cy="964324"/>
          </a:xfrm>
          <a:prstGeom prst="rect">
            <a:avLst/>
          </a:prstGeom>
          <a:noFill/>
        </p:spPr>
      </p:pic>
      <p:pic>
        <p:nvPicPr>
          <p:cNvPr id="18" name="Picture 53">
            <a:extLst>
              <a:ext uri="{FF2B5EF4-FFF2-40B4-BE49-F238E27FC236}">
                <a16:creationId xmlns:a16="http://schemas.microsoft.com/office/drawing/2014/main" id="{00000000-0008-0000-0700-000090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2433936" y="2583891"/>
            <a:ext cx="1564465" cy="864792"/>
          </a:xfrm>
          <a:prstGeom prst="rect">
            <a:avLst/>
          </a:prstGeom>
          <a:noFill/>
        </p:spPr>
      </p:pic>
      <p:pic>
        <p:nvPicPr>
          <p:cNvPr id="19" name="Picture 53">
            <a:extLst>
              <a:ext uri="{FF2B5EF4-FFF2-40B4-BE49-F238E27FC236}">
                <a16:creationId xmlns:a16="http://schemas.microsoft.com/office/drawing/2014/main" id="{00000000-0008-0000-0700-000091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419714" y="1700808"/>
            <a:ext cx="1660062" cy="843306"/>
          </a:xfrm>
          <a:prstGeom prst="rect">
            <a:avLst/>
          </a:prstGeom>
          <a:noFill/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AC1E82B-75C9-7824-CA2B-9F0626A77B99}"/>
              </a:ext>
            </a:extLst>
          </p:cNvPr>
          <p:cNvSpPr txBox="1"/>
          <p:nvPr/>
        </p:nvSpPr>
        <p:spPr>
          <a:xfrm>
            <a:off x="2017961" y="3403133"/>
            <a:ext cx="24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左右边板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仅涉及由铆接工作站开始物流路径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13D059-DD2A-B5FE-0B8B-39D9B314139C}"/>
              </a:ext>
            </a:extLst>
          </p:cNvPr>
          <p:cNvSpPr txBox="1"/>
          <p:nvPr/>
        </p:nvSpPr>
        <p:spPr>
          <a:xfrm>
            <a:off x="1835300" y="5663151"/>
            <a:ext cx="24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线束支撑板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仅涉及由冲压机台开始物流路径</a:t>
            </a:r>
          </a:p>
        </p:txBody>
      </p:sp>
      <p:pic>
        <p:nvPicPr>
          <p:cNvPr id="30" name="Picture 57">
            <a:extLst>
              <a:ext uri="{FF2B5EF4-FFF2-40B4-BE49-F238E27FC236}">
                <a16:creationId xmlns:a16="http://schemas.microsoft.com/office/drawing/2014/main" id="{00000000-0008-0000-0700-00009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233244" flipV="1">
            <a:off x="4949673" y="2598072"/>
            <a:ext cx="2259921" cy="467560"/>
          </a:xfrm>
          <a:prstGeom prst="rect">
            <a:avLst/>
          </a:prstGeom>
          <a:noFill/>
        </p:spPr>
      </p:pic>
      <p:pic>
        <p:nvPicPr>
          <p:cNvPr id="31" name="Picture 61">
            <a:extLst>
              <a:ext uri="{FF2B5EF4-FFF2-40B4-BE49-F238E27FC236}">
                <a16:creationId xmlns:a16="http://schemas.microsoft.com/office/drawing/2014/main" id="{00000000-0008-0000-0700-00009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879536" y="2118959"/>
            <a:ext cx="2414306" cy="383981"/>
          </a:xfrm>
          <a:prstGeom prst="rect">
            <a:avLst/>
          </a:prstGeom>
          <a:noFill/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572DF49-4DA3-1B12-33AC-8768A6FCD447}"/>
              </a:ext>
            </a:extLst>
          </p:cNvPr>
          <p:cNvSpPr txBox="1"/>
          <p:nvPr/>
        </p:nvSpPr>
        <p:spPr>
          <a:xfrm>
            <a:off x="4749893" y="3403133"/>
            <a:ext cx="247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切管机开始到旋铆组合物流路径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828AF6F-13A3-B126-3FDB-B35BB9202B60}"/>
              </a:ext>
            </a:extLst>
          </p:cNvPr>
          <p:cNvSpPr/>
          <p:nvPr/>
        </p:nvSpPr>
        <p:spPr>
          <a:xfrm>
            <a:off x="1415480" y="4339237"/>
            <a:ext cx="9145016" cy="20082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FF1044D-5C3F-C74F-F7CB-BC8ABBAA591A}"/>
              </a:ext>
            </a:extLst>
          </p:cNvPr>
          <p:cNvSpPr txBox="1"/>
          <p:nvPr/>
        </p:nvSpPr>
        <p:spPr>
          <a:xfrm>
            <a:off x="10625891" y="5065797"/>
            <a:ext cx="12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相关物料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000000-0008-0000-0500-000033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518" y="4526388"/>
            <a:ext cx="1538599" cy="103845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FF18-7410-3F11-19C4-6FD17F1F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A8EF9313-E95E-C20F-70D9-E59E853DAC5F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三、工时信息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58E388-7CB2-35BE-F6CD-3587E8DD86BE}"/>
              </a:ext>
            </a:extLst>
          </p:cNvPr>
          <p:cNvSpPr txBox="1"/>
          <p:nvPr/>
        </p:nvSpPr>
        <p:spPr>
          <a:xfrm>
            <a:off x="47328" y="1063769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小时生产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个正驾电动六向计，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OEE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，联动管冷镦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旋铆需要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0.93</a:t>
            </a: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此次改善均在此数据基础实施，两个方案均对搬运、操作有效率提升，不在此报告体现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5B2B4C9-7CB2-2DD3-F0C9-588BF608D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90277"/>
              </p:ext>
            </p:extLst>
          </p:nvPr>
        </p:nvGraphicFramePr>
        <p:xfrm>
          <a:off x="1199456" y="1916829"/>
          <a:ext cx="10153073" cy="3877402"/>
        </p:xfrm>
        <a:graphic>
          <a:graphicData uri="http://schemas.openxmlformats.org/drawingml/2006/table">
            <a:tbl>
              <a:tblPr/>
              <a:tblGrid>
                <a:gridCol w="3155263">
                  <a:extLst>
                    <a:ext uri="{9D8B030D-6E8A-4147-A177-3AD203B41FA5}">
                      <a16:colId xmlns:a16="http://schemas.microsoft.com/office/drawing/2014/main" val="4245827371"/>
                    </a:ext>
                  </a:extLst>
                </a:gridCol>
                <a:gridCol w="1686972">
                  <a:extLst>
                    <a:ext uri="{9D8B030D-6E8A-4147-A177-3AD203B41FA5}">
                      <a16:colId xmlns:a16="http://schemas.microsoft.com/office/drawing/2014/main" val="917398507"/>
                    </a:ext>
                  </a:extLst>
                </a:gridCol>
                <a:gridCol w="1686972">
                  <a:extLst>
                    <a:ext uri="{9D8B030D-6E8A-4147-A177-3AD203B41FA5}">
                      <a16:colId xmlns:a16="http://schemas.microsoft.com/office/drawing/2014/main" val="1059131203"/>
                    </a:ext>
                  </a:extLst>
                </a:gridCol>
                <a:gridCol w="1936894">
                  <a:extLst>
                    <a:ext uri="{9D8B030D-6E8A-4147-A177-3AD203B41FA5}">
                      <a16:colId xmlns:a16="http://schemas.microsoft.com/office/drawing/2014/main" val="3799222921"/>
                    </a:ext>
                  </a:extLst>
                </a:gridCol>
                <a:gridCol w="1686972">
                  <a:extLst>
                    <a:ext uri="{9D8B030D-6E8A-4147-A177-3AD203B41FA5}">
                      <a16:colId xmlns:a16="http://schemas.microsoft.com/office/drawing/2014/main" val="2200893830"/>
                    </a:ext>
                  </a:extLst>
                </a:gridCol>
              </a:tblGrid>
              <a:tr h="3808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工位名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</a:t>
                      </a:r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单班</a:t>
                      </a:r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b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标准人力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29792"/>
                  </a:ext>
                </a:extLst>
              </a:tr>
              <a:tr h="3808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电动六向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电动八向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502836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前联动管冷镦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36491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后联动管冷镦一序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299176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后联动管冷镦二序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33589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人工组装底支架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7229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旋铆加工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740896"/>
                  </a:ext>
                </a:extLst>
              </a:tr>
              <a:tr h="519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19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5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四、目前布局方案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518D49-A824-F531-29C3-0E6CE550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1359818"/>
            <a:ext cx="4535686" cy="4025941"/>
          </a:xfrm>
          <a:prstGeom prst="rect">
            <a:avLst/>
          </a:prstGeom>
        </p:spPr>
      </p:pic>
      <p:sp>
        <p:nvSpPr>
          <p:cNvPr id="7" name="箭头: 上 6">
            <a:extLst>
              <a:ext uri="{FF2B5EF4-FFF2-40B4-BE49-F238E27FC236}">
                <a16:creationId xmlns:a16="http://schemas.microsoft.com/office/drawing/2014/main" id="{22F68436-F919-AB1E-DC11-8C5C05EED0B6}"/>
              </a:ext>
            </a:extLst>
          </p:cNvPr>
          <p:cNvSpPr/>
          <p:nvPr/>
        </p:nvSpPr>
        <p:spPr>
          <a:xfrm rot="16200000">
            <a:off x="3328901" y="4159991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箭头: 上 12">
            <a:extLst>
              <a:ext uri="{FF2B5EF4-FFF2-40B4-BE49-F238E27FC236}">
                <a16:creationId xmlns:a16="http://schemas.microsoft.com/office/drawing/2014/main" id="{F40B418E-FEFC-A848-4B13-8473DF90C2D7}"/>
              </a:ext>
            </a:extLst>
          </p:cNvPr>
          <p:cNvSpPr/>
          <p:nvPr/>
        </p:nvSpPr>
        <p:spPr>
          <a:xfrm rot="18900000">
            <a:off x="3580928" y="2157850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上 13">
            <a:extLst>
              <a:ext uri="{FF2B5EF4-FFF2-40B4-BE49-F238E27FC236}">
                <a16:creationId xmlns:a16="http://schemas.microsoft.com/office/drawing/2014/main" id="{51B006D5-31A4-F1B5-E6BB-0A883EDFDEF3}"/>
              </a:ext>
            </a:extLst>
          </p:cNvPr>
          <p:cNvSpPr/>
          <p:nvPr/>
        </p:nvSpPr>
        <p:spPr>
          <a:xfrm rot="10800000">
            <a:off x="3076873" y="2228904"/>
            <a:ext cx="288032" cy="2066161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id="{5499678E-D1A0-BB3E-80A1-CAB4783C62D2}"/>
              </a:ext>
            </a:extLst>
          </p:cNvPr>
          <p:cNvSpPr/>
          <p:nvPr/>
        </p:nvSpPr>
        <p:spPr>
          <a:xfrm rot="18900000">
            <a:off x="2444774" y="3889868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A2E0EC51-609C-04F7-C7A7-72DF943CC12E}"/>
              </a:ext>
            </a:extLst>
          </p:cNvPr>
          <p:cNvSpPr/>
          <p:nvPr/>
        </p:nvSpPr>
        <p:spPr>
          <a:xfrm rot="3600000">
            <a:off x="2454999" y="3120758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上 16">
            <a:extLst>
              <a:ext uri="{FF2B5EF4-FFF2-40B4-BE49-F238E27FC236}">
                <a16:creationId xmlns:a16="http://schemas.microsoft.com/office/drawing/2014/main" id="{B824C34C-267A-59B6-9196-FD3F6F106773}"/>
              </a:ext>
            </a:extLst>
          </p:cNvPr>
          <p:cNvSpPr/>
          <p:nvPr/>
        </p:nvSpPr>
        <p:spPr>
          <a:xfrm rot="10800000">
            <a:off x="2972854" y="3261985"/>
            <a:ext cx="288032" cy="206616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B5C845B-EE6F-825D-EE3C-D340B6FC030A}"/>
              </a:ext>
            </a:extLst>
          </p:cNvPr>
          <p:cNvGrpSpPr/>
          <p:nvPr/>
        </p:nvGrpSpPr>
        <p:grpSpPr>
          <a:xfrm>
            <a:off x="2430573" y="4250600"/>
            <a:ext cx="718308" cy="610869"/>
            <a:chOff x="6979285" y="1946955"/>
            <a:chExt cx="844907" cy="718532"/>
          </a:xfrm>
        </p:grpSpPr>
        <p:sp>
          <p:nvSpPr>
            <p:cNvPr id="18" name="箭头: 右弧形 17">
              <a:extLst>
                <a:ext uri="{FF2B5EF4-FFF2-40B4-BE49-F238E27FC236}">
                  <a16:creationId xmlns:a16="http://schemas.microsoft.com/office/drawing/2014/main" id="{EAD03FF6-FB73-2E52-8E07-29D06373DD3D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箭头: 右弧形 18">
              <a:extLst>
                <a:ext uri="{FF2B5EF4-FFF2-40B4-BE49-F238E27FC236}">
                  <a16:creationId xmlns:a16="http://schemas.microsoft.com/office/drawing/2014/main" id="{8EBFF830-6A22-75E2-4AE5-A319E33F17DD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8DA136D3-2438-1E33-871C-649568B68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72" y="1701230"/>
            <a:ext cx="4987636" cy="359109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6CC5A96-BA65-1C51-2A19-B7D901B3E549}"/>
              </a:ext>
            </a:extLst>
          </p:cNvPr>
          <p:cNvSpPr/>
          <p:nvPr/>
        </p:nvSpPr>
        <p:spPr>
          <a:xfrm>
            <a:off x="10272464" y="4141896"/>
            <a:ext cx="1008112" cy="1062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48D38B-8CDC-5209-309D-F0076513076B}"/>
              </a:ext>
            </a:extLst>
          </p:cNvPr>
          <p:cNvSpPr txBox="1"/>
          <p:nvPr/>
        </p:nvSpPr>
        <p:spPr>
          <a:xfrm>
            <a:off x="47328" y="1063769"/>
            <a:ext cx="12097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目前设备摆放在底座模块化南侧区域</a:t>
            </a:r>
          </a:p>
        </p:txBody>
      </p:sp>
      <p:sp>
        <p:nvSpPr>
          <p:cNvPr id="27" name="矩形: 圆角 1">
            <a:extLst>
              <a:ext uri="{FF2B5EF4-FFF2-40B4-BE49-F238E27FC236}">
                <a16:creationId xmlns:a16="http://schemas.microsoft.com/office/drawing/2014/main" id="{A2E57B88-57BC-A5F7-EFF1-ED166B7267F0}"/>
              </a:ext>
            </a:extLst>
          </p:cNvPr>
          <p:cNvSpPr/>
          <p:nvPr/>
        </p:nvSpPr>
        <p:spPr>
          <a:xfrm>
            <a:off x="182245" y="5373216"/>
            <a:ext cx="657225" cy="866929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说明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C63887E-9EE5-7823-9FC6-091A5C72DB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84250" y="5373563"/>
            <a:ext cx="11074400" cy="8665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目前方案位于底座模块化产线南侧，冲压件到本区域、本区域到后工序电泳距离均比较远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目前方案，电动八向流程，旋铆成品需要转运到手工焊接台，焊接完成后再转运到电泳车间，搬运距离远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A9AC7-F5CC-0CB3-ADCB-E0D27EE5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73643875-204E-A0F9-9A06-04E0318224CA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五、目前布局物流路径</a:t>
            </a:r>
            <a:endParaRPr 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D0837A0-3E3E-EAFD-D612-C336FB89610D}"/>
              </a:ext>
            </a:extLst>
          </p:cNvPr>
          <p:cNvSpPr txBox="1"/>
          <p:nvPr/>
        </p:nvSpPr>
        <p:spPr>
          <a:xfrm>
            <a:off x="47328" y="1063769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蓝色路径及文字代表电动六向路径信息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红色路径及文字代表电动八向额外路径信息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D4477B-4FD9-5A76-B90B-3B478DC1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" y="1688267"/>
            <a:ext cx="7059136" cy="44304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F51895-06D6-BC50-BE70-D5046D7F9894}"/>
              </a:ext>
            </a:extLst>
          </p:cNvPr>
          <p:cNvSpPr txBox="1"/>
          <p:nvPr/>
        </p:nvSpPr>
        <p:spPr>
          <a:xfrm>
            <a:off x="8112223" y="1888163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齿板、后联动片、</a:t>
            </a: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左右前联动片、</a:t>
            </a:r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左右侧板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A5283A-F7EC-A8D9-C4C9-6561DB989128}"/>
              </a:ext>
            </a:extLst>
          </p:cNvPr>
          <p:cNvSpPr/>
          <p:nvPr/>
        </p:nvSpPr>
        <p:spPr>
          <a:xfrm>
            <a:off x="2855640" y="5301208"/>
            <a:ext cx="72008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ABD4E6-9333-E51C-4949-CAFF53276F52}"/>
              </a:ext>
            </a:extLst>
          </p:cNvPr>
          <p:cNvSpPr/>
          <p:nvPr/>
        </p:nvSpPr>
        <p:spPr>
          <a:xfrm rot="5400000">
            <a:off x="2459596" y="4905164"/>
            <a:ext cx="72008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A464B4-2C17-6E6A-BD68-9FF7589E4E17}"/>
              </a:ext>
            </a:extLst>
          </p:cNvPr>
          <p:cNvSpPr/>
          <p:nvPr/>
        </p:nvSpPr>
        <p:spPr>
          <a:xfrm rot="5400000">
            <a:off x="3554002" y="4905164"/>
            <a:ext cx="72008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466F6AC-44C6-9B97-6A7D-673FC57F14A3}"/>
              </a:ext>
            </a:extLst>
          </p:cNvPr>
          <p:cNvSpPr/>
          <p:nvPr/>
        </p:nvSpPr>
        <p:spPr>
          <a:xfrm>
            <a:off x="4238078" y="4725144"/>
            <a:ext cx="72008" cy="9351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9AF4410-57B0-6428-CA57-1A014E9B82E5}"/>
              </a:ext>
            </a:extLst>
          </p:cNvPr>
          <p:cNvSpPr/>
          <p:nvPr/>
        </p:nvSpPr>
        <p:spPr>
          <a:xfrm rot="5400000">
            <a:off x="5203043" y="3749737"/>
            <a:ext cx="72008" cy="20019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702456-E688-9FE1-394C-1A6ADE4F64A5}"/>
              </a:ext>
            </a:extLst>
          </p:cNvPr>
          <p:cNvSpPr/>
          <p:nvPr/>
        </p:nvSpPr>
        <p:spPr>
          <a:xfrm>
            <a:off x="6168008" y="4546042"/>
            <a:ext cx="72008" cy="2406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5A90DF-E412-B435-A9F6-D006D8C2FA7F}"/>
              </a:ext>
            </a:extLst>
          </p:cNvPr>
          <p:cNvSpPr txBox="1"/>
          <p:nvPr/>
        </p:nvSpPr>
        <p:spPr>
          <a:xfrm>
            <a:off x="8112223" y="2508780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9338BC-A871-425B-D691-1EB43B87013E}"/>
              </a:ext>
            </a:extLst>
          </p:cNvPr>
          <p:cNvSpPr/>
          <p:nvPr/>
        </p:nvSpPr>
        <p:spPr>
          <a:xfrm>
            <a:off x="1608644" y="2060848"/>
            <a:ext cx="72008" cy="27258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F8AFE5-AC33-3D8A-49E1-28B32A3DF4E4}"/>
              </a:ext>
            </a:extLst>
          </p:cNvPr>
          <p:cNvSpPr/>
          <p:nvPr/>
        </p:nvSpPr>
        <p:spPr>
          <a:xfrm rot="5400000">
            <a:off x="3881078" y="2438214"/>
            <a:ext cx="86504" cy="46313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97DC2A5-81C5-2B2A-A7F7-B663262A7541}"/>
              </a:ext>
            </a:extLst>
          </p:cNvPr>
          <p:cNvSpPr/>
          <p:nvPr/>
        </p:nvSpPr>
        <p:spPr>
          <a:xfrm>
            <a:off x="6168008" y="4527960"/>
            <a:ext cx="72008" cy="2406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5DF91D-BE78-BCA9-9A57-DBDA0601B3E5}"/>
              </a:ext>
            </a:extLst>
          </p:cNvPr>
          <p:cNvSpPr txBox="1"/>
          <p:nvPr/>
        </p:nvSpPr>
        <p:spPr>
          <a:xfrm>
            <a:off x="8112223" y="3129397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传动管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3F2A5F6-6F9A-F5FF-6296-0FF10AD243A7}"/>
              </a:ext>
            </a:extLst>
          </p:cNvPr>
          <p:cNvSpPr/>
          <p:nvPr/>
        </p:nvSpPr>
        <p:spPr>
          <a:xfrm>
            <a:off x="1608644" y="2042766"/>
            <a:ext cx="72008" cy="187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988A5BB-01AA-5E08-A979-7356D02A5DBF}"/>
              </a:ext>
            </a:extLst>
          </p:cNvPr>
          <p:cNvSpPr/>
          <p:nvPr/>
        </p:nvSpPr>
        <p:spPr>
          <a:xfrm rot="5400000">
            <a:off x="2237671" y="3218443"/>
            <a:ext cx="71090" cy="132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9CC94D2-2BCB-F819-E62E-03AD158CEF57}"/>
              </a:ext>
            </a:extLst>
          </p:cNvPr>
          <p:cNvSpPr/>
          <p:nvPr/>
        </p:nvSpPr>
        <p:spPr>
          <a:xfrm>
            <a:off x="2869926" y="3870629"/>
            <a:ext cx="67862" cy="4147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A75F124-3685-FCFD-8D14-024C4CA1F9DA}"/>
              </a:ext>
            </a:extLst>
          </p:cNvPr>
          <p:cNvSpPr/>
          <p:nvPr/>
        </p:nvSpPr>
        <p:spPr>
          <a:xfrm rot="5400000">
            <a:off x="2970751" y="4106139"/>
            <a:ext cx="71092" cy="274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679B9E9-4629-E922-A4A5-52805685C128}"/>
              </a:ext>
            </a:extLst>
          </p:cNvPr>
          <p:cNvSpPr txBox="1"/>
          <p:nvPr/>
        </p:nvSpPr>
        <p:spPr>
          <a:xfrm>
            <a:off x="8112223" y="3750014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线束支撑板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394202D-BEE1-3128-C189-59D203E7B313}"/>
              </a:ext>
            </a:extLst>
          </p:cNvPr>
          <p:cNvSpPr/>
          <p:nvPr/>
        </p:nvSpPr>
        <p:spPr>
          <a:xfrm rot="5400000">
            <a:off x="2452348" y="4909781"/>
            <a:ext cx="86504" cy="864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A2B64DB-6316-D6EB-C7E3-A713B27C1A89}"/>
              </a:ext>
            </a:extLst>
          </p:cNvPr>
          <p:cNvSpPr/>
          <p:nvPr/>
        </p:nvSpPr>
        <p:spPr>
          <a:xfrm>
            <a:off x="2850740" y="4206592"/>
            <a:ext cx="76907" cy="1155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595A50A-8FCC-82FE-C887-B1AB895F03AB}"/>
              </a:ext>
            </a:extLst>
          </p:cNvPr>
          <p:cNvSpPr/>
          <p:nvPr/>
        </p:nvSpPr>
        <p:spPr>
          <a:xfrm rot="5400000">
            <a:off x="2952568" y="4113806"/>
            <a:ext cx="71092" cy="274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DD1B492-49B0-6470-0EC1-133AC6EAD801}"/>
              </a:ext>
            </a:extLst>
          </p:cNvPr>
          <p:cNvSpPr txBox="1"/>
          <p:nvPr/>
        </p:nvSpPr>
        <p:spPr>
          <a:xfrm>
            <a:off x="8097938" y="4370631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成品电泳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85*2</a:t>
            </a:r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844B3BD-AE53-C8E1-32E0-E8DD655CEBD3}"/>
              </a:ext>
            </a:extLst>
          </p:cNvPr>
          <p:cNvSpPr/>
          <p:nvPr/>
        </p:nvSpPr>
        <p:spPr>
          <a:xfrm>
            <a:off x="6161720" y="4527959"/>
            <a:ext cx="72008" cy="641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DD19789-82F9-8A87-8FE2-051ECE288D34}"/>
              </a:ext>
            </a:extLst>
          </p:cNvPr>
          <p:cNvSpPr/>
          <p:nvPr/>
        </p:nvSpPr>
        <p:spPr>
          <a:xfrm rot="5400000">
            <a:off x="5759596" y="4701507"/>
            <a:ext cx="84547" cy="8519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CAE6A80-2ABB-E29A-F251-DC67FEB54F4E}"/>
              </a:ext>
            </a:extLst>
          </p:cNvPr>
          <p:cNvSpPr/>
          <p:nvPr/>
        </p:nvSpPr>
        <p:spPr>
          <a:xfrm>
            <a:off x="5373743" y="4954952"/>
            <a:ext cx="72008" cy="209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2A7D108-F2E6-9F2D-18BF-EFB5B9219BA3}"/>
              </a:ext>
            </a:extLst>
          </p:cNvPr>
          <p:cNvSpPr/>
          <p:nvPr/>
        </p:nvSpPr>
        <p:spPr>
          <a:xfrm rot="5400000">
            <a:off x="5719551" y="4576542"/>
            <a:ext cx="84547" cy="7761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8CFA824-0492-A56D-0563-FCB4A2405FBA}"/>
              </a:ext>
            </a:extLst>
          </p:cNvPr>
          <p:cNvSpPr/>
          <p:nvPr/>
        </p:nvSpPr>
        <p:spPr>
          <a:xfrm>
            <a:off x="6077902" y="4527959"/>
            <a:ext cx="72008" cy="4789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A4B4FA6-91A9-5B30-A6AB-58DDD7A1AE5B}"/>
              </a:ext>
            </a:extLst>
          </p:cNvPr>
          <p:cNvSpPr txBox="1"/>
          <p:nvPr/>
        </p:nvSpPr>
        <p:spPr>
          <a:xfrm>
            <a:off x="8114438" y="5059825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电动八向焊接后电泳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237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DE91B86-6A70-BA5C-4C5D-20D5004F3195}"/>
              </a:ext>
            </a:extLst>
          </p:cNvPr>
          <p:cNvSpPr/>
          <p:nvPr/>
        </p:nvSpPr>
        <p:spPr>
          <a:xfrm>
            <a:off x="6167623" y="4522927"/>
            <a:ext cx="72008" cy="2637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3C65BAB-76B4-2C09-DF47-AA49DD3C4FAC}"/>
              </a:ext>
            </a:extLst>
          </p:cNvPr>
          <p:cNvSpPr/>
          <p:nvPr/>
        </p:nvSpPr>
        <p:spPr>
          <a:xfrm rot="5400000">
            <a:off x="5196211" y="3753233"/>
            <a:ext cx="79000" cy="20019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C4C846C-4623-E16A-998C-DEAA1631C5D9}"/>
              </a:ext>
            </a:extLst>
          </p:cNvPr>
          <p:cNvSpPr/>
          <p:nvPr/>
        </p:nvSpPr>
        <p:spPr>
          <a:xfrm>
            <a:off x="4238078" y="3903502"/>
            <a:ext cx="67862" cy="8820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C3B1B5C-1A88-091C-7C27-DD750BC3DCB7}"/>
              </a:ext>
            </a:extLst>
          </p:cNvPr>
          <p:cNvSpPr/>
          <p:nvPr/>
        </p:nvSpPr>
        <p:spPr>
          <a:xfrm rot="5400000">
            <a:off x="3879589" y="3530469"/>
            <a:ext cx="56161" cy="802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7F71CF5-CC04-5AE7-AB30-65AD9A5B2875}"/>
              </a:ext>
            </a:extLst>
          </p:cNvPr>
          <p:cNvSpPr/>
          <p:nvPr/>
        </p:nvSpPr>
        <p:spPr>
          <a:xfrm>
            <a:off x="3499564" y="3903502"/>
            <a:ext cx="67862" cy="3747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B56D6DA-7F38-95EB-32B6-ABB34A3C9DFA}"/>
              </a:ext>
            </a:extLst>
          </p:cNvPr>
          <p:cNvSpPr/>
          <p:nvPr/>
        </p:nvSpPr>
        <p:spPr>
          <a:xfrm rot="5400000">
            <a:off x="3349041" y="4059865"/>
            <a:ext cx="56162" cy="3806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678C095-04E9-02F0-A13E-7101BA2C1BF9}"/>
              </a:ext>
            </a:extLst>
          </p:cNvPr>
          <p:cNvSpPr/>
          <p:nvPr/>
        </p:nvSpPr>
        <p:spPr>
          <a:xfrm>
            <a:off x="3184745" y="4149080"/>
            <a:ext cx="65789" cy="123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B0B4BF8-9EB7-6BCD-63C6-1E08A3A1AE20}"/>
              </a:ext>
            </a:extLst>
          </p:cNvPr>
          <p:cNvSpPr/>
          <p:nvPr/>
        </p:nvSpPr>
        <p:spPr>
          <a:xfrm rot="5400000">
            <a:off x="3272680" y="4032887"/>
            <a:ext cx="71090" cy="2469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74A0149-9764-7A77-E7E5-8634C7A42BC7}"/>
              </a:ext>
            </a:extLst>
          </p:cNvPr>
          <p:cNvSpPr/>
          <p:nvPr/>
        </p:nvSpPr>
        <p:spPr>
          <a:xfrm>
            <a:off x="3362187" y="3832789"/>
            <a:ext cx="65789" cy="349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44D368A-1A95-4E82-9DBC-E6D8D688DB09}"/>
              </a:ext>
            </a:extLst>
          </p:cNvPr>
          <p:cNvSpPr/>
          <p:nvPr/>
        </p:nvSpPr>
        <p:spPr>
          <a:xfrm rot="5400000">
            <a:off x="3843902" y="3353896"/>
            <a:ext cx="55767" cy="1022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637D7D9-67E4-2F33-DD98-E2125226D679}"/>
              </a:ext>
            </a:extLst>
          </p:cNvPr>
          <p:cNvSpPr/>
          <p:nvPr/>
        </p:nvSpPr>
        <p:spPr>
          <a:xfrm>
            <a:off x="4315206" y="3864598"/>
            <a:ext cx="67862" cy="8356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52B0EEC-3535-CD07-C06C-A6537C70F3D3}"/>
              </a:ext>
            </a:extLst>
          </p:cNvPr>
          <p:cNvSpPr/>
          <p:nvPr/>
        </p:nvSpPr>
        <p:spPr>
          <a:xfrm rot="5400000">
            <a:off x="4852906" y="4107361"/>
            <a:ext cx="55767" cy="11299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945A3AC-DF82-A55A-A3C3-59847F9F7D27}"/>
              </a:ext>
            </a:extLst>
          </p:cNvPr>
          <p:cNvSpPr/>
          <p:nvPr/>
        </p:nvSpPr>
        <p:spPr>
          <a:xfrm>
            <a:off x="5377889" y="4654820"/>
            <a:ext cx="67861" cy="509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F6A063A-5E05-40F0-3976-B27F7DB6750C}"/>
              </a:ext>
            </a:extLst>
          </p:cNvPr>
          <p:cNvSpPr/>
          <p:nvPr/>
        </p:nvSpPr>
        <p:spPr>
          <a:xfrm rot="5400000">
            <a:off x="5735753" y="4752616"/>
            <a:ext cx="54219" cy="7699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7556780-0A7F-ADC0-AADD-8EAF35A1CBAB}"/>
              </a:ext>
            </a:extLst>
          </p:cNvPr>
          <p:cNvSpPr/>
          <p:nvPr/>
        </p:nvSpPr>
        <p:spPr>
          <a:xfrm>
            <a:off x="6079975" y="4522927"/>
            <a:ext cx="67861" cy="6432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FBB22AA-5D51-17F0-A029-BEAB5004FDB3}"/>
              </a:ext>
            </a:extLst>
          </p:cNvPr>
          <p:cNvSpPr txBox="1"/>
          <p:nvPr/>
        </p:nvSpPr>
        <p:spPr>
          <a:xfrm>
            <a:off x="8112223" y="5700225"/>
            <a:ext cx="247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电动六向总搬运距离：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485m</a:t>
            </a: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电动八向额外搬运距离：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387m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477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"/>
                            </p:stCondLst>
                            <p:childTnLst>
                              <p:par>
                                <p:cTn id="2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12" grpId="0" animBg="1"/>
      <p:bldP spid="12" grpId="1" animBg="1"/>
      <p:bldP spid="21" grpId="0" animBg="1"/>
      <p:bldP spid="21" grpId="1" animBg="1"/>
      <p:bldP spid="2" grpId="0" animBg="1"/>
      <p:bldP spid="2" grpId="1" animBg="1"/>
      <p:bldP spid="6" grpId="0" animBg="1"/>
      <p:bldP spid="6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6071-1B4F-F0FB-8FCF-A792C242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C01C05E4-E307-8EF3-F73A-226386B505B8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六、改善方向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01E77F-85E2-96FF-E1D0-1FDFC381D6EC}"/>
              </a:ext>
            </a:extLst>
          </p:cNvPr>
          <p:cNvSpPr txBox="1"/>
          <p:nvPr/>
        </p:nvSpPr>
        <p:spPr>
          <a:xfrm>
            <a:off x="94656" y="1193520"/>
            <a:ext cx="1209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 目前工作站内空间拥堵，需要改善；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二、目前冲压、焊接、电泳距离工作站均比较远，需要缩短距离；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三、报告涉及到的所有零部件，均跨制程，都涉及到出入库管理，需要简化流程；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四、电动八向旋铆完成后，需要到焊接车间焊接前联动管分总成再返回电泳，旋铆设备有改善空间，减少成品搬运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包含 室内, 发动机, 旧, 厨房&#10;&#10;AI 生成的内容可能不正确。">
            <a:extLst>
              <a:ext uri="{FF2B5EF4-FFF2-40B4-BE49-F238E27FC236}">
                <a16:creationId xmlns:a16="http://schemas.microsoft.com/office/drawing/2014/main" id="{E0D04F2C-EC62-0C36-D633-9EC43E44A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796" y="1035152"/>
            <a:ext cx="3857625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54319D1-B49F-44F2-C761-BF5D29441C04}"/>
              </a:ext>
            </a:extLst>
          </p:cNvPr>
          <p:cNvSpPr/>
          <p:nvPr/>
        </p:nvSpPr>
        <p:spPr>
          <a:xfrm>
            <a:off x="3431704" y="3717032"/>
            <a:ext cx="648072" cy="1947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68C1104-E64F-DEC4-D0BC-3E9B6E3EA71A}"/>
              </a:ext>
            </a:extLst>
          </p:cNvPr>
          <p:cNvSpPr/>
          <p:nvPr/>
        </p:nvSpPr>
        <p:spPr>
          <a:xfrm>
            <a:off x="8184232" y="3707864"/>
            <a:ext cx="648072" cy="1947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184A73-7622-0FEC-8DCF-475397F529A6}"/>
              </a:ext>
            </a:extLst>
          </p:cNvPr>
          <p:cNvSpPr txBox="1"/>
          <p:nvPr/>
        </p:nvSpPr>
        <p:spPr>
          <a:xfrm>
            <a:off x="4241033" y="5202815"/>
            <a:ext cx="387119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旋铆机夹具做避让槽，可实现支腿提前焊装为分总成，再进行旋铆。避免成品在制程与焊接工序间转运</a:t>
            </a:r>
            <a:endParaRPr lang="en-US" altLang="zh-CN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910598" y="2437567"/>
            <a:ext cx="1897200" cy="14315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545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C776-A64A-176F-6931-62289DD9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488892-112A-343F-9890-6E84347D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224" y="1268494"/>
            <a:ext cx="5931115" cy="3654525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946C4E53-38EE-E96C-97E9-73CB502BF91A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七、改善方案一</a:t>
            </a:r>
            <a:endParaRPr 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A8C1CE9-CBB2-1F31-6508-AD18ACF73E80}"/>
              </a:ext>
            </a:extLst>
          </p:cNvPr>
          <p:cNvSpPr/>
          <p:nvPr/>
        </p:nvSpPr>
        <p:spPr>
          <a:xfrm>
            <a:off x="6096000" y="1268494"/>
            <a:ext cx="1512168" cy="1323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1">
            <a:extLst>
              <a:ext uri="{FF2B5EF4-FFF2-40B4-BE49-F238E27FC236}">
                <a16:creationId xmlns:a16="http://schemas.microsoft.com/office/drawing/2014/main" id="{48BC4073-C392-A78B-D5FF-929251CE6A74}"/>
              </a:ext>
            </a:extLst>
          </p:cNvPr>
          <p:cNvSpPr/>
          <p:nvPr/>
        </p:nvSpPr>
        <p:spPr>
          <a:xfrm>
            <a:off x="182245" y="5373216"/>
            <a:ext cx="657225" cy="866929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/>
              <a:t>说明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F111CE8-C023-23A8-0AD9-7A3A232BAD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84250" y="5373562"/>
            <a:ext cx="11074400" cy="9603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方案一制程区域转移到电泳暂存区西侧，人员及设备归属为冲压车间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设备布局基本沿用现有布局，取消成品工装，旋铆完成后小批量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2~4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个暂存（依单个挂架悬挂数量而定），直接悬挂到电泳挂架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改善旋铆夹具后，由冲压车间手工焊工作站进行前联动管分总成焊接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0DF632F-2215-86B3-6D68-0E9721519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052736"/>
            <a:ext cx="4285635" cy="3801774"/>
          </a:xfrm>
          <a:prstGeom prst="rect">
            <a:avLst/>
          </a:prstGeom>
        </p:spPr>
      </p:pic>
      <p:sp>
        <p:nvSpPr>
          <p:cNvPr id="21" name="箭头: 上 20">
            <a:extLst>
              <a:ext uri="{FF2B5EF4-FFF2-40B4-BE49-F238E27FC236}">
                <a16:creationId xmlns:a16="http://schemas.microsoft.com/office/drawing/2014/main" id="{20CE7219-0499-5B42-3AF9-0BB2D355E4E4}"/>
              </a:ext>
            </a:extLst>
          </p:cNvPr>
          <p:cNvSpPr/>
          <p:nvPr/>
        </p:nvSpPr>
        <p:spPr>
          <a:xfrm rot="16893611">
            <a:off x="3501065" y="3022873"/>
            <a:ext cx="344427" cy="1372859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箭头: 上 24">
            <a:extLst>
              <a:ext uri="{FF2B5EF4-FFF2-40B4-BE49-F238E27FC236}">
                <a16:creationId xmlns:a16="http://schemas.microsoft.com/office/drawing/2014/main" id="{EF332AEE-7A86-9153-0F69-FCA2B6153BFA}"/>
              </a:ext>
            </a:extLst>
          </p:cNvPr>
          <p:cNvSpPr/>
          <p:nvPr/>
        </p:nvSpPr>
        <p:spPr>
          <a:xfrm rot="18900000">
            <a:off x="4188196" y="1793305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上 25">
            <a:extLst>
              <a:ext uri="{FF2B5EF4-FFF2-40B4-BE49-F238E27FC236}">
                <a16:creationId xmlns:a16="http://schemas.microsoft.com/office/drawing/2014/main" id="{EC1942A8-2407-107F-BB76-A07BCF02B855}"/>
              </a:ext>
            </a:extLst>
          </p:cNvPr>
          <p:cNvSpPr/>
          <p:nvPr/>
        </p:nvSpPr>
        <p:spPr>
          <a:xfrm rot="12069812">
            <a:off x="3035317" y="1528726"/>
            <a:ext cx="288032" cy="2066161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C760FE6-E6CF-D417-AD98-32D78091DCD8}"/>
              </a:ext>
            </a:extLst>
          </p:cNvPr>
          <p:cNvGrpSpPr/>
          <p:nvPr/>
        </p:nvGrpSpPr>
        <p:grpSpPr>
          <a:xfrm>
            <a:off x="2461025" y="3363409"/>
            <a:ext cx="718308" cy="610869"/>
            <a:chOff x="6979285" y="1946955"/>
            <a:chExt cx="844907" cy="718532"/>
          </a:xfrm>
        </p:grpSpPr>
        <p:sp>
          <p:nvSpPr>
            <p:cNvPr id="29" name="箭头: 右弧形 28">
              <a:extLst>
                <a:ext uri="{FF2B5EF4-FFF2-40B4-BE49-F238E27FC236}">
                  <a16:creationId xmlns:a16="http://schemas.microsoft.com/office/drawing/2014/main" id="{B9BDF8E9-B62F-56C0-B3CD-BF2828CCB8F0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箭头: 右弧形 29">
              <a:extLst>
                <a:ext uri="{FF2B5EF4-FFF2-40B4-BE49-F238E27FC236}">
                  <a16:creationId xmlns:a16="http://schemas.microsoft.com/office/drawing/2014/main" id="{E8A5AFE4-9FE8-37D0-FB96-11791FB59EE7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箭头: 上 31">
            <a:extLst>
              <a:ext uri="{FF2B5EF4-FFF2-40B4-BE49-F238E27FC236}">
                <a16:creationId xmlns:a16="http://schemas.microsoft.com/office/drawing/2014/main" id="{065F8332-2727-D92F-B192-6E2AE8CCFCE7}"/>
              </a:ext>
            </a:extLst>
          </p:cNvPr>
          <p:cNvSpPr/>
          <p:nvPr/>
        </p:nvSpPr>
        <p:spPr>
          <a:xfrm rot="13117565">
            <a:off x="2445046" y="3833904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上 32">
            <a:extLst>
              <a:ext uri="{FF2B5EF4-FFF2-40B4-BE49-F238E27FC236}">
                <a16:creationId xmlns:a16="http://schemas.microsoft.com/office/drawing/2014/main" id="{ADF355B2-A190-F62B-18AD-2BB5CD65C12F}"/>
              </a:ext>
            </a:extLst>
          </p:cNvPr>
          <p:cNvSpPr/>
          <p:nvPr/>
        </p:nvSpPr>
        <p:spPr>
          <a:xfrm rot="7782165">
            <a:off x="2501463" y="4270257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上 33">
            <a:extLst>
              <a:ext uri="{FF2B5EF4-FFF2-40B4-BE49-F238E27FC236}">
                <a16:creationId xmlns:a16="http://schemas.microsoft.com/office/drawing/2014/main" id="{A2839459-628B-B719-1A04-227036F75DCA}"/>
              </a:ext>
            </a:extLst>
          </p:cNvPr>
          <p:cNvSpPr/>
          <p:nvPr/>
        </p:nvSpPr>
        <p:spPr>
          <a:xfrm rot="10800000">
            <a:off x="2646877" y="4739048"/>
            <a:ext cx="288032" cy="50405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BB3A42-0B70-D5FC-FB6B-9F1F1C1509B9}"/>
              </a:ext>
            </a:extLst>
          </p:cNvPr>
          <p:cNvSpPr txBox="1"/>
          <p:nvPr/>
        </p:nvSpPr>
        <p:spPr>
          <a:xfrm>
            <a:off x="2893594" y="4957121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挂架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0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3" grpId="0" animBg="1"/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57A6-2F93-66BB-1CFE-178C5D89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A54C4278-F455-3CAB-DE7F-F399AAF4EC16}"/>
              </a:ext>
            </a:extLst>
          </p:cNvPr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八、方案一物流路径</a:t>
            </a:r>
            <a:endParaRPr 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FAE0A33-CD37-C1A0-3CF6-CBDCF2A7F055}"/>
              </a:ext>
            </a:extLst>
          </p:cNvPr>
          <p:cNvSpPr txBox="1"/>
          <p:nvPr/>
        </p:nvSpPr>
        <p:spPr>
          <a:xfrm>
            <a:off x="47328" y="1063769"/>
            <a:ext cx="1209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蓝色路径及文字代表电动六向路径信息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红色路径及文字代表电动八向额外路径信息</a:t>
            </a:r>
            <a:endParaRPr lang="en-US" altLang="zh-CN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02362C-A8AB-B7FC-A310-559A5A8F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" y="1688267"/>
            <a:ext cx="7059136" cy="44304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142C8B1-DFC4-16B3-0402-8C006BA5B21C}"/>
              </a:ext>
            </a:extLst>
          </p:cNvPr>
          <p:cNvSpPr txBox="1"/>
          <p:nvPr/>
        </p:nvSpPr>
        <p:spPr>
          <a:xfrm>
            <a:off x="8112223" y="1888163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齿板、后联动片、左右侧板、</a:t>
            </a: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左右前联动片、电动八向分总成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86m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039F26-6D30-D69C-B91C-8B90656B45B1}"/>
              </a:ext>
            </a:extLst>
          </p:cNvPr>
          <p:cNvSpPr/>
          <p:nvPr/>
        </p:nvSpPr>
        <p:spPr>
          <a:xfrm>
            <a:off x="2880894" y="5312870"/>
            <a:ext cx="72008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A2CEF7-3AED-8BDE-AA24-3590637A7618}"/>
              </a:ext>
            </a:extLst>
          </p:cNvPr>
          <p:cNvSpPr/>
          <p:nvPr/>
        </p:nvSpPr>
        <p:spPr>
          <a:xfrm rot="5400000">
            <a:off x="2500796" y="4939233"/>
            <a:ext cx="78469" cy="8257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CBC7C8-0591-20CC-47D1-772246C8EADB}"/>
              </a:ext>
            </a:extLst>
          </p:cNvPr>
          <p:cNvSpPr/>
          <p:nvPr/>
        </p:nvSpPr>
        <p:spPr>
          <a:xfrm rot="5400000">
            <a:off x="3579256" y="4916826"/>
            <a:ext cx="72008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B8FDACC-4A5F-CD1D-2CF9-E1F0D50F128E}"/>
              </a:ext>
            </a:extLst>
          </p:cNvPr>
          <p:cNvSpPr/>
          <p:nvPr/>
        </p:nvSpPr>
        <p:spPr>
          <a:xfrm>
            <a:off x="4263332" y="4947712"/>
            <a:ext cx="72008" cy="724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7AD7AA-05DF-C59F-DDB7-388480A32441}"/>
              </a:ext>
            </a:extLst>
          </p:cNvPr>
          <p:cNvSpPr/>
          <p:nvPr/>
        </p:nvSpPr>
        <p:spPr>
          <a:xfrm rot="5400000">
            <a:off x="4351574" y="4800955"/>
            <a:ext cx="72008" cy="248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48CF01-129E-3A06-B8E5-67599C12299F}"/>
              </a:ext>
            </a:extLst>
          </p:cNvPr>
          <p:cNvSpPr txBox="1"/>
          <p:nvPr/>
        </p:nvSpPr>
        <p:spPr>
          <a:xfrm>
            <a:off x="8112223" y="2508780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前后联动管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140m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3809810-9830-77D0-B4A7-21E7FE66A611}"/>
              </a:ext>
            </a:extLst>
          </p:cNvPr>
          <p:cNvSpPr/>
          <p:nvPr/>
        </p:nvSpPr>
        <p:spPr>
          <a:xfrm>
            <a:off x="1602060" y="2130737"/>
            <a:ext cx="72008" cy="27258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003E546-1649-66A2-B945-E826821C6666}"/>
              </a:ext>
            </a:extLst>
          </p:cNvPr>
          <p:cNvSpPr/>
          <p:nvPr/>
        </p:nvSpPr>
        <p:spPr>
          <a:xfrm rot="5400000">
            <a:off x="2932696" y="3449901"/>
            <a:ext cx="72008" cy="2733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8B9B83-FBCE-16E3-4527-0FA7BEFD0499}"/>
              </a:ext>
            </a:extLst>
          </p:cNvPr>
          <p:cNvSpPr txBox="1"/>
          <p:nvPr/>
        </p:nvSpPr>
        <p:spPr>
          <a:xfrm>
            <a:off x="8112223" y="3129397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传动管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879024E-FD03-7FD3-DED2-28E399DF51F3}"/>
              </a:ext>
            </a:extLst>
          </p:cNvPr>
          <p:cNvSpPr/>
          <p:nvPr/>
        </p:nvSpPr>
        <p:spPr>
          <a:xfrm>
            <a:off x="1602060" y="2077462"/>
            <a:ext cx="72008" cy="30077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CAD80EF-2E09-4EFE-5A36-173265150650}"/>
              </a:ext>
            </a:extLst>
          </p:cNvPr>
          <p:cNvSpPr/>
          <p:nvPr/>
        </p:nvSpPr>
        <p:spPr>
          <a:xfrm rot="5400000">
            <a:off x="2161600" y="4465665"/>
            <a:ext cx="69805" cy="11692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69B180C-CA86-C82D-1ADF-F0C5F23C47FF}"/>
              </a:ext>
            </a:extLst>
          </p:cNvPr>
          <p:cNvSpPr txBox="1"/>
          <p:nvPr/>
        </p:nvSpPr>
        <p:spPr>
          <a:xfrm>
            <a:off x="8112223" y="3750014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线束支撑板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24m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2627B33-5828-A814-1E9D-9CE1DA499E72}"/>
              </a:ext>
            </a:extLst>
          </p:cNvPr>
          <p:cNvSpPr/>
          <p:nvPr/>
        </p:nvSpPr>
        <p:spPr>
          <a:xfrm rot="5400000">
            <a:off x="2301381" y="5147313"/>
            <a:ext cx="69805" cy="4182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F9F776-4C93-0417-B001-E78D9B4222A4}"/>
              </a:ext>
            </a:extLst>
          </p:cNvPr>
          <p:cNvSpPr/>
          <p:nvPr/>
        </p:nvSpPr>
        <p:spPr>
          <a:xfrm>
            <a:off x="2524613" y="5044062"/>
            <a:ext cx="72009" cy="3472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803CD6-D61E-A006-4D53-E471242A740F}"/>
              </a:ext>
            </a:extLst>
          </p:cNvPr>
          <p:cNvSpPr/>
          <p:nvPr/>
        </p:nvSpPr>
        <p:spPr>
          <a:xfrm rot="5400000">
            <a:off x="2634866" y="4907311"/>
            <a:ext cx="71092" cy="2747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0798D6D-4583-D76F-1979-6F7E226A7713}"/>
              </a:ext>
            </a:extLst>
          </p:cNvPr>
          <p:cNvSpPr txBox="1"/>
          <p:nvPr/>
        </p:nvSpPr>
        <p:spPr>
          <a:xfrm>
            <a:off x="8097938" y="4370631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成品电泳</a:t>
            </a:r>
            <a:endParaRPr lang="en-US" altLang="zh-CN" sz="105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r>
              <a:rPr lang="zh-CN" altLang="en-US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F2080DF-BE31-5F93-046A-666E21057FAB}"/>
              </a:ext>
            </a:extLst>
          </p:cNvPr>
          <p:cNvSpPr txBox="1"/>
          <p:nvPr/>
        </p:nvSpPr>
        <p:spPr>
          <a:xfrm>
            <a:off x="8114438" y="5059825"/>
            <a:ext cx="3888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前联动杆焊接（电动八向单向搬运）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搬运总距离：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</a:p>
          <a:p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出入库次数：</a:t>
            </a:r>
            <a:r>
              <a:rPr lang="en-US" altLang="zh-CN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479CD0E-5E27-2F57-C577-10F6772CCD12}"/>
              </a:ext>
            </a:extLst>
          </p:cNvPr>
          <p:cNvSpPr/>
          <p:nvPr/>
        </p:nvSpPr>
        <p:spPr>
          <a:xfrm rot="5400000">
            <a:off x="4341306" y="4822294"/>
            <a:ext cx="72009" cy="2484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1730A2E-3B53-C61B-61FB-EAD8A5D24657}"/>
              </a:ext>
            </a:extLst>
          </p:cNvPr>
          <p:cNvSpPr txBox="1"/>
          <p:nvPr/>
        </p:nvSpPr>
        <p:spPr>
          <a:xfrm>
            <a:off x="8112223" y="5700225"/>
            <a:ext cx="247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电动六向总搬运距离：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226m</a:t>
            </a:r>
          </a:p>
          <a:p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电动八向额外搬运距离：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204m</a:t>
            </a: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出入库零件次数：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55FC7A-9584-0C8C-8B8F-72A828D0F2A4}"/>
              </a:ext>
            </a:extLst>
          </p:cNvPr>
          <p:cNvSpPr/>
          <p:nvPr/>
        </p:nvSpPr>
        <p:spPr>
          <a:xfrm>
            <a:off x="4263332" y="4780537"/>
            <a:ext cx="72008" cy="1806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F114109-4DEB-33B2-D38C-1A56B1CD57E0}"/>
              </a:ext>
            </a:extLst>
          </p:cNvPr>
          <p:cNvSpPr/>
          <p:nvPr/>
        </p:nvSpPr>
        <p:spPr>
          <a:xfrm rot="5400000">
            <a:off x="4351574" y="4800955"/>
            <a:ext cx="72008" cy="2484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0EF419C-95D2-40C9-FF44-16A17E8AB9B9}"/>
              </a:ext>
            </a:extLst>
          </p:cNvPr>
          <p:cNvSpPr/>
          <p:nvPr/>
        </p:nvSpPr>
        <p:spPr>
          <a:xfrm>
            <a:off x="4253064" y="4910536"/>
            <a:ext cx="67862" cy="7659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83A140A-8ACA-4E35-801A-255711D36627}"/>
              </a:ext>
            </a:extLst>
          </p:cNvPr>
          <p:cNvSpPr/>
          <p:nvPr/>
        </p:nvSpPr>
        <p:spPr>
          <a:xfrm rot="5400000">
            <a:off x="3560140" y="4911208"/>
            <a:ext cx="72009" cy="14495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82BE9E8-4A33-4F42-696C-7AF158F57BF9}"/>
              </a:ext>
            </a:extLst>
          </p:cNvPr>
          <p:cNvSpPr/>
          <p:nvPr/>
        </p:nvSpPr>
        <p:spPr>
          <a:xfrm>
            <a:off x="2861249" y="5015590"/>
            <a:ext cx="67862" cy="6564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4D6FEB5-F6CD-1F01-83E9-FE8FFFFEAD3F}"/>
              </a:ext>
            </a:extLst>
          </p:cNvPr>
          <p:cNvSpPr/>
          <p:nvPr/>
        </p:nvSpPr>
        <p:spPr>
          <a:xfrm rot="5400000">
            <a:off x="2780592" y="4939080"/>
            <a:ext cx="72009" cy="2250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B33757D-A400-B1F2-C083-BE59A7F7337F}"/>
              </a:ext>
            </a:extLst>
          </p:cNvPr>
          <p:cNvGrpSpPr/>
          <p:nvPr/>
        </p:nvGrpSpPr>
        <p:grpSpPr>
          <a:xfrm>
            <a:off x="4441512" y="4964015"/>
            <a:ext cx="202873" cy="172529"/>
            <a:chOff x="6979285" y="1946955"/>
            <a:chExt cx="844907" cy="718532"/>
          </a:xfrm>
        </p:grpSpPr>
        <p:sp>
          <p:nvSpPr>
            <p:cNvPr id="33" name="箭头: 右弧形 32">
              <a:extLst>
                <a:ext uri="{FF2B5EF4-FFF2-40B4-BE49-F238E27FC236}">
                  <a16:creationId xmlns:a16="http://schemas.microsoft.com/office/drawing/2014/main" id="{D0A49A0B-29A0-E918-840D-9C7CBF6E8D73}"/>
                </a:ext>
              </a:extLst>
            </p:cNvPr>
            <p:cNvSpPr/>
            <p:nvPr/>
          </p:nvSpPr>
          <p:spPr>
            <a:xfrm>
              <a:off x="7409180" y="1975530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箭头: 右弧形 55">
              <a:extLst>
                <a:ext uri="{FF2B5EF4-FFF2-40B4-BE49-F238E27FC236}">
                  <a16:creationId xmlns:a16="http://schemas.microsoft.com/office/drawing/2014/main" id="{EC036955-EE91-B34B-8B6B-FC43B592F69F}"/>
                </a:ext>
              </a:extLst>
            </p:cNvPr>
            <p:cNvSpPr/>
            <p:nvPr/>
          </p:nvSpPr>
          <p:spPr>
            <a:xfrm rot="10800000">
              <a:off x="6979285" y="1946955"/>
              <a:ext cx="415012" cy="689957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CA62366E-D9D1-FF39-30AA-D7D3185ACE62}"/>
              </a:ext>
            </a:extLst>
          </p:cNvPr>
          <p:cNvSpPr txBox="1"/>
          <p:nvPr/>
        </p:nvSpPr>
        <p:spPr>
          <a:xfrm>
            <a:off x="1685703" y="4070329"/>
            <a:ext cx="4194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旋铆机夹具改善完成前，仍需要旋铆完成后到手工焊进行加工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7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12" grpId="0" animBg="1"/>
      <p:bldP spid="12" grpId="1" animBg="1"/>
      <p:bldP spid="21" grpId="0" animBg="1"/>
      <p:bldP spid="21" grpId="1" animBg="1"/>
      <p:bldP spid="2" grpId="0" animBg="1"/>
      <p:bldP spid="2" grpId="1" animBg="1"/>
      <p:bldP spid="13" grpId="0"/>
      <p:bldP spid="14" grpId="0" animBg="1"/>
      <p:bldP spid="14" grpId="1" animBg="1"/>
      <p:bldP spid="15" grpId="0" animBg="1"/>
      <p:bldP spid="15" grpId="1" animBg="1"/>
      <p:bldP spid="17" grpId="0"/>
      <p:bldP spid="22" grpId="0" animBg="1"/>
      <p:bldP spid="22" grpId="1" animBg="1"/>
      <p:bldP spid="23" grpId="0" animBg="1"/>
      <p:bldP spid="23" grpId="1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/>
      <p:bldP spid="39" grpId="0"/>
      <p:bldP spid="45" grpId="0" animBg="1"/>
      <p:bldP spid="45" grpId="1" animBg="1"/>
      <p:bldP spid="55" grpId="0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8.95,&quot;left&quot;:20.75,&quot;top&quot;:71.55,&quot;width&quot;:919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8.95,&quot;left&quot;:20.75,&quot;top&quot;:71.55,&quot;width&quot;:919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8.95,&quot;left&quot;:20.75,&quot;top&quot;:71.55,&quot;width&quot;:919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8.95,&quot;left&quot;:20.75,&quot;top&quot;:71.55,&quot;width&quot;:919.25}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6903</TotalTime>
  <Words>1923</Words>
  <Application>Microsoft Office PowerPoint</Application>
  <PresentationFormat>宽屏</PresentationFormat>
  <Paragraphs>230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思源宋体 CN</vt:lpstr>
      <vt:lpstr>微软雅黑</vt:lpstr>
      <vt:lpstr>Arial</vt:lpstr>
      <vt:lpstr>Calibri</vt:lpstr>
      <vt:lpstr>Calibri Light</vt:lpstr>
      <vt:lpstr>Wingdings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a70258</cp:lastModifiedBy>
  <cp:revision>2571</cp:revision>
  <dcterms:created xsi:type="dcterms:W3CDTF">2013-01-09T01:05:00Z</dcterms:created>
  <dcterms:modified xsi:type="dcterms:W3CDTF">2025-05-16T00:25:24Z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9E6457DFD5DA4B0CA46527367BDE1A58_13</vt:lpwstr>
  </property>
  <property fmtid="{D5CDD505-2E9C-101B-9397-08002B2CF9AE}" pid="3" name="KSOProductBuildVer">
    <vt:lpwstr>2052-12.1.0.17147</vt:lpwstr>
  </property>
</Properties>
</file>