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646120" r:id="rId3"/>
    <p:sldId id="6646121" r:id="rId5"/>
    <p:sldId id="6646335" r:id="rId6"/>
    <p:sldId id="6646329" r:id="rId7"/>
    <p:sldId id="6646336" r:id="rId8"/>
    <p:sldId id="6646337" r:id="rId9"/>
    <p:sldId id="6646338" r:id="rId10"/>
    <p:sldId id="6646229" r:id="rId11"/>
    <p:sldId id="6646323" r:id="rId12"/>
    <p:sldId id="6646339" r:id="rId13"/>
    <p:sldId id="6646324" r:id="rId14"/>
    <p:sldId id="6645646"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794" userDrawn="1">
          <p15:clr>
            <a:srgbClr val="A4A3A4"/>
          </p15:clr>
        </p15:guide>
        <p15:guide id="3" orient="horz" pos="972" userDrawn="1">
          <p15:clr>
            <a:srgbClr val="A4A3A4"/>
          </p15:clr>
        </p15:guide>
        <p15:guide id="4" pos="4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光启" initials="GQ" lastIdx="1" clrIdx="0"/>
  <p:cmAuthor id="1" name="张殿平" initials="l" lastIdx="13" clrIdx="0"/>
  <p:cmAuthor id="2" name="susu" initials="s" lastIdx="2" clrIdx="1"/>
  <p:cmAuthor id="3" name="许鑫爽" initials="许鑫爽" lastIdx="1" clrIdx="2"/>
  <p:cmAuthor id="4" name="11 22" initials="12" lastIdx="2" clrIdx="3"/>
  <p:cmAuthor id="5" name="刘 译璟" initials="刘" lastIdx="32" clrIdx="0"/>
  <p:cmAuthor id="6" name="番茄花园" initials="番" lastIdx="1" clrIdx="0"/>
  <p:cmAuthor id="7" name="Jin, Jon" initials="JJ" lastIdx="1" clrIdx="7"/>
  <p:cmAuthor id="8" name="宋洁然" initials="宋" lastIdx="2" clrIdx="1"/>
  <p:cmAuthor id="9" name="ming qiu" initials="m" lastIdx="17" clrIdx="1"/>
  <p:cmAuthor id="10" name="mayezhong" initials="m" lastIdx="1" clrIdx="9"/>
  <p:cmAuthor id="11" name="于振鹏" initials="于振鹏" lastIdx="1" clrIdx="10"/>
  <p:cmAuthor id="12" name="Administrator" initials="A" lastIdx="1" clrIdx="11"/>
  <p:cmAuthor id="14" name="孔卓" initials="孔卓" lastIdx="8" clrIdx="13"/>
  <p:cmAuthor id="15" name="Chao GUO" initials="C" lastIdx="1" clrIdx="0"/>
  <p:cmAuthor id="16" name="未知用户9" initials="未" lastIdx="1" clrIdx="0"/>
  <p:cmAuthor id="18" name="Microsoft Office 用户" initials="Offic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4472C4"/>
    <a:srgbClr val="275E6A"/>
    <a:srgbClr val="19191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4" autoAdjust="0"/>
    <p:restoredTop sz="94660"/>
  </p:normalViewPr>
  <p:slideViewPr>
    <p:cSldViewPr showGuides="1">
      <p:cViewPr varScale="1">
        <p:scale>
          <a:sx n="157" d="100"/>
          <a:sy n="157" d="100"/>
        </p:scale>
        <p:origin x="532" y="100"/>
      </p:cViewPr>
      <p:guideLst>
        <p:guide orient="horz" pos="2069"/>
        <p:guide pos="3794"/>
        <p:guide orient="horz" pos="972"/>
        <p:guide pos="45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28.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FB668-CBFE-4C2F-9B58-D6B4CE17FE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B6948-41DF-42EA-9E6C-830746DEFB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39CC4F01-311C-9245-8AF8-B7EBFAC806D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bwMode="auto">
          <a:xfrm>
            <a:off x="-1" y="1212716"/>
            <a:ext cx="12202955" cy="1221646"/>
          </a:xfrm>
          <a:prstGeom prst="rect">
            <a:avLst/>
          </a:prstGeom>
          <a:solidFill>
            <a:schemeClr val="bg1">
              <a:alpha val="35000"/>
            </a:schemeClr>
          </a:solidFill>
          <a:ln w="9525" cap="flat" cmpd="sng" algn="ctr">
            <a:noFill/>
            <a:prstDash val="solid"/>
            <a:round/>
            <a:headEnd type="none" w="med" len="med"/>
            <a:tailEnd type="none" w="med" len="med"/>
          </a:ln>
        </p:spPr>
        <p:txBody>
          <a:bodyPr vert="horz" wrap="square" lIns="96770" tIns="48385" rIns="96770" bIns="48385" numCol="1" rtlCol="0" anchor="t" anchorCtr="0" compatLnSpc="1"/>
          <a:lstStyle/>
          <a:p>
            <a:pPr marL="0" marR="0" indent="0" algn="l" defTabSz="96774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905"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462" y="218247"/>
            <a:ext cx="1720282" cy="4916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文本框 5"/>
          <p:cNvSpPr txBox="1"/>
          <p:nvPr userDrawn="1"/>
        </p:nvSpPr>
        <p:spPr>
          <a:xfrm>
            <a:off x="7889050" y="215100"/>
            <a:ext cx="2729431" cy="153888"/>
          </a:xfrm>
          <a:prstGeom prst="rect">
            <a:avLst/>
          </a:prstGeom>
          <a:noFill/>
        </p:spPr>
        <p:txBody>
          <a:bodyPr wrap="square" rtlCol="0">
            <a:spAutoFit/>
          </a:bodyPr>
          <a:lstStyle/>
          <a:p>
            <a:pPr algn="dist" defTabSz="609600"/>
            <a:r>
              <a:rPr lang="en-US" altLang="zh-CN" sz="400" dirty="0">
                <a:solidFill>
                  <a:srgbClr val="FFFFFF">
                    <a:lumMod val="50000"/>
                  </a:srgbClr>
                </a:solidFill>
                <a:latin typeface="微软雅黑" panose="020B0503020204020204" pitchFamily="34" charset="-122"/>
              </a:rPr>
              <a:t>WE  AIM  AT CUSTOMERS’MAXIMUM  SATISFACTION</a:t>
            </a:r>
            <a:endParaRPr lang="en-US" altLang="zh-CN" sz="400" dirty="0">
              <a:solidFill>
                <a:srgbClr val="FFFFFF">
                  <a:lumMod val="50000"/>
                </a:srgbClr>
              </a:solidFill>
              <a:latin typeface="微软雅黑" panose="020B0503020204020204" pitchFamily="34" charset="-122"/>
            </a:endParaRPr>
          </a:p>
        </p:txBody>
      </p:sp>
      <p:cxnSp>
        <p:nvCxnSpPr>
          <p:cNvPr id="7" name="直接连接符 50"/>
          <p:cNvCxnSpPr/>
          <p:nvPr userDrawn="1"/>
        </p:nvCxnSpPr>
        <p:spPr>
          <a:xfrm>
            <a:off x="7976830" y="457701"/>
            <a:ext cx="2167260" cy="0"/>
          </a:xfrm>
          <a:prstGeom prst="line">
            <a:avLst/>
          </a:prstGeom>
          <a:ln>
            <a:solidFill>
              <a:schemeClr val="bg1">
                <a:lumMod val="50000"/>
                <a:alpha val="4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2" cstate="print"/>
          <a:stretch>
            <a:fillRect/>
          </a:stretch>
        </p:blipFill>
        <p:spPr>
          <a:xfrm>
            <a:off x="10672985" y="235274"/>
            <a:ext cx="1195335" cy="322585"/>
          </a:xfrm>
          <a:prstGeom prst="rect">
            <a:avLst/>
          </a:prstGeom>
        </p:spPr>
      </p:pic>
      <p:pic>
        <p:nvPicPr>
          <p:cNvPr id="9" name="图片 8"/>
          <p:cNvPicPr>
            <a:picLocks noChangeAspect="1"/>
          </p:cNvPicPr>
          <p:nvPr userDrawn="1"/>
        </p:nvPicPr>
        <p:blipFill>
          <a:blip r:embed="rId3"/>
          <a:stretch>
            <a:fillRect/>
          </a:stretch>
        </p:blipFill>
        <p:spPr>
          <a:xfrm>
            <a:off x="10192793" y="399927"/>
            <a:ext cx="378788" cy="126360"/>
          </a:xfrm>
          <a:prstGeom prst="rect">
            <a:avLst/>
          </a:prstGeom>
        </p:spPr>
      </p:pic>
      <p:pic>
        <p:nvPicPr>
          <p:cNvPr id="5" name="图片 4"/>
          <p:cNvPicPr>
            <a:picLocks noChangeAspect="1"/>
          </p:cNvPicPr>
          <p:nvPr userDrawn="1"/>
        </p:nvPicPr>
        <p:blipFill>
          <a:blip r:embed="rId4"/>
          <a:stretch>
            <a:fillRect/>
          </a:stretch>
        </p:blipFill>
        <p:spPr>
          <a:xfrm>
            <a:off x="7872439" y="45440"/>
            <a:ext cx="4147987" cy="1032288"/>
          </a:xfrm>
          <a:prstGeom prst="rect">
            <a:avLst/>
          </a:prstGeom>
        </p:spPr>
      </p:pic>
      <p:pic>
        <p:nvPicPr>
          <p:cNvPr id="3" name="图片 2"/>
          <p:cNvPicPr>
            <a:picLocks noChangeAspect="1"/>
          </p:cNvPicPr>
          <p:nvPr userDrawn="1"/>
        </p:nvPicPr>
        <p:blipFill>
          <a:blip r:embed="rId5"/>
          <a:stretch>
            <a:fillRect/>
          </a:stretch>
        </p:blipFill>
        <p:spPr>
          <a:xfrm>
            <a:off x="8426623" y="175933"/>
            <a:ext cx="3643716" cy="4412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58907" y="222745"/>
            <a:ext cx="6939208" cy="365127"/>
          </a:xfrm>
          <a:prstGeom prst="rect">
            <a:avLst/>
          </a:prstGeom>
        </p:spPr>
        <p:txBody>
          <a:bodyPr>
            <a:noAutofit/>
          </a:bodyPr>
          <a:lstStyle>
            <a:lvl1pPr>
              <a:defRPr sz="2000" b="1" i="0"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kumimoji="1" lang="zh-CN" altLang="en-US" dirty="0"/>
              <a:t>内容一级标题</a:t>
            </a:r>
            <a:endParaRPr kumimoji="1"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44" y="298479"/>
            <a:ext cx="177313" cy="217896"/>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533" y="297133"/>
            <a:ext cx="177313" cy="217896"/>
          </a:xfrm>
          <a:prstGeom prst="rect">
            <a:avLst/>
          </a:prstGeom>
        </p:spPr>
      </p:pic>
      <p:pic>
        <p:nvPicPr>
          <p:cNvPr id="10" name="图片 9"/>
          <p:cNvPicPr>
            <a:picLocks noChangeAspect="1"/>
          </p:cNvPicPr>
          <p:nvPr userDrawn="1"/>
        </p:nvPicPr>
        <p:blipFill>
          <a:blip r:embed="rId3"/>
          <a:stretch>
            <a:fillRect/>
          </a:stretch>
        </p:blipFill>
        <p:spPr>
          <a:xfrm>
            <a:off x="8426623" y="175933"/>
            <a:ext cx="3643716" cy="4412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462" y="218247"/>
            <a:ext cx="1720282" cy="4916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BB7C3-5258-BE48-BE20-CC59BDADF58D}"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8823037" y="6356351"/>
            <a:ext cx="2743200" cy="365125"/>
          </a:xfrm>
        </p:spPr>
        <p:txBody>
          <a:bodyPr/>
          <a:lstStyle>
            <a:lvl1pPr>
              <a:defRPr sz="1465"/>
            </a:lvl1pPr>
          </a:lstStyle>
          <a:p>
            <a:fld id="{8FC93203-15A0-F64E-B6FD-C95F45BAD1B3}" type="slidenum">
              <a:rPr kumimoji="1" lang="zh-CN" altLang="en-US" smtClean="0"/>
            </a:fld>
            <a:endParaRPr kumimoji="1"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643" y="298479"/>
            <a:ext cx="177313" cy="217896"/>
          </a:xfrm>
          <a:prstGeom prst="rect">
            <a:avLst/>
          </a:prstGeom>
        </p:spPr>
      </p:pic>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532" y="297133"/>
            <a:ext cx="177313" cy="217896"/>
          </a:xfrm>
          <a:prstGeom prst="rect">
            <a:avLst/>
          </a:prstGeom>
        </p:spPr>
      </p:pic>
      <p:pic>
        <p:nvPicPr>
          <p:cNvPr id="8" name="图片 7"/>
          <p:cNvPicPr>
            <a:picLocks noChangeAspect="1"/>
          </p:cNvPicPr>
          <p:nvPr userDrawn="1"/>
        </p:nvPicPr>
        <p:blipFill>
          <a:blip r:embed="rId3"/>
          <a:stretch>
            <a:fillRect/>
          </a:stretch>
        </p:blipFill>
        <p:spPr>
          <a:xfrm>
            <a:off x="7758057" y="197928"/>
            <a:ext cx="4114800" cy="448713"/>
          </a:xfrm>
          <a:prstGeom prst="rect">
            <a:avLst/>
          </a:prstGeom>
        </p:spPr>
      </p:pic>
      <p:sp>
        <p:nvSpPr>
          <p:cNvPr id="2" name="标题 1"/>
          <p:cNvSpPr>
            <a:spLocks noGrp="1"/>
          </p:cNvSpPr>
          <p:nvPr>
            <p:ph type="title" hasCustomPrompt="1"/>
          </p:nvPr>
        </p:nvSpPr>
        <p:spPr>
          <a:xfrm>
            <a:off x="658907" y="222744"/>
            <a:ext cx="10515600" cy="365127"/>
          </a:xfrm>
          <a:prstGeom prst="rect">
            <a:avLst/>
          </a:prstGeom>
        </p:spPr>
        <p:txBody>
          <a:bodyPr/>
          <a:lstStyle>
            <a:lvl1pPr>
              <a:defRPr sz="1865">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kumimoji="1" lang="zh-CN" altLang="en-US" dirty="0"/>
              <a:t>内容一级标题</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262261B6-8626-4079-B395-C2C725C3A353}" type="datetimeFigureOut">
              <a:rPr lang="zh-CN" altLang="en-US" smtClean="0"/>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943111" y="6356351"/>
            <a:ext cx="2743200" cy="365125"/>
          </a:xfrm>
          <a:prstGeom prst="rect">
            <a:avLst/>
          </a:prstGeom>
        </p:spPr>
        <p:txBody>
          <a:bodyPr/>
          <a:lstStyle>
            <a:lvl1pPr>
              <a:defRPr sz="1465"/>
            </a:lvl1pPr>
          </a:lstStyle>
          <a:p>
            <a:fld id="{95842EB7-3303-42C3-A4BC-5156198E4754}" type="slidenum">
              <a:rPr lang="zh-CN" altLang="en-US" smtClean="0"/>
            </a:fld>
            <a:endParaRPr lang="zh-CN" altLang="en-US" dirty="0"/>
          </a:p>
        </p:txBody>
      </p:sp>
      <p:pic>
        <p:nvPicPr>
          <p:cNvPr id="6" name="图片 5"/>
          <p:cNvPicPr>
            <a:picLocks noChangeAspect="1"/>
          </p:cNvPicPr>
          <p:nvPr userDrawn="1"/>
        </p:nvPicPr>
        <p:blipFill>
          <a:blip r:embed="rId2"/>
          <a:stretch>
            <a:fillRect/>
          </a:stretch>
        </p:blipFill>
        <p:spPr>
          <a:xfrm>
            <a:off x="7758057" y="197928"/>
            <a:ext cx="4114800" cy="4487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80" y="6356179"/>
            <a:ext cx="2743462" cy="365115"/>
          </a:xfrm>
          <a:prstGeom prst="rect">
            <a:avLst/>
          </a:prstGeom>
        </p:spPr>
        <p:txBody>
          <a:bodyPr/>
          <a:lstStyle/>
          <a:p>
            <a:fld id="{2C66A5A6-1903-4536-ABCC-1FBDA0120C62}" type="datetime1">
              <a:rPr lang="zh-CN" altLang="en-US" smtClean="0"/>
            </a:fld>
            <a:endParaRPr lang="zh-CN" altLang="en-US"/>
          </a:p>
        </p:txBody>
      </p:sp>
      <p:sp>
        <p:nvSpPr>
          <p:cNvPr id="5" name="Footer Placeholder 4"/>
          <p:cNvSpPr>
            <a:spLocks noGrp="1"/>
          </p:cNvSpPr>
          <p:nvPr>
            <p:ph type="ftr" sz="quarter" idx="11"/>
          </p:nvPr>
        </p:nvSpPr>
        <p:spPr>
          <a:xfrm>
            <a:off x="4038986" y="6356179"/>
            <a:ext cx="4115193" cy="36511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1422" y="6356179"/>
            <a:ext cx="2743462" cy="365115"/>
          </a:xfrm>
          <a:prstGeom prst="rect">
            <a:avLst/>
          </a:prstGeom>
        </p:spPr>
        <p:txBody>
          <a:bodyPr/>
          <a:lstStyle/>
          <a:p>
            <a:fld id="{95842EB7-3303-42C3-A4BC-5156198E4754}" type="slidenum">
              <a:rPr lang="zh-CN" altLang="en-US" smtClean="0"/>
            </a:fld>
            <a:endParaRPr lang="zh-CN" altLang="en-US"/>
          </a:p>
        </p:txBody>
      </p:sp>
      <p:grpSp>
        <p:nvGrpSpPr>
          <p:cNvPr id="10" name="组合 9"/>
          <p:cNvGrpSpPr/>
          <p:nvPr userDrawn="1"/>
        </p:nvGrpSpPr>
        <p:grpSpPr>
          <a:xfrm>
            <a:off x="-11953" y="-21504"/>
            <a:ext cx="12205119" cy="6885014"/>
            <a:chOff x="-8965" y="-33407"/>
            <a:chExt cx="9152965" cy="516390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48"/>
              <a:ext cx="9144000" cy="5152041"/>
            </a:xfrm>
            <a:prstGeom prst="rect">
              <a:avLst/>
            </a:prstGeom>
          </p:spPr>
        </p:pic>
        <p:pic>
          <p:nvPicPr>
            <p:cNvPr id="13" name="图片 12"/>
            <p:cNvPicPr>
              <a:picLocks noChangeAspect="1"/>
            </p:cNvPicPr>
            <p:nvPr/>
          </p:nvPicPr>
          <p:blipFill rotWithShape="1">
            <a:blip r:embed="rId3"/>
            <a:srcRect r="63157"/>
            <a:stretch>
              <a:fillRect/>
            </a:stretch>
          </p:blipFill>
          <p:spPr>
            <a:xfrm>
              <a:off x="-8965" y="-33407"/>
              <a:ext cx="3368917" cy="5138928"/>
            </a:xfrm>
            <a:prstGeom prst="rect">
              <a:avLst/>
            </a:prstGeom>
          </p:spPr>
        </p:pic>
      </p:grpSp>
      <p:pic>
        <p:nvPicPr>
          <p:cNvPr id="14" name="图片 13" descr="微信图片_20210404111229"/>
          <p:cNvPicPr>
            <a:picLocks noChangeAspect="1"/>
          </p:cNvPicPr>
          <p:nvPr userDrawn="1"/>
        </p:nvPicPr>
        <p:blipFill>
          <a:blip r:embed="rId4" cstate="print">
            <a:biLevel thresh="25000"/>
          </a:blip>
          <a:stretch>
            <a:fillRect/>
          </a:stretch>
        </p:blipFill>
        <p:spPr>
          <a:xfrm>
            <a:off x="10375531" y="-117129"/>
            <a:ext cx="1418150" cy="141797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1"/>
          </a:xfrm>
          <a:prstGeom prst="rect">
            <a:avLst/>
          </a:prstGeom>
          <a:solidFill>
            <a:srgbClr val="252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2" name="文本框 11"/>
          <p:cNvSpPr txBox="1"/>
          <p:nvPr userDrawn="1"/>
        </p:nvSpPr>
        <p:spPr>
          <a:xfrm>
            <a:off x="5410380" y="2465739"/>
            <a:ext cx="3140309" cy="830868"/>
          </a:xfrm>
          <a:prstGeom prst="rect">
            <a:avLst/>
          </a:prstGeom>
          <a:noFill/>
        </p:spPr>
        <p:txBody>
          <a:bodyPr wrap="square" rtlCol="0">
            <a:spAutoFit/>
          </a:bodyPr>
          <a:lstStyle/>
          <a:p>
            <a:r>
              <a:rPr lang="en-US" altLang="zh-CN" sz="4800" b="1" dirty="0">
                <a:solidFill>
                  <a:schemeClr val="bg1"/>
                </a:solidFill>
                <a:effectLst>
                  <a:outerShdw blurRad="152400" dist="38100" dir="5400000" algn="ctr" rotWithShape="0">
                    <a:srgbClr val="000000"/>
                  </a:outerShdw>
                </a:effectLst>
                <a:latin typeface="微软雅黑" panose="020B0503020204020204" pitchFamily="34" charset="-122"/>
                <a:ea typeface="微软雅黑" panose="020B0503020204020204" pitchFamily="34" charset="-122"/>
              </a:rPr>
              <a:t>THANKS</a:t>
            </a:r>
            <a:endParaRPr lang="zh-CN" altLang="en-US" sz="4800" b="1" dirty="0">
              <a:solidFill>
                <a:schemeClr val="bg1"/>
              </a:solidFill>
              <a:effectLst>
                <a:outerShdw blurRad="152400" dist="38100" dir="5400000" algn="ctr" rotWithShape="0">
                  <a:srgbClr val="000000"/>
                </a:outerShdw>
              </a:effectLst>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5545514" y="3163365"/>
            <a:ext cx="2716040" cy="297454"/>
          </a:xfrm>
          <a:prstGeom prst="rect">
            <a:avLst/>
          </a:prstGeom>
          <a:noFill/>
        </p:spPr>
        <p:txBody>
          <a:bodyPr wrap="square" rtlCol="0">
            <a:spAutoFit/>
          </a:bodyPr>
          <a:lstStyle/>
          <a:p>
            <a:pPr algn="dist"/>
            <a:r>
              <a:rPr lang="zh-CN" altLang="en-US" sz="1335" dirty="0">
                <a:solidFill>
                  <a:schemeClr val="bg1">
                    <a:alpha val="79000"/>
                  </a:schemeClr>
                </a:solidFill>
                <a:effectLst>
                  <a:outerShdw blurRad="88900" dist="50800" dir="5040000" sx="101000" sy="101000" algn="ctr" rotWithShape="0">
                    <a:srgbClr val="000000"/>
                  </a:outerShdw>
                </a:effectLst>
                <a:latin typeface="微软雅黑" panose="020B0503020204020204" pitchFamily="34" charset="-122"/>
                <a:ea typeface="微软雅黑" panose="020B0503020204020204" pitchFamily="34" charset="-122"/>
              </a:rPr>
              <a:t>客户满意是我们的宗旨</a:t>
            </a:r>
            <a:endParaRPr lang="zh-CN" altLang="en-US" sz="1335" dirty="0">
              <a:solidFill>
                <a:schemeClr val="bg1">
                  <a:alpha val="79000"/>
                </a:schemeClr>
              </a:solidFill>
              <a:effectLst>
                <a:outerShdw blurRad="88900" dist="50800" dir="5040000" sx="101000" sy="101000" algn="ctr" rotWithShape="0">
                  <a:srgbClr val="000000"/>
                </a:outerShdw>
              </a:effectLst>
              <a:latin typeface="微软雅黑" panose="020B0503020204020204" pitchFamily="34" charset="-122"/>
              <a:ea typeface="微软雅黑" panose="020B0503020204020204" pitchFamily="34" charset="-122"/>
            </a:endParaRPr>
          </a:p>
        </p:txBody>
      </p:sp>
      <p:sp>
        <p:nvSpPr>
          <p:cNvPr id="14" name="直角三角形 13"/>
          <p:cNvSpPr/>
          <p:nvPr userDrawn="1"/>
        </p:nvSpPr>
        <p:spPr>
          <a:xfrm flipH="1">
            <a:off x="8261554" y="1"/>
            <a:ext cx="3930446" cy="6858000"/>
          </a:xfrm>
          <a:prstGeom prst="rtTriangle">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sp>
        <p:nvSpPr>
          <p:cNvPr id="15" name="直角三角形 6"/>
          <p:cNvSpPr/>
          <p:nvPr userDrawn="1"/>
        </p:nvSpPr>
        <p:spPr>
          <a:xfrm>
            <a:off x="2" y="2964582"/>
            <a:ext cx="12191999" cy="3893419"/>
          </a:xfrm>
          <a:custGeom>
            <a:avLst/>
            <a:gdLst>
              <a:gd name="connsiteX0" fmla="*/ 0 w 8119871"/>
              <a:gd name="connsiteY0" fmla="*/ 1970469 h 1970469"/>
              <a:gd name="connsiteX1" fmla="*/ 0 w 8119871"/>
              <a:gd name="connsiteY1" fmla="*/ 0 h 1970469"/>
              <a:gd name="connsiteX2" fmla="*/ 8119871 w 8119871"/>
              <a:gd name="connsiteY2" fmla="*/ 1970469 h 1970469"/>
              <a:gd name="connsiteX3" fmla="*/ 0 w 8119871"/>
              <a:gd name="connsiteY3" fmla="*/ 1970469 h 1970469"/>
              <a:gd name="connsiteX0-1" fmla="*/ 12357 w 8132228"/>
              <a:gd name="connsiteY0-2" fmla="*/ 1809831 h 1809831"/>
              <a:gd name="connsiteX1-3" fmla="*/ 0 w 8132228"/>
              <a:gd name="connsiteY1-4" fmla="*/ 0 h 1809831"/>
              <a:gd name="connsiteX2-5" fmla="*/ 8132228 w 8132228"/>
              <a:gd name="connsiteY2-6" fmla="*/ 1809831 h 1809831"/>
              <a:gd name="connsiteX3-7" fmla="*/ 12357 w 8132228"/>
              <a:gd name="connsiteY3-8" fmla="*/ 1809831 h 1809831"/>
            </a:gdLst>
            <a:ahLst/>
            <a:cxnLst>
              <a:cxn ang="0">
                <a:pos x="connsiteX0-1" y="connsiteY0-2"/>
              </a:cxn>
              <a:cxn ang="0">
                <a:pos x="connsiteX1-3" y="connsiteY1-4"/>
              </a:cxn>
              <a:cxn ang="0">
                <a:pos x="connsiteX2-5" y="connsiteY2-6"/>
              </a:cxn>
              <a:cxn ang="0">
                <a:pos x="connsiteX3-7" y="connsiteY3-8"/>
              </a:cxn>
            </a:cxnLst>
            <a:rect l="l" t="t" r="r" b="b"/>
            <a:pathLst>
              <a:path w="8132228" h="1809831">
                <a:moveTo>
                  <a:pt x="12357" y="1809831"/>
                </a:moveTo>
                <a:lnTo>
                  <a:pt x="0" y="0"/>
                </a:lnTo>
                <a:lnTo>
                  <a:pt x="8132228" y="1809831"/>
                </a:lnTo>
                <a:lnTo>
                  <a:pt x="12357" y="1809831"/>
                </a:lnTo>
                <a:close/>
              </a:path>
            </a:pathLst>
          </a:cu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200"/>
          </a:p>
        </p:txBody>
      </p:sp>
      <p:pic>
        <p:nvPicPr>
          <p:cNvPr id="16" name="图片 15" descr="微信图片_20210404111229"/>
          <p:cNvPicPr>
            <a:picLocks noChangeAspect="1"/>
          </p:cNvPicPr>
          <p:nvPr userDrawn="1"/>
        </p:nvPicPr>
        <p:blipFill>
          <a:blip r:embed="rId2">
            <a:biLevel thresh="25000"/>
          </a:blip>
          <a:stretch>
            <a:fillRect/>
          </a:stretch>
        </p:blipFill>
        <p:spPr>
          <a:xfrm>
            <a:off x="287867" y="-137256"/>
            <a:ext cx="1418014" cy="14180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19581-FA7A-4F89-9B8E-E3BB54C6C47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375BD-B39C-438A-BD6F-5C147BF6E6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6" Type="http://schemas.openxmlformats.org/officeDocument/2006/relationships/notesSlide" Target="../notesSlides/notesSlide2.xml"/><Relationship Id="rId25" Type="http://schemas.openxmlformats.org/officeDocument/2006/relationships/slideLayout" Target="../slideLayouts/slideLayout2.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5.jpeg"/><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1.vml"/><Relationship Id="rId5" Type="http://schemas.openxmlformats.org/officeDocument/2006/relationships/slideLayout" Target="../slideLayouts/slideLayout6.xml"/><Relationship Id="rId4" Type="http://schemas.openxmlformats.org/officeDocument/2006/relationships/image" Target="../media/image18.png"/><Relationship Id="rId3" Type="http://schemas.openxmlformats.org/officeDocument/2006/relationships/image" Target="../media/image17.wmf"/><Relationship Id="rId2" Type="http://schemas.openxmlformats.org/officeDocument/2006/relationships/package" Target="../embeddings/Workbook1.xlsx"/><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8669020" y="5179060"/>
            <a:ext cx="3522980"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单位：河北光华荣昌</a:t>
            </a:r>
            <a:endPar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日期：</a:t>
            </a:r>
            <a:r>
              <a:rPr kumimoji="0" lang="en-US" altLang="zh-CN"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2025</a:t>
            </a:r>
            <a:r>
              <a:rPr kumimoji="0" lang="zh-CN" altLang="en-US" sz="20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20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200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月</a:t>
            </a:r>
            <a:endParaRPr kumimoji="0" lang="zh-CN" altLang="en-US" sz="20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bwMode="auto">
          <a:xfrm>
            <a:off x="-1" y="1212716"/>
            <a:ext cx="12202955" cy="1221646"/>
          </a:xfrm>
          <a:prstGeom prst="rect">
            <a:avLst/>
          </a:prstGeom>
          <a:solidFill>
            <a:schemeClr val="bg1">
              <a:alpha val="35000"/>
            </a:schemeClr>
          </a:solidFill>
          <a:ln w="9525" cap="flat" cmpd="sng" algn="ctr">
            <a:noFill/>
            <a:prstDash val="solid"/>
            <a:round/>
            <a:headEnd type="none" w="med" len="med"/>
            <a:tailEnd type="none" w="med" len="med"/>
          </a:ln>
        </p:spPr>
        <p:txBody>
          <a:bodyPr vert="horz" wrap="square" lIns="96770" tIns="48385" rIns="96770" bIns="48385" numCol="1" rtlCol="0" anchor="t" anchorCtr="0" compatLnSpc="1"/>
          <a:lstStyle/>
          <a:p>
            <a:pPr marL="0" marR="0" indent="0" algn="l" defTabSz="96774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905"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文本框 5"/>
          <p:cNvSpPr txBox="1"/>
          <p:nvPr/>
        </p:nvSpPr>
        <p:spPr>
          <a:xfrm>
            <a:off x="-92" y="1412741"/>
            <a:ext cx="1219200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主驾驶座椅安全带</a:t>
            </a:r>
            <a:r>
              <a:rPr kumimoji="0" lang="zh-CN" altLang="en-US" sz="4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不回弹问题</a:t>
            </a:r>
            <a:r>
              <a:rPr kumimoji="0" lang="zh-CN" altLang="en-US" sz="4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专项汇报</a:t>
            </a:r>
            <a:endParaRPr kumimoji="0" lang="zh-CN" altLang="en-US" sz="4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四、</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永久措施及效果验证</a:t>
            </a:r>
            <a:endPar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latin typeface="微软雅黑" panose="020B0503020204020204" pitchFamily="34" charset="-122"/>
                <a:ea typeface="微软雅黑" panose="020B0503020204020204" pitchFamily="34" charset="-122"/>
              </a:rPr>
            </a:fld>
            <a:endParaRPr lang="zh-CN" altLang="en-US" sz="1600" smtClean="0">
              <a:latin typeface="微软雅黑" panose="020B0503020204020204" pitchFamily="34" charset="-122"/>
              <a:ea typeface="微软雅黑" panose="020B0503020204020204" pitchFamily="34" charset="-122"/>
            </a:endParaRPr>
          </a:p>
        </p:txBody>
      </p:sp>
      <p:sp>
        <p:nvSpPr>
          <p:cNvPr id="5" name="文本框 4"/>
          <p:cNvSpPr txBox="1"/>
          <p:nvPr/>
        </p:nvSpPr>
        <p:spPr>
          <a:xfrm>
            <a:off x="1128395" y="692785"/>
            <a:ext cx="4064000" cy="368300"/>
          </a:xfrm>
          <a:prstGeom prst="rect">
            <a:avLst/>
          </a:prstGeom>
          <a:noFill/>
        </p:spPr>
        <p:txBody>
          <a:bodyPr wrap="square" rtlCol="0">
            <a:spAutoFit/>
          </a:bodyPr>
          <a:p>
            <a:r>
              <a:rPr lang="en-US" altLang="zh-CN"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、永久措施</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实施计划</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圆角 1"/>
          <p:cNvSpPr/>
          <p:nvPr/>
        </p:nvSpPr>
        <p:spPr>
          <a:xfrm>
            <a:off x="214630" y="2822575"/>
            <a:ext cx="667385" cy="13258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latin typeface="微软雅黑" panose="020B0503020204020204" pitchFamily="34" charset="-122"/>
                <a:ea typeface="微软雅黑" panose="020B0503020204020204" pitchFamily="34" charset="-122"/>
              </a:rPr>
              <a:t>实施计划</a:t>
            </a:r>
            <a:endParaRPr lang="zh-CN" altLang="en-US" sz="1600" dirty="0">
              <a:latin typeface="微软雅黑" panose="020B0503020204020204" pitchFamily="34" charset="-122"/>
              <a:ea typeface="微软雅黑" panose="020B0503020204020204" pitchFamily="34" charset="-122"/>
            </a:endParaRPr>
          </a:p>
        </p:txBody>
      </p:sp>
      <p:sp>
        <p:nvSpPr>
          <p:cNvPr id="18" name="AutoShape 502"/>
          <p:cNvSpPr/>
          <p:nvPr/>
        </p:nvSpPr>
        <p:spPr>
          <a:xfrm>
            <a:off x="1134110" y="2456180"/>
            <a:ext cx="4914900" cy="408940"/>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zh-CN" altLang="en-US" sz="2000" b="1"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实施计划：</a:t>
            </a:r>
            <a:endParaRPr lang="zh-CN" altLang="en-US" sz="2000" b="1"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grpSp>
        <p:nvGrpSpPr>
          <p:cNvPr id="41" name="组合 40"/>
          <p:cNvGrpSpPr/>
          <p:nvPr/>
        </p:nvGrpSpPr>
        <p:grpSpPr>
          <a:xfrm>
            <a:off x="1282700" y="3120390"/>
            <a:ext cx="10339070" cy="1146175"/>
            <a:chOff x="2934" y="2193"/>
            <a:chExt cx="16908" cy="1805"/>
          </a:xfrm>
        </p:grpSpPr>
        <p:cxnSp>
          <p:nvCxnSpPr>
            <p:cNvPr id="19" name="直接箭头连接符 18"/>
            <p:cNvCxnSpPr/>
            <p:nvPr/>
          </p:nvCxnSpPr>
          <p:spPr>
            <a:xfrm flipV="1">
              <a:off x="2934" y="3125"/>
              <a:ext cx="16907" cy="2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0" name="圆角矩形 19"/>
            <p:cNvSpPr/>
            <p:nvPr/>
          </p:nvSpPr>
          <p:spPr>
            <a:xfrm>
              <a:off x="3941" y="2904"/>
              <a:ext cx="227" cy="3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22" name="AutoShape 502"/>
            <p:cNvSpPr/>
            <p:nvPr/>
          </p:nvSpPr>
          <p:spPr>
            <a:xfrm>
              <a:off x="3136" y="2225"/>
              <a:ext cx="249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手工</a:t>
              </a: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样件</a:t>
              </a:r>
              <a:endPar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23" name="AutoShape 502"/>
            <p:cNvSpPr/>
            <p:nvPr/>
          </p:nvSpPr>
          <p:spPr>
            <a:xfrm>
              <a:off x="3136" y="3219"/>
              <a:ext cx="249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25/03/10</a:t>
              </a:r>
              <a:endPar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26" name="AutoShape 502"/>
            <p:cNvSpPr/>
            <p:nvPr/>
          </p:nvSpPr>
          <p:spPr>
            <a:xfrm>
              <a:off x="6889" y="2193"/>
              <a:ext cx="2248"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模具开发</a:t>
              </a: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定厂</a:t>
              </a:r>
              <a:endPar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28" name="圆角矩形 27"/>
            <p:cNvSpPr/>
            <p:nvPr/>
          </p:nvSpPr>
          <p:spPr>
            <a:xfrm>
              <a:off x="7899" y="2906"/>
              <a:ext cx="227" cy="34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30" name="AutoShape 502"/>
            <p:cNvSpPr/>
            <p:nvPr/>
          </p:nvSpPr>
          <p:spPr>
            <a:xfrm>
              <a:off x="7219" y="3239"/>
              <a:ext cx="173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25/04/01</a:t>
              </a:r>
              <a:endPar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34" name="AutoShape 502"/>
            <p:cNvSpPr/>
            <p:nvPr/>
          </p:nvSpPr>
          <p:spPr>
            <a:xfrm>
              <a:off x="13852" y="2251"/>
              <a:ext cx="1791" cy="561"/>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100000"/>
                </a:lnSpc>
                <a:buFont typeface="Arial" panose="020B0604020202020204" pitchFamily="34" charset="0"/>
              </a:pP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模具件</a:t>
              </a: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验证</a:t>
              </a:r>
              <a:endPar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36" name="AutoShape 502"/>
            <p:cNvSpPr/>
            <p:nvPr/>
          </p:nvSpPr>
          <p:spPr>
            <a:xfrm>
              <a:off x="13951" y="3264"/>
              <a:ext cx="173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25/05/12</a:t>
              </a:r>
              <a:endPar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38" name="圆角矩形 37"/>
            <p:cNvSpPr/>
            <p:nvPr/>
          </p:nvSpPr>
          <p:spPr>
            <a:xfrm>
              <a:off x="14816" y="2972"/>
              <a:ext cx="227" cy="340"/>
            </a:xfrm>
            <a:prstGeom prst="roundRect">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42" name="圆角矩形 41"/>
            <p:cNvSpPr/>
            <p:nvPr/>
          </p:nvSpPr>
          <p:spPr>
            <a:xfrm>
              <a:off x="16404" y="2957"/>
              <a:ext cx="227" cy="340"/>
            </a:xfrm>
            <a:prstGeom prst="roundRect">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43" name="AutoShape 502"/>
            <p:cNvSpPr/>
            <p:nvPr/>
          </p:nvSpPr>
          <p:spPr>
            <a:xfrm>
              <a:off x="15795" y="3297"/>
              <a:ext cx="173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25/05/15</a:t>
              </a:r>
              <a:endPar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44" name="AutoShape 502"/>
            <p:cNvSpPr/>
            <p:nvPr/>
          </p:nvSpPr>
          <p:spPr>
            <a:xfrm>
              <a:off x="15724" y="2259"/>
              <a:ext cx="229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100000"/>
                </a:lnSpc>
                <a:buFont typeface="Arial" panose="020B0604020202020204" pitchFamily="34" charset="0"/>
              </a:pP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工程变更</a:t>
              </a: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发布</a:t>
              </a:r>
              <a:endPar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2" name="AutoShape 502"/>
            <p:cNvSpPr/>
            <p:nvPr/>
          </p:nvSpPr>
          <p:spPr>
            <a:xfrm>
              <a:off x="17965" y="2256"/>
              <a:ext cx="179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100000"/>
                </a:lnSpc>
                <a:buFont typeface="Arial" panose="020B0604020202020204" pitchFamily="34" charset="0"/>
              </a:pP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完成切换，变更</a:t>
              </a:r>
              <a:r>
                <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跟踪</a:t>
              </a:r>
              <a:endParaRPr lang="zh-CN" altLang="en-US"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sp>
          <p:nvSpPr>
            <p:cNvPr id="3" name="圆角矩形 2"/>
            <p:cNvSpPr/>
            <p:nvPr/>
          </p:nvSpPr>
          <p:spPr>
            <a:xfrm>
              <a:off x="18525" y="2957"/>
              <a:ext cx="227" cy="340"/>
            </a:xfrm>
            <a:prstGeom prst="roundRect">
              <a:avLst/>
            </a:prstGeom>
          </p:spPr>
          <p:style>
            <a:lnRef idx="0">
              <a:srgbClr val="FFFFFF"/>
            </a:lnRef>
            <a:fillRef idx="1">
              <a:schemeClr val="accent1"/>
            </a:fillRef>
            <a:effectRef idx="1">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8" name="AutoShape 502"/>
            <p:cNvSpPr/>
            <p:nvPr/>
          </p:nvSpPr>
          <p:spPr>
            <a:xfrm>
              <a:off x="18111" y="3354"/>
              <a:ext cx="1731" cy="644"/>
            </a:xfrm>
            <a:prstGeom prst="homePlate">
              <a:avLst>
                <a:gd name="adj" fmla="val 0"/>
              </a:avLst>
            </a:prstGeom>
            <a:noFill/>
            <a:ln w="6350" cap="flat" cmpd="sng">
              <a:noFill/>
              <a:prstDash val="solid"/>
              <a:miter/>
              <a:headEnd type="none" w="med" len="med"/>
              <a:tailEnd type="none" w="med" len="med"/>
            </a:ln>
          </p:spPr>
          <p:txBody>
            <a:bodyPr wrap="square" lIns="108000" tIns="0" rIns="0" bIns="0" anchor="ctr" anchorCtr="0"/>
            <a:p>
              <a:pPr marL="85725" algn="l" latinLnBrk="1">
                <a:lnSpc>
                  <a:spcPct val="200000"/>
                </a:lnSpc>
                <a:buFont typeface="Arial" panose="020B0604020202020204" pitchFamily="34" charset="0"/>
              </a:pPr>
              <a:r>
                <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rPr>
                <a:t>25/05/20</a:t>
              </a:r>
              <a:endParaRPr lang="en-US" altLang="zh-CN" sz="1400" dirty="0">
                <a:ln>
                  <a:noFill/>
                </a:ln>
                <a:solidFill>
                  <a:srgbClr val="000000"/>
                </a:solidFill>
                <a:latin typeface="微软雅黑" panose="020B0503020204020204" pitchFamily="34" charset="-122"/>
                <a:ea typeface="微软雅黑" panose="020B0503020204020204" pitchFamily="34" charset="-122"/>
                <a:sym typeface="楷体" panose="02010609060101010101" pitchFamily="49" charset="-122"/>
              </a:endParaRPr>
            </a:p>
          </p:txBody>
        </p:sp>
      </p:grpSp>
      <p:sp>
        <p:nvSpPr>
          <p:cNvPr id="4" name="矩形: 圆角 1"/>
          <p:cNvSpPr/>
          <p:nvPr/>
        </p:nvSpPr>
        <p:spPr>
          <a:xfrm>
            <a:off x="192405" y="1016000"/>
            <a:ext cx="667385" cy="119316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latin typeface="微软雅黑" panose="020B0503020204020204" pitchFamily="34" charset="-122"/>
                <a:ea typeface="微软雅黑" panose="020B0503020204020204" pitchFamily="34" charset="-122"/>
              </a:rPr>
              <a:t>说明</a:t>
            </a:r>
            <a:endParaRPr lang="zh-CN" altLang="en-US" sz="1600" dirty="0">
              <a:latin typeface="微软雅黑" panose="020B0503020204020204" pitchFamily="34" charset="-122"/>
              <a:ea typeface="微软雅黑" panose="020B0503020204020204" pitchFamily="34" charset="-122"/>
            </a:endParaRPr>
          </a:p>
        </p:txBody>
      </p:sp>
      <p:sp>
        <p:nvSpPr>
          <p:cNvPr id="46" name="AutoShape 502"/>
          <p:cNvSpPr/>
          <p:nvPr/>
        </p:nvSpPr>
        <p:spPr>
          <a:xfrm>
            <a:off x="1183640" y="1136015"/>
            <a:ext cx="10674350" cy="998855"/>
          </a:xfrm>
          <a:prstGeom prst="homePlate">
            <a:avLst>
              <a:gd name="adj" fmla="val 0"/>
            </a:avLst>
          </a:prstGeom>
          <a:noFill/>
          <a:ln w="6350" cap="flat" cmpd="sng">
            <a:solidFill>
              <a:srgbClr val="A5A5A5"/>
            </a:solidFill>
            <a:prstDash val="solid"/>
            <a:miter/>
            <a:headEnd type="none" w="med" len="med"/>
            <a:tailEnd type="none" w="med" len="med"/>
          </a:ln>
        </p:spPr>
        <p:txBody>
          <a:bodyPr wrap="square" lIns="0" tIns="0" rIns="0" bIns="0" anchor="ctr" anchorCtr="0">
            <a:noAutofit/>
          </a:bodyPr>
          <a:p>
            <a:pPr marL="85725" algn="l" latinLnBrk="1">
              <a:lnSpc>
                <a:spcPct val="200000"/>
              </a:lnSpc>
              <a:buFont typeface="Arial" panose="020B0604020202020204" pitchFamily="34" charset="0"/>
            </a:pP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新的技术方案重新设计出口罩壳，增加罩壳</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支架，经过手工样件试验，验证后可以做到回弹顺畅，无卡滞，满足顾客</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要求</a:t>
            </a:r>
            <a:endPar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endParaRPr>
          </a:p>
        </p:txBody>
      </p:sp>
      <p:sp>
        <p:nvSpPr>
          <p:cNvPr id="14" name="矩形: 圆角 1"/>
          <p:cNvSpPr/>
          <p:nvPr/>
        </p:nvSpPr>
        <p:spPr>
          <a:xfrm>
            <a:off x="214630" y="4526280"/>
            <a:ext cx="667385" cy="1473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latin typeface="微软雅黑" panose="020B0503020204020204" pitchFamily="34" charset="-122"/>
                <a:ea typeface="微软雅黑" panose="020B0503020204020204" pitchFamily="34" charset="-122"/>
              </a:rPr>
              <a:t>实施情况</a:t>
            </a:r>
            <a:endParaRPr lang="zh-CN" altLang="en-US" sz="1600" dirty="0">
              <a:latin typeface="微软雅黑" panose="020B0503020204020204" pitchFamily="34" charset="-122"/>
              <a:ea typeface="微软雅黑" panose="020B0503020204020204" pitchFamily="34" charset="-122"/>
            </a:endParaRPr>
          </a:p>
        </p:txBody>
      </p:sp>
      <p:sp>
        <p:nvSpPr>
          <p:cNvPr id="47" name="AutoShape 502"/>
          <p:cNvSpPr/>
          <p:nvPr/>
        </p:nvSpPr>
        <p:spPr>
          <a:xfrm>
            <a:off x="1134110" y="4817110"/>
            <a:ext cx="10724515" cy="998855"/>
          </a:xfrm>
          <a:prstGeom prst="homePlate">
            <a:avLst>
              <a:gd name="adj" fmla="val 0"/>
            </a:avLst>
          </a:prstGeom>
          <a:noFill/>
          <a:ln w="6350" cap="flat" cmpd="sng">
            <a:solidFill>
              <a:srgbClr val="A5A5A5"/>
            </a:solidFill>
            <a:prstDash val="solid"/>
            <a:miter/>
            <a:headEnd type="none" w="med" len="med"/>
            <a:tailEnd type="none" w="med" len="med"/>
          </a:ln>
        </p:spPr>
        <p:txBody>
          <a:bodyPr wrap="square" lIns="0" tIns="0" rIns="0" bIns="0" anchor="ctr" anchorCtr="0">
            <a:noAutofit/>
          </a:bodyPr>
          <a:p>
            <a:pPr marL="85725" algn="l" latinLnBrk="1">
              <a:lnSpc>
                <a:spcPct val="200000"/>
              </a:lnSpc>
              <a:buFont typeface="Arial" panose="020B0604020202020204" pitchFamily="34" charset="0"/>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2025</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年</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4</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月</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1</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日，模具定厂已经完成，</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5</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月</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12</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日完成模具件验证，在</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5</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月底完成切换，后期随时跟进进度，保证进度按照计划</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rPr>
              <a:t>进行</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五、</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相关文件补充</a:t>
            </a:r>
            <a:endPar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pic>
        <p:nvPicPr>
          <p:cNvPr id="3" name="图片 2"/>
          <p:cNvPicPr/>
          <p:nvPr/>
        </p:nvPicPr>
        <p:blipFill>
          <a:blip r:embed="rId1"/>
          <a:stretch>
            <a:fillRect/>
          </a:stretch>
        </p:blipFill>
        <p:spPr>
          <a:xfrm>
            <a:off x="263525" y="3573145"/>
            <a:ext cx="8200390" cy="2968625"/>
          </a:xfrm>
          <a:prstGeom prst="rect">
            <a:avLst/>
          </a:prstGeom>
        </p:spPr>
      </p:pic>
      <p:pic>
        <p:nvPicPr>
          <p:cNvPr id="4" name="图片 3"/>
          <p:cNvPicPr/>
          <p:nvPr/>
        </p:nvPicPr>
        <p:blipFill>
          <a:blip r:embed="rId2"/>
          <a:stretch>
            <a:fillRect/>
          </a:stretch>
        </p:blipFill>
        <p:spPr>
          <a:xfrm>
            <a:off x="263525" y="693420"/>
            <a:ext cx="8168640" cy="2576195"/>
          </a:xfrm>
          <a:prstGeom prst="rect">
            <a:avLst/>
          </a:prstGeom>
        </p:spPr>
      </p:pic>
      <p:sp>
        <p:nvSpPr>
          <p:cNvPr id="5" name="文本框 4"/>
          <p:cNvSpPr txBox="1"/>
          <p:nvPr/>
        </p:nvSpPr>
        <p:spPr>
          <a:xfrm>
            <a:off x="8616315" y="2853055"/>
            <a:ext cx="2862580" cy="1938020"/>
          </a:xfrm>
          <a:prstGeom prst="rect">
            <a:avLst/>
          </a:prstGeom>
          <a:noFill/>
        </p:spPr>
        <p:txBody>
          <a:bodyPr wrap="square" rtlCol="0">
            <a:spAutoFit/>
          </a:bodyPr>
          <a:p>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日控制计划更新</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明确安全带拉伸次数，确保检出不回弹的不良</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品</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bwMode="auto">
          <a:xfrm>
            <a:off x="0" y="2430315"/>
            <a:ext cx="12192000" cy="107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51890" indent="-1151890" algn="ctr" rtl="0" eaLnBrk="0" fontAlgn="base" hangingPunct="0">
              <a:spcBef>
                <a:spcPct val="0"/>
              </a:spcBef>
              <a:spcAft>
                <a:spcPct val="0"/>
              </a:spcAft>
              <a:defRPr sz="5545">
                <a:solidFill>
                  <a:schemeClr val="tx1"/>
                </a:solidFill>
                <a:latin typeface="+mj-lt"/>
                <a:ea typeface="+mj-ea"/>
                <a:cs typeface="+mj-cs"/>
                <a:sym typeface="Calibri" panose="020F0502020204030204" pitchFamily="34" charset="0"/>
              </a:defRPr>
            </a:lvl1pPr>
            <a:lvl2pPr marL="1151890"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51890"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151890"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1151890"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727835"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304415"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880360"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456305" indent="-1151890" algn="ctr" rtl="0" eaLnBrk="0" fontAlgn="base" hangingPunct="0">
              <a:spcBef>
                <a:spcPct val="0"/>
              </a:spcBef>
              <a:spcAft>
                <a:spcPct val="0"/>
              </a:spcAft>
              <a:defRPr sz="5545">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THANKS</a:t>
            </a:r>
            <a:endParaRPr kumimoji="0" lang="en-US" altLang="zh-CN" sz="8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4"/>
          <p:cNvSpPr/>
          <p:nvPr/>
        </p:nvSpPr>
        <p:spPr bwMode="auto">
          <a:xfrm>
            <a:off x="848" y="2506982"/>
            <a:ext cx="4131733" cy="1714500"/>
          </a:xfrm>
          <a:prstGeom prst="homePlate">
            <a:avLst/>
          </a:prstGeom>
          <a:gradFill flip="none" rotWithShape="1">
            <a:gsLst>
              <a:gs pos="0">
                <a:srgbClr val="D42A23"/>
              </a:gs>
              <a:gs pos="50000">
                <a:srgbClr val="AB0C1F">
                  <a:shade val="67500"/>
                  <a:satMod val="115000"/>
                </a:srgbClr>
              </a:gs>
              <a:gs pos="100000">
                <a:srgbClr val="AB0C1F">
                  <a:shade val="100000"/>
                  <a:satMod val="115000"/>
                </a:srgbClr>
              </a:gs>
            </a:gsLst>
            <a:lin ang="2700000" scaled="1"/>
            <a:tileRect/>
          </a:gradFill>
          <a:ln w="9525" cap="flat" cmpd="sng" algn="ctr">
            <a:noFill/>
            <a:prstDash val="solid"/>
            <a:round/>
            <a:headEnd type="none" w="med" len="med"/>
            <a:tailEnd type="none" w="med" len="med"/>
          </a:ln>
        </p:spPr>
        <p:txBody>
          <a:bodyPr vert="horz" wrap="square" lIns="96768" tIns="48384" rIns="96768" bIns="48384" numCol="1" rtlCol="0" anchor="ctr" anchorCtr="0" compatLnSpc="1"/>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960" b="1" i="0" u="none" strike="noStrike" kern="1200" cap="none" spc="0" normalizeH="0" baseline="0" noProof="0" dirty="0">
              <a:ln>
                <a:noFill/>
              </a:ln>
              <a:gradFill flip="none" rotWithShape="1">
                <a:gsLst>
                  <a:gs pos="0">
                    <a:srgbClr val="FFFFFF">
                      <a:lumMod val="85000"/>
                    </a:srgbClr>
                  </a:gs>
                  <a:gs pos="50000">
                    <a:srgbClr val="FFFFFF"/>
                  </a:gs>
                  <a:gs pos="99000">
                    <a:srgbClr val="FFFFFF">
                      <a:lumMod val="75000"/>
                    </a:srgbClr>
                  </a:gs>
                </a:gsLst>
                <a:lin ang="5400000" scaled="1"/>
                <a:tileRect/>
              </a:gra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15075" y="2074925"/>
            <a:ext cx="2921761" cy="2062296"/>
          </a:xfrm>
          <a:prstGeom prst="rect">
            <a:avLst/>
          </a:prstGeom>
          <a:noFill/>
        </p:spPr>
        <p:txBody>
          <a:bodyPr wrap="none" rtlCol="0">
            <a:spAutoFit/>
          </a:bodyPr>
          <a:lstStyle/>
          <a:p>
            <a:pPr marL="0" marR="0" lvl="0" indent="0" algn="ctr" defTabSz="1289685" rtl="0" eaLnBrk="1" fontAlgn="auto" latinLnBrk="0" hangingPunct="1">
              <a:lnSpc>
                <a:spcPct val="100000"/>
              </a:lnSpc>
              <a:spcBef>
                <a:spcPts val="0"/>
              </a:spcBef>
              <a:spcAft>
                <a:spcPts val="0"/>
              </a:spcAft>
              <a:buClrTx/>
              <a:buSzTx/>
              <a:buFontTx/>
              <a:buNone/>
              <a:defRPr/>
            </a:pPr>
            <a:r>
              <a:rPr kumimoji="0" lang="zh-CN" altLang="en-US" sz="426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  </a:t>
            </a:r>
            <a:endParaRPr kumimoji="0" lang="en-US" altLang="zh-CN" sz="426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目   录</a:t>
            </a:r>
            <a:endParaRPr kumimoji="0" lang="en-US" altLang="zh-CN" sz="426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426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CONTENT</a:t>
            </a:r>
            <a:endParaRPr kumimoji="0" lang="en-US" altLang="zh-CN" sz="4265"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custDataLst>
              <p:tags r:id="rId1"/>
            </p:custDataLst>
          </p:nvPr>
        </p:nvGrpSpPr>
        <p:grpSpPr>
          <a:xfrm>
            <a:off x="4511957" y="2205665"/>
            <a:ext cx="6960000" cy="723880"/>
            <a:chOff x="3303958" y="1446819"/>
            <a:chExt cx="5220000" cy="542910"/>
          </a:xfrm>
        </p:grpSpPr>
        <p:sp>
          <p:nvSpPr>
            <p:cNvPr id="39" name="圆角矩形 169"/>
            <p:cNvSpPr/>
            <p:nvPr>
              <p:custDataLst>
                <p:tags r:id="rId2"/>
              </p:custDataLst>
            </p:nvPr>
          </p:nvSpPr>
          <p:spPr>
            <a:xfrm>
              <a:off x="3303958" y="1446819"/>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7" name="椭圆 170"/>
            <p:cNvSpPr>
              <a:spLocks noChangeAspect="1"/>
            </p:cNvSpPr>
            <p:nvPr>
              <p:custDataLst>
                <p:tags r:id="rId3"/>
              </p:custDataLst>
            </p:nvPr>
          </p:nvSpPr>
          <p:spPr>
            <a:xfrm>
              <a:off x="3407737" y="1503967"/>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02</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文本框 36"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4"/>
              </p:custDataLst>
            </p:nvPr>
          </p:nvSpPr>
          <p:spPr>
            <a:xfrm>
              <a:off x="4040044" y="1533608"/>
              <a:ext cx="3960940" cy="299085"/>
            </a:xfrm>
            <a:prstGeom prst="rect">
              <a:avLst/>
            </a:prstGeom>
            <a:noFill/>
          </p:spPr>
          <p:txBody>
            <a:bodyPr wrap="square" rtlCol="0">
              <a:spAutoFit/>
            </a:bodyPr>
            <a:lstStyle/>
            <a:p>
              <a:pPr marL="0" marR="0" lvl="0" indent="0" algn="l" defTabSz="1289685" rtl="0" eaLnBrk="1" fontAlgn="auto" latinLnBrk="0" hangingPunct="1">
                <a:lnSpc>
                  <a:spcPct val="100000"/>
                </a:lnSpc>
                <a:spcBef>
                  <a:spcPts val="0"/>
                </a:spcBef>
                <a:spcAft>
                  <a:spcPts val="0"/>
                </a:spcAft>
                <a:buClrTx/>
                <a:buSzTx/>
                <a:buFontTx/>
                <a:buNone/>
                <a:defRPr/>
              </a:pPr>
              <a:r>
                <a:rPr lang="zh-CN" altLang="en-US"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问题描述及临时措施</a:t>
              </a:r>
              <a:endParaRPr kumimoji="0" lang="zh-CN" altLang="en-US" sz="20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custDataLst>
              <p:tags r:id="rId5"/>
            </p:custDataLst>
          </p:nvPr>
        </p:nvGrpSpPr>
        <p:grpSpPr>
          <a:xfrm>
            <a:off x="4511957" y="2972090"/>
            <a:ext cx="6960000" cy="723265"/>
            <a:chOff x="3303958" y="1446819"/>
            <a:chExt cx="5220000" cy="542910"/>
          </a:xfrm>
        </p:grpSpPr>
        <p:sp>
          <p:nvSpPr>
            <p:cNvPr id="13" name="圆角矩形 169"/>
            <p:cNvSpPr/>
            <p:nvPr>
              <p:custDataLst>
                <p:tags r:id="rId6"/>
              </p:custDataLst>
            </p:nvPr>
          </p:nvSpPr>
          <p:spPr>
            <a:xfrm>
              <a:off x="3303958" y="1446819"/>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椭圆 170"/>
            <p:cNvSpPr>
              <a:spLocks noChangeAspect="1"/>
            </p:cNvSpPr>
            <p:nvPr>
              <p:custDataLst>
                <p:tags r:id="rId7"/>
              </p:custDataLst>
            </p:nvPr>
          </p:nvSpPr>
          <p:spPr>
            <a:xfrm>
              <a:off x="3407737" y="1503967"/>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03</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文本框 14"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8"/>
              </p:custDataLst>
            </p:nvPr>
          </p:nvSpPr>
          <p:spPr>
            <a:xfrm>
              <a:off x="4040044" y="1533608"/>
              <a:ext cx="3960940" cy="299339"/>
            </a:xfrm>
            <a:prstGeom prst="rect">
              <a:avLst/>
            </a:prstGeom>
            <a:noFill/>
          </p:spPr>
          <p:txBody>
            <a:bodyPr wrap="square" rtlCol="0">
              <a:spAutoFit/>
            </a:bodyPr>
            <a:lstStyle/>
            <a:p>
              <a:pPr marL="0" marR="0" lvl="0" indent="0" algn="l" defTabSz="1289685" rtl="0" eaLnBrk="1" fontAlgn="auto" latinLnBrk="0" hangingPunct="1">
                <a:lnSpc>
                  <a:spcPct val="100000"/>
                </a:lnSpc>
                <a:spcBef>
                  <a:spcPts val="0"/>
                </a:spcBef>
                <a:spcAft>
                  <a:spcPts val="0"/>
                </a:spcAft>
                <a:buClrTx/>
                <a:buSzTx/>
                <a:buFontTx/>
                <a:buNone/>
                <a:defRPr/>
              </a:pPr>
              <a:r>
                <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根本原因</a:t>
              </a:r>
              <a:r>
                <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分析</a:t>
              </a:r>
              <a:endPar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 name="组合 1"/>
          <p:cNvGrpSpPr/>
          <p:nvPr>
            <p:custDataLst>
              <p:tags r:id="rId9"/>
            </p:custDataLst>
          </p:nvPr>
        </p:nvGrpSpPr>
        <p:grpSpPr>
          <a:xfrm>
            <a:off x="4511957" y="3737900"/>
            <a:ext cx="6960000" cy="723265"/>
            <a:chOff x="3303958" y="1446819"/>
            <a:chExt cx="5220000" cy="542910"/>
          </a:xfrm>
        </p:grpSpPr>
        <p:sp>
          <p:nvSpPr>
            <p:cNvPr id="3" name="圆角矩形 169"/>
            <p:cNvSpPr/>
            <p:nvPr>
              <p:custDataLst>
                <p:tags r:id="rId10"/>
              </p:custDataLst>
            </p:nvPr>
          </p:nvSpPr>
          <p:spPr>
            <a:xfrm>
              <a:off x="3303958" y="1446819"/>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椭圆 170"/>
            <p:cNvSpPr>
              <a:spLocks noChangeAspect="1"/>
            </p:cNvSpPr>
            <p:nvPr>
              <p:custDataLst>
                <p:tags r:id="rId11"/>
              </p:custDataLst>
            </p:nvPr>
          </p:nvSpPr>
          <p:spPr>
            <a:xfrm>
              <a:off x="3407737" y="1503967"/>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04</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文本框 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12"/>
              </p:custDataLst>
            </p:nvPr>
          </p:nvSpPr>
          <p:spPr>
            <a:xfrm>
              <a:off x="4040044" y="1533608"/>
              <a:ext cx="3960940" cy="299339"/>
            </a:xfrm>
            <a:prstGeom prst="rect">
              <a:avLst/>
            </a:prstGeom>
            <a:noFill/>
          </p:spPr>
          <p:txBody>
            <a:bodyPr wrap="square" rtlCol="0">
              <a:spAutoFit/>
            </a:bodyPr>
            <a:p>
              <a:pPr marL="0" marR="0" lvl="0" indent="0" algn="l" defTabSz="1289685" rtl="0" eaLnBrk="1" fontAlgn="auto" latinLnBrk="0" hangingPunct="1">
                <a:lnSpc>
                  <a:spcPct val="100000"/>
                </a:lnSpc>
                <a:spcBef>
                  <a:spcPts val="0"/>
                </a:spcBef>
                <a:spcAft>
                  <a:spcPts val="0"/>
                </a:spcAft>
                <a:buClrTx/>
                <a:buSzTx/>
                <a:buFontTx/>
                <a:buNone/>
                <a:defRPr/>
              </a:pPr>
              <a:r>
                <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永久措施及效果验证</a:t>
              </a:r>
              <a:endPar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custDataLst>
              <p:tags r:id="rId13"/>
            </p:custDataLst>
          </p:nvPr>
        </p:nvGrpSpPr>
        <p:grpSpPr>
          <a:xfrm>
            <a:off x="4511957" y="4503710"/>
            <a:ext cx="6960000" cy="723265"/>
            <a:chOff x="3303958" y="1397247"/>
            <a:chExt cx="5220000" cy="542910"/>
          </a:xfrm>
        </p:grpSpPr>
        <p:sp>
          <p:nvSpPr>
            <p:cNvPr id="10" name="圆角矩形 169"/>
            <p:cNvSpPr/>
            <p:nvPr>
              <p:custDataLst>
                <p:tags r:id="rId14"/>
              </p:custDataLst>
            </p:nvPr>
          </p:nvSpPr>
          <p:spPr>
            <a:xfrm>
              <a:off x="3303958" y="1397247"/>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椭圆 170"/>
            <p:cNvSpPr>
              <a:spLocks noChangeAspect="1"/>
            </p:cNvSpPr>
            <p:nvPr>
              <p:custDataLst>
                <p:tags r:id="rId15"/>
              </p:custDataLst>
            </p:nvPr>
          </p:nvSpPr>
          <p:spPr>
            <a:xfrm>
              <a:off x="3407737" y="1454395"/>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05</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文本框 15"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16"/>
              </p:custDataLst>
            </p:nvPr>
          </p:nvSpPr>
          <p:spPr>
            <a:xfrm>
              <a:off x="4040044" y="1487849"/>
              <a:ext cx="3960940" cy="299339"/>
            </a:xfrm>
            <a:prstGeom prst="rect">
              <a:avLst/>
            </a:prstGeom>
            <a:noFill/>
          </p:spPr>
          <p:txBody>
            <a:bodyPr wrap="square" rtlCol="0">
              <a:spAutoFit/>
            </a:bodyPr>
            <a:p>
              <a:pPr marL="0" marR="0" lvl="0" indent="0" algn="l" defTabSz="1289685" rtl="0" eaLnBrk="1" fontAlgn="auto" latinLnBrk="0" hangingPunct="1">
                <a:lnSpc>
                  <a:spcPct val="100000"/>
                </a:lnSpc>
                <a:spcBef>
                  <a:spcPts val="0"/>
                </a:spcBef>
                <a:spcAft>
                  <a:spcPts val="0"/>
                </a:spcAft>
                <a:buClrTx/>
                <a:buSzTx/>
                <a:buFontTx/>
                <a:buNone/>
                <a:defRPr/>
              </a:pPr>
              <a:r>
                <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相关文件补充</a:t>
              </a:r>
              <a:endPar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custDataLst>
              <p:tags r:id="rId17"/>
            </p:custDataLst>
          </p:nvPr>
        </p:nvGrpSpPr>
        <p:grpSpPr>
          <a:xfrm>
            <a:off x="4511957" y="1413185"/>
            <a:ext cx="6960000" cy="723880"/>
            <a:chOff x="3303958" y="1446819"/>
            <a:chExt cx="5220000" cy="542910"/>
          </a:xfrm>
        </p:grpSpPr>
        <p:sp>
          <p:nvSpPr>
            <p:cNvPr id="18" name="圆角矩形 169"/>
            <p:cNvSpPr/>
            <p:nvPr>
              <p:custDataLst>
                <p:tags r:id="rId18"/>
              </p:custDataLst>
            </p:nvPr>
          </p:nvSpPr>
          <p:spPr>
            <a:xfrm>
              <a:off x="3303958" y="1446819"/>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椭圆 170"/>
            <p:cNvSpPr>
              <a:spLocks noChangeAspect="1"/>
            </p:cNvSpPr>
            <p:nvPr>
              <p:custDataLst>
                <p:tags r:id="rId19"/>
              </p:custDataLst>
            </p:nvPr>
          </p:nvSpPr>
          <p:spPr>
            <a:xfrm>
              <a:off x="3407737" y="1503967"/>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01</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文本框 19"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20"/>
              </p:custDataLst>
            </p:nvPr>
          </p:nvSpPr>
          <p:spPr>
            <a:xfrm>
              <a:off x="4060047" y="1554563"/>
              <a:ext cx="3960940" cy="299085"/>
            </a:xfrm>
            <a:prstGeom prst="rect">
              <a:avLst/>
            </a:prstGeom>
            <a:noFill/>
          </p:spPr>
          <p:txBody>
            <a:bodyPr wrap="square" rtlCol="0">
              <a:spAutoFit/>
            </a:bodyPr>
            <a:p>
              <a:pPr marL="0" marR="0" lvl="0" indent="0" algn="l" defTabSz="1289685"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公司概括及组织架构</a:t>
              </a:r>
              <a:endParaRPr kumimoji="0" lang="zh-CN" altLang="en-US" sz="20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custDataLst>
              <p:tags r:id="rId21"/>
            </p:custDataLst>
          </p:nvPr>
        </p:nvGrpSpPr>
        <p:grpSpPr>
          <a:xfrm>
            <a:off x="4511957" y="5312065"/>
            <a:ext cx="6960000" cy="723265"/>
            <a:chOff x="3303958" y="1397247"/>
            <a:chExt cx="5220000" cy="542910"/>
          </a:xfrm>
        </p:grpSpPr>
        <p:sp>
          <p:nvSpPr>
            <p:cNvPr id="22" name="圆角矩形 169"/>
            <p:cNvSpPr/>
            <p:nvPr>
              <p:custDataLst>
                <p:tags r:id="rId22"/>
              </p:custDataLst>
            </p:nvPr>
          </p:nvSpPr>
          <p:spPr>
            <a:xfrm>
              <a:off x="3303958" y="1397247"/>
              <a:ext cx="5220000" cy="542910"/>
            </a:xfrm>
            <a:prstGeom prst="rect">
              <a:avLst/>
            </a:prstGeom>
            <a:solidFill>
              <a:schemeClr val="bg1">
                <a:lumMod val="8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85858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椭圆 170"/>
            <p:cNvSpPr>
              <a:spLocks noChangeAspect="1"/>
            </p:cNvSpPr>
            <p:nvPr>
              <p:custDataLst>
                <p:tags r:id="rId23"/>
              </p:custDataLst>
            </p:nvPr>
          </p:nvSpPr>
          <p:spPr>
            <a:xfrm>
              <a:off x="3407737" y="1454395"/>
              <a:ext cx="460620" cy="428614"/>
            </a:xfrm>
            <a:prstGeom prst="rect">
              <a:avLst/>
            </a:prstGeom>
            <a:solidFill>
              <a:srgbClr val="D42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096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06</a:t>
              </a:r>
              <a:endParaRPr kumimoji="0"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文本框 23" descr="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
            <p:cNvSpPr txBox="1"/>
            <p:nvPr>
              <p:custDataLst>
                <p:tags r:id="rId24"/>
              </p:custDataLst>
            </p:nvPr>
          </p:nvSpPr>
          <p:spPr>
            <a:xfrm>
              <a:off x="4040044" y="1487849"/>
              <a:ext cx="3960940" cy="299339"/>
            </a:xfrm>
            <a:prstGeom prst="rect">
              <a:avLst/>
            </a:prstGeom>
            <a:noFill/>
          </p:spPr>
          <p:txBody>
            <a:bodyPr wrap="square" rtlCol="0">
              <a:spAutoFit/>
            </a:bodyPr>
            <a:p>
              <a:pPr marL="0" marR="0" lvl="0" indent="0" algn="l" defTabSz="1289685" rtl="0" eaLnBrk="1" fontAlgn="auto" latinLnBrk="0" hangingPunct="1">
                <a:lnSpc>
                  <a:spcPct val="100000"/>
                </a:lnSpc>
                <a:spcBef>
                  <a:spcPts val="0"/>
                </a:spcBef>
                <a:spcAft>
                  <a:spcPts val="0"/>
                </a:spcAft>
                <a:buClrTx/>
                <a:buSzTx/>
                <a:buFontTx/>
                <a:buNone/>
                <a:defRPr/>
              </a:pPr>
              <a:r>
                <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相关合理化建议</a:t>
              </a:r>
              <a:endParaRPr lang="zh-CN" sz="20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一、公司概括及组织架构</a:t>
            </a:r>
            <a:endParaRPr kumimoji="0" lang="zh-CN" altLang="en-US" sz="24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pic>
        <p:nvPicPr>
          <p:cNvPr id="3" name="图片 2"/>
          <p:cNvPicPr>
            <a:picLocks noChangeAspect="1"/>
          </p:cNvPicPr>
          <p:nvPr/>
        </p:nvPicPr>
        <p:blipFill>
          <a:blip r:embed="rId1"/>
          <a:stretch>
            <a:fillRect/>
          </a:stretch>
        </p:blipFill>
        <p:spPr>
          <a:xfrm>
            <a:off x="567690" y="871220"/>
            <a:ext cx="11322685" cy="2557780"/>
          </a:xfrm>
          <a:prstGeom prst="rect">
            <a:avLst/>
          </a:prstGeom>
        </p:spPr>
      </p:pic>
      <p:sp>
        <p:nvSpPr>
          <p:cNvPr id="4" name="文本框 3"/>
          <p:cNvSpPr txBox="1"/>
          <p:nvPr/>
        </p:nvSpPr>
        <p:spPr>
          <a:xfrm>
            <a:off x="495935" y="3644900"/>
            <a:ext cx="11394440" cy="2622550"/>
          </a:xfrm>
          <a:prstGeom prst="rect">
            <a:avLst/>
          </a:prstGeom>
          <a:noFill/>
        </p:spPr>
        <p:txBody>
          <a:bodyPr wrap="square" rtlCol="0" anchor="t">
            <a:noAutofit/>
          </a:bodyPr>
          <a:p>
            <a:pPr algn="just">
              <a:lnSpc>
                <a:spcPct val="17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光华荣昌公司成立于200</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年，近二十年来主要专注于对汽车零部件领域的探索与贡献，致力于汽车座椅、后视镜等汽车零部件的生产、研发与销售。</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7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光华荣昌</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集团管理中心及研发中心设立在北京市，国内外拥有</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家工厂，分别是河北座椅厂、西安工厂、长春工厂、潍坊工厂、河北金属件厂、河北后视镜厂、湖南工厂、德国工厂、安路普工厂，公司与国内外多家大型汽车主机厂建立了长期稳定的供货业务关系。</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7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     河北光华荣昌汽车部件有限公司坐落于河北省黄骅市经济技术开发区，是一个以冲压、弯管、焊接、表面处理、发泡、缝纫、组装为主的座椅系列产品加工和以注塑、组装为主的后视镜系列产品加工以及低温烤漆喷涂项目为一体的综合性公司。公司厂区占地面积70000㎡，其中建筑面积51333㎡，公司员工500人，研发人员100余人，管理人员80人。</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问题描述及临时措施</a:t>
            </a: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sp>
        <p:nvSpPr>
          <p:cNvPr id="4" name="文本框 3"/>
          <p:cNvSpPr txBox="1"/>
          <p:nvPr/>
        </p:nvSpPr>
        <p:spPr>
          <a:xfrm>
            <a:off x="1259840" y="1449705"/>
            <a:ext cx="4064000" cy="368300"/>
          </a:xfrm>
          <a:prstGeom prst="rect">
            <a:avLst/>
          </a:prstGeom>
          <a:noFill/>
        </p:spPr>
        <p:txBody>
          <a:bodyPr wrap="square" rtlCol="0">
            <a:spAutoFit/>
          </a:bodyPr>
          <a:p>
            <a:endParaRPr lang="zh-CN" altLang="en-US"/>
          </a:p>
        </p:txBody>
      </p:sp>
      <p:sp>
        <p:nvSpPr>
          <p:cNvPr id="2" name="文本框 1"/>
          <p:cNvSpPr txBox="1"/>
          <p:nvPr/>
        </p:nvSpPr>
        <p:spPr>
          <a:xfrm>
            <a:off x="584835" y="1341120"/>
            <a:ext cx="4739005" cy="1386205"/>
          </a:xfrm>
          <a:prstGeom prst="rect">
            <a:avLst/>
          </a:prstGeom>
          <a:noFill/>
        </p:spPr>
        <p:txBody>
          <a:bodyPr wrap="square" rtlCol="0">
            <a:noAutofit/>
          </a:bodyPr>
          <a:p>
            <a:pPr>
              <a:lnSpc>
                <a:spcPct val="200000"/>
              </a:lnSpc>
            </a:pPr>
            <a:r>
              <a:rPr lang="en-US" altLang="zh-CN" b="1">
                <a:solidFill>
                  <a:srgbClr val="FF0000"/>
                </a:solidFill>
                <a:sym typeface="+mn-ea"/>
              </a:rPr>
              <a:t>      </a:t>
            </a:r>
            <a:r>
              <a:rPr lang="en-US" altLang="zh-CN" sz="1600" b="1">
                <a:solidFill>
                  <a:srgbClr val="FF0000"/>
                </a:solidFill>
                <a:sym typeface="+mn-ea"/>
              </a:rPr>
              <a:t> </a:t>
            </a:r>
            <a:r>
              <a:rPr lang="zh-CN" altLang="en-US" sz="1600" b="1" dirty="0" smtClean="0">
                <a:solidFill>
                  <a:srgbClr val="FF0000"/>
                </a:solidFill>
                <a:effectLst/>
                <a:latin typeface="微软雅黑" panose="020B0503020204020204" pitchFamily="34" charset="-122"/>
                <a:ea typeface="微软雅黑" panose="020B0503020204020204" pitchFamily="34" charset="-122"/>
                <a:cs typeface="+mn-ea"/>
                <a:sym typeface="Wingdings" panose="05000000000000000000" pitchFamily="2" charset="2"/>
              </a:rPr>
              <a:t>客户反馈车辆购买后行驶</a:t>
            </a:r>
            <a:r>
              <a:rPr lang="en-US" altLang="zh-CN" sz="1600" b="1" dirty="0" smtClean="0">
                <a:solidFill>
                  <a:srgbClr val="FF0000"/>
                </a:solidFill>
                <a:effectLst/>
                <a:latin typeface="微软雅黑" panose="020B0503020204020204" pitchFamily="34" charset="-122"/>
                <a:ea typeface="微软雅黑" panose="020B0503020204020204" pitchFamily="34" charset="-122"/>
                <a:cs typeface="+mn-ea"/>
                <a:sym typeface="Wingdings" panose="05000000000000000000" pitchFamily="2" charset="2"/>
              </a:rPr>
              <a:t>3</a:t>
            </a:r>
            <a:r>
              <a:rPr lang="zh-CN" altLang="en-US" sz="1600" b="1" dirty="0" smtClean="0">
                <a:solidFill>
                  <a:srgbClr val="FF0000"/>
                </a:solidFill>
                <a:effectLst/>
                <a:latin typeface="微软雅黑" panose="020B0503020204020204" pitchFamily="34" charset="-122"/>
                <a:ea typeface="微软雅黑" panose="020B0503020204020204" pitchFamily="34" charset="-122"/>
                <a:cs typeface="+mn-ea"/>
                <a:sym typeface="Wingdings" panose="05000000000000000000" pitchFamily="2" charset="2"/>
              </a:rPr>
              <a:t>个月左右后出现安全带不回位或回位慢问题</a:t>
            </a:r>
            <a:endParaRPr lang="zh-CN" altLang="en-US" sz="1600" b="1" dirty="0" smtClean="0">
              <a:solidFill>
                <a:srgbClr val="FF0000"/>
              </a:solidFill>
              <a:effectLst/>
              <a:latin typeface="微软雅黑" panose="020B0503020204020204" pitchFamily="34" charset="-122"/>
              <a:ea typeface="微软雅黑" panose="020B0503020204020204" pitchFamily="34" charset="-122"/>
              <a:cs typeface="+mn-ea"/>
              <a:sym typeface="Wingdings" panose="05000000000000000000" pitchFamily="2" charset="2"/>
            </a:endParaRPr>
          </a:p>
        </p:txBody>
      </p:sp>
      <p:cxnSp>
        <p:nvCxnSpPr>
          <p:cNvPr id="3" name="直接连接符 2"/>
          <p:cNvCxnSpPr/>
          <p:nvPr/>
        </p:nvCxnSpPr>
        <p:spPr>
          <a:xfrm>
            <a:off x="6023610" y="476885"/>
            <a:ext cx="635" cy="6191885"/>
          </a:xfrm>
          <a:prstGeom prst="line">
            <a:avLst/>
          </a:prstGeom>
          <a:ln w="12700" cmpd="sng">
            <a:solidFill>
              <a:srgbClr val="191919"/>
            </a:solidFill>
            <a:prstDash val="dashDot"/>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1056005" y="908685"/>
            <a:ext cx="4064000" cy="368300"/>
          </a:xfrm>
          <a:prstGeom prst="rect">
            <a:avLst/>
          </a:prstGeom>
          <a:noFill/>
        </p:spPr>
        <p:txBody>
          <a:bodyPr wrap="square" rtlCol="0">
            <a:spAutoFit/>
          </a:bodyPr>
          <a:p>
            <a:r>
              <a:rPr lang="en-US" altLang="zh-CN" b="1"/>
              <a:t>1</a:t>
            </a:r>
            <a:r>
              <a:rPr lang="zh-CN" altLang="en-US" b="1"/>
              <a:t>、问题描述</a:t>
            </a:r>
            <a:endParaRPr lang="zh-CN" altLang="en-US" b="1"/>
          </a:p>
        </p:txBody>
      </p:sp>
      <p:sp>
        <p:nvSpPr>
          <p:cNvPr id="7" name="文本框 6"/>
          <p:cNvSpPr txBox="1"/>
          <p:nvPr/>
        </p:nvSpPr>
        <p:spPr>
          <a:xfrm>
            <a:off x="6167755" y="627380"/>
            <a:ext cx="4064000" cy="368300"/>
          </a:xfrm>
          <a:prstGeom prst="rect">
            <a:avLst/>
          </a:prstGeom>
          <a:noFill/>
        </p:spPr>
        <p:txBody>
          <a:bodyPr wrap="square" rtlCol="0">
            <a:spAutoFit/>
          </a:bodyPr>
          <a:p>
            <a:r>
              <a:rPr lang="en-US" altLang="zh-CN" b="1"/>
              <a:t>2</a:t>
            </a:r>
            <a:r>
              <a:rPr lang="zh-CN" altLang="en-US" b="1"/>
              <a:t>、临时措施</a:t>
            </a:r>
            <a:endParaRPr lang="zh-CN" altLang="en-US" b="1"/>
          </a:p>
        </p:txBody>
      </p:sp>
      <p:graphicFrame>
        <p:nvGraphicFramePr>
          <p:cNvPr id="8" name="表格 7"/>
          <p:cNvGraphicFramePr/>
          <p:nvPr>
            <p:custDataLst>
              <p:tags r:id="rId1"/>
            </p:custDataLst>
          </p:nvPr>
        </p:nvGraphicFramePr>
        <p:xfrm>
          <a:off x="6167755" y="1069975"/>
          <a:ext cx="5840730" cy="5579745"/>
        </p:xfrm>
        <a:graphic>
          <a:graphicData uri="http://schemas.openxmlformats.org/drawingml/2006/table">
            <a:tbl>
              <a:tblPr/>
              <a:tblGrid>
                <a:gridCol w="845820"/>
                <a:gridCol w="1757045"/>
                <a:gridCol w="716915"/>
                <a:gridCol w="918210"/>
                <a:gridCol w="873125"/>
                <a:gridCol w="729615"/>
              </a:tblGrid>
              <a:tr h="445135">
                <a:tc gridSpan="6">
                  <a:txBody>
                    <a:bodyPr/>
                    <a:p>
                      <a:pPr indent="0">
                        <a:buNone/>
                      </a:pPr>
                      <a:r>
                        <a:rPr lang="en-US" sz="1200" b="1">
                          <a:solidFill>
                            <a:srgbClr val="FFFFFF"/>
                          </a:solidFill>
                          <a:latin typeface="宋体" panose="02010600030101010101" pitchFamily="2" charset="-122"/>
                        </a:rPr>
                        <a:t>制定和实施临时措施</a:t>
                      </a:r>
                      <a:endParaRPr lang="en-US" altLang="en-US" sz="12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2F75B5"/>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56260">
                <a:tc rowSpan="2">
                  <a:txBody>
                    <a:bodyPr/>
                    <a:p>
                      <a:pPr indent="0" algn="ctr">
                        <a:buNone/>
                      </a:pPr>
                      <a:r>
                        <a:rPr lang="en-US" sz="1200" b="0">
                          <a:solidFill>
                            <a:srgbClr val="000000"/>
                          </a:solidFill>
                          <a:latin typeface="宋体" panose="02010600030101010101" pitchFamily="2" charset="-122"/>
                        </a:rPr>
                        <a:t>事项</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en-US" sz="1200" b="0">
                          <a:solidFill>
                            <a:srgbClr val="000000"/>
                          </a:solidFill>
                          <a:latin typeface="宋体" panose="02010600030101010101" pitchFamily="2" charset="-122"/>
                        </a:rPr>
                        <a:t>处置方法</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en-US" sz="1200" b="0">
                          <a:solidFill>
                            <a:srgbClr val="000000"/>
                          </a:solidFill>
                          <a:latin typeface="宋体" panose="02010600030101010101" pitchFamily="2" charset="-122"/>
                        </a:rPr>
                        <a:t>检查结果</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indent="0" algn="ctr">
                        <a:buNone/>
                      </a:pPr>
                      <a:r>
                        <a:rPr lang="en-US" sz="1200" b="0">
                          <a:solidFill>
                            <a:srgbClr val="000000"/>
                          </a:solidFill>
                          <a:latin typeface="宋体" panose="02010600030101010101" pitchFamily="2" charset="-122"/>
                        </a:rPr>
                        <a:t>起止日期</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en-US" sz="1200" b="0">
                          <a:solidFill>
                            <a:srgbClr val="000000"/>
                          </a:solidFill>
                          <a:latin typeface="宋体" panose="02010600030101010101" pitchFamily="2" charset="-122"/>
                        </a:rPr>
                        <a:t>负责人</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15290">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合格数量</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不良数量</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r>
              <a:tr h="284480">
                <a:tc>
                  <a:txBody>
                    <a:bodyPr/>
                    <a:p>
                      <a:pPr indent="0" algn="ctr">
                        <a:buNone/>
                      </a:pPr>
                      <a:r>
                        <a:rPr lang="zh-CN" sz="1100" b="0">
                          <a:solidFill>
                            <a:srgbClr val="000000"/>
                          </a:solidFill>
                          <a:latin typeface="Arial" panose="020B0604020202020204" pitchFamily="34" charset="0"/>
                          <a:ea typeface="宋体" panose="02010600030101010101" pitchFamily="2" charset="-122"/>
                        </a:rPr>
                        <a:t>总装线边</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3210">
                <a:tc>
                  <a:txBody>
                    <a:bodyPr/>
                    <a:p>
                      <a:pPr indent="0" algn="ctr">
                        <a:buNone/>
                      </a:pPr>
                      <a:r>
                        <a:rPr lang="zh-CN" sz="1100" b="0">
                          <a:solidFill>
                            <a:srgbClr val="000000"/>
                          </a:solidFill>
                          <a:latin typeface="Arial" panose="020B0604020202020204" pitchFamily="34" charset="0"/>
                          <a:ea typeface="宋体" panose="02010600030101010101" pitchFamily="2" charset="-122"/>
                        </a:rPr>
                        <a:t>总装预投</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6405">
                <a:tc>
                  <a:txBody>
                    <a:bodyPr/>
                    <a:p>
                      <a:pPr indent="0" algn="ctr">
                        <a:buNone/>
                      </a:pPr>
                      <a:r>
                        <a:rPr lang="zh-CN" sz="1100" b="0">
                          <a:solidFill>
                            <a:srgbClr val="000000"/>
                          </a:solidFill>
                          <a:latin typeface="Arial" panose="020B0604020202020204" pitchFamily="34" charset="0"/>
                          <a:ea typeface="宋体" panose="02010600030101010101" pitchFamily="2" charset="-122"/>
                        </a:rPr>
                        <a:t>三方物流仓库</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1940">
                <a:tc>
                  <a:txBody>
                    <a:bodyPr/>
                    <a:p>
                      <a:pPr indent="0" algn="ctr">
                        <a:buNone/>
                      </a:pPr>
                      <a:r>
                        <a:rPr lang="zh-CN" sz="1100" b="0">
                          <a:solidFill>
                            <a:srgbClr val="000000"/>
                          </a:solidFill>
                          <a:latin typeface="Arial" panose="020B0604020202020204" pitchFamily="34" charset="0"/>
                          <a:ea typeface="宋体" panose="02010600030101010101" pitchFamily="2" charset="-122"/>
                        </a:rPr>
                        <a:t>运输途中</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1190">
                <a:tc>
                  <a:txBody>
                    <a:bodyPr/>
                    <a:p>
                      <a:pPr indent="0" algn="ctr">
                        <a:buNone/>
                      </a:pPr>
                      <a:r>
                        <a:rPr lang="zh-CN" sz="1100" b="0">
                          <a:solidFill>
                            <a:srgbClr val="000000"/>
                          </a:solidFill>
                          <a:latin typeface="Arial" panose="020B0604020202020204" pitchFamily="34" charset="0"/>
                          <a:ea typeface="宋体" panose="02010600030101010101" pitchFamily="2" charset="-122"/>
                        </a:rPr>
                        <a:t>供方仓库</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altLang="en-US" sz="1100" b="0">
                          <a:solidFill>
                            <a:srgbClr val="000000"/>
                          </a:solidFill>
                          <a:latin typeface="宋体" panose="02010600030101010101" pitchFamily="2" charset="-122"/>
                        </a:rPr>
                        <a:t>发泡背部粘贴</a:t>
                      </a:r>
                      <a:r>
                        <a:rPr lang="en-US" altLang="zh-CN" sz="1100" b="0">
                          <a:solidFill>
                            <a:srgbClr val="000000"/>
                          </a:solidFill>
                          <a:latin typeface="宋体" panose="02010600030101010101" pitchFamily="2" charset="-122"/>
                        </a:rPr>
                        <a:t>10mm</a:t>
                      </a:r>
                      <a:r>
                        <a:rPr lang="zh-CN" altLang="en-US" sz="1100" b="0">
                          <a:solidFill>
                            <a:srgbClr val="000000"/>
                          </a:solidFill>
                          <a:latin typeface="宋体" panose="02010600030101010101" pitchFamily="2" charset="-122"/>
                        </a:rPr>
                        <a:t>发泡贴片再次装配后安全带回位正常</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50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25.2.8-25.2.9</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b="0">
                          <a:solidFill>
                            <a:srgbClr val="000000"/>
                          </a:solidFill>
                          <a:latin typeface="宋体" panose="02010600030101010101" pitchFamily="2" charset="-122"/>
                        </a:rPr>
                        <a:t>范瑶臣</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0545">
                <a:tc>
                  <a:txBody>
                    <a:bodyPr/>
                    <a:p>
                      <a:pPr indent="0" algn="ctr">
                        <a:buNone/>
                      </a:pPr>
                      <a:r>
                        <a:rPr lang="zh-CN" sz="1100" b="0">
                          <a:solidFill>
                            <a:srgbClr val="000000"/>
                          </a:solidFill>
                          <a:latin typeface="Arial" panose="020B0604020202020204" pitchFamily="34" charset="0"/>
                          <a:ea typeface="宋体" panose="02010600030101010101" pitchFamily="2" charset="-122"/>
                        </a:rPr>
                        <a:t>供方在制品</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20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1</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a:solidFill>
                            <a:srgbClr val="000000"/>
                          </a:solidFill>
                          <a:latin typeface="宋体" panose="02010600030101010101" pitchFamily="2" charset="-122"/>
                          <a:sym typeface="+mn-ea"/>
                        </a:rPr>
                        <a:t>25.2.9-25.2.9</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1100">
                          <a:solidFill>
                            <a:srgbClr val="000000"/>
                          </a:solidFill>
                          <a:latin typeface="宋体" panose="02010600030101010101" pitchFamily="2" charset="-122"/>
                          <a:sym typeface="+mn-ea"/>
                        </a:rPr>
                        <a:t>范瑶臣</a:t>
                      </a:r>
                      <a:endParaRPr lang="zh-CN"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2750">
                <a:tc>
                  <a:txBody>
                    <a:bodyPr/>
                    <a:p>
                      <a:pPr indent="0" algn="ctr">
                        <a:buNone/>
                      </a:pPr>
                      <a:r>
                        <a:rPr lang="zh-CN" sz="1100" b="0">
                          <a:solidFill>
                            <a:srgbClr val="000000"/>
                          </a:solidFill>
                          <a:latin typeface="Arial" panose="020B0604020202020204" pitchFamily="34" charset="0"/>
                          <a:ea typeface="宋体" panose="02010600030101010101" pitchFamily="2" charset="-122"/>
                        </a:rPr>
                        <a:t>原材料仓库</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a:solidFill>
                            <a:srgbClr val="000000"/>
                          </a:solidFill>
                          <a:latin typeface="宋体" panose="02010600030101010101" pitchFamily="2" charset="-122"/>
                          <a:sym typeface="+mn-ea"/>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a:solidFill>
                            <a:srgbClr val="000000"/>
                          </a:solidFill>
                          <a:latin typeface="宋体" panose="02010600030101010101" pitchFamily="2" charset="-122"/>
                          <a:sym typeface="+mn-ea"/>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1100">
                          <a:solidFill>
                            <a:srgbClr val="000000"/>
                          </a:solidFill>
                          <a:latin typeface="宋体" panose="02010600030101010101" pitchFamily="2" charset="-122"/>
                          <a:sym typeface="+mn-ea"/>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61670">
                <a:tc gridSpan="6">
                  <a:txBody>
                    <a:bodyPr/>
                    <a:p>
                      <a:pPr indent="0">
                        <a:buNone/>
                      </a:pPr>
                      <a:r>
                        <a:rPr lang="en-US" sz="1200" b="0">
                          <a:solidFill>
                            <a:srgbClr val="000000"/>
                          </a:solidFill>
                          <a:latin typeface="宋体" panose="02010600030101010101" pitchFamily="2" charset="-122"/>
                        </a:rPr>
                        <a:t>验证/确认Verification/Validation:</a:t>
                      </a:r>
                      <a:r>
                        <a:rPr lang="zh-CN" altLang="en-US" sz="1200" b="0">
                          <a:solidFill>
                            <a:srgbClr val="000000"/>
                          </a:solidFill>
                          <a:latin typeface="宋体" panose="02010600030101010101" pitchFamily="2" charset="-122"/>
                        </a:rPr>
                        <a:t>验证临时措施</a:t>
                      </a:r>
                      <a:r>
                        <a:rPr lang="zh-CN" altLang="en-US" sz="1200" b="0">
                          <a:solidFill>
                            <a:srgbClr val="000000"/>
                          </a:solidFill>
                          <a:latin typeface="宋体" panose="02010600030101010101" pitchFamily="2" charset="-122"/>
                        </a:rPr>
                        <a:t>有效</a:t>
                      </a:r>
                      <a:endParaRPr lang="zh-CN"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10870">
                <a:tc gridSpan="6">
                  <a:txBody>
                    <a:bodyPr/>
                    <a:p>
                      <a:pPr indent="0">
                        <a:buNone/>
                      </a:pP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pic>
        <p:nvPicPr>
          <p:cNvPr id="10" name="图片 2" descr="e967d50979bbe2ff25589ca2c1886a3(1)"/>
          <p:cNvPicPr>
            <a:picLocks noChangeAspect="1"/>
          </p:cNvPicPr>
          <p:nvPr/>
        </p:nvPicPr>
        <p:blipFill>
          <a:blip r:embed="rId2"/>
          <a:stretch>
            <a:fillRect/>
          </a:stretch>
        </p:blipFill>
        <p:spPr>
          <a:xfrm rot="16200000">
            <a:off x="652145" y="2527300"/>
            <a:ext cx="4166235" cy="40786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问题描述及临时措施</a:t>
            </a: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sp>
        <p:nvSpPr>
          <p:cNvPr id="4" name="文本框 3"/>
          <p:cNvSpPr txBox="1"/>
          <p:nvPr/>
        </p:nvSpPr>
        <p:spPr>
          <a:xfrm>
            <a:off x="1259840" y="1449705"/>
            <a:ext cx="4064000" cy="368300"/>
          </a:xfrm>
          <a:prstGeom prst="rect">
            <a:avLst/>
          </a:prstGeom>
          <a:noFill/>
        </p:spPr>
        <p:txBody>
          <a:bodyPr wrap="square" rtlCol="0">
            <a:spAutoFit/>
          </a:bodyPr>
          <a:p>
            <a:endParaRPr lang="zh-CN" altLang="en-US"/>
          </a:p>
        </p:txBody>
      </p:sp>
      <p:sp>
        <p:nvSpPr>
          <p:cNvPr id="2" name="文本框 1"/>
          <p:cNvSpPr txBox="1"/>
          <p:nvPr/>
        </p:nvSpPr>
        <p:spPr>
          <a:xfrm>
            <a:off x="552450" y="995680"/>
            <a:ext cx="4739005" cy="1386205"/>
          </a:xfrm>
          <a:prstGeom prst="rect">
            <a:avLst/>
          </a:prstGeom>
          <a:noFill/>
        </p:spPr>
        <p:txBody>
          <a:bodyPr wrap="square" rtlCol="0">
            <a:noAutofit/>
          </a:bodyPr>
          <a:p>
            <a:pPr>
              <a:lnSpc>
                <a:spcPct val="200000"/>
              </a:lnSpc>
            </a:pPr>
            <a:r>
              <a:rPr lang="en-US" altLang="zh-CN" sz="1600" b="1">
                <a:solidFill>
                  <a:srgbClr val="FF0000"/>
                </a:solidFill>
                <a:sym typeface="+mn-ea"/>
              </a:rPr>
              <a:t> </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临时</a:t>
            </a:r>
            <a:r>
              <a:rPr 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措施：发泡车间对安全带出口粘贴</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18mm</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发泡贴片加大安全带吊环与出口距离，粘贴后静放</a:t>
            </a:r>
            <a:r>
              <a:rPr lang="en-US" alt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小时后使用，验证结果合格功能正常</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00000"/>
              </a:lnSpc>
            </a:pP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、对下线座椅进行</a:t>
            </a: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100%</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检验，并记录到检验记录表</a:t>
            </a:r>
            <a:endParaRPr lang="zh-CN" altLang="en-US" sz="1600" b="1"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1295400" y="3357245"/>
            <a:ext cx="3126740" cy="3270250"/>
          </a:xfrm>
          <a:prstGeom prst="rect">
            <a:avLst/>
          </a:prstGeom>
        </p:spPr>
      </p:pic>
      <p:graphicFrame>
        <p:nvGraphicFramePr>
          <p:cNvPr id="13" name="对象 12">
            <a:hlinkClick r:id="" action="ppaction://ole?verb="/>
          </p:cNvPr>
          <p:cNvGraphicFramePr>
            <a:graphicFrameLocks noChangeAspect="1"/>
          </p:cNvGraphicFramePr>
          <p:nvPr/>
        </p:nvGraphicFramePr>
        <p:xfrm>
          <a:off x="6599555" y="1341120"/>
          <a:ext cx="2103120" cy="1443990"/>
        </p:xfrm>
        <a:graphic>
          <a:graphicData uri="http://schemas.openxmlformats.org/presentationml/2006/ole">
            <mc:AlternateContent xmlns:mc="http://schemas.openxmlformats.org/markup-compatibility/2006">
              <mc:Choice xmlns:v="urn:schemas-microsoft-com:vml" Requires="v">
                <p:oleObj spid="_x0000_s1026" name="" showAsIcon="1" r:id="rId2" imgW="971550" imgH="666750" progId="Excel.Sheet.12">
                  <p:embed/>
                </p:oleObj>
              </mc:Choice>
              <mc:Fallback>
                <p:oleObj name="" showAsIcon="1" r:id="rId2" imgW="971550" imgH="666750" progId="Excel.Sheet.12">
                  <p:embed/>
                  <p:pic>
                    <p:nvPicPr>
                      <p:cNvPr id="0" name="图片 1025"/>
                      <p:cNvPicPr/>
                      <p:nvPr/>
                    </p:nvPicPr>
                    <p:blipFill>
                      <a:blip r:embed="rId3"/>
                      <a:stretch>
                        <a:fillRect/>
                      </a:stretch>
                    </p:blipFill>
                    <p:spPr>
                      <a:xfrm>
                        <a:off x="6599555" y="1341120"/>
                        <a:ext cx="2103120" cy="1443990"/>
                      </a:xfrm>
                      <a:prstGeom prst="rect">
                        <a:avLst/>
                      </a:prstGeom>
                    </p:spPr>
                  </p:pic>
                </p:oleObj>
              </mc:Fallback>
            </mc:AlternateContent>
          </a:graphicData>
        </a:graphic>
      </p:graphicFrame>
      <p:pic>
        <p:nvPicPr>
          <p:cNvPr id="29" name="图片 28"/>
          <p:cNvPicPr>
            <a:picLocks noChangeAspect="1"/>
          </p:cNvPicPr>
          <p:nvPr/>
        </p:nvPicPr>
        <p:blipFill>
          <a:blip r:embed="rId4"/>
          <a:stretch>
            <a:fillRect/>
          </a:stretch>
        </p:blipFill>
        <p:spPr>
          <a:xfrm>
            <a:off x="6383655" y="4077335"/>
            <a:ext cx="2820035" cy="1580515"/>
          </a:xfrm>
          <a:prstGeom prst="rect">
            <a:avLst/>
          </a:prstGeom>
        </p:spPr>
      </p:pic>
      <p:sp>
        <p:nvSpPr>
          <p:cNvPr id="11" name="矩形 10"/>
          <p:cNvSpPr/>
          <p:nvPr/>
        </p:nvSpPr>
        <p:spPr>
          <a:xfrm>
            <a:off x="335915" y="765175"/>
            <a:ext cx="11563350" cy="59518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
          <p:cNvSpPr txBox="1"/>
          <p:nvPr/>
        </p:nvSpPr>
        <p:spPr>
          <a:xfrm>
            <a:off x="4872355" y="981710"/>
            <a:ext cx="6965315" cy="5095240"/>
          </a:xfrm>
          <a:prstGeom prst="rect">
            <a:avLst/>
          </a:prstGeom>
          <a:noFill/>
          <a:ln w="3175">
            <a:solidFill>
              <a:srgbClr val="000000"/>
            </a:solidFill>
          </a:ln>
        </p:spPr>
        <p:txBody>
          <a:bodyPr wrap="square" rtlCol="0">
            <a:noAutofit/>
          </a:bodyPr>
          <a:lstStyle>
            <a:defPPr>
              <a:defRPr lang="zh-CN"/>
            </a:defPPr>
            <a:lvl1pPr algn="l">
              <a:defRPr sz="2000" b="1">
                <a:solidFill>
                  <a:srgbClr val="FF0000"/>
                </a:solidFill>
              </a:defRPr>
            </a:lvl1pPr>
          </a:lstStyle>
          <a:p>
            <a:pPr>
              <a:lnSpc>
                <a:spcPct val="150000"/>
              </a:lnSpc>
            </a:pP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为什么安全带不回位</a:t>
            </a:r>
            <a:b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市场上反馈的安全带不回位原因为安全带拉出的角度较大时，泡沫与吊环发生干涉，织带摩擦力增大，进而造成安全带不回位或者回位慢，经验证，吊环空间小于2mm因距离过近导致安全带吊环左右摆动量造成织带卡滞</a:t>
            </a:r>
            <a:endPar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根本原因分析</a:t>
            </a:r>
            <a:endParaRPr kumimoji="0" lang="zh-CN" altLang="en-US" sz="24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68350" y="981075"/>
            <a:ext cx="3792220" cy="5054600"/>
          </a:xfrm>
          <a:prstGeom prst="rect">
            <a:avLst/>
          </a:prstGeom>
          <a:ln>
            <a:solidFill>
              <a:srgbClr val="FF0000"/>
            </a:solidFill>
          </a:ln>
        </p:spPr>
      </p:pic>
      <p:sp>
        <p:nvSpPr>
          <p:cNvPr id="2" name="椭圆 1"/>
          <p:cNvSpPr/>
          <p:nvPr/>
        </p:nvSpPr>
        <p:spPr>
          <a:xfrm>
            <a:off x="2424430" y="2493010"/>
            <a:ext cx="1583690" cy="26644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descr="企业微信截图_17470135846115"/>
          <p:cNvPicPr>
            <a:picLocks noChangeAspect="1"/>
          </p:cNvPicPr>
          <p:nvPr/>
        </p:nvPicPr>
        <p:blipFill>
          <a:blip r:embed="rId2"/>
          <a:srcRect l="4350" t="24594" r="15255"/>
          <a:stretch>
            <a:fillRect/>
          </a:stretch>
        </p:blipFill>
        <p:spPr>
          <a:xfrm>
            <a:off x="9624060" y="2781300"/>
            <a:ext cx="2096135" cy="32277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根本原因分析</a:t>
            </a:r>
            <a:endParaRPr kumimoji="0" lang="zh-CN" altLang="en-US" sz="24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sp>
        <p:nvSpPr>
          <p:cNvPr id="7" name="文本占位符 6"/>
          <p:cNvSpPr>
            <a:spLocks noGrp="1"/>
          </p:cNvSpPr>
          <p:nvPr/>
        </p:nvSpPr>
        <p:spPr>
          <a:xfrm>
            <a:off x="1316355" y="1112520"/>
            <a:ext cx="10410825" cy="836930"/>
          </a:xfrm>
          <a:prstGeom prst="rect">
            <a:avLst/>
          </a:prstGeom>
          <a:ln>
            <a:solidFill>
              <a:srgbClr val="FF0000"/>
            </a:solidFill>
          </a:ln>
        </p:spPr>
        <p:txBody>
          <a:bodyPr lIns="0" tIns="0" rIns="0" bIns="0">
            <a:noAutofit/>
          </a:bodyPr>
          <a:lstStyle>
            <a:lvl1pPr marL="0" indent="0" algn="l" defTabSz="914400" rtl="0" eaLnBrk="1" latinLnBrk="0" hangingPunct="1">
              <a:lnSpc>
                <a:spcPct val="150000"/>
              </a:lnSpc>
              <a:spcBef>
                <a:spcPts val="0"/>
              </a:spcBef>
              <a:buFont typeface="Arial" panose="020B0604020202020204" pitchFamily="34" charset="0"/>
              <a:buNone/>
              <a:defRPr sz="1400" kern="1200" spc="0" baseline="0">
                <a:solidFill>
                  <a:schemeClr val="tx1"/>
                </a:solidFill>
                <a:latin typeface="福田自由体 Light" panose="02000400000000000000" pitchFamily="2" charset="-122"/>
                <a:ea typeface="福田自由体 Light" panose="020004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pitchFamily="34" charset="-122"/>
              </a:rPr>
              <a:t> </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pitchFamily="34" charset="-122"/>
              </a:rPr>
              <a:t>针对此问题，从人、机、料、法、环等5个方面进行问题分析，把各种可能发生的原因全部考虑进去，泡棉与吊环的配合间隙为调查方向，重点从出口罩壳，泡棉面，吊环</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pitchFamily="34" charset="-122"/>
              </a:rPr>
              <a:t>几方面进行问题分析</a:t>
            </a:r>
            <a:r>
              <a:rPr lang="zh-CN"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rPr>
              <a:t> 　 </a:t>
            </a:r>
            <a:endParaRPr lang="zh-CN" altLang="en-US" sz="1200" dirty="0">
              <a:solidFill>
                <a:schemeClr val="tx1"/>
              </a:solidFill>
              <a:sym typeface="微软雅黑 Light" panose="020B0502040204020203" pitchFamily="34" charset="-122"/>
            </a:endParaRPr>
          </a:p>
        </p:txBody>
      </p:sp>
      <p:sp>
        <p:nvSpPr>
          <p:cNvPr id="8" name="矩形: 圆角 1"/>
          <p:cNvSpPr/>
          <p:nvPr/>
        </p:nvSpPr>
        <p:spPr>
          <a:xfrm>
            <a:off x="252730" y="2388870"/>
            <a:ext cx="712470" cy="390969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t>原因分析</a:t>
            </a:r>
            <a:endParaRPr lang="zh-CN" altLang="en-US" sz="1600" dirty="0"/>
          </a:p>
        </p:txBody>
      </p:sp>
      <p:grpSp>
        <p:nvGrpSpPr>
          <p:cNvPr id="10" name="组合 4"/>
          <p:cNvGrpSpPr/>
          <p:nvPr/>
        </p:nvGrpSpPr>
        <p:grpSpPr>
          <a:xfrm>
            <a:off x="2309495" y="2346960"/>
            <a:ext cx="9362440" cy="3908700"/>
            <a:chOff x="588658" y="1202297"/>
            <a:chExt cx="9184209" cy="4720960"/>
          </a:xfrm>
        </p:grpSpPr>
        <p:grpSp>
          <p:nvGrpSpPr>
            <p:cNvPr id="54284" name="组合 2"/>
            <p:cNvGrpSpPr/>
            <p:nvPr/>
          </p:nvGrpSpPr>
          <p:grpSpPr>
            <a:xfrm>
              <a:off x="588658" y="1202297"/>
              <a:ext cx="8177677" cy="4720960"/>
              <a:chOff x="827421" y="1227593"/>
              <a:chExt cx="7685226" cy="4793088"/>
            </a:xfrm>
          </p:grpSpPr>
          <p:sp>
            <p:nvSpPr>
              <p:cNvPr id="169" name="Freeform 11"/>
              <p:cNvSpPr/>
              <p:nvPr/>
            </p:nvSpPr>
            <p:spPr bwMode="auto">
              <a:xfrm>
                <a:off x="7905409" y="3326357"/>
                <a:ext cx="607238" cy="989740"/>
              </a:xfrm>
              <a:custGeom>
                <a:avLst/>
                <a:gdLst>
                  <a:gd name="connsiteX0" fmla="*/ 142499 w 419200"/>
                  <a:gd name="connsiteY0" fmla="*/ 428625 h 1385888"/>
                  <a:gd name="connsiteX1" fmla="*/ 93491 w 419200"/>
                  <a:gd name="connsiteY1" fmla="*/ 488950 h 1385888"/>
                  <a:gd name="connsiteX2" fmla="*/ 142499 w 419200"/>
                  <a:gd name="connsiteY2" fmla="*/ 549275 h 1385888"/>
                  <a:gd name="connsiteX3" fmla="*/ 191507 w 419200"/>
                  <a:gd name="connsiteY3" fmla="*/ 488950 h 1385888"/>
                  <a:gd name="connsiteX4" fmla="*/ 142499 w 419200"/>
                  <a:gd name="connsiteY4" fmla="*/ 428625 h 1385888"/>
                  <a:gd name="connsiteX5" fmla="*/ 0 w 419200"/>
                  <a:gd name="connsiteY5" fmla="*/ 0 h 1385888"/>
                  <a:gd name="connsiteX6" fmla="*/ 3016 w 419200"/>
                  <a:gd name="connsiteY6" fmla="*/ 0 h 1385888"/>
                  <a:gd name="connsiteX7" fmla="*/ 419200 w 419200"/>
                  <a:gd name="connsiteY7" fmla="*/ 693738 h 1385888"/>
                  <a:gd name="connsiteX8" fmla="*/ 3016 w 419200"/>
                  <a:gd name="connsiteY8" fmla="*/ 1385888 h 1385888"/>
                  <a:gd name="connsiteX9" fmla="*/ 0 w 419200"/>
                  <a:gd name="connsiteY9" fmla="*/ 1385888 h 138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200" h="1385888">
                    <a:moveTo>
                      <a:pt x="142499" y="428625"/>
                    </a:moveTo>
                    <a:cubicBezTo>
                      <a:pt x="115433" y="428625"/>
                      <a:pt x="93491" y="455633"/>
                      <a:pt x="93491" y="488950"/>
                    </a:cubicBezTo>
                    <a:cubicBezTo>
                      <a:pt x="93491" y="522267"/>
                      <a:pt x="115433" y="549275"/>
                      <a:pt x="142499" y="549275"/>
                    </a:cubicBezTo>
                    <a:cubicBezTo>
                      <a:pt x="169565" y="549275"/>
                      <a:pt x="191507" y="522267"/>
                      <a:pt x="191507" y="488950"/>
                    </a:cubicBezTo>
                    <a:cubicBezTo>
                      <a:pt x="191507" y="455633"/>
                      <a:pt x="169565" y="428625"/>
                      <a:pt x="142499" y="428625"/>
                    </a:cubicBezTo>
                    <a:close/>
                    <a:moveTo>
                      <a:pt x="0" y="0"/>
                    </a:moveTo>
                    <a:lnTo>
                      <a:pt x="3016" y="0"/>
                    </a:lnTo>
                    <a:lnTo>
                      <a:pt x="419200" y="693738"/>
                    </a:lnTo>
                    <a:lnTo>
                      <a:pt x="3016" y="1385888"/>
                    </a:lnTo>
                    <a:lnTo>
                      <a:pt x="0" y="1385888"/>
                    </a:lnTo>
                    <a:close/>
                  </a:path>
                </a:pathLst>
              </a:cu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endParaRPr lang="zh-CN" altLang="en-US" sz="1600" b="1" kern="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grpSp>
            <p:nvGrpSpPr>
              <p:cNvPr id="54288" name="组合 130"/>
              <p:cNvGrpSpPr/>
              <p:nvPr/>
            </p:nvGrpSpPr>
            <p:grpSpPr>
              <a:xfrm>
                <a:off x="827421" y="1227593"/>
                <a:ext cx="7627417" cy="4793088"/>
                <a:chOff x="445639" y="461427"/>
                <a:chExt cx="7628129" cy="4393664"/>
              </a:xfrm>
            </p:grpSpPr>
            <p:cxnSp>
              <p:nvCxnSpPr>
                <p:cNvPr id="17419" name="直接连接符 98"/>
                <p:cNvCxnSpPr>
                  <a:cxnSpLocks noChangeShapeType="1"/>
                </p:cNvCxnSpPr>
                <p:nvPr/>
              </p:nvCxnSpPr>
              <p:spPr bwMode="auto">
                <a:xfrm flipH="1">
                  <a:off x="1475206" y="2858134"/>
                  <a:ext cx="6049082" cy="17731"/>
                </a:xfrm>
                <a:prstGeom prst="line">
                  <a:avLst/>
                </a:prstGeom>
                <a:noFill/>
                <a:ln w="101600" algn="ctr">
                  <a:solidFill>
                    <a:schemeClr val="tx2">
                      <a:lumMod val="75000"/>
                    </a:schemeClr>
                  </a:solidFill>
                  <a:round/>
                </a:ln>
              </p:spPr>
            </p:cxnSp>
            <p:sp>
              <p:nvSpPr>
                <p:cNvPr id="100" name="等腰三角形 99"/>
                <p:cNvSpPr/>
                <p:nvPr/>
              </p:nvSpPr>
              <p:spPr>
                <a:xfrm rot="18315017">
                  <a:off x="1070544" y="1975517"/>
                  <a:ext cx="91613" cy="1162366"/>
                </a:xfrm>
                <a:prstGeom prst="triangle">
                  <a:avLst/>
                </a:prstGeom>
                <a:solidFill>
                  <a:schemeClr val="tx2">
                    <a:lumMod val="75000"/>
                  </a:schemeClr>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1" name="等腰三角形 100"/>
                <p:cNvSpPr/>
                <p:nvPr/>
              </p:nvSpPr>
              <p:spPr>
                <a:xfrm rot="14256638">
                  <a:off x="987108" y="2563429"/>
                  <a:ext cx="116732" cy="1199670"/>
                </a:xfrm>
                <a:prstGeom prst="triangle">
                  <a:avLst/>
                </a:prstGeom>
                <a:solidFill>
                  <a:schemeClr val="tx2">
                    <a:lumMod val="75000"/>
                  </a:schemeClr>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2" name="平行四边形 101"/>
                <p:cNvSpPr/>
                <p:nvPr/>
              </p:nvSpPr>
              <p:spPr>
                <a:xfrm flipH="1">
                  <a:off x="5506715" y="470302"/>
                  <a:ext cx="1296887" cy="562280"/>
                </a:xfrm>
                <a:prstGeom prst="parallelogram">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r>
                    <a:rPr lang="zh-CN" altLang="en-US"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人员</a:t>
                  </a:r>
                  <a:endParaRPr lang="zh-CN" altLang="en-US"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cxnSp>
              <p:nvCxnSpPr>
                <p:cNvPr id="103" name="直接箭头连接符 102"/>
                <p:cNvCxnSpPr>
                  <a:stCxn id="102" idx="4"/>
                </p:cNvCxnSpPr>
                <p:nvPr/>
              </p:nvCxnSpPr>
              <p:spPr>
                <a:xfrm>
                  <a:off x="6155452" y="1032324"/>
                  <a:ext cx="1259167" cy="1787632"/>
                </a:xfrm>
                <a:prstGeom prst="straightConnector1">
                  <a:avLst/>
                </a:prstGeom>
                <a:noFill/>
                <a:ln w="28575" cap="flat" cmpd="sng" algn="ctr">
                  <a:solidFill>
                    <a:srgbClr val="0070C0"/>
                  </a:solidFill>
                  <a:prstDash val="solid"/>
                  <a:tailEnd type="arrow"/>
                </a:ln>
                <a:effectLst>
                  <a:outerShdw blurRad="40000" dist="20000" dir="5400000" rotWithShape="0">
                    <a:srgbClr val="000000">
                      <a:alpha val="38000"/>
                    </a:srgbClr>
                  </a:outerShdw>
                </a:effectLst>
              </p:spPr>
            </p:cxnSp>
            <p:sp>
              <p:nvSpPr>
                <p:cNvPr id="104" name="平行四边形 103"/>
                <p:cNvSpPr/>
                <p:nvPr/>
              </p:nvSpPr>
              <p:spPr>
                <a:xfrm flipH="1">
                  <a:off x="3562494" y="461427"/>
                  <a:ext cx="1296887" cy="523611"/>
                </a:xfrm>
                <a:prstGeom prst="parallelogram">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机</a:t>
                  </a:r>
                  <a:endParaRPr kumimoji="0" lang="zh-CN" altLang="en-US"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cxnSp>
              <p:nvCxnSpPr>
                <p:cNvPr id="105" name="直接箭头连接符 104"/>
                <p:cNvCxnSpPr>
                  <a:stCxn id="104" idx="4"/>
                </p:cNvCxnSpPr>
                <p:nvPr/>
              </p:nvCxnSpPr>
              <p:spPr>
                <a:xfrm>
                  <a:off x="4211212" y="985278"/>
                  <a:ext cx="1190385" cy="1835175"/>
                </a:xfrm>
                <a:prstGeom prst="straightConnector1">
                  <a:avLst/>
                </a:prstGeom>
                <a:noFill/>
                <a:ln w="28575" cap="flat" cmpd="sng" algn="ctr">
                  <a:solidFill>
                    <a:srgbClr val="0070C0"/>
                  </a:solidFill>
                  <a:prstDash val="solid"/>
                  <a:tailEnd type="arrow"/>
                </a:ln>
                <a:effectLst>
                  <a:outerShdw blurRad="40000" dist="20000" dir="5400000" rotWithShape="0">
                    <a:srgbClr val="000000">
                      <a:alpha val="38000"/>
                    </a:srgbClr>
                  </a:outerShdw>
                </a:effectLst>
              </p:spPr>
            </p:cxnSp>
            <p:sp>
              <p:nvSpPr>
                <p:cNvPr id="106" name="平行四边形 105"/>
                <p:cNvSpPr/>
                <p:nvPr/>
              </p:nvSpPr>
              <p:spPr>
                <a:xfrm flipH="1">
                  <a:off x="1670679" y="655958"/>
                  <a:ext cx="1296887" cy="521076"/>
                </a:xfrm>
                <a:prstGeom prst="parallelogram">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r>
                    <a:rPr lang="zh-CN" altLang="en-US"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料</a:t>
                  </a:r>
                  <a:endParaRPr lang="zh-CN" altLang="en-US"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cxnSp>
              <p:nvCxnSpPr>
                <p:cNvPr id="107" name="直接箭头连接符 106"/>
                <p:cNvCxnSpPr>
                  <a:stCxn id="106" idx="4"/>
                </p:cNvCxnSpPr>
                <p:nvPr/>
              </p:nvCxnSpPr>
              <p:spPr>
                <a:xfrm>
                  <a:off x="2318816" y="1177694"/>
                  <a:ext cx="1031186" cy="1642466"/>
                </a:xfrm>
                <a:prstGeom prst="straightConnector1">
                  <a:avLst/>
                </a:prstGeom>
                <a:noFill/>
                <a:ln w="28575" cap="flat" cmpd="sng" algn="ctr">
                  <a:solidFill>
                    <a:srgbClr val="0070C0"/>
                  </a:solidFill>
                  <a:prstDash val="solid"/>
                  <a:tailEnd type="arrow"/>
                </a:ln>
                <a:effectLst>
                  <a:outerShdw blurRad="40000" dist="20000" dir="5400000" rotWithShape="0">
                    <a:srgbClr val="000000">
                      <a:alpha val="38000"/>
                    </a:srgbClr>
                  </a:outerShdw>
                </a:effectLst>
              </p:spPr>
            </p:cxnSp>
            <p:sp>
              <p:nvSpPr>
                <p:cNvPr id="108" name="平行四边形 107"/>
                <p:cNvSpPr/>
                <p:nvPr/>
              </p:nvSpPr>
              <p:spPr>
                <a:xfrm>
                  <a:off x="4932463" y="4298819"/>
                  <a:ext cx="1295166" cy="461019"/>
                </a:xfrm>
                <a:prstGeom prst="parallelogram">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r>
                    <a:rPr lang="zh-CN" altLang="en-US" sz="1800"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环境</a:t>
                  </a:r>
                  <a:endParaRPr lang="zh-CN" altLang="en-US" sz="1800"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cxnSp>
              <p:nvCxnSpPr>
                <p:cNvPr id="109" name="直接箭头连接符 108"/>
                <p:cNvCxnSpPr>
                  <a:stCxn id="108" idx="1"/>
                </p:cNvCxnSpPr>
                <p:nvPr/>
              </p:nvCxnSpPr>
              <p:spPr>
                <a:xfrm flipV="1">
                  <a:off x="5611382" y="2929060"/>
                  <a:ext cx="1120587" cy="1369759"/>
                </a:xfrm>
                <a:prstGeom prst="straightConnector1">
                  <a:avLst/>
                </a:prstGeom>
                <a:noFill/>
                <a:ln w="28575" cap="flat" cmpd="sng" algn="ctr">
                  <a:solidFill>
                    <a:srgbClr val="0070C0"/>
                  </a:solidFill>
                  <a:prstDash val="solid"/>
                  <a:tailEnd type="arrow"/>
                </a:ln>
                <a:effectLst>
                  <a:outerShdw blurRad="40000" dist="20000" dir="5400000" rotWithShape="0">
                    <a:srgbClr val="000000">
                      <a:alpha val="38000"/>
                    </a:srgbClr>
                  </a:outerShdw>
                </a:effectLst>
              </p:spPr>
            </p:cxnSp>
            <p:sp>
              <p:nvSpPr>
                <p:cNvPr id="110" name="平行四边形 109"/>
                <p:cNvSpPr/>
                <p:nvPr/>
              </p:nvSpPr>
              <p:spPr>
                <a:xfrm>
                  <a:off x="2555506" y="4319505"/>
                  <a:ext cx="1296658" cy="503870"/>
                </a:xfrm>
                <a:prstGeom prst="parallelogram">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r>
                    <a:rPr lang="zh-CN" altLang="en-US" b="1" kern="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方法</a:t>
                  </a:r>
                  <a:endParaRPr lang="zh-CN" altLang="en-US" b="1" kern="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cxnSp>
              <p:nvCxnSpPr>
                <p:cNvPr id="111" name="直接箭头连接符 110"/>
                <p:cNvCxnSpPr>
                  <a:stCxn id="110" idx="1"/>
                </p:cNvCxnSpPr>
                <p:nvPr/>
              </p:nvCxnSpPr>
              <p:spPr>
                <a:xfrm flipV="1">
                  <a:off x="3238900" y="2952702"/>
                  <a:ext cx="1117602" cy="1366803"/>
                </a:xfrm>
                <a:prstGeom prst="straightConnector1">
                  <a:avLst/>
                </a:prstGeom>
                <a:noFill/>
                <a:ln w="28575" cap="flat" cmpd="sng" algn="ctr">
                  <a:solidFill>
                    <a:srgbClr val="0070C0"/>
                  </a:solidFill>
                  <a:prstDash val="solid"/>
                  <a:tailEnd type="arrow"/>
                </a:ln>
                <a:effectLst>
                  <a:outerShdw blurRad="40000" dist="20000" dir="5400000" rotWithShape="0">
                    <a:srgbClr val="000000">
                      <a:alpha val="38000"/>
                    </a:srgbClr>
                  </a:outerShdw>
                </a:effectLst>
              </p:spPr>
            </p:cxnSp>
            <p:sp>
              <p:nvSpPr>
                <p:cNvPr id="176" name="TextBox 86"/>
                <p:cNvSpPr txBox="1"/>
                <p:nvPr/>
              </p:nvSpPr>
              <p:spPr>
                <a:xfrm>
                  <a:off x="2161620" y="3031148"/>
                  <a:ext cx="1216083" cy="933632"/>
                </a:xfrm>
                <a:prstGeom prst="rect">
                  <a:avLst/>
                </a:prstGeom>
                <a:solidFill>
                  <a:sysClr val="window" lastClr="FFFFFF">
                    <a:lumMod val="95000"/>
                  </a:sysClr>
                </a:solidFill>
                <a:ln>
                  <a:noFill/>
                  <a:prstDash val="dash"/>
                </a:ln>
              </p:spPr>
              <p:txBody>
                <a:bodyPr lIns="0" tIns="0" rIns="0" bIns="0">
                  <a:spAutoFit/>
                </a:bodyPr>
                <a:p>
                  <a:pPr marR="0"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吊环，泡棉间隙设计不合理，造摩擦力大，</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不回位</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sp>
              <p:nvSpPr>
                <p:cNvPr id="179" name="TextBox 89"/>
                <p:cNvSpPr txBox="1"/>
                <p:nvPr/>
              </p:nvSpPr>
              <p:spPr>
                <a:xfrm>
                  <a:off x="5102566" y="1419700"/>
                  <a:ext cx="1301134" cy="933632"/>
                </a:xfrm>
                <a:prstGeom prst="rect">
                  <a:avLst/>
                </a:prstGeom>
                <a:solidFill>
                  <a:sysClr val="window" lastClr="FFFFFF">
                    <a:lumMod val="95000"/>
                  </a:sysClr>
                </a:solidFill>
                <a:ln>
                  <a:noFill/>
                  <a:prstDash val="dash"/>
                </a:ln>
              </p:spPr>
              <p:txBody>
                <a:bodyPr lIns="0" tIns="0" rIns="0" bIns="0">
                  <a:spAutoFit/>
                </a:bodyPr>
                <a:p>
                  <a:pPr marR="0"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人员变更频繁，技能不熟练，造成装配</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不到位</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sp>
              <p:nvSpPr>
                <p:cNvPr id="182" name="TextBox 97"/>
                <p:cNvSpPr txBox="1"/>
                <p:nvPr/>
              </p:nvSpPr>
              <p:spPr>
                <a:xfrm>
                  <a:off x="3199620" y="1287278"/>
                  <a:ext cx="1011667" cy="1189882"/>
                </a:xfrm>
                <a:prstGeom prst="rect">
                  <a:avLst/>
                </a:prstGeom>
                <a:solidFill>
                  <a:sysClr val="window" lastClr="FFFFFF">
                    <a:lumMod val="95000"/>
                  </a:sysClr>
                </a:solidFill>
                <a:ln>
                  <a:noFill/>
                  <a:prstDash val="dash"/>
                </a:ln>
              </p:spPr>
              <p:txBody>
                <a:bodyPr lIns="0" tIns="0" rIns="0" bIns="0">
                  <a:noAutofit/>
                </a:bodyPr>
                <a:p>
                  <a:pPr marR="0" defTabSz="914400" eaLnBrk="1" fontAlgn="auto" hangingPunct="1">
                    <a:lnSpc>
                      <a:spcPct val="150000"/>
                    </a:lnSpc>
                    <a:spcBef>
                      <a:spcPts val="0"/>
                    </a:spcBef>
                    <a:spcAft>
                      <a:spcPts val="0"/>
                    </a:spcAft>
                    <a:buClrTx/>
                    <a:buSzTx/>
                    <a:buFontTx/>
                    <a:buNone/>
                    <a:defRPr/>
                  </a:pPr>
                  <a:r>
                    <a:rPr kumimoji="0" lang="zh-CN"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流水线装配，扭力扳手不会最装配产生位移等</a:t>
                  </a:r>
                  <a:r>
                    <a:rPr kumimoji="0" lang="zh-CN"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影响</a:t>
                  </a:r>
                  <a:endParaRPr kumimoji="0" lang="zh-CN"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sp>
              <p:nvSpPr>
                <p:cNvPr id="183" name="TextBox 98"/>
                <p:cNvSpPr txBox="1"/>
                <p:nvPr/>
              </p:nvSpPr>
              <p:spPr>
                <a:xfrm>
                  <a:off x="483694" y="1280856"/>
                  <a:ext cx="1313176" cy="622422"/>
                </a:xfrm>
                <a:prstGeom prst="rect">
                  <a:avLst/>
                </a:prstGeom>
                <a:solidFill>
                  <a:sysClr val="window" lastClr="FFFFFF">
                    <a:lumMod val="95000"/>
                  </a:sysClr>
                </a:solidFill>
                <a:ln>
                  <a:noFill/>
                  <a:prstDash val="dash"/>
                </a:ln>
              </p:spPr>
              <p:txBody>
                <a:bodyPr wrap="square" lIns="0" tIns="0" rIns="0" bIns="0" anchor="ctr">
                  <a:spAutoFit/>
                </a:bodyPr>
                <a:p>
                  <a:pPr marR="0" algn="ctr"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泡棉为模具件，误差</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很小</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cxnSp>
              <p:nvCxnSpPr>
                <p:cNvPr id="54306" name="直接箭头连接符 183"/>
                <p:cNvCxnSpPr/>
                <p:nvPr/>
              </p:nvCxnSpPr>
              <p:spPr>
                <a:xfrm>
                  <a:off x="1796907" y="1592246"/>
                  <a:ext cx="963659" cy="221274"/>
                </a:xfrm>
                <a:prstGeom prst="straightConnector1">
                  <a:avLst/>
                </a:prstGeom>
                <a:ln w="19050" cap="flat" cmpd="sng">
                  <a:solidFill>
                    <a:srgbClr val="31859C"/>
                  </a:solidFill>
                  <a:prstDash val="sysDot"/>
                  <a:headEnd type="none" w="med" len="med"/>
                  <a:tailEnd type="arrow" w="med" len="med"/>
                </a:ln>
              </p:spPr>
            </p:cxnSp>
            <p:cxnSp>
              <p:nvCxnSpPr>
                <p:cNvPr id="54307" name="直接箭头连接符 184"/>
                <p:cNvCxnSpPr/>
                <p:nvPr/>
              </p:nvCxnSpPr>
              <p:spPr>
                <a:xfrm>
                  <a:off x="4250853" y="1535253"/>
                  <a:ext cx="419288" cy="98548"/>
                </a:xfrm>
                <a:prstGeom prst="straightConnector1">
                  <a:avLst/>
                </a:prstGeom>
                <a:ln w="19050" cap="flat" cmpd="sng">
                  <a:solidFill>
                    <a:srgbClr val="31859C"/>
                  </a:solidFill>
                  <a:prstDash val="sysDot"/>
                  <a:headEnd type="none" w="med" len="med"/>
                  <a:tailEnd type="arrow" w="med" len="med"/>
                </a:ln>
              </p:spPr>
            </p:cxnSp>
            <p:cxnSp>
              <p:nvCxnSpPr>
                <p:cNvPr id="54308" name="直接箭头连接符 186"/>
                <p:cNvCxnSpPr/>
                <p:nvPr/>
              </p:nvCxnSpPr>
              <p:spPr>
                <a:xfrm>
                  <a:off x="6403781" y="1696008"/>
                  <a:ext cx="400552" cy="186866"/>
                </a:xfrm>
                <a:prstGeom prst="straightConnector1">
                  <a:avLst/>
                </a:prstGeom>
                <a:ln w="19050" cap="flat" cmpd="sng">
                  <a:solidFill>
                    <a:srgbClr val="31859C"/>
                  </a:solidFill>
                  <a:prstDash val="sysDot"/>
                  <a:headEnd type="none" w="med" len="med"/>
                  <a:tailEnd type="arrow" w="med" len="med"/>
                </a:ln>
              </p:spPr>
            </p:cxnSp>
            <p:cxnSp>
              <p:nvCxnSpPr>
                <p:cNvPr id="54309" name="直接箭头连接符 189"/>
                <p:cNvCxnSpPr>
                  <a:stCxn id="176" idx="3"/>
                </p:cNvCxnSpPr>
                <p:nvPr/>
              </p:nvCxnSpPr>
              <p:spPr>
                <a:xfrm flipV="1">
                  <a:off x="3377679" y="3109806"/>
                  <a:ext cx="732990" cy="388300"/>
                </a:xfrm>
                <a:prstGeom prst="straightConnector1">
                  <a:avLst/>
                </a:prstGeom>
                <a:ln w="19050" cap="flat" cmpd="sng">
                  <a:solidFill>
                    <a:srgbClr val="31859C"/>
                  </a:solidFill>
                  <a:prstDash val="sysDot"/>
                  <a:headEnd type="none" w="med" len="med"/>
                  <a:tailEnd type="arrow" w="med" len="med"/>
                </a:ln>
              </p:spPr>
            </p:cxnSp>
            <p:sp>
              <p:nvSpPr>
                <p:cNvPr id="29" name="TextBox 86"/>
                <p:cNvSpPr txBox="1"/>
                <p:nvPr/>
              </p:nvSpPr>
              <p:spPr>
                <a:xfrm>
                  <a:off x="4269973" y="3324734"/>
                  <a:ext cx="1216083" cy="933632"/>
                </a:xfrm>
                <a:prstGeom prst="rect">
                  <a:avLst/>
                </a:prstGeom>
                <a:solidFill>
                  <a:sysClr val="window" lastClr="FFFFFF">
                    <a:lumMod val="95000"/>
                  </a:sysClr>
                </a:solidFill>
                <a:ln>
                  <a:noFill/>
                  <a:prstDash val="dash"/>
                </a:ln>
              </p:spPr>
              <p:txBody>
                <a:bodyPr lIns="0" tIns="0" rIns="0" bIns="0">
                  <a:spAutoFit/>
                </a:bodyPr>
                <a:p>
                  <a:pPr marR="0"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检测方法标准要求不合理。未检出不回弹的</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不良</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cxnSp>
              <p:nvCxnSpPr>
                <p:cNvPr id="30" name="直接箭头连接符 189"/>
                <p:cNvCxnSpPr/>
                <p:nvPr/>
              </p:nvCxnSpPr>
              <p:spPr>
                <a:xfrm flipH="1" flipV="1">
                  <a:off x="4135665" y="3377281"/>
                  <a:ext cx="31029" cy="458965"/>
                </a:xfrm>
                <a:prstGeom prst="straightConnector1">
                  <a:avLst/>
                </a:prstGeom>
                <a:ln w="19050" cap="flat" cmpd="sng">
                  <a:solidFill>
                    <a:srgbClr val="31859C"/>
                  </a:solidFill>
                  <a:prstDash val="sysDot"/>
                  <a:headEnd type="none" w="med" len="med"/>
                  <a:tailEnd type="arrow" w="med" len="med"/>
                </a:ln>
              </p:spPr>
            </p:cxnSp>
            <p:sp>
              <p:nvSpPr>
                <p:cNvPr id="32" name="TextBox 98"/>
                <p:cNvSpPr txBox="1"/>
                <p:nvPr/>
              </p:nvSpPr>
              <p:spPr>
                <a:xfrm>
                  <a:off x="737782" y="2002494"/>
                  <a:ext cx="1313176" cy="622422"/>
                </a:xfrm>
                <a:prstGeom prst="rect">
                  <a:avLst/>
                </a:prstGeom>
                <a:solidFill>
                  <a:sysClr val="window" lastClr="FFFFFF">
                    <a:lumMod val="95000"/>
                  </a:sysClr>
                </a:solidFill>
                <a:ln>
                  <a:noFill/>
                  <a:prstDash val="dash"/>
                </a:ln>
              </p:spPr>
              <p:txBody>
                <a:bodyPr wrap="square" lIns="0" tIns="0" rIns="0" bIns="0" anchor="ctr">
                  <a:spAutoFit/>
                </a:bodyPr>
                <a:p>
                  <a:pPr marR="0" algn="ctr"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面套有样板，尺寸</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合格</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cxnSp>
              <p:nvCxnSpPr>
                <p:cNvPr id="33" name="直接箭头连接符 183"/>
                <p:cNvCxnSpPr/>
                <p:nvPr/>
              </p:nvCxnSpPr>
              <p:spPr>
                <a:xfrm>
                  <a:off x="2145838" y="2312456"/>
                  <a:ext cx="963659" cy="221274"/>
                </a:xfrm>
                <a:prstGeom prst="straightConnector1">
                  <a:avLst/>
                </a:prstGeom>
                <a:ln w="19050" cap="flat" cmpd="sng">
                  <a:solidFill>
                    <a:srgbClr val="31859C"/>
                  </a:solidFill>
                  <a:prstDash val="sysDot"/>
                  <a:headEnd type="none" w="med" len="med"/>
                  <a:tailEnd type="arrow" w="med" len="med"/>
                </a:ln>
              </p:spPr>
            </p:cxnSp>
            <p:sp>
              <p:nvSpPr>
                <p:cNvPr id="34" name="TextBox 86"/>
                <p:cNvSpPr txBox="1"/>
                <p:nvPr/>
              </p:nvSpPr>
              <p:spPr>
                <a:xfrm>
                  <a:off x="6857685" y="3610248"/>
                  <a:ext cx="1216083" cy="1244843"/>
                </a:xfrm>
                <a:prstGeom prst="rect">
                  <a:avLst/>
                </a:prstGeom>
                <a:solidFill>
                  <a:sysClr val="window" lastClr="FFFFFF">
                    <a:lumMod val="95000"/>
                  </a:sysClr>
                </a:solidFill>
                <a:ln>
                  <a:noFill/>
                  <a:prstDash val="dash"/>
                </a:ln>
              </p:spPr>
              <p:txBody>
                <a:bodyPr lIns="0" tIns="0" rIns="0" bIns="0">
                  <a:spAutoFit/>
                </a:bodyPr>
                <a:p>
                  <a:pPr marR="0" defTabSz="914400" eaLnBrk="1" fontAlgn="auto" hangingPunct="1">
                    <a:lnSpc>
                      <a:spcPct val="150000"/>
                    </a:lnSpc>
                    <a:spcBef>
                      <a:spcPts val="0"/>
                    </a:spcBef>
                    <a:spcAft>
                      <a:spcPts val="0"/>
                    </a:spcAft>
                    <a:buClrTx/>
                    <a:buSzTx/>
                    <a:buFontTx/>
                    <a:buNone/>
                    <a:defRPr/>
                  </a:pP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环境温度造成面套变形，影响出口罩壳位置，造成</a:t>
                  </a:r>
                  <a:r>
                    <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rPr>
                    <a:t>不回弹</a:t>
                  </a:r>
                  <a:endParaRPr kumimoji="0" lang="zh-CN" altLang="en-US" sz="1200" kern="0" cap="none" spc="0" normalizeH="0" baseline="0" noProof="0" dirty="0">
                    <a:solidFill>
                      <a:srgbClr val="002060"/>
                    </a:solidFill>
                    <a:latin typeface="微软雅黑" panose="020B0503020204020204" pitchFamily="34" charset="-122"/>
                    <a:ea typeface="微软雅黑" panose="020B0503020204020204" pitchFamily="34" charset="-122"/>
                    <a:cs typeface="+mn-cs"/>
                  </a:endParaRPr>
                </a:p>
              </p:txBody>
            </p:sp>
            <p:cxnSp>
              <p:nvCxnSpPr>
                <p:cNvPr id="35" name="直接箭头连接符 189"/>
                <p:cNvCxnSpPr/>
                <p:nvPr/>
              </p:nvCxnSpPr>
              <p:spPr>
                <a:xfrm flipH="1" flipV="1">
                  <a:off x="6259696" y="3620682"/>
                  <a:ext cx="464851" cy="485375"/>
                </a:xfrm>
                <a:prstGeom prst="straightConnector1">
                  <a:avLst/>
                </a:prstGeom>
                <a:ln w="19050" cap="flat" cmpd="sng">
                  <a:solidFill>
                    <a:srgbClr val="31859C"/>
                  </a:solidFill>
                  <a:prstDash val="sysDot"/>
                  <a:headEnd type="none" w="med" len="med"/>
                  <a:tailEnd type="arrow" w="med" len="med"/>
                </a:ln>
              </p:spPr>
            </p:cxnSp>
          </p:grpSp>
        </p:grpSp>
        <p:sp>
          <p:nvSpPr>
            <p:cNvPr id="12" name="矩形 11"/>
            <p:cNvSpPr/>
            <p:nvPr/>
          </p:nvSpPr>
          <p:spPr>
            <a:xfrm>
              <a:off x="8788561" y="3137700"/>
              <a:ext cx="984306" cy="1103449"/>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w="28575" cap="flat" cmpd="sng" algn="ctr">
              <a:noFill/>
              <a:prstDash val="solid"/>
            </a:ln>
            <a:effectLst>
              <a:outerShdw blurRad="50800" dist="38100" dir="2700000" algn="tl" rotWithShape="0">
                <a:prstClr val="black">
                  <a:alpha val="40000"/>
                </a:prstClr>
              </a:outerShdw>
            </a:effectLst>
          </p:spPr>
          <p:txBody>
            <a:bodyPr anchor="ctr">
              <a:noAutofit/>
            </a:bodyPr>
            <a:p>
              <a:pPr lvl="0" algn="ctr" defTabSz="914400">
                <a:spcBef>
                  <a:spcPts val="0"/>
                </a:spcBef>
                <a:spcAft>
                  <a:spcPts val="0"/>
                </a:spcAft>
                <a:buClrTx/>
                <a:buSzTx/>
                <a:buFontTx/>
                <a:defRPr/>
              </a:pPr>
              <a:r>
                <a:rPr lang="zh-CN" altLang="en-US" sz="1600" b="1" kern="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重点关注吊环，泡棉的</a:t>
              </a:r>
              <a:r>
                <a:rPr lang="zh-CN" altLang="en-US" sz="1600" b="1" kern="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间隙</a:t>
              </a:r>
              <a:endParaRPr lang="zh-CN" altLang="en-US" sz="1600" b="1" kern="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grpSp>
      <p:sp>
        <p:nvSpPr>
          <p:cNvPr id="18" name="燕尾形 17"/>
          <p:cNvSpPr/>
          <p:nvPr/>
        </p:nvSpPr>
        <p:spPr>
          <a:xfrm>
            <a:off x="1412875" y="3927475"/>
            <a:ext cx="1901825" cy="1023620"/>
          </a:xfrm>
          <a:prstGeom prst="chevron">
            <a:avLst>
              <a:gd name="adj" fmla="val 69514"/>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custDataLst>
              <p:tags r:id="rId1"/>
            </p:custDataLst>
          </p:nvPr>
        </p:nvSpPr>
        <p:spPr>
          <a:xfrm>
            <a:off x="2108200" y="4097020"/>
            <a:ext cx="848995" cy="706120"/>
          </a:xfrm>
          <a:prstGeom prst="rect">
            <a:avLst/>
          </a:prstGeom>
          <a:noFill/>
          <a:ln>
            <a:solidFill>
              <a:srgbClr val="000000">
                <a:alpha val="0"/>
              </a:srgbClr>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lvl="0" algn="ctr" defTabSz="914400">
              <a:spcBef>
                <a:spcPts val="0"/>
              </a:spcBef>
              <a:spcAft>
                <a:spcPts val="0"/>
              </a:spcAft>
              <a:buClrTx/>
              <a:buSzTx/>
              <a:buFontTx/>
              <a:defRPr/>
            </a:pPr>
            <a:r>
              <a:rPr lang="zh-CN" altLang="en-US" sz="1200"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安全带</a:t>
            </a:r>
            <a:r>
              <a:rPr lang="zh-CN" altLang="en-US" sz="1200"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不回弹</a:t>
            </a:r>
            <a:endParaRPr lang="zh-CN" altLang="en-US" sz="1200" b="1" kern="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sp>
        <p:nvSpPr>
          <p:cNvPr id="21" name="矩形: 圆角 1"/>
          <p:cNvSpPr/>
          <p:nvPr/>
        </p:nvSpPr>
        <p:spPr>
          <a:xfrm>
            <a:off x="252730" y="1050925"/>
            <a:ext cx="667385" cy="9836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1600" dirty="0"/>
              <a:t>说明</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根本原因分析</a:t>
            </a:r>
            <a:endParaRPr kumimoji="0" lang="zh-CN" altLang="en-US" sz="2400" b="1" i="0" u="none" strike="noStrike" kern="0" cap="none" spc="0" normalizeH="0" baseline="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sp>
        <p:nvSpPr>
          <p:cNvPr id="14347" name="Rectangle 12"/>
          <p:cNvSpPr>
            <a:spLocks noChangeArrowheads="1"/>
          </p:cNvSpPr>
          <p:nvPr/>
        </p:nvSpPr>
        <p:spPr bwMode="auto">
          <a:xfrm>
            <a:off x="381000" y="1276350"/>
            <a:ext cx="11015345" cy="5098415"/>
          </a:xfrm>
          <a:prstGeom prst="rect">
            <a:avLst/>
          </a:prstGeom>
          <a:noFill/>
          <a:ln w="25400">
            <a:solidFill>
              <a:schemeClr val="tx2"/>
            </a:solidFill>
            <a:miter lim="800000"/>
          </a:ln>
        </p:spPr>
        <p:txBody>
          <a:bodyPr wrap="square" lIns="90000" tIns="46800" rIns="90000" bIns="46800" anchor="ctr">
            <a:noAutofit/>
          </a:bodyPr>
          <a:p>
            <a:pPr algn="ctr"/>
            <a:endParaRPr lang="zh-CN" altLang="en-US"/>
          </a:p>
        </p:txBody>
      </p:sp>
      <p:sp>
        <p:nvSpPr>
          <p:cNvPr id="14339" name="Text Box 4"/>
          <p:cNvSpPr txBox="1">
            <a:spLocks noChangeArrowheads="1"/>
          </p:cNvSpPr>
          <p:nvPr/>
        </p:nvSpPr>
        <p:spPr bwMode="auto">
          <a:xfrm>
            <a:off x="4367530" y="1701165"/>
            <a:ext cx="6649720" cy="1003300"/>
          </a:xfrm>
          <a:prstGeom prst="rect">
            <a:avLst/>
          </a:prstGeom>
          <a:solidFill>
            <a:srgbClr val="FFFF00"/>
          </a:solidFill>
          <a:ln w="9525">
            <a:solidFill>
              <a:schemeClr val="tx1"/>
            </a:solidFill>
            <a:miter lim="800000"/>
          </a:ln>
        </p:spPr>
        <p:txBody>
          <a:bodyPr/>
          <a:p>
            <a:pPr algn="just" eaLnBrk="0" hangingPunct="0"/>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、为何未被检出？</a:t>
            </a:r>
            <a:endParaRPr lang="zh-CN" altLang="en-US" b="1" dirty="0">
              <a:solidFill>
                <a:srgbClr val="FF0000"/>
              </a:solidFill>
              <a:latin typeface="微软雅黑" panose="020B0503020204020204" pitchFamily="34" charset="-122"/>
              <a:ea typeface="微软雅黑" panose="020B0503020204020204" pitchFamily="34" charset="-122"/>
            </a:endParaRPr>
          </a:p>
          <a:p>
            <a:pPr algn="just" eaLnBrk="0" hangingPunct="0"/>
            <a:r>
              <a:rPr lang="zh-CN" altLang="en-US" b="1" dirty="0">
                <a:latin typeface="微软雅黑" panose="020B0503020204020204" pitchFamily="34" charset="-122"/>
                <a:ea typeface="微软雅黑" panose="020B0503020204020204" pitchFamily="34" charset="-122"/>
              </a:rPr>
              <a:t>开发初期对安全带回位速度未做要求，仅正常回位说明，故生产时能回位就进行了放行。</a:t>
            </a:r>
            <a:endParaRPr lang="zh-CN" altLang="en-US" b="1" dirty="0">
              <a:latin typeface="微软雅黑" panose="020B0503020204020204" pitchFamily="34" charset="-122"/>
              <a:ea typeface="微软雅黑" panose="020B0503020204020204" pitchFamily="34" charset="-122"/>
            </a:endParaRPr>
          </a:p>
        </p:txBody>
      </p:sp>
      <p:sp>
        <p:nvSpPr>
          <p:cNvPr id="14343" name="Text Box 8"/>
          <p:cNvSpPr txBox="1">
            <a:spLocks noChangeArrowheads="1"/>
          </p:cNvSpPr>
          <p:nvPr/>
        </p:nvSpPr>
        <p:spPr bwMode="auto">
          <a:xfrm>
            <a:off x="767715" y="2419350"/>
            <a:ext cx="2133600" cy="2411730"/>
          </a:xfrm>
          <a:prstGeom prst="rect">
            <a:avLst/>
          </a:prstGeom>
          <a:solidFill>
            <a:srgbClr val="FFFFFF"/>
          </a:solidFill>
          <a:ln w="9525">
            <a:solidFill>
              <a:srgbClr val="0000FF"/>
            </a:solidFill>
            <a:miter lim="800000"/>
          </a:ln>
        </p:spPr>
        <p:txBody>
          <a:bodyPr anchor="ctr" anchorCtr="0"/>
          <a:p>
            <a:pPr algn="ctr" eaLnBrk="0" hangingPunct="0"/>
            <a:r>
              <a:rPr lang="zh-CN" altLang="en-US" sz="2400" b="1" dirty="0">
                <a:latin typeface="微软雅黑" panose="020B0503020204020204" pitchFamily="34" charset="-122"/>
                <a:ea typeface="微软雅黑" panose="020B0503020204020204" pitchFamily="34" charset="-122"/>
              </a:rPr>
              <a:t>流出</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发生</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责任</a:t>
            </a:r>
            <a:r>
              <a:rPr lang="zh-CN" altLang="en-US" sz="2400" b="1" dirty="0">
                <a:latin typeface="微软雅黑" panose="020B0503020204020204" pitchFamily="34" charset="-122"/>
                <a:ea typeface="微软雅黑" panose="020B0503020204020204" pitchFamily="34" charset="-122"/>
              </a:rPr>
              <a:t>归属原因分析 </a:t>
            </a:r>
            <a:endParaRPr lang="zh-CN" altLang="en-US" sz="2400" b="1" dirty="0">
              <a:latin typeface="微软雅黑" panose="020B0503020204020204" pitchFamily="34" charset="-122"/>
              <a:ea typeface="微软雅黑" panose="020B0503020204020204" pitchFamily="34" charset="-122"/>
            </a:endParaRPr>
          </a:p>
        </p:txBody>
      </p:sp>
      <p:sp>
        <p:nvSpPr>
          <p:cNvPr id="14351" name="Line 16"/>
          <p:cNvSpPr>
            <a:spLocks noChangeShapeType="1"/>
          </p:cNvSpPr>
          <p:nvPr/>
        </p:nvSpPr>
        <p:spPr bwMode="auto">
          <a:xfrm flipV="1">
            <a:off x="2977515" y="2677031"/>
            <a:ext cx="1108075" cy="584200"/>
          </a:xfrm>
          <a:prstGeom prst="line">
            <a:avLst/>
          </a:prstGeom>
          <a:noFill/>
          <a:ln w="9525">
            <a:solidFill>
              <a:schemeClr val="tx2"/>
            </a:solidFill>
            <a:round/>
          </a:ln>
        </p:spPr>
        <p:txBody>
          <a:bodyPr lIns="90000" tIns="46800" rIns="90000" bIns="46800">
            <a:spAutoFit/>
          </a:bodyPr>
          <a:p>
            <a:endParaRPr lang="zh-CN" altLang="en-US">
              <a:latin typeface="微软雅黑" panose="020B0503020204020204" pitchFamily="34" charset="-122"/>
              <a:ea typeface="微软雅黑" panose="020B0503020204020204" pitchFamily="34" charset="-122"/>
            </a:endParaRPr>
          </a:p>
        </p:txBody>
      </p:sp>
      <p:sp>
        <p:nvSpPr>
          <p:cNvPr id="14352" name="Line 17"/>
          <p:cNvSpPr>
            <a:spLocks noChangeShapeType="1"/>
          </p:cNvSpPr>
          <p:nvPr/>
        </p:nvSpPr>
        <p:spPr bwMode="auto">
          <a:xfrm>
            <a:off x="2977515" y="3566160"/>
            <a:ext cx="1271270" cy="53975"/>
          </a:xfrm>
          <a:prstGeom prst="line">
            <a:avLst/>
          </a:prstGeom>
          <a:noFill/>
          <a:ln w="9525">
            <a:solidFill>
              <a:schemeClr val="tx2"/>
            </a:solidFill>
            <a:round/>
          </a:ln>
        </p:spPr>
        <p:txBody>
          <a:bodyPr lIns="90000" tIns="46800" rIns="90000" bIns="46800">
            <a:noAutofit/>
          </a:bodyPr>
          <a:p>
            <a:endParaRPr lang="zh-CN" altLang="en-US">
              <a:latin typeface="微软雅黑" panose="020B0503020204020204" pitchFamily="34" charset="-122"/>
              <a:ea typeface="微软雅黑" panose="020B0503020204020204" pitchFamily="34" charset="-122"/>
            </a:endParaRPr>
          </a:p>
        </p:txBody>
      </p:sp>
      <p:sp>
        <p:nvSpPr>
          <p:cNvPr id="14353" name="Line 18"/>
          <p:cNvSpPr>
            <a:spLocks noChangeShapeType="1"/>
          </p:cNvSpPr>
          <p:nvPr/>
        </p:nvSpPr>
        <p:spPr bwMode="auto">
          <a:xfrm>
            <a:off x="2977515" y="3870960"/>
            <a:ext cx="892175" cy="1037590"/>
          </a:xfrm>
          <a:prstGeom prst="line">
            <a:avLst/>
          </a:prstGeom>
          <a:noFill/>
          <a:ln w="9525">
            <a:solidFill>
              <a:schemeClr val="tx2"/>
            </a:solidFill>
            <a:round/>
          </a:ln>
        </p:spPr>
        <p:txBody>
          <a:bodyPr lIns="90000" tIns="46800" rIns="90000" bIns="46800">
            <a:noAutofit/>
          </a:bodyPr>
          <a:p>
            <a:endParaRPr lang="zh-CN" altLang="en-US">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bwMode="auto">
          <a:xfrm>
            <a:off x="4351020" y="3212465"/>
            <a:ext cx="6670675" cy="1003300"/>
          </a:xfrm>
          <a:prstGeom prst="rect">
            <a:avLst/>
          </a:prstGeom>
          <a:solidFill>
            <a:srgbClr val="FFFF00"/>
          </a:solidFill>
          <a:ln w="9525">
            <a:solidFill>
              <a:schemeClr val="tx1"/>
            </a:solidFill>
            <a:miter lim="800000"/>
          </a:ln>
        </p:spPr>
        <p:txBody>
          <a:bodyPr/>
          <a:p>
            <a:pPr algn="just" eaLnBrk="0" hangingPunct="0"/>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、为何发生此问题？</a:t>
            </a:r>
            <a:endParaRPr lang="zh-CN" altLang="en-US" b="1" dirty="0">
              <a:solidFill>
                <a:srgbClr val="FF0000"/>
              </a:solidFill>
              <a:latin typeface="微软雅黑" panose="020B0503020204020204" pitchFamily="34" charset="-122"/>
              <a:ea typeface="微软雅黑" panose="020B0503020204020204" pitchFamily="34" charset="-122"/>
            </a:endParaRPr>
          </a:p>
          <a:p>
            <a:pPr algn="just" eaLnBrk="0" hangingPunct="0"/>
            <a:r>
              <a:rPr lang="zh-CN" altLang="en-US" b="1" dirty="0">
                <a:latin typeface="微软雅黑" panose="020B0503020204020204" pitchFamily="34" charset="-122"/>
                <a:ea typeface="微软雅黑" panose="020B0503020204020204" pitchFamily="34" charset="-122"/>
              </a:rPr>
              <a:t>前期开发时为了匹配造型，工程师匹配设计时忽略了装配回位问题，吊环，泡棉出口罩壳匹配不合理，摩擦力大造成</a:t>
            </a:r>
            <a:r>
              <a:rPr lang="zh-CN" altLang="en-US" b="1" dirty="0">
                <a:latin typeface="微软雅黑" panose="020B0503020204020204" pitchFamily="34" charset="-122"/>
                <a:ea typeface="微软雅黑" panose="020B0503020204020204" pitchFamily="34" charset="-122"/>
              </a:rPr>
              <a:t>不回弹；</a:t>
            </a:r>
            <a:endParaRPr lang="zh-CN" altLang="en-US" b="1" dirty="0">
              <a:latin typeface="微软雅黑" panose="020B0503020204020204" pitchFamily="34" charset="-122"/>
              <a:ea typeface="微软雅黑" panose="020B0503020204020204" pitchFamily="34" charset="-122"/>
            </a:endParaRPr>
          </a:p>
        </p:txBody>
      </p:sp>
      <p:sp>
        <p:nvSpPr>
          <p:cNvPr id="11" name="Text Box 4"/>
          <p:cNvSpPr txBox="1">
            <a:spLocks noChangeArrowheads="1"/>
          </p:cNvSpPr>
          <p:nvPr/>
        </p:nvSpPr>
        <p:spPr bwMode="auto">
          <a:xfrm>
            <a:off x="4351020" y="4796790"/>
            <a:ext cx="6678930" cy="1501140"/>
          </a:xfrm>
          <a:prstGeom prst="rect">
            <a:avLst/>
          </a:prstGeom>
          <a:solidFill>
            <a:srgbClr val="FFFF00"/>
          </a:solidFill>
          <a:ln w="9525">
            <a:solidFill>
              <a:schemeClr val="tx1"/>
            </a:solidFill>
            <a:miter lim="800000"/>
          </a:ln>
        </p:spPr>
        <p:txBody>
          <a:bodyPr/>
          <a:p>
            <a:pPr algn="just" eaLnBrk="0" hangingPunct="0"/>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、管理责任分析</a:t>
            </a:r>
            <a:endParaRPr lang="zh-CN" altLang="en-US" b="1" dirty="0">
              <a:solidFill>
                <a:srgbClr val="FF0000"/>
              </a:solidFill>
              <a:latin typeface="微软雅黑" panose="020B0503020204020204" pitchFamily="34" charset="-122"/>
              <a:ea typeface="微软雅黑" panose="020B0503020204020204" pitchFamily="34" charset="-122"/>
            </a:endParaRPr>
          </a:p>
          <a:p>
            <a:pPr algn="just" eaLnBrk="0" hangingPunct="0"/>
            <a:r>
              <a:rPr lang="zh-CN" altLang="en-US" b="1" dirty="0">
                <a:latin typeface="微软雅黑" panose="020B0503020204020204" pitchFamily="34" charset="-122"/>
                <a:ea typeface="微软雅黑" panose="020B0503020204020204" pitchFamily="34" charset="-122"/>
              </a:rPr>
              <a:t>产品研发：开发初期未对座椅验证进行充分验证，方案评审不全面，研发负主要责任</a:t>
            </a:r>
            <a:endParaRPr lang="zh-CN" altLang="en-US" b="1" dirty="0">
              <a:latin typeface="微软雅黑" panose="020B0503020204020204" pitchFamily="34" charset="-122"/>
              <a:ea typeface="微软雅黑" panose="020B0503020204020204" pitchFamily="34" charset="-122"/>
            </a:endParaRPr>
          </a:p>
          <a:p>
            <a:pPr algn="just" eaLnBrk="0" hangingPunct="0"/>
            <a:r>
              <a:rPr lang="zh-CN" altLang="en-US" b="1" dirty="0">
                <a:latin typeface="微软雅黑" panose="020B0503020204020204" pitchFamily="34" charset="-122"/>
                <a:ea typeface="微软雅黑" panose="020B0503020204020204" pitchFamily="34" charset="-122"/>
              </a:rPr>
              <a:t>工艺工程部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质量部：产品潜在失效模式分析及小批量验证不充分，负次要责任；</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文本框 1"/>
          <p:cNvSpPr txBox="1">
            <a:spLocks noChangeArrowheads="1"/>
          </p:cNvSpPr>
          <p:nvPr/>
        </p:nvSpPr>
        <p:spPr bwMode="auto">
          <a:xfrm>
            <a:off x="492723" y="165547"/>
            <a:ext cx="10133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0">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四、</a:t>
            </a:r>
            <a:r>
              <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rPr>
              <a:t>永久措施及效果验证</a:t>
            </a:r>
            <a:endParaRPr lang="zh-CN" sz="2400" b="1" kern="0" noProof="0" dirty="0">
              <a:ln>
                <a:noFill/>
              </a:ln>
              <a:solidFill>
                <a:srgbClr val="3C4040"/>
              </a:solidFill>
              <a:effectLst/>
              <a:uLnTx/>
              <a:uFillTx/>
              <a:latin typeface="微软雅黑" panose="020B0503020204020204" pitchFamily="34" charset="-122"/>
              <a:ea typeface="微软雅黑" panose="020B0503020204020204" pitchFamily="34" charset="-122"/>
              <a:cs typeface="+mn-ea"/>
              <a:sym typeface="+mn-lt"/>
            </a:endParaRPr>
          </a:p>
          <a:p>
            <a:pPr indent="0">
              <a:buFont typeface="Wingdings" panose="05000000000000000000" pitchFamily="2" charset="2"/>
              <a:buNone/>
            </a:pPr>
            <a:endParaRPr lang="zh-CN"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buFont typeface="Wingdings" panose="05000000000000000000" pitchFamily="2" charset="2"/>
              <a:buNone/>
            </a:pPr>
            <a:endParaRPr sz="2400" b="1">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12"/>
          </p:nvPr>
        </p:nvSpPr>
        <p:spPr/>
        <p:txBody>
          <a:bodyPr/>
          <a:lstStyle/>
          <a:p>
            <a:fld id="{95842EB7-3303-42C3-A4BC-5156198E4754}" type="slidenum">
              <a:rPr lang="zh-CN" altLang="en-US" sz="1600" smtClean="0"/>
            </a:fld>
            <a:endParaRPr lang="zh-CN" altLang="en-US" sz="1600"/>
          </a:p>
        </p:txBody>
      </p:sp>
      <p:cxnSp>
        <p:nvCxnSpPr>
          <p:cNvPr id="4" name="直接连接符 3"/>
          <p:cNvCxnSpPr/>
          <p:nvPr/>
        </p:nvCxnSpPr>
        <p:spPr>
          <a:xfrm>
            <a:off x="6023610" y="476885"/>
            <a:ext cx="635" cy="6191885"/>
          </a:xfrm>
          <a:prstGeom prst="line">
            <a:avLst/>
          </a:prstGeom>
          <a:ln w="12700" cmpd="sng">
            <a:solidFill>
              <a:srgbClr val="191919"/>
            </a:solidFill>
            <a:prstDash val="dashDot"/>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492760" y="836930"/>
            <a:ext cx="4064000" cy="398780"/>
          </a:xfrm>
          <a:prstGeom prst="rect">
            <a:avLst/>
          </a:prstGeom>
          <a:noFill/>
        </p:spPr>
        <p:txBody>
          <a:bodyPr wrap="square" rtlCol="0">
            <a:spAutoFit/>
          </a:bodyPr>
          <a:p>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、永久措施</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6528435" y="981075"/>
            <a:ext cx="4064000" cy="398780"/>
          </a:xfrm>
          <a:prstGeom prst="rect">
            <a:avLst/>
          </a:prstGeom>
          <a:noFill/>
        </p:spPr>
        <p:txBody>
          <a:bodyPr wrap="square" rtlCol="0">
            <a:spAutoFit/>
          </a:bodyPr>
          <a:p>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、效果验证</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339" name="Text Box 4"/>
          <p:cNvSpPr txBox="1">
            <a:spLocks noChangeArrowheads="1"/>
          </p:cNvSpPr>
          <p:nvPr/>
        </p:nvSpPr>
        <p:spPr bwMode="auto">
          <a:xfrm>
            <a:off x="349250" y="1412875"/>
            <a:ext cx="5462270" cy="2832735"/>
          </a:xfrm>
          <a:prstGeom prst="rect">
            <a:avLst/>
          </a:prstGeom>
          <a:solidFill>
            <a:srgbClr val="92D050"/>
          </a:solidFill>
          <a:ln w="9525">
            <a:solidFill>
              <a:schemeClr val="tx1"/>
            </a:solidFill>
            <a:miter lim="800000"/>
          </a:ln>
        </p:spPr>
        <p:txBody>
          <a:bodyPr/>
          <a:p>
            <a:pPr algn="just" eaLnBrk="0" hangingPunct="0"/>
            <a:r>
              <a:rPr lang="en-US" altLang="zh-CN" b="1" dirty="0">
                <a:latin typeface="微软雅黑" panose="020B0503020204020204" pitchFamily="34" charset="-122"/>
                <a:ea typeface="微软雅黑" panose="020B0503020204020204" pitchFamily="34" charset="-122"/>
              </a:rPr>
              <a:t>a</a:t>
            </a:r>
            <a:r>
              <a:rPr lang="zh-CN" altLang="en-US" b="1" dirty="0">
                <a:latin typeface="微软雅黑" panose="020B0503020204020204" pitchFamily="34" charset="-122"/>
                <a:ea typeface="微软雅黑" panose="020B0503020204020204" pitchFamily="34" charset="-122"/>
              </a:rPr>
              <a:t>、怎样防止发生？</a:t>
            </a:r>
            <a:endParaRPr lang="zh-CN" altLang="en-US" b="1" dirty="0">
              <a:latin typeface="微软雅黑" panose="020B0503020204020204" pitchFamily="34" charset="-122"/>
              <a:ea typeface="微软雅黑" panose="020B0503020204020204" pitchFamily="34" charset="-122"/>
            </a:endParaRPr>
          </a:p>
          <a:p>
            <a:pPr algn="just" eaLnBrk="0" hangingPunct="0"/>
            <a:r>
              <a:rPr lang="zh-CN" altLang="en-US" b="1" dirty="0">
                <a:latin typeface="微软雅黑" panose="020B0503020204020204" pitchFamily="34" charset="-122"/>
                <a:ea typeface="微软雅黑" panose="020B0503020204020204" pitchFamily="34" charset="-122"/>
              </a:rPr>
              <a:t>设计人员重新匹配验证安全带，将出口罩壳受力点再次分析，增加罩壳固定卡片（详见下一页</a:t>
            </a:r>
            <a:r>
              <a:rPr lang="zh-CN" altLang="en-US" b="1" dirty="0">
                <a:latin typeface="微软雅黑" panose="020B0503020204020204" pitchFamily="34" charset="-122"/>
                <a:ea typeface="微软雅黑" panose="020B0503020204020204" pitchFamily="34" charset="-122"/>
              </a:rPr>
              <a:t>分析）；</a:t>
            </a:r>
            <a:endParaRPr lang="zh-CN" altLang="en-US" b="1" dirty="0">
              <a:latin typeface="微软雅黑" panose="020B0503020204020204" pitchFamily="34" charset="-122"/>
              <a:ea typeface="微软雅黑" panose="020B0503020204020204" pitchFamily="34" charset="-122"/>
            </a:endParaRPr>
          </a:p>
        </p:txBody>
      </p:sp>
      <p:sp>
        <p:nvSpPr>
          <p:cNvPr id="2" name="Text Box 4"/>
          <p:cNvSpPr txBox="1">
            <a:spLocks noChangeArrowheads="1"/>
          </p:cNvSpPr>
          <p:nvPr/>
        </p:nvSpPr>
        <p:spPr bwMode="auto">
          <a:xfrm>
            <a:off x="335915" y="4580255"/>
            <a:ext cx="5462270" cy="1435735"/>
          </a:xfrm>
          <a:prstGeom prst="rect">
            <a:avLst/>
          </a:prstGeom>
          <a:solidFill>
            <a:srgbClr val="92D050"/>
          </a:solidFill>
          <a:ln w="9525">
            <a:solidFill>
              <a:schemeClr val="tx1"/>
            </a:solidFill>
            <a:miter lim="800000"/>
          </a:ln>
        </p:spPr>
        <p:txBody>
          <a:bodyPr/>
          <a:p>
            <a:pPr algn="just" eaLnBrk="0" hangingPunct="0"/>
            <a:r>
              <a:rPr lang="en-US" altLang="zh-CN" b="1" dirty="0">
                <a:latin typeface="微软雅黑" panose="020B0503020204020204" pitchFamily="34" charset="-122"/>
                <a:ea typeface="微软雅黑" panose="020B0503020204020204" pitchFamily="34" charset="-122"/>
              </a:rPr>
              <a:t>b</a:t>
            </a:r>
            <a:r>
              <a:rPr lang="zh-CN" altLang="en-US" b="1" dirty="0">
                <a:latin typeface="微软雅黑" panose="020B0503020204020204" pitchFamily="34" charset="-122"/>
                <a:ea typeface="微软雅黑" panose="020B0503020204020204" pitchFamily="34" charset="-122"/>
              </a:rPr>
              <a:t>、怎样才能检出？</a:t>
            </a:r>
            <a:endParaRPr lang="zh-CN" altLang="en-US" b="1" dirty="0">
              <a:latin typeface="微软雅黑" panose="020B0503020204020204" pitchFamily="34" charset="-122"/>
              <a:ea typeface="微软雅黑" panose="020B0503020204020204" pitchFamily="34" charset="-122"/>
            </a:endParaRPr>
          </a:p>
          <a:p>
            <a:pPr algn="just" eaLnBrk="0" hangingPunct="0"/>
            <a:r>
              <a:rPr lang="en-US" altLang="zh-CN" b="1" dirty="0">
                <a:latin typeface="微软雅黑" panose="020B0503020204020204" pitchFamily="34" charset="-122"/>
                <a:ea typeface="微软雅黑" panose="020B0503020204020204" pitchFamily="34" charset="-122"/>
              </a:rPr>
              <a:t>①</a:t>
            </a:r>
            <a:r>
              <a:rPr lang="zh-CN" altLang="en-US" b="1" dirty="0">
                <a:latin typeface="微软雅黑" panose="020B0503020204020204" pitchFamily="34" charset="-122"/>
                <a:ea typeface="微软雅黑" panose="020B0503020204020204" pitchFamily="34" charset="-122"/>
              </a:rPr>
              <a:t>、检验作业指导书增加具体安全带回位次数检测标准，原拽拉</a:t>
            </a:r>
            <a:r>
              <a:rPr lang="en-US" altLang="zh-CN" b="1" dirty="0">
                <a:latin typeface="微软雅黑" panose="020B0503020204020204" pitchFamily="34" charset="-122"/>
                <a:ea typeface="微软雅黑" panose="020B0503020204020204" pitchFamily="34" charset="-122"/>
              </a:rPr>
              <a:t>2-3</a:t>
            </a:r>
            <a:r>
              <a:rPr lang="zh-CN" altLang="en-US" b="1" dirty="0">
                <a:latin typeface="微软雅黑" panose="020B0503020204020204" pitchFamily="34" charset="-122"/>
                <a:ea typeface="微软雅黑" panose="020B0503020204020204" pitchFamily="34" charset="-122"/>
              </a:rPr>
              <a:t>次，增加到</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次；</a:t>
            </a:r>
            <a:endParaRPr lang="zh-CN" altLang="en-US" b="1" dirty="0">
              <a:latin typeface="微软雅黑" panose="020B0503020204020204" pitchFamily="34" charset="-122"/>
              <a:ea typeface="微软雅黑" panose="020B0503020204020204" pitchFamily="34" charset="-122"/>
            </a:endParaRPr>
          </a:p>
          <a:p>
            <a:pPr algn="just" eaLnBrk="0" hangingPunct="0"/>
            <a:r>
              <a:rPr lang="en-US" altLang="zh-CN" b="1" dirty="0">
                <a:latin typeface="微软雅黑" panose="020B0503020204020204" pitchFamily="34" charset="-122"/>
                <a:ea typeface="微软雅黑" panose="020B0503020204020204" pitchFamily="34" charset="-122"/>
              </a:rPr>
              <a:t>②</a:t>
            </a:r>
            <a:r>
              <a:rPr lang="zh-CN" altLang="en-US" b="1" dirty="0">
                <a:latin typeface="微软雅黑" panose="020B0503020204020204" pitchFamily="34" charset="-122"/>
                <a:ea typeface="微软雅黑" panose="020B0503020204020204" pitchFamily="34" charset="-122"/>
              </a:rPr>
              <a:t>、修改发泡模具，规避吊环与泡棉接触距离过近的问题，发泡检验确认符合</a:t>
            </a:r>
            <a:r>
              <a:rPr lang="zh-CN" altLang="en-US" b="1" dirty="0">
                <a:latin typeface="微软雅黑" panose="020B0503020204020204" pitchFamily="34" charset="-122"/>
                <a:ea typeface="微软雅黑" panose="020B0503020204020204" pitchFamily="34" charset="-122"/>
              </a:rPr>
              <a:t>要求</a:t>
            </a:r>
            <a:endParaRPr lang="zh-CN" altLang="en-US" b="1" dirty="0">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bwMode="auto">
          <a:xfrm>
            <a:off x="6168390" y="4580255"/>
            <a:ext cx="5462270" cy="1435735"/>
          </a:xfrm>
          <a:prstGeom prst="rect">
            <a:avLst/>
          </a:prstGeom>
          <a:solidFill>
            <a:srgbClr val="92D050"/>
          </a:solidFill>
          <a:ln w="9525">
            <a:solidFill>
              <a:schemeClr val="tx1"/>
            </a:solidFill>
            <a:miter lim="800000"/>
          </a:ln>
        </p:spPr>
        <p:txBody>
          <a:bodyPr/>
          <a:p>
            <a:pPr algn="just" eaLnBrk="0" hangingPunct="0"/>
            <a:r>
              <a:rPr lang="zh-CN" altLang="en-US" b="1" dirty="0">
                <a:latin typeface="微软雅黑" panose="020B0503020204020204" pitchFamily="34" charset="-122"/>
                <a:ea typeface="微软雅黑" panose="020B0503020204020204" pitchFamily="34" charset="-122"/>
              </a:rPr>
              <a:t>防止流出效果</a:t>
            </a:r>
            <a:r>
              <a:rPr lang="zh-CN" altLang="en-US" b="1" dirty="0">
                <a:latin typeface="微软雅黑" panose="020B0503020204020204" pitchFamily="34" charset="-122"/>
                <a:ea typeface="微软雅黑" panose="020B0503020204020204" pitchFamily="34" charset="-122"/>
              </a:rPr>
              <a:t>验证</a:t>
            </a:r>
            <a:endParaRPr lang="zh-CN" altLang="en-US" b="1" dirty="0">
              <a:latin typeface="微软雅黑" panose="020B0503020204020204" pitchFamily="34" charset="-122"/>
              <a:ea typeface="微软雅黑" panose="020B0503020204020204" pitchFamily="34" charset="-122"/>
            </a:endParaRPr>
          </a:p>
          <a:p>
            <a:pPr algn="just" eaLnBrk="0" hangingPunct="0"/>
            <a:r>
              <a:rPr lang="en-US" altLang="zh-CN" b="1" dirty="0">
                <a:latin typeface="微软雅黑" panose="020B0503020204020204" pitchFamily="34" charset="-122"/>
                <a:ea typeface="微软雅黑" panose="020B0503020204020204" pitchFamily="34" charset="-122"/>
              </a:rPr>
              <a:t>①</a:t>
            </a:r>
            <a:r>
              <a:rPr lang="zh-CN" altLang="en-US" b="1" dirty="0">
                <a:latin typeface="微软雅黑" panose="020B0503020204020204" pitchFamily="34" charset="-122"/>
                <a:ea typeface="微软雅黑" panose="020B0503020204020204" pitchFamily="34" charset="-122"/>
              </a:rPr>
              <a:t>、检验次数验证增加次数后可以检出不回弹不良，措施</a:t>
            </a:r>
            <a:r>
              <a:rPr lang="zh-CN" altLang="en-US" b="1" dirty="0">
                <a:latin typeface="微软雅黑" panose="020B0503020204020204" pitchFamily="34" charset="-122"/>
                <a:ea typeface="微软雅黑" panose="020B0503020204020204" pitchFamily="34" charset="-122"/>
              </a:rPr>
              <a:t>有效；</a:t>
            </a:r>
            <a:endParaRPr lang="zh-CN" altLang="en-US" b="1" dirty="0">
              <a:latin typeface="微软雅黑" panose="020B0503020204020204" pitchFamily="34" charset="-122"/>
              <a:ea typeface="微软雅黑" panose="020B0503020204020204" pitchFamily="34" charset="-122"/>
            </a:endParaRPr>
          </a:p>
          <a:p>
            <a:pPr algn="just" eaLnBrk="0" hangingPunct="0"/>
            <a:r>
              <a:rPr lang="en-US" altLang="zh-CN" b="1" dirty="0">
                <a:latin typeface="微软雅黑" panose="020B0503020204020204" pitchFamily="34" charset="-122"/>
                <a:ea typeface="微软雅黑" panose="020B0503020204020204" pitchFamily="34" charset="-122"/>
              </a:rPr>
              <a:t>②</a:t>
            </a:r>
            <a:r>
              <a:rPr lang="zh-CN" altLang="en-US" b="1" dirty="0">
                <a:latin typeface="微软雅黑" panose="020B0503020204020204" pitchFamily="34" charset="-122"/>
                <a:ea typeface="微软雅黑" panose="020B0503020204020204" pitchFamily="34" charset="-122"/>
              </a:rPr>
              <a:t>、修改发泡后，</a:t>
            </a:r>
            <a:r>
              <a:rPr lang="zh-CN" altLang="en-US" b="1" dirty="0">
                <a:latin typeface="微软雅黑" panose="020B0503020204020204" pitchFamily="34" charset="-122"/>
                <a:ea typeface="微软雅黑" panose="020B0503020204020204" pitchFamily="34" charset="-122"/>
              </a:rPr>
              <a:t>织带回弹符合要求，没有不回弹现象</a:t>
            </a:r>
            <a:r>
              <a:rPr lang="zh-CN" altLang="en-US" b="1" dirty="0">
                <a:latin typeface="微软雅黑" panose="020B0503020204020204" pitchFamily="34" charset="-122"/>
                <a:ea typeface="微软雅黑" panose="020B0503020204020204" pitchFamily="34" charset="-122"/>
              </a:rPr>
              <a:t>发生</a:t>
            </a:r>
            <a:endParaRPr lang="zh-CN" altLang="en-US" b="1" dirty="0">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6200775" y="1412875"/>
            <a:ext cx="5462270" cy="2846070"/>
          </a:xfrm>
          <a:prstGeom prst="rect">
            <a:avLst/>
          </a:prstGeom>
          <a:solidFill>
            <a:srgbClr val="92D050"/>
          </a:solidFill>
          <a:ln w="9525">
            <a:solidFill>
              <a:schemeClr val="tx1"/>
            </a:solidFill>
            <a:miter lim="800000"/>
          </a:ln>
        </p:spPr>
        <p:txBody>
          <a:bodyPr/>
          <a:p>
            <a:pPr algn="just" eaLnBrk="0" hangingPunct="0"/>
            <a:r>
              <a:rPr lang="zh-CN" altLang="en-US" b="1" dirty="0">
                <a:latin typeface="微软雅黑" panose="020B0503020204020204" pitchFamily="34" charset="-122"/>
                <a:ea typeface="微软雅黑" panose="020B0503020204020204" pitchFamily="34" charset="-122"/>
              </a:rPr>
              <a:t>永久</a:t>
            </a:r>
            <a:r>
              <a:rPr lang="zh-CN" altLang="en-US" b="1" dirty="0">
                <a:latin typeface="微软雅黑" panose="020B0503020204020204" pitchFamily="34" charset="-122"/>
                <a:ea typeface="微软雅黑" panose="020B0503020204020204" pitchFamily="34" charset="-122"/>
              </a:rPr>
              <a:t>措施效果</a:t>
            </a:r>
            <a:r>
              <a:rPr lang="zh-CN" altLang="en-US" b="1" dirty="0">
                <a:latin typeface="微软雅黑" panose="020B0503020204020204" pitchFamily="34" charset="-122"/>
                <a:ea typeface="微软雅黑" panose="020B0503020204020204" pitchFamily="34" charset="-122"/>
              </a:rPr>
              <a:t>验证</a:t>
            </a:r>
            <a:endParaRPr lang="zh-CN" altLang="en-US" b="1" dirty="0">
              <a:latin typeface="微软雅黑" panose="020B0503020204020204" pitchFamily="34" charset="-122"/>
              <a:ea typeface="微软雅黑" panose="020B0503020204020204" pitchFamily="34" charset="-122"/>
            </a:endParaRPr>
          </a:p>
          <a:p>
            <a:pPr algn="just" eaLnBrk="0" hangingPunct="0"/>
            <a:r>
              <a:rPr lang="en-US" altLang="en-US" b="1" dirty="0">
                <a:latin typeface="微软雅黑" panose="020B0503020204020204" pitchFamily="34" charset="-122"/>
                <a:ea typeface="微软雅黑" panose="020B0503020204020204" pitchFamily="34" charset="-122"/>
              </a:rPr>
              <a:t>①</a:t>
            </a:r>
            <a:r>
              <a:rPr lang="zh-CN" altLang="en-US" b="1" dirty="0">
                <a:latin typeface="微软雅黑" panose="020B0503020204020204" pitchFamily="34" charset="-122"/>
                <a:ea typeface="微软雅黑" panose="020B0503020204020204" pitchFamily="34" charset="-122"/>
              </a:rPr>
              <a:t>手工件验证</a:t>
            </a:r>
            <a:r>
              <a:rPr lang="en-US" altLang="zh-CN" b="1" dirty="0">
                <a:latin typeface="微软雅黑" panose="020B0503020204020204" pitchFamily="34" charset="-122"/>
                <a:ea typeface="微软雅黑" panose="020B0503020204020204" pitchFamily="34" charset="-122"/>
              </a:rPr>
              <a:t>-20250310</a:t>
            </a:r>
            <a:endParaRPr lang="en-US" altLang="zh-CN" b="1" dirty="0">
              <a:latin typeface="微软雅黑" panose="020B0503020204020204" pitchFamily="34" charset="-122"/>
              <a:ea typeface="微软雅黑" panose="020B0503020204020204" pitchFamily="34" charset="-122"/>
            </a:endParaRPr>
          </a:p>
          <a:p>
            <a:pPr algn="just" eaLnBrk="0" hangingPunct="0"/>
            <a:endParaRPr lang="en-US" altLang="zh-CN" b="1" dirty="0">
              <a:latin typeface="微软雅黑" panose="020B0503020204020204" pitchFamily="34" charset="-122"/>
              <a:ea typeface="微软雅黑" panose="020B0503020204020204" pitchFamily="34" charset="-122"/>
            </a:endParaRPr>
          </a:p>
          <a:p>
            <a:pPr algn="just" eaLnBrk="0" hangingPunct="0"/>
            <a:r>
              <a:rPr lang="en-US" altLang="en-US" b="1" dirty="0">
                <a:latin typeface="微软雅黑" panose="020B0503020204020204" pitchFamily="34" charset="-122"/>
                <a:ea typeface="微软雅黑" panose="020B0503020204020204" pitchFamily="34" charset="-122"/>
              </a:rPr>
              <a:t>②</a:t>
            </a:r>
            <a:r>
              <a:rPr lang="zh-CN" altLang="en-US" b="1" dirty="0">
                <a:latin typeface="微软雅黑" panose="020B0503020204020204" pitchFamily="34" charset="-122"/>
                <a:ea typeface="微软雅黑" panose="020B0503020204020204" pitchFamily="34" charset="-122"/>
              </a:rPr>
              <a:t>模具开发定厂</a:t>
            </a:r>
            <a:r>
              <a:rPr lang="en-US" altLang="zh-CN" b="1" dirty="0">
                <a:latin typeface="微软雅黑" panose="020B0503020204020204" pitchFamily="34" charset="-122"/>
                <a:ea typeface="微软雅黑" panose="020B0503020204020204" pitchFamily="34" charset="-122"/>
              </a:rPr>
              <a:t>-20250401</a:t>
            </a:r>
            <a:endParaRPr lang="en-US" altLang="zh-CN" b="1" dirty="0">
              <a:latin typeface="微软雅黑" panose="020B0503020204020204" pitchFamily="34" charset="-122"/>
              <a:ea typeface="微软雅黑" panose="020B0503020204020204" pitchFamily="34" charset="-122"/>
            </a:endParaRPr>
          </a:p>
          <a:p>
            <a:pPr algn="just" eaLnBrk="0" hangingPunct="0"/>
            <a:endParaRPr lang="en-US" altLang="zh-CN" b="1" dirty="0">
              <a:latin typeface="微软雅黑" panose="020B0503020204020204" pitchFamily="34" charset="-122"/>
              <a:ea typeface="微软雅黑" panose="020B0503020204020204" pitchFamily="34" charset="-122"/>
            </a:endParaRPr>
          </a:p>
          <a:p>
            <a:pPr algn="just" eaLnBrk="0" hangingPunct="0"/>
            <a:r>
              <a:rPr lang="en-US" altLang="en-US" b="1" dirty="0">
                <a:latin typeface="微软雅黑" panose="020B0503020204020204" pitchFamily="34" charset="-122"/>
                <a:ea typeface="微软雅黑" panose="020B0503020204020204" pitchFamily="34" charset="-122"/>
              </a:rPr>
              <a:t>③</a:t>
            </a:r>
            <a:r>
              <a:rPr lang="zh-CN" altLang="en-US" b="1" dirty="0">
                <a:latin typeface="微软雅黑" panose="020B0503020204020204" pitchFamily="34" charset="-122"/>
                <a:ea typeface="微软雅黑" panose="020B0503020204020204" pitchFamily="34" charset="-122"/>
              </a:rPr>
              <a:t>模具件验证</a:t>
            </a:r>
            <a:r>
              <a:rPr lang="en-US" altLang="zh-CN" b="1" dirty="0">
                <a:latin typeface="微软雅黑" panose="020B0503020204020204" pitchFamily="34" charset="-122"/>
                <a:ea typeface="微软雅黑" panose="020B0503020204020204" pitchFamily="34" charset="-122"/>
              </a:rPr>
              <a:t>-20250512</a:t>
            </a:r>
            <a:endParaRPr lang="en-US" altLang="zh-CN" b="1" dirty="0">
              <a:latin typeface="微软雅黑" panose="020B0503020204020204" pitchFamily="34" charset="-122"/>
              <a:ea typeface="微软雅黑" panose="020B0503020204020204" pitchFamily="34" charset="-122"/>
            </a:endParaRPr>
          </a:p>
          <a:p>
            <a:pPr algn="just" eaLnBrk="0" hangingPunct="0"/>
            <a:endParaRPr lang="en-US" altLang="zh-CN" b="1" dirty="0">
              <a:latin typeface="微软雅黑" panose="020B0503020204020204" pitchFamily="34" charset="-122"/>
              <a:ea typeface="微软雅黑" panose="020B0503020204020204" pitchFamily="34" charset="-122"/>
            </a:endParaRPr>
          </a:p>
          <a:p>
            <a:pPr algn="just" eaLnBrk="0" hangingPunct="0"/>
            <a:r>
              <a:rPr lang="en-US" altLang="en-US" b="1" dirty="0">
                <a:latin typeface="微软雅黑" panose="020B0503020204020204" pitchFamily="34" charset="-122"/>
                <a:ea typeface="微软雅黑" panose="020B0503020204020204" pitchFamily="34" charset="-122"/>
              </a:rPr>
              <a:t>④</a:t>
            </a:r>
            <a:r>
              <a:rPr lang="zh-CN" altLang="en-US" b="1" dirty="0">
                <a:latin typeface="微软雅黑" panose="020B0503020204020204" pitchFamily="34" charset="-122"/>
                <a:ea typeface="微软雅黑" panose="020B0503020204020204" pitchFamily="34" charset="-122"/>
              </a:rPr>
              <a:t>工程变更发布</a:t>
            </a:r>
            <a:r>
              <a:rPr lang="en-US" altLang="zh-CN" b="1" dirty="0">
                <a:latin typeface="微软雅黑" panose="020B0503020204020204" pitchFamily="34" charset="-122"/>
                <a:ea typeface="微软雅黑" panose="020B0503020204020204" pitchFamily="34" charset="-122"/>
              </a:rPr>
              <a:t>-20250515</a:t>
            </a:r>
            <a:endParaRPr lang="en-US" altLang="zh-CN" b="1" dirty="0">
              <a:latin typeface="微软雅黑" panose="020B0503020204020204" pitchFamily="34" charset="-122"/>
              <a:ea typeface="微软雅黑" panose="020B0503020204020204" pitchFamily="34" charset="-122"/>
            </a:endParaRPr>
          </a:p>
          <a:p>
            <a:pPr algn="just" eaLnBrk="0" hangingPunct="0"/>
            <a:endParaRPr lang="en-US" altLang="zh-CN" b="1" dirty="0">
              <a:latin typeface="微软雅黑" panose="020B0503020204020204" pitchFamily="34" charset="-122"/>
              <a:ea typeface="微软雅黑" panose="020B0503020204020204" pitchFamily="34" charset="-122"/>
            </a:endParaRPr>
          </a:p>
          <a:p>
            <a:pPr algn="just" eaLnBrk="0" hangingPunct="0"/>
            <a:r>
              <a:rPr lang="en-US" altLang="en-US" b="1" dirty="0">
                <a:latin typeface="微软雅黑" panose="020B0503020204020204" pitchFamily="34" charset="-122"/>
                <a:ea typeface="微软雅黑" panose="020B0503020204020204" pitchFamily="34" charset="-122"/>
              </a:rPr>
              <a:t>⑤</a:t>
            </a:r>
            <a:r>
              <a:rPr lang="zh-CN" altLang="en-US" b="1" dirty="0">
                <a:latin typeface="微软雅黑" panose="020B0503020204020204" pitchFamily="34" charset="-122"/>
                <a:ea typeface="微软雅黑" panose="020B0503020204020204" pitchFamily="34" charset="-122"/>
              </a:rPr>
              <a:t>变更跟踪</a:t>
            </a:r>
            <a:r>
              <a:rPr lang="en-US" altLang="zh-CN" b="1" dirty="0">
                <a:latin typeface="微软雅黑" panose="020B0503020204020204" pitchFamily="34" charset="-122"/>
                <a:ea typeface="微软雅黑" panose="020B0503020204020204" pitchFamily="34" charset="-122"/>
              </a:rPr>
              <a:t>-20250520</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tags/tag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11.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2.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3.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4.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15.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6.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7.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18.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19.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2.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20.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21.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22.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23.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24.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25.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26.xml><?xml version="1.0" encoding="utf-8"?>
<p:tagLst xmlns:p="http://schemas.openxmlformats.org/presentationml/2006/main">
  <p:tag name="TABLE_ENDDRAG_ORIGIN_RECT" val="459*439"/>
  <p:tag name="TABLE_ENDDRAG_RECT" val="485*84*459*439"/>
</p:tagLst>
</file>

<file path=ppt/tags/tag27.xml><?xml version="1.0" encoding="utf-8"?>
<p:tagLst xmlns:p="http://schemas.openxmlformats.org/presentationml/2006/main">
  <p:tag name="KSO_WM_DIAGRAM_VIRTUALLY_FRAME" val="{&quot;height&quot;:418.95,&quot;left&quot;:20.75,&quot;top&quot;:71.55,&quot;width&quot;:919.25}"/>
</p:tagLst>
</file>

<file path=ppt/tags/tag28.xml><?xml version="1.0" encoding="utf-8"?>
<p:tagLst xmlns:p="http://schemas.openxmlformats.org/presentationml/2006/main">
  <p:tag name="KSO_WPP_MARK_KEY" val="dea104ef-ff08-4f28-84e8-a87b7f76f9fd"/>
  <p:tag name="COMMONDATA" val="eyJoZGlkIjoiZTgwMGRkODQyNjZkNzYyZjlmNTBjY2M5MWY5N2VkNTIifQ=="/>
  <p:tag name="commondata" val="eyJoZGlkIjoiYWNmNDc5OGZhNjEwOTNiYTNlMDdiNTVkODkxZDliZjMifQ=="/>
</p:tagLst>
</file>

<file path=ppt/tags/tag3.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4.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5.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6.xml><?xml version="1.0" encoding="utf-8"?>
<p:tagLst xmlns:p="http://schemas.openxmlformats.org/presentationml/2006/main">
  <p:tag name="KSO_WM_DIAGRAM_VIRTUALLY_FRAME" val="{&quot;height&quot;:501.1985055969167,&quot;left&quot;:332.62220472440936,&quot;top&quot;:35.0244094488189,&quot;width&quot;:570.7314960629923}"/>
</p:tagLst>
</file>

<file path=ppt/tags/tag7.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8.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ags/tag9.xml><?xml version="1.0" encoding="utf-8"?>
<p:tagLst xmlns:p="http://schemas.openxmlformats.org/presentationml/2006/main">
  <p:tag name="KSO_WM_BEAUTIFY_FLAG" val=""/>
  <p:tag name="KSO_WM_DIAGRAM_VIRTUALLY_FRAME" val="{&quot;height&quot;:501.1985055969167,&quot;left&quot;:332.62220472440936,&quot;top&quot;:35.0244094488189,&quot;width&quot;:570.73149606299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2323</Words>
  <Application>WPS 演示</Application>
  <PresentationFormat>宽屏</PresentationFormat>
  <Paragraphs>343</Paragraphs>
  <Slides>12</Slides>
  <Notes>67</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6" baseType="lpstr">
      <vt:lpstr>Arial</vt:lpstr>
      <vt:lpstr>宋体</vt:lpstr>
      <vt:lpstr>Wingdings</vt:lpstr>
      <vt:lpstr>微软雅黑</vt:lpstr>
      <vt:lpstr>Calibri</vt:lpstr>
      <vt:lpstr>福田自由体 Light</vt:lpstr>
      <vt:lpstr>微软雅黑 Light</vt:lpstr>
      <vt:lpstr>Calibri</vt:lpstr>
      <vt:lpstr>楷体</vt:lpstr>
      <vt:lpstr>Arial Unicode MS</vt:lpstr>
      <vt:lpstr>等线 Light</vt:lpstr>
      <vt:lpstr>等线</vt:lpstr>
      <vt:lpstr>Office 主题​​</vt:lpstr>
      <vt:lpstr>Excel.Sheet.12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合昊</dc:creator>
  <cp:lastModifiedBy>弱水三千</cp:lastModifiedBy>
  <cp:revision>382</cp:revision>
  <dcterms:created xsi:type="dcterms:W3CDTF">2022-12-13T09:21:00Z</dcterms:created>
  <dcterms:modified xsi:type="dcterms:W3CDTF">2025-05-16T03:27:13Z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E910C30D79DC45D38528376BA67AF760_12</vt:lpwstr>
  </property>
  <property fmtid="{D5CDD505-2E9C-101B-9397-08002B2CF9AE}" pid="3" name="KSOProductBuildVer">
    <vt:lpwstr>2052-12.1.0.20784</vt:lpwstr>
  </property>
</Properties>
</file>