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21"/>
  </p:notesMasterIdLst>
  <p:handoutMasterIdLst>
    <p:handoutMasterId r:id="rId24"/>
  </p:handoutMasterIdLst>
  <p:sldIdLst>
    <p:sldId id="421" r:id="rId7"/>
    <p:sldId id="257" r:id="rId8"/>
    <p:sldId id="372" r:id="rId9"/>
    <p:sldId id="500" r:id="rId10"/>
    <p:sldId id="398" r:id="rId11"/>
    <p:sldId id="479" r:id="rId12"/>
    <p:sldId id="583" r:id="rId13"/>
    <p:sldId id="434" r:id="rId14"/>
    <p:sldId id="435" r:id="rId15"/>
    <p:sldId id="275" r:id="rId16"/>
    <p:sldId id="415" r:id="rId17"/>
    <p:sldId id="301" r:id="rId18"/>
    <p:sldId id="420" r:id="rId19"/>
    <p:sldId id="399" r:id="rId20"/>
    <p:sldId id="478" r:id="rId22"/>
    <p:sldId id="270" r:id="rId23"/>
  </p:sldIdLst>
  <p:sldSz cx="9903460" cy="6858000" type="A4"/>
  <p:notesSz cx="6858000" cy="9144000"/>
  <p:custDataLst>
    <p:tags r:id="rId2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0" userDrawn="1">
          <p15:clr>
            <a:srgbClr val="A4A3A4"/>
          </p15:clr>
        </p15:guide>
        <p15:guide id="2" pos="33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E519"/>
    <a:srgbClr val="7F7FD6"/>
    <a:srgbClr val="C1C1EB"/>
    <a:srgbClr val="F1C3FA"/>
    <a:srgbClr val="E9E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1452" y="114"/>
      </p:cViewPr>
      <p:guideLst>
        <p:guide orient="horz" pos="2250"/>
        <p:guide pos="33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26T14:32:38.010" idx="2">
    <p:pos x="5945" y="2203"/>
    <p:text>20240326优化NHP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922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200690" y="1143000"/>
            <a:ext cx="445662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21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5463" tIns="47732" rIns="95463" bIns="47732" anchor="ctr" anchorCtr="0"/>
          <a:lstStyle/>
          <a:p>
            <a:pPr lvl="0" indent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wrap="square" lIns="95463" tIns="47732" rIns="95463" bIns="47732" anchor="ctr" anchorCtr="0"/>
          <a:p>
            <a:pPr lvl="0" indent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8047" y="1122363"/>
            <a:ext cx="742828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8047" y="3602038"/>
            <a:ext cx="742828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0672" y="274638"/>
            <a:ext cx="2228484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219" y="274638"/>
            <a:ext cx="6556265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8047" y="1122363"/>
            <a:ext cx="742828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8047" y="3602038"/>
            <a:ext cx="742828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768" y="1709738"/>
            <a:ext cx="8542524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768" y="4589463"/>
            <a:ext cx="8542524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219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1327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365125"/>
            <a:ext cx="8542524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4096" y="1778438"/>
            <a:ext cx="3959130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64096" y="2665379"/>
            <a:ext cx="3959130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2929" y="1778438"/>
            <a:ext cx="3978627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2929" y="2665379"/>
            <a:ext cx="3978627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19441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0650" y="987425"/>
            <a:ext cx="501409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19441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383791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0650" y="457201"/>
            <a:ext cx="501409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383791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0672" y="274638"/>
            <a:ext cx="2228484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219" y="274638"/>
            <a:ext cx="6556265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8047" y="1122363"/>
            <a:ext cx="742828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8047" y="3602038"/>
            <a:ext cx="742828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768" y="1709738"/>
            <a:ext cx="8542524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768" y="4589463"/>
            <a:ext cx="8542524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219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1327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365125"/>
            <a:ext cx="8542524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4096" y="1778438"/>
            <a:ext cx="3959130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64096" y="2665379"/>
            <a:ext cx="3959130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2929" y="1778438"/>
            <a:ext cx="3978627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2929" y="2665379"/>
            <a:ext cx="3978627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768" y="1709738"/>
            <a:ext cx="8542524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768" y="4589463"/>
            <a:ext cx="8542524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19441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0650" y="987425"/>
            <a:ext cx="501409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19441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383791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0650" y="457201"/>
            <a:ext cx="501409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383791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0672" y="274638"/>
            <a:ext cx="2228484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219" y="274638"/>
            <a:ext cx="6556265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8047" y="1122363"/>
            <a:ext cx="742828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8047" y="3602038"/>
            <a:ext cx="742828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768" y="1709738"/>
            <a:ext cx="8542524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768" y="4589463"/>
            <a:ext cx="8542524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219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1327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365125"/>
            <a:ext cx="8542524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4096" y="1778438"/>
            <a:ext cx="3959130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64096" y="2665379"/>
            <a:ext cx="3959130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2929" y="1778438"/>
            <a:ext cx="3978627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2929" y="2665379"/>
            <a:ext cx="3978627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219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1327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19441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0650" y="987425"/>
            <a:ext cx="501409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19441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383791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0650" y="457201"/>
            <a:ext cx="501409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383791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0672" y="274638"/>
            <a:ext cx="2228484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219" y="274638"/>
            <a:ext cx="6556265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8047" y="1122363"/>
            <a:ext cx="742828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8047" y="3602038"/>
            <a:ext cx="742828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768" y="1709738"/>
            <a:ext cx="8542524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768" y="4589463"/>
            <a:ext cx="8542524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219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1327" y="1600200"/>
            <a:ext cx="436783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365125"/>
            <a:ext cx="8542524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4096" y="1778438"/>
            <a:ext cx="3959130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64096" y="2665379"/>
            <a:ext cx="3959130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2929" y="1778438"/>
            <a:ext cx="3978627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2929" y="2665379"/>
            <a:ext cx="3978627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365125"/>
            <a:ext cx="8542524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4096" y="1778438"/>
            <a:ext cx="3959130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64096" y="2665379"/>
            <a:ext cx="3959130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2929" y="1778438"/>
            <a:ext cx="3978627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2929" y="2665379"/>
            <a:ext cx="3978627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19441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0650" y="987425"/>
            <a:ext cx="501409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19441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383791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0650" y="457201"/>
            <a:ext cx="501409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383791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0672" y="274638"/>
            <a:ext cx="2228484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219" y="274638"/>
            <a:ext cx="6556265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19441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0650" y="987425"/>
            <a:ext cx="501409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19441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215" y="457200"/>
            <a:ext cx="3383791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0650" y="457201"/>
            <a:ext cx="501409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215" y="2057400"/>
            <a:ext cx="3383791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95339" y="274638"/>
            <a:ext cx="8914511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95339" y="1600200"/>
            <a:ext cx="8914511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9533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383228" y="6245225"/>
            <a:ext cx="3137146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709826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95339" y="274638"/>
            <a:ext cx="8914511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95339" y="1600200"/>
            <a:ext cx="8914511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9533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383228" y="6245225"/>
            <a:ext cx="3137146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709826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025"/>
          <p:cNvSpPr>
            <a:spLocks noGrp="1"/>
          </p:cNvSpPr>
          <p:nvPr>
            <p:ph type="title"/>
          </p:nvPr>
        </p:nvSpPr>
        <p:spPr>
          <a:xfrm>
            <a:off x="495339" y="274638"/>
            <a:ext cx="8914511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1026"/>
          <p:cNvSpPr>
            <a:spLocks noGrp="1"/>
          </p:cNvSpPr>
          <p:nvPr>
            <p:ph type="body"/>
          </p:nvPr>
        </p:nvSpPr>
        <p:spPr>
          <a:xfrm>
            <a:off x="495339" y="1600200"/>
            <a:ext cx="8914511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9533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383228" y="6245225"/>
            <a:ext cx="3137146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709826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025"/>
          <p:cNvSpPr>
            <a:spLocks noGrp="1"/>
          </p:cNvSpPr>
          <p:nvPr>
            <p:ph type="title"/>
          </p:nvPr>
        </p:nvSpPr>
        <p:spPr>
          <a:xfrm>
            <a:off x="495339" y="274638"/>
            <a:ext cx="8914511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171" name="文本占位符 1026"/>
          <p:cNvSpPr>
            <a:spLocks noGrp="1"/>
          </p:cNvSpPr>
          <p:nvPr>
            <p:ph type="body"/>
          </p:nvPr>
        </p:nvSpPr>
        <p:spPr>
          <a:xfrm>
            <a:off x="495339" y="1600200"/>
            <a:ext cx="8914511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9533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383228" y="6245225"/>
            <a:ext cx="3137146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709826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95339" y="274638"/>
            <a:ext cx="8914511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95339" y="1600200"/>
            <a:ext cx="8914511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9533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383228" y="6245225"/>
            <a:ext cx="3137146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7098269" y="6245225"/>
            <a:ext cx="2311581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4.png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image" Target="../media/image35.png"/><Relationship Id="rId4" Type="http://schemas.openxmlformats.org/officeDocument/2006/relationships/tags" Target="../tags/tag34.xml"/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image" Target="../media/image4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tags" Target="../tags/tag42.xml"/><Relationship Id="rId5" Type="http://schemas.openxmlformats.org/officeDocument/2006/relationships/image" Target="../media/image4.png"/><Relationship Id="rId4" Type="http://schemas.openxmlformats.org/officeDocument/2006/relationships/tags" Target="../tags/tag41.xml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image" Target="../media/image41.png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image" Target="../media/image19.png"/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5" Type="http://schemas.openxmlformats.org/officeDocument/2006/relationships/slideLayout" Target="../slideLayouts/slideLayout35.xml"/><Relationship Id="rId14" Type="http://schemas.openxmlformats.org/officeDocument/2006/relationships/image" Target="../media/image4.png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image" Target="../media/image42.jpe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2.xml"/><Relationship Id="rId4" Type="http://schemas.openxmlformats.org/officeDocument/2006/relationships/image" Target="../media/image43.png"/><Relationship Id="rId3" Type="http://schemas.openxmlformats.org/officeDocument/2006/relationships/image" Target="../media/image4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54.xml"/><Relationship Id="rId2" Type="http://schemas.openxmlformats.org/officeDocument/2006/relationships/image" Target="../media/image4.png"/><Relationship Id="rId1" Type="http://schemas.openxmlformats.org/officeDocument/2006/relationships/tags" Target="../tags/tag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6.xml"/><Relationship Id="rId6" Type="http://schemas.openxmlformats.org/officeDocument/2006/relationships/image" Target="../media/image4.png"/><Relationship Id="rId5" Type="http://schemas.openxmlformats.org/officeDocument/2006/relationships/tags" Target="../tags/tag55.xml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12" Type="http://schemas.openxmlformats.org/officeDocument/2006/relationships/tags" Target="../tags/tag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4.pn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tags" Target="../tags/tag9.xml"/><Relationship Id="rId4" Type="http://schemas.openxmlformats.org/officeDocument/2006/relationships/image" Target="../media/image4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2" Type="http://schemas.openxmlformats.org/officeDocument/2006/relationships/image" Target="../media/image4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tags" Target="../tags/tag19.xml"/><Relationship Id="rId7" Type="http://schemas.openxmlformats.org/officeDocument/2006/relationships/image" Target="../media/image18.jpe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../media/image24.png"/><Relationship Id="rId3" Type="http://schemas.openxmlformats.org/officeDocument/2006/relationships/tags" Target="../tags/tag16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26.png"/><Relationship Id="rId2" Type="http://schemas.openxmlformats.org/officeDocument/2006/relationships/tags" Target="../tags/tag15.xml"/><Relationship Id="rId19" Type="http://schemas.openxmlformats.org/officeDocument/2006/relationships/tags" Target="../tags/tag28.xml"/><Relationship Id="rId18" Type="http://schemas.openxmlformats.org/officeDocument/2006/relationships/image" Target="../media/image4.png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31.xml"/><Relationship Id="rId7" Type="http://schemas.openxmlformats.org/officeDocument/2006/relationships/image" Target="../media/image31.jpe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30.xml"/><Relationship Id="rId2" Type="http://schemas.openxmlformats.org/officeDocument/2006/relationships/image" Target="../media/image27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l="11577" t="19458" r="7705" b="13480"/>
          <a:stretch>
            <a:fillRect/>
          </a:stretch>
        </p:blipFill>
        <p:spPr>
          <a:xfrm>
            <a:off x="9199880" y="272415"/>
            <a:ext cx="397510" cy="349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5" name="图片 2"/>
          <p:cNvPicPr>
            <a:picLocks noChangeAspect="1"/>
          </p:cNvPicPr>
          <p:nvPr/>
        </p:nvPicPr>
        <p:blipFill>
          <a:blip r:embed="rId2"/>
          <a:srcRect l="5556" t="4535" r="79420" b="-6833"/>
          <a:stretch>
            <a:fillRect/>
          </a:stretch>
        </p:blipFill>
        <p:spPr>
          <a:xfrm>
            <a:off x="4743450" y="617220"/>
            <a:ext cx="492760" cy="412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0"/>
          <p:cNvSpPr/>
          <p:nvPr/>
        </p:nvSpPr>
        <p:spPr>
          <a:xfrm>
            <a:off x="7550150" y="1987550"/>
            <a:ext cx="2157730" cy="84455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p>
            <a:pPr algn="l" fontAlgn="base">
              <a:lnSpc>
                <a:spcPct val="170000"/>
              </a:lnSpc>
            </a:pPr>
            <a:r>
              <a:rPr lang="zh-CN" altLang="en-US" sz="1400" u="sng" strike="noStrike" noProof="1" dirty="0">
                <a:solidFill>
                  <a:schemeClr val="tx2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客户签字：</a:t>
            </a:r>
            <a:r>
              <a:rPr lang="zh-CN" altLang="en-US" sz="1400" u="sng" strike="noStrike" noProof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</a:t>
            </a:r>
            <a:endParaRPr lang="en-US" altLang="zh-CN" sz="1400" u="sng" strike="noStrike" noProof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 fontAlgn="base">
              <a:lnSpc>
                <a:spcPct val="170000"/>
              </a:lnSpc>
            </a:pPr>
            <a:r>
              <a:rPr lang="zh-CN" altLang="en-US" sz="1400" u="sng" strike="noStrike" noProof="1" dirty="0">
                <a:solidFill>
                  <a:schemeClr val="tx2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日期：</a:t>
            </a:r>
            <a:r>
              <a:rPr lang="en-US" altLang="zh-CN" sz="1400" u="sng" strike="noStrike" noProof="1" dirty="0">
                <a:solidFill>
                  <a:schemeClr val="tx2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      </a:t>
            </a:r>
            <a:r>
              <a:rPr lang="zh-CN" altLang="en-US" sz="1400" u="sng" strike="noStrike" noProof="1" dirty="0">
                <a:solidFill>
                  <a:schemeClr val="tx2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        </a:t>
            </a:r>
            <a:endParaRPr lang="en-US" altLang="zh-CN" sz="1400" u="sng" strike="noStrike" noProof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文本框 1"/>
          <p:cNvSpPr txBox="1"/>
          <p:nvPr/>
        </p:nvSpPr>
        <p:spPr>
          <a:xfrm>
            <a:off x="7550785" y="1628458"/>
            <a:ext cx="18240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方正姚体" panose="02010601030101010101" charset="-122"/>
                <a:ea typeface="方正姚体" panose="02010601030101010101" charset="-122"/>
              </a:rPr>
              <a:t>FOR</a:t>
            </a:r>
            <a:r>
              <a:rPr lang="zh-CN" altLang="en-US">
                <a:latin typeface="方正姚体" panose="02010601030101010101" charset="-122"/>
                <a:ea typeface="方正姚体" panose="02010601030101010101" charset="-122"/>
              </a:rPr>
              <a:t>：华光荣昌</a:t>
            </a:r>
            <a:r>
              <a:rPr lang="en-US" altLang="zh-CN" u="sng">
                <a:latin typeface="方正姚体" panose="02010601030101010101" charset="-122"/>
                <a:ea typeface="方正姚体" panose="02010601030101010101" charset="-122"/>
              </a:rPr>
              <a:t>     </a:t>
            </a:r>
            <a:endParaRPr lang="en-US" altLang="zh-CN" u="sng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1268" name="文本框 3"/>
          <p:cNvSpPr txBox="1"/>
          <p:nvPr/>
        </p:nvSpPr>
        <p:spPr>
          <a:xfrm>
            <a:off x="8678863" y="6483350"/>
            <a:ext cx="1052512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HXD2024-1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版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9" name="图片 2"/>
          <p:cNvPicPr>
            <a:picLocks noChangeAspect="1"/>
          </p:cNvPicPr>
          <p:nvPr/>
        </p:nvPicPr>
        <p:blipFill>
          <a:blip r:embed="rId2"/>
          <a:srcRect l="31670" t="17511" r="21112" b="-4941"/>
          <a:stretch>
            <a:fillRect/>
          </a:stretch>
        </p:blipFill>
        <p:spPr>
          <a:xfrm>
            <a:off x="5527040" y="694690"/>
            <a:ext cx="1605915" cy="33528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270" name="直接连接符 12"/>
          <p:cNvCxnSpPr/>
          <p:nvPr/>
        </p:nvCxnSpPr>
        <p:spPr>
          <a:xfrm>
            <a:off x="270263" y="1268413"/>
            <a:ext cx="9290050" cy="0"/>
          </a:xfrm>
          <a:prstGeom prst="line">
            <a:avLst/>
          </a:prstGeom>
          <a:ln w="9525" cap="flat" cmpd="sng">
            <a:solidFill>
              <a:srgbClr val="7575D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273" name="图片 100"/>
          <p:cNvPicPr/>
          <p:nvPr/>
        </p:nvPicPr>
        <p:blipFill>
          <a:blip r:embed="rId3"/>
          <a:srcRect l="16081" t="18677" r="19025" b="7053"/>
          <a:stretch>
            <a:fillRect/>
          </a:stretch>
        </p:blipFill>
        <p:spPr>
          <a:xfrm>
            <a:off x="415290" y="1699895"/>
            <a:ext cx="794385" cy="749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3"/>
          <p:cNvSpPr/>
          <p:nvPr/>
        </p:nvSpPr>
        <p:spPr>
          <a:xfrm>
            <a:off x="1347470" y="1708150"/>
            <a:ext cx="5768340" cy="4286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t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342900" lvl="0" indent="-342900" fontAlgn="base"/>
            <a:r>
              <a:rPr lang="zh-CN" altLang="en-US" sz="2400" strike="noStrike" noProof="1">
                <a:latin typeface="华文隶书" panose="02010800040101010101" charset="-122"/>
                <a:ea typeface="华文隶书" panose="02010800040101010101" charset="-122"/>
                <a:cs typeface="方正姚体" panose="02010601030101010101" charset="-122"/>
              </a:rPr>
              <a:t>专业冲压自动化整体</a:t>
            </a:r>
            <a:r>
              <a:rPr lang="zh-CN" altLang="en-US" sz="2400" strike="noStrike" noProof="1">
                <a:latin typeface="华文隶书" panose="02010800040101010101" charset="-122"/>
                <a:ea typeface="华文隶书" panose="02010800040101010101" charset="-122"/>
                <a:cs typeface="方正姚体" panose="02010601030101010101" charset="-122"/>
              </a:rPr>
              <a:t>解决方案服务提供商</a:t>
            </a:r>
            <a:endParaRPr lang="zh-CN" altLang="en-US" sz="2400" strike="noStrike" noProof="1">
              <a:latin typeface="华文隶书" panose="02010800040101010101" charset="-122"/>
              <a:ea typeface="华文隶书" panose="02010800040101010101" charset="-122"/>
              <a:cs typeface="方正姚体" panose="02010601030101010101" charset="-122"/>
            </a:endParaRPr>
          </a:p>
          <a:p>
            <a:pPr marL="342900" lvl="0" indent="-342900" fontAlgn="base"/>
            <a:endParaRPr lang="zh-CN" altLang="en-US" sz="2400" strike="noStrike" noProof="1">
              <a:solidFill>
                <a:schemeClr val="tx1"/>
              </a:solidFill>
              <a:uFillTx/>
              <a:latin typeface="华文隶书" panose="02010800040101010101" charset="-122"/>
              <a:ea typeface="华文隶书" panose="02010800040101010101" charset="-122"/>
              <a:cs typeface="方正姚体" panose="02010601030101010101" charset="-122"/>
            </a:endParaRPr>
          </a:p>
        </p:txBody>
      </p:sp>
      <p:pic>
        <p:nvPicPr>
          <p:cNvPr id="11275" name="图片 3"/>
          <p:cNvPicPr>
            <a:picLocks noChangeAspect="1"/>
          </p:cNvPicPr>
          <p:nvPr/>
        </p:nvPicPr>
        <p:blipFill>
          <a:blip r:embed="rId4"/>
          <a:srcRect l="17790" t="25896" r="24765" b="37054"/>
          <a:stretch>
            <a:fillRect/>
          </a:stretch>
        </p:blipFill>
        <p:spPr>
          <a:xfrm>
            <a:off x="558165" y="390525"/>
            <a:ext cx="1143000" cy="73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3"/>
          <p:cNvSpPr/>
          <p:nvPr/>
        </p:nvSpPr>
        <p:spPr>
          <a:xfrm>
            <a:off x="1878718" y="550545"/>
            <a:ext cx="2771775" cy="2794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t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342900" lvl="0" indent="-342900" fontAlgn="base"/>
            <a:r>
              <a:rPr lang="zh-CN" altLang="en-US" sz="1500" strike="noStrike" noProof="1">
                <a:latin typeface="华文细黑" panose="02010600040101010101" charset="-122"/>
                <a:ea typeface="华文细黑" panose="02010600040101010101" charset="-122"/>
                <a:cs typeface="方正姚体" panose="02010601030101010101" charset="-122"/>
                <a:sym typeface="金山云技术体" charset="-122"/>
              </a:rPr>
              <a:t>昆山汇欣德智能科技有限公司</a:t>
            </a:r>
            <a:endParaRPr lang="zh-CN" altLang="en-US" sz="1500" strike="noStrike" noProof="1">
              <a:latin typeface="华文细黑" panose="02010600040101010101" charset="-122"/>
              <a:ea typeface="华文细黑" panose="02010600040101010101" charset="-122"/>
              <a:cs typeface="方正姚体" panose="02010601030101010101" charset="-122"/>
              <a:sym typeface="金山云技术体" charset="-122"/>
            </a:endParaRPr>
          </a:p>
          <a:p>
            <a:pPr marL="342900" lvl="0" indent="-342900" fontAlgn="base"/>
            <a:endParaRPr lang="zh-CN" altLang="en-US" sz="1500" strike="noStrike" noProof="1">
              <a:latin typeface="华文细黑" panose="02010600040101010101" charset="-122"/>
              <a:ea typeface="华文细黑" panose="02010600040101010101" charset="-122"/>
              <a:cs typeface="方正姚体" panose="02010601030101010101" charset="-122"/>
              <a:sym typeface="金山云技术体" charset="-122"/>
            </a:endParaRPr>
          </a:p>
        </p:txBody>
      </p:sp>
      <p:sp>
        <p:nvSpPr>
          <p:cNvPr id="11277" name="文本框 6"/>
          <p:cNvSpPr txBox="1"/>
          <p:nvPr/>
        </p:nvSpPr>
        <p:spPr>
          <a:xfrm>
            <a:off x="1878330" y="842645"/>
            <a:ext cx="2713038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342900" indent="-342900"/>
            <a:r>
              <a:rPr lang="zh-CN" altLang="en-US" sz="1000">
                <a:latin typeface="金山云技术体" charset="-122"/>
                <a:ea typeface="金山云技术体" charset="-122"/>
                <a:sym typeface="宋体" panose="02010600030101010101" pitchFamily="2" charset="-122"/>
              </a:rPr>
              <a:t>Kunshan Huixinde Technology Co. Ltd.</a:t>
            </a:r>
            <a:endParaRPr lang="zh-CN" altLang="en-US" sz="1000">
              <a:latin typeface="金山云技术体" charset="-122"/>
              <a:ea typeface="金山云技术体" charset="-122"/>
              <a:sym typeface="宋体" panose="02010600030101010101" pitchFamily="2" charset="-122"/>
            </a:endParaRPr>
          </a:p>
        </p:txBody>
      </p:sp>
      <p:pic>
        <p:nvPicPr>
          <p:cNvPr id="8" name="图片 7" descr="背景图片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245" y="3138170"/>
            <a:ext cx="9728200" cy="2559050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11279" name="文本框 3"/>
          <p:cNvSpPr txBox="1"/>
          <p:nvPr/>
        </p:nvSpPr>
        <p:spPr>
          <a:xfrm>
            <a:off x="8084185" y="3212465"/>
            <a:ext cx="1430655" cy="3282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zh-CN" sz="18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数字化工厂</a:t>
            </a:r>
            <a:r>
              <a:rPr lang="zh-CN" altLang="zh-CN" dirty="0"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zh-CN" sz="1200" dirty="0">
                <a:latin typeface="华文新魏" panose="02010800040101010101" charset="-122"/>
                <a:ea typeface="华文新魏" panose="02010800040101010101" charset="-122"/>
              </a:rPr>
              <a:t>           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                          </a:t>
            </a:r>
            <a:endParaRPr lang="en-US" altLang="zh-CN" sz="2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80" name="文本框 8"/>
          <p:cNvSpPr txBox="1"/>
          <p:nvPr/>
        </p:nvSpPr>
        <p:spPr>
          <a:xfrm>
            <a:off x="1784668" y="5876925"/>
            <a:ext cx="253682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1600">
                <a:latin typeface="华文隶书" panose="02010800040101010101" charset="-122"/>
                <a:ea typeface="华文隶书" panose="02010800040101010101" charset="-122"/>
                <a:sym typeface="宋体" panose="02010600030101010101" pitchFamily="2" charset="-122"/>
              </a:rPr>
              <a:t>模块化设计</a:t>
            </a:r>
            <a:r>
              <a:rPr lang="en-US" altLang="zh-CN" sz="1600">
                <a:latin typeface="华文隶书" panose="02010800040101010101" charset="-122"/>
                <a:ea typeface="华文隶书" panose="02010800040101010101" charset="-122"/>
                <a:sym typeface="宋体" panose="02010600030101010101" pitchFamily="2" charset="-122"/>
              </a:rPr>
              <a:t>/</a:t>
            </a:r>
            <a:r>
              <a:rPr lang="zh-CN" altLang="en-US" sz="1600">
                <a:latin typeface="华文隶书" panose="02010800040101010101" charset="-122"/>
                <a:ea typeface="华文隶书" panose="02010800040101010101" charset="-122"/>
                <a:sym typeface="宋体" panose="02010600030101010101" pitchFamily="2" charset="-122"/>
              </a:rPr>
              <a:t>流程化管理</a:t>
            </a:r>
            <a:endParaRPr lang="zh-CN" altLang="en-US" sz="1600">
              <a:latin typeface="华文隶书" panose="02010800040101010101" charset="-122"/>
              <a:ea typeface="华文隶书" panose="02010800040101010101" charset="-122"/>
              <a:sym typeface="宋体" panose="02010600030101010101" pitchFamily="2" charset="-122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7829550" y="947103"/>
            <a:ext cx="1824038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latin typeface="方正姚体" panose="02010601030101010101" charset="-122"/>
                <a:ea typeface="方正姚体" panose="02010601030101010101" charset="-122"/>
              </a:rPr>
              <a:t>编号：</a:t>
            </a:r>
            <a:r>
              <a:rPr lang="en-US" altLang="zh-CN" sz="1200">
                <a:latin typeface="方正姚体" panose="02010601030101010101" charset="-122"/>
                <a:ea typeface="方正姚体" panose="02010601030101010101" charset="-122"/>
              </a:rPr>
              <a:t>20250420-1</a:t>
            </a:r>
            <a:endParaRPr lang="en-US" altLang="zh-CN" sz="1200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19225" y="2172335"/>
            <a:ext cx="56261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Professional stamping automation overall solution service</a:t>
            </a:r>
            <a:r>
              <a:rPr lang="en-US" altLang="zh-CN" sz="1400"/>
              <a:t> </a:t>
            </a:r>
            <a:r>
              <a:rPr lang="zh-CN" altLang="en-US" sz="1400"/>
              <a:t> provider</a:t>
            </a:r>
            <a:endParaRPr lang="zh-CN" altLang="en-US" sz="1400"/>
          </a:p>
        </p:txBody>
      </p:sp>
      <p:sp>
        <p:nvSpPr>
          <p:cNvPr id="7" name="文本框 6"/>
          <p:cNvSpPr txBox="1"/>
          <p:nvPr/>
        </p:nvSpPr>
        <p:spPr>
          <a:xfrm>
            <a:off x="4302125" y="5873750"/>
            <a:ext cx="339217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Modular design/process management</a:t>
            </a:r>
            <a:endParaRPr lang="zh-CN" alt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27"/>
          <p:cNvSpPr/>
          <p:nvPr/>
        </p:nvSpPr>
        <p:spPr>
          <a:xfrm>
            <a:off x="1056076" y="3914775"/>
            <a:ext cx="7967663" cy="2320925"/>
          </a:xfrm>
          <a:prstGeom prst="roundRect">
            <a:avLst>
              <a:gd name="adj" fmla="val 5748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2535" name="文本框 7"/>
          <p:cNvSpPr txBox="1"/>
          <p:nvPr/>
        </p:nvSpPr>
        <p:spPr>
          <a:xfrm>
            <a:off x="6310701" y="5626100"/>
            <a:ext cx="20478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c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、模具将产品带到上模</a:t>
            </a: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五轴机械手翻转取料；</a:t>
            </a: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2780" name="TextBox 11"/>
          <p:cNvSpPr txBox="1"/>
          <p:nvPr/>
        </p:nvSpPr>
        <p:spPr>
          <a:xfrm>
            <a:off x="7439413" y="4244975"/>
            <a:ext cx="1430338" cy="101473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</a:pPr>
            <a:r>
              <a:rPr lang="zh-CN" altLang="en-US" sz="1200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上模加装吸盘或电磁铁（</a:t>
            </a:r>
            <a:r>
              <a:rPr lang="en-US" altLang="zh-CN" sz="1200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DC24V</a:t>
            </a:r>
            <a:r>
              <a:rPr lang="zh-CN" altLang="en-US" sz="1200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），或直接增加磁铁吸住产品；</a:t>
            </a:r>
            <a:r>
              <a:rPr lang="zh-CN" altLang="en-US" sz="1200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由机械手</a:t>
            </a:r>
            <a:r>
              <a:rPr lang="zh-CN" altLang="en-US" sz="1200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控制</a:t>
            </a:r>
            <a:endParaRPr lang="zh-CN" altLang="en-US" sz="1200" strike="noStrike" noProof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2537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9238" y="4227513"/>
            <a:ext cx="1400175" cy="11874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文本框 2"/>
          <p:cNvSpPr txBox="1"/>
          <p:nvPr/>
        </p:nvSpPr>
        <p:spPr>
          <a:xfrm>
            <a:off x="6529776" y="4683443"/>
            <a:ext cx="649288" cy="27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ctr" fontAlgn="base"/>
            <a:r>
              <a:rPr lang="zh-CN" altLang="en-US" sz="1200" strike="noStrike" noProof="1">
                <a:sym typeface="+mn-ea"/>
              </a:rPr>
              <a:t>产品</a:t>
            </a:r>
            <a:endParaRPr lang="zh-CN" altLang="en-US" sz="1200" strike="noStrike" noProof="1">
              <a:sym typeface="+mn-ea"/>
            </a:endParaRPr>
          </a:p>
        </p:txBody>
      </p:sp>
      <p:cxnSp>
        <p:nvCxnSpPr>
          <p:cNvPr id="22" name="直接箭头连接符 21"/>
          <p:cNvCxnSpPr>
            <a:stCxn id="3" idx="0"/>
          </p:cNvCxnSpPr>
          <p:nvPr/>
        </p:nvCxnSpPr>
        <p:spPr>
          <a:xfrm flipH="1" flipV="1">
            <a:off x="6704083" y="4607560"/>
            <a:ext cx="150813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390076" y="5087462"/>
            <a:ext cx="603250" cy="27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ctr" fontAlgn="base"/>
            <a:r>
              <a:rPr lang="zh-CN" altLang="en-US" sz="1200" strike="noStrike" noProof="1">
                <a:sym typeface="+mn-ea"/>
              </a:rPr>
              <a:t>下模</a:t>
            </a:r>
            <a:endParaRPr lang="zh-CN" altLang="en-US" sz="1200" strike="noStrike" noProof="1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34526" y="4227513"/>
            <a:ext cx="609600" cy="27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zh-CN" altLang="en-US" sz="1200" strike="noStrike" noProof="1"/>
              <a:t>上模</a:t>
            </a:r>
            <a:endParaRPr lang="zh-CN" altLang="en-US" sz="1200" strike="noStrike" noProof="1"/>
          </a:p>
        </p:txBody>
      </p:sp>
      <p:sp>
        <p:nvSpPr>
          <p:cNvPr id="22547" name="Rectangle 67"/>
          <p:cNvSpPr/>
          <p:nvPr/>
        </p:nvSpPr>
        <p:spPr>
          <a:xfrm>
            <a:off x="730638" y="752793"/>
            <a:ext cx="2781300" cy="4429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4.5、翻转方式参考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pic>
        <p:nvPicPr>
          <p:cNvPr id="22548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76" y="4017963"/>
            <a:ext cx="1165225" cy="1608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9" name="文本框 20"/>
          <p:cNvSpPr txBox="1"/>
          <p:nvPr/>
        </p:nvSpPr>
        <p:spPr>
          <a:xfrm>
            <a:off x="1125926" y="5591175"/>
            <a:ext cx="1966912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、两台对接</a:t>
            </a: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五轴机翻转，四轴机取走</a:t>
            </a: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（需两台机械手）；</a:t>
            </a: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255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001" y="4294188"/>
            <a:ext cx="2055812" cy="1131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1" name="文本框 23"/>
          <p:cNvSpPr txBox="1"/>
          <p:nvPr/>
        </p:nvSpPr>
        <p:spPr>
          <a:xfrm>
            <a:off x="3561151" y="5626100"/>
            <a:ext cx="19431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、抱夹，</a:t>
            </a: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五轴机械手直接翻转放料；</a:t>
            </a: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3167768" y="4180840"/>
            <a:ext cx="7938" cy="1905000"/>
          </a:xfrm>
          <a:prstGeom prst="line">
            <a:avLst/>
          </a:prstGeom>
          <a:ln w="12700" cmpd="sng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5887473" y="4149090"/>
            <a:ext cx="7938" cy="1905000"/>
          </a:xfrm>
          <a:prstGeom prst="line">
            <a:avLst/>
          </a:prstGeom>
          <a:ln w="12700" cmpd="sng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745176" y="908685"/>
            <a:ext cx="4433888" cy="2755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zh-CN" altLang="en-US" sz="1200" b="1" strike="noStrike" noProof="1">
                <a:solidFill>
                  <a:srgbClr val="FF0000"/>
                </a:solidFill>
              </a:rPr>
              <a:t>注：尽量减少翻转或不做翻转；如不得不翻优先考虑带上模；</a:t>
            </a:r>
            <a:endParaRPr lang="zh-CN" altLang="en-US" sz="1200" b="1" strike="noStrike" noProof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20201" y="3952875"/>
            <a:ext cx="501650" cy="2755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zh-CN" altLang="en-US" sz="1200" b="1" strike="noStrike" noProof="1">
                <a:solidFill>
                  <a:srgbClr val="FF0000"/>
                </a:solidFill>
              </a:rPr>
              <a:t>优先</a:t>
            </a:r>
            <a:endParaRPr lang="zh-CN" altLang="en-US" sz="1200" b="1" strike="noStrike" noProof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07360" y="1340485"/>
            <a:ext cx="4109085" cy="219265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3727450" y="3529013"/>
            <a:ext cx="2291715" cy="30670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两台机械手翻转对接</a:t>
            </a: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用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4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4" name="文本框 7"/>
          <p:cNvSpPr txBox="1"/>
          <p:nvPr>
            <p:custDataLst>
              <p:tags r:id="rId7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6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11272" name="标题 1"/>
          <p:cNvSpPr>
            <a:spLocks noGrp="1"/>
          </p:cNvSpPr>
          <p:nvPr/>
        </p:nvSpPr>
        <p:spPr>
          <a:xfrm>
            <a:off x="669290" y="166370"/>
            <a:ext cx="3695700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四、设备介绍</a:t>
            </a: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Equipment introduction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4"/>
          <p:cNvSpPr/>
          <p:nvPr/>
        </p:nvSpPr>
        <p:spPr>
          <a:xfrm>
            <a:off x="703580" y="1301115"/>
            <a:ext cx="4771390" cy="2391410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77825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★</a:t>
            </a: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1/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不得卡料，取放料顺畅；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377825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★</a:t>
            </a: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2/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冲压前后产品有定位，每次冲压后产品不可有偏移，</a:t>
            </a:r>
            <a:r>
              <a:rPr lang="zh-CN" altLang="en-US" sz="1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产品在模具中四面定位，最好有内定位与外定位，且导向部份的范围越大越好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；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377825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4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★</a:t>
            </a:r>
            <a:r>
              <a:rPr lang="en-US" altLang="zh-CN" sz="14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3/</a:t>
            </a:r>
            <a:r>
              <a:rPr lang="zh-CN" altLang="en-US" sz="14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高度落差：</a:t>
            </a:r>
            <a:r>
              <a:rPr lang="zh-CN" sz="14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上下工序落差控制在</a:t>
            </a:r>
            <a:r>
              <a:rPr lang="en-US" altLang="zh-CN" sz="14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200mm</a:t>
            </a:r>
            <a:r>
              <a:rPr lang="zh-CN" altLang="en-US" sz="14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以内；</a:t>
            </a:r>
            <a:endParaRPr lang="zh-CN" altLang="en-US" sz="1400" b="1" strike="noStrike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77825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★</a:t>
            </a: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4/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冲压后产品在下模；除非方案单独说明；</a:t>
            </a:r>
            <a:endParaRPr lang="zh-CN" altLang="en-US" sz="1400" strike="noStrike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fontAlgn="base">
              <a:lnSpc>
                <a:spcPct val="110000"/>
              </a:lnSpc>
            </a:pPr>
            <a:r>
              <a:rPr lang="en-US" altLang="zh-CN" sz="1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★</a:t>
            </a:r>
            <a:r>
              <a:rPr lang="en-US" altLang="zh-CN" sz="1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5/</a:t>
            </a:r>
            <a:r>
              <a:rPr lang="zh-CN" altLang="en-US" sz="14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模具导柱：关于外导柱。请选取两只导柱放在后面的这种方式。避开前面及侧面的机器人拿取空间。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3554" name="矩形 11"/>
          <p:cNvSpPr/>
          <p:nvPr/>
        </p:nvSpPr>
        <p:spPr>
          <a:xfrm>
            <a:off x="890976" y="784225"/>
            <a:ext cx="2436812" cy="3397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5.1、模具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共用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标准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pic>
        <p:nvPicPr>
          <p:cNvPr id="2355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6026" y="3108325"/>
            <a:ext cx="2659062" cy="83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图片 4"/>
          <p:cNvPicPr>
            <a:picLocks noChangeAspect="1"/>
          </p:cNvPicPr>
          <p:nvPr/>
        </p:nvPicPr>
        <p:blipFill>
          <a:blip r:embed="rId2"/>
          <a:srcRect l="3333" t="3751" r="4613" b="15903"/>
          <a:stretch>
            <a:fillRect/>
          </a:stretch>
        </p:blipFill>
        <p:spPr>
          <a:xfrm>
            <a:off x="5561401" y="976313"/>
            <a:ext cx="3132137" cy="205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682625" y="3860800"/>
            <a:ext cx="4878705" cy="13684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zh-CN" altLang="en-US" sz="13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产品废料</a:t>
            </a:r>
            <a:r>
              <a:rPr lang="zh-CN" altLang="en-US" sz="1300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：产品外围废料最好是切断，模内掉料，尽量少用复合模整体出废料，因为外围废料卡料时影响机器人吸料与放料。</a:t>
            </a:r>
            <a:endParaRPr lang="zh-CN" altLang="en-US" sz="1300" strike="noStrike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377825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3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整体出废料模具要求：</a:t>
            </a:r>
            <a:endParaRPr kumimoji="0" lang="zh-CN" altLang="en-US" sz="13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3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a</a:t>
            </a:r>
            <a:r>
              <a:rPr lang="zh-CN" altLang="en-US" sz="13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、产品和废料不得卡料，不得交叉；</a:t>
            </a:r>
            <a:endParaRPr kumimoji="0" lang="zh-CN" altLang="en-US" sz="13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3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b</a:t>
            </a:r>
            <a:r>
              <a:rPr lang="zh-CN" altLang="en-US" sz="13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、产品和废料有一定层次，产品在上，废料在下；</a:t>
            </a:r>
            <a:endParaRPr kumimoji="0" lang="zh-CN" altLang="en-US" sz="13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3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c</a:t>
            </a:r>
            <a:r>
              <a:rPr lang="zh-CN" altLang="en-US" sz="1300" b="1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、产品和废料冲压完成后位置不能偏差过大；</a:t>
            </a:r>
            <a:endParaRPr kumimoji="0" lang="zh-CN" altLang="en-US" sz="1300" strike="noStrike" kern="1200" cap="none" spc="0" normalizeH="0" baseline="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3" name="直接箭头连接符 2"/>
          <p:cNvCxnSpPr>
            <a:stCxn id="8" idx="3"/>
          </p:cNvCxnSpPr>
          <p:nvPr/>
        </p:nvCxnSpPr>
        <p:spPr>
          <a:xfrm>
            <a:off x="5307401" y="2332038"/>
            <a:ext cx="1084263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>
            <a:stCxn id="16" idx="1"/>
          </p:cNvCxnSpPr>
          <p:nvPr/>
        </p:nvCxnSpPr>
        <p:spPr>
          <a:xfrm flipH="1" flipV="1">
            <a:off x="6431351" y="3575050"/>
            <a:ext cx="444500" cy="24606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>
            <a:stCxn id="15" idx="1"/>
          </p:cNvCxnSpPr>
          <p:nvPr/>
        </p:nvCxnSpPr>
        <p:spPr>
          <a:xfrm flipH="1" flipV="1">
            <a:off x="7615626" y="3571875"/>
            <a:ext cx="454025" cy="2492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069651" y="3698875"/>
            <a:ext cx="503238" cy="245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zh-CN" altLang="en-US" sz="1000" strike="noStrike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产品</a:t>
            </a:r>
            <a:endParaRPr kumimoji="0" lang="zh-CN" altLang="en-US" sz="1000" strike="noStrike" kern="1200" cap="none" spc="0" normalizeH="0" baseline="0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75851" y="3698875"/>
            <a:ext cx="503238" cy="245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kumimoji="0" lang="zh-CN" altLang="en-US" sz="1000" strike="noStrike" kern="1200" cap="none" spc="0" normalizeH="0" baseline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废料</a:t>
            </a:r>
            <a:endParaRPr kumimoji="0" lang="zh-CN" altLang="en-US" sz="1000" strike="noStrike" kern="1200" cap="none" spc="0" normalizeH="0" baseline="0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51888" y="3108325"/>
            <a:ext cx="1810385" cy="2755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kumimoji="0" lang="zh-CN" altLang="en-US" sz="1200" strike="noStrike" kern="1200" cap="none" spc="0" normalizeH="0" baseline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废料和产品有一定落差</a:t>
            </a:r>
            <a:endParaRPr kumimoji="0" lang="zh-CN" altLang="en-US" sz="1200" strike="noStrike" kern="1200" cap="none" spc="0" normalizeH="0" baseline="0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箭头连接符 1"/>
          <p:cNvCxnSpPr>
            <a:stCxn id="15" idx="1"/>
          </p:cNvCxnSpPr>
          <p:nvPr/>
        </p:nvCxnSpPr>
        <p:spPr>
          <a:xfrm flipH="1" flipV="1">
            <a:off x="7831843" y="2348548"/>
            <a:ext cx="238125" cy="147256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232788" y="831850"/>
            <a:ext cx="503238" cy="24511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kumimoji="0" lang="zh-CN" altLang="en-US" sz="1000" strike="noStrike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示例</a:t>
            </a:r>
            <a:endParaRPr kumimoji="0" lang="zh-CN" altLang="en-US" sz="1000" strike="noStrike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3571" name="文本框 13"/>
          <p:cNvSpPr txBox="1"/>
          <p:nvPr/>
        </p:nvSpPr>
        <p:spPr>
          <a:xfrm>
            <a:off x="6175446" y="4653280"/>
            <a:ext cx="202184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l"/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★</a:t>
            </a:r>
            <a:r>
              <a:rPr lang="zh-CN" altLang="en-US" b="1">
                <a:sym typeface="宋体" panose="02010600030101010101" pitchFamily="2" charset="-122"/>
              </a:rPr>
              <a:t>★★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客户签字：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727463" y="5445125"/>
            <a:ext cx="4457700" cy="59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base"/>
            <a:r>
              <a:rPr lang="zh-CN" altLang="en-US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模具开口</a:t>
            </a:r>
            <a:r>
              <a:rPr lang="zh-CN" altLang="en-US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要求：</a:t>
            </a:r>
            <a:endParaRPr lang="zh-CN" altLang="en-US" sz="1100" b="1" strike="noStrike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fontAlgn="base"/>
            <a:r>
              <a:rPr lang="en-US" altLang="zh-CN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1/</a:t>
            </a:r>
            <a:r>
              <a:rPr lang="zh-CN" altLang="en-US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吸盘</a:t>
            </a:r>
            <a:r>
              <a:rPr lang="zh-CN" altLang="en-US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抓手最小约</a:t>
            </a:r>
            <a:r>
              <a:rPr lang="en-US" altLang="zh-CN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40-60mm</a:t>
            </a:r>
            <a:endParaRPr lang="en-US" altLang="zh-CN" sz="1100" b="1" strike="noStrike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fontAlgn="base"/>
            <a:r>
              <a:rPr lang="en-US" altLang="zh-CN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2/</a:t>
            </a:r>
            <a:r>
              <a:rPr lang="zh-CN" altLang="en-US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开口大于吸盘抓手厚度</a:t>
            </a:r>
            <a:r>
              <a:rPr lang="en-US" altLang="zh-CN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+</a:t>
            </a:r>
            <a:r>
              <a:rPr lang="zh-CN" altLang="en-US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产品拉伸高度</a:t>
            </a:r>
            <a:r>
              <a:rPr lang="en-US" altLang="zh-CN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+</a:t>
            </a:r>
            <a:r>
              <a:rPr lang="zh-CN" altLang="en-US" sz="1100" b="1" strike="noStrike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模具定位高度</a:t>
            </a:r>
            <a:endParaRPr lang="zh-CN" altLang="en-US" sz="1100" b="1" strike="noStrike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10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3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21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41045" y="166370"/>
            <a:ext cx="5572125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五、客户现场情况</a:t>
            </a: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The situation at the customer's site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7"/>
          <p:cNvPicPr>
            <a:picLocks noChangeAspect="1"/>
          </p:cNvPicPr>
          <p:nvPr/>
        </p:nvPicPr>
        <p:blipFill>
          <a:blip r:embed="rId1"/>
          <a:srcRect l="38843" t="24590" r="310" b="267"/>
          <a:stretch>
            <a:fillRect/>
          </a:stretch>
        </p:blipFill>
        <p:spPr>
          <a:xfrm>
            <a:off x="3040451" y="3095625"/>
            <a:ext cx="1003300" cy="1627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11"/>
          <p:cNvSpPr txBox="1"/>
          <p:nvPr/>
        </p:nvSpPr>
        <p:spPr>
          <a:xfrm>
            <a:off x="1073538" y="1206183"/>
            <a:ext cx="7854950" cy="1606550"/>
          </a:xfrm>
          <a:prstGeom prst="rect">
            <a:avLst/>
          </a:prstGeom>
          <a:pattFill prst="pct25">
            <a:fgClr>
              <a:srgbClr val="E9E6E4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50000"/>
              </a:spcBef>
            </a:pPr>
            <a:r>
              <a:rPr lang="en-US" alt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1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、布局</a:t>
            </a:r>
            <a:r>
              <a:rPr lang="zh-CN" altLang="en-US" sz="1200" strike="noStrike" noProof="1">
                <a:solidFill>
                  <a:schemeClr val="tx1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：</a:t>
            </a:r>
            <a:r>
              <a:rPr lang="zh-CN" altLang="en-US" sz="1200" strike="noStrike" noProof="1" smtClean="0"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机</a:t>
            </a:r>
            <a:r>
              <a:rPr lang="zh-CN" altLang="en-US" sz="1200" strike="noStrike" noProof="1"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台间因原来未做自动化，两机台的前后和左右距离都不尽相同。</a:t>
            </a:r>
            <a:r>
              <a:rPr lang="zh-CN" altLang="en-US" sz="1200" strike="noStrike" noProof="1" smtClean="0"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具体布局请参考方案设计</a:t>
            </a:r>
            <a:endParaRPr lang="en-US" altLang="zh-CN" sz="1200" strike="noStrike" noProof="1">
              <a:solidFill>
                <a:schemeClr val="tx1"/>
              </a:solidFill>
              <a:latin typeface="黑体" panose="02010609060101010101" pitchFamily="1" charset="-122"/>
              <a:ea typeface="黑体" panose="02010609060101010101" pitchFamily="1" charset="-122"/>
            </a:endParaRPr>
          </a:p>
          <a:p>
            <a:pPr lvl="0" fontAlgn="base">
              <a:lnSpc>
                <a:spcPct val="120000"/>
              </a:lnSpc>
              <a:spcBef>
                <a:spcPct val="50000"/>
              </a:spcBef>
            </a:pPr>
            <a:r>
              <a:rPr lang="en-US" alt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2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、模具高度</a:t>
            </a:r>
            <a:r>
              <a:rPr lang="zh-CN" altLang="en-US" sz="1200" strike="noStrike" noProof="1">
                <a:solidFill>
                  <a:schemeClr val="tx1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：</a:t>
            </a:r>
            <a:r>
              <a:rPr lang="zh-CN" altLang="en-US" sz="1200" b="1" strike="noStrike" noProof="1">
                <a:solidFill>
                  <a:schemeClr val="tx1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 机器人的取料范围确认</a:t>
            </a:r>
            <a:r>
              <a:rPr lang="zh-CN" altLang="en-US" sz="1200" strike="noStrike" noProof="1">
                <a:solidFill>
                  <a:schemeClr val="tx1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，如果客户现场机台中模具的下模面到地面距离低于此范围，建议客户垫高冲床或协商其他的方式解决。</a:t>
            </a:r>
            <a:endParaRPr lang="zh-CN" altLang="en-US" sz="1200" strike="noStrike" noProof="1">
              <a:solidFill>
                <a:schemeClr val="tx1"/>
              </a:solidFill>
              <a:latin typeface="黑体" panose="02010609060101010101" pitchFamily="1" charset="-122"/>
              <a:ea typeface="黑体" panose="02010609060101010101" pitchFamily="1" charset="-122"/>
            </a:endParaRPr>
          </a:p>
          <a:p>
            <a:pPr lvl="0" algn="l" fontAlgn="base">
              <a:lnSpc>
                <a:spcPct val="130000"/>
              </a:lnSpc>
            </a:pPr>
            <a:r>
              <a:rPr lang="zh-CN" altLang="en-US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3、电源插座</a:t>
            </a:r>
            <a:r>
              <a:rPr lang="zh-CN" altLang="en-US" sz="1200" strike="noStrike" noProof="1">
                <a:solidFill>
                  <a:schemeClr val="tx1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：</a:t>
            </a:r>
            <a:r>
              <a:rPr lang="en-US" altLang="zh-CN" sz="1200" b="1" strike="noStrike" noProof="1"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电源插座安装</a:t>
            </a:r>
            <a:r>
              <a:rPr lang="en-US" altLang="zh-CN" sz="1200" strike="noStrike" noProof="1"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（客户安装）</a:t>
            </a:r>
            <a:r>
              <a:rPr lang="zh-CN" altLang="en-US" sz="1200" strike="noStrike" noProof="1"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，翻转对接位置需加装两个，必须接地线；</a:t>
            </a:r>
            <a:endParaRPr lang="zh-CN" altLang="en-US" sz="1200" strike="noStrike" noProof="1">
              <a:latin typeface="黑体" panose="02010609060101010101" pitchFamily="1" charset="-122"/>
              <a:ea typeface="黑体" panose="02010609060101010101" pitchFamily="1" charset="-122"/>
              <a:sym typeface="+mn-ea"/>
            </a:endParaRPr>
          </a:p>
          <a:p>
            <a:pPr lvl="0" algn="l" fontAlgn="base">
              <a:lnSpc>
                <a:spcPct val="130000"/>
              </a:lnSpc>
            </a:pPr>
            <a:r>
              <a:rPr lang="en-US" altLang="zh-CN" sz="1200" b="1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、光电防护：</a:t>
            </a:r>
            <a:r>
              <a:rPr lang="zh-CN" altLang="en-US" sz="12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光电保护改为垂直</a:t>
            </a:r>
            <a:r>
              <a:rPr lang="en-US" altLang="zh-CN" sz="12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sz="12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水平方向可调（如右下图）；</a:t>
            </a:r>
            <a:endParaRPr lang="zh-CN" altLang="en-US" sz="1200" b="1" strike="noStrike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l" fontAlgn="base">
              <a:lnSpc>
                <a:spcPct val="130000"/>
              </a:lnSpc>
            </a:pPr>
            <a:r>
              <a:rPr lang="en-US" altLang="zh-CN" sz="1200" b="1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、机械手摆放区域：</a:t>
            </a:r>
            <a:r>
              <a:rPr lang="zh-CN" altLang="en-US" sz="14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地基牢固，不可晃动</a:t>
            </a:r>
            <a:r>
              <a:rPr lang="zh-CN" altLang="en-US" sz="12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；</a:t>
            </a:r>
            <a:endParaRPr lang="zh-CN" altLang="en-US" sz="1200" b="1" strike="noStrike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0" name="矩形 11"/>
          <p:cNvSpPr/>
          <p:nvPr/>
        </p:nvSpPr>
        <p:spPr>
          <a:xfrm>
            <a:off x="903676" y="794703"/>
            <a:ext cx="2436812" cy="3397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5.2、冲床现场要求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pic>
        <p:nvPicPr>
          <p:cNvPr id="24581" name="图片 24" descr="2"/>
          <p:cNvPicPr>
            <a:picLocks noChangeAspect="1"/>
          </p:cNvPicPr>
          <p:nvPr/>
        </p:nvPicPr>
        <p:blipFill>
          <a:blip r:embed="rId2"/>
          <a:srcRect l="29298" t="39241" r="38583" b="19113"/>
          <a:stretch>
            <a:fillRect/>
          </a:stretch>
        </p:blipFill>
        <p:spPr>
          <a:xfrm>
            <a:off x="4805751" y="3067050"/>
            <a:ext cx="2266950" cy="1655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1"/>
          <p:cNvSpPr txBox="1"/>
          <p:nvPr/>
        </p:nvSpPr>
        <p:spPr>
          <a:xfrm>
            <a:off x="991306" y="3967163"/>
            <a:ext cx="1174750" cy="58356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lvl="0" algn="ctr" fontAlgn="base">
              <a:spcBef>
                <a:spcPct val="50000"/>
              </a:spcBef>
            </a:pPr>
            <a:r>
              <a:rPr lang="zh-CN" altLang="en-US" sz="1600" strike="noStrike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下模面到地面距离</a:t>
            </a:r>
            <a:endParaRPr lang="zh-CN" altLang="en-US" sz="1600" strike="noStrike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0740" y="3060700"/>
            <a:ext cx="1283970" cy="829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zh-CN" altLang="en-US" sz="1200" strike="noStrike" noProof="1"/>
              <a:t>冲床安装一个三孔电源插座</a:t>
            </a:r>
            <a:r>
              <a:rPr lang="en-US" altLang="zh-CN" sz="1200">
                <a:sym typeface="+mn-ea"/>
              </a:rPr>
              <a:t>10A/16V</a:t>
            </a:r>
            <a:r>
              <a:rPr lang="zh-CN" altLang="en-US" sz="1200">
                <a:sym typeface="+mn-ea"/>
              </a:rPr>
              <a:t>根据方案安装</a:t>
            </a:r>
            <a:endParaRPr lang="zh-CN" altLang="en-US" sz="1200">
              <a:sym typeface="+mn-ea"/>
            </a:endParaRPr>
          </a:p>
        </p:txBody>
      </p:sp>
      <p:cxnSp>
        <p:nvCxnSpPr>
          <p:cNvPr id="15" name="直接箭头连接符 14"/>
          <p:cNvCxnSpPr>
            <a:stCxn id="3" idx="1"/>
          </p:cNvCxnSpPr>
          <p:nvPr/>
        </p:nvCxnSpPr>
        <p:spPr>
          <a:xfrm flipH="1">
            <a:off x="6678048" y="4121785"/>
            <a:ext cx="576263" cy="100013"/>
          </a:xfrm>
          <a:prstGeom prst="straightConnector1">
            <a:avLst/>
          </a:prstGeom>
          <a:ln w="28575">
            <a:solidFill>
              <a:srgbClr val="2CE519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254311" y="3644900"/>
            <a:ext cx="627063" cy="953135"/>
          </a:xfrm>
          <a:prstGeom prst="rect">
            <a:avLst/>
          </a:prstGeom>
          <a:ln w="3175" cmpd="sng">
            <a:solidFill>
              <a:srgbClr val="FF0000"/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zh-CN" altLang="zh-CN" sz="1400" strike="noStrike" noProof="1">
                <a:solidFill>
                  <a:srgbClr val="FF0000"/>
                </a:solidFill>
              </a:rPr>
              <a:t>光电角度可以调节</a:t>
            </a:r>
            <a:endParaRPr lang="zh-CN" altLang="zh-CN" sz="1400" strike="noStrike" noProof="1">
              <a:solidFill>
                <a:srgbClr val="FF0000"/>
              </a:solidFill>
            </a:endParaRPr>
          </a:p>
        </p:txBody>
      </p:sp>
      <p:pic>
        <p:nvPicPr>
          <p:cNvPr id="24586" name="图片 11"/>
          <p:cNvPicPr>
            <a:picLocks noChangeAspect="1"/>
          </p:cNvPicPr>
          <p:nvPr/>
        </p:nvPicPr>
        <p:blipFill>
          <a:blip r:embed="rId3"/>
          <a:srcRect l="14513" t="32057" r="31259" b="11150"/>
          <a:stretch>
            <a:fillRect/>
          </a:stretch>
        </p:blipFill>
        <p:spPr>
          <a:xfrm>
            <a:off x="2160976" y="3109913"/>
            <a:ext cx="603250" cy="63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9" name="矩形 10"/>
          <p:cNvSpPr/>
          <p:nvPr/>
        </p:nvSpPr>
        <p:spPr>
          <a:xfrm>
            <a:off x="903676" y="4722813"/>
            <a:ext cx="1973262" cy="3397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/>
          <a:p>
            <a:pPr eaLnBrk="0" hangingPunct="0">
              <a:lnSpc>
                <a:spcPct val="90000"/>
              </a:lnSpc>
            </a:pPr>
            <a:r>
              <a:rPr lang="en-US" altLang="zh-CN" sz="1600" u="sng">
                <a:latin typeface="方正姚体" panose="02010601030101010101" charset="-122"/>
                <a:ea typeface="方正姚体" panose="02010601030101010101" charset="-122"/>
                <a:sym typeface="黑体" panose="02010609060101010101" pitchFamily="1" charset="-122"/>
              </a:rPr>
              <a:t>6.3、人员储备</a:t>
            </a:r>
            <a:endParaRPr lang="en-US" altLang="zh-CN" sz="1600" u="sng">
              <a:latin typeface="方正姚体" panose="02010601030101010101" charset="-122"/>
              <a:ea typeface="方正姚体" panose="02010601030101010101" charset="-122"/>
              <a:sym typeface="黑体" panose="02010609060101010101" pitchFamily="1" charset="-122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884555" y="5176520"/>
            <a:ext cx="8439785" cy="1091565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以下人员经过我方培训后所需技能：</a:t>
            </a:r>
            <a:endParaRPr kumimoji="0" lang="zh-CN" altLang="en-US" sz="13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3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、电工：负责电路检查，电气配件更换；</a:t>
            </a:r>
            <a:endParaRPr kumimoji="0" lang="zh-CN" altLang="en-US" sz="13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、模具工：懂模具安装，维修，可以根据要求对模具进行更改，对后期机械手用新模具提供指导意见；</a:t>
            </a:r>
            <a:endParaRPr kumimoji="0" lang="zh-CN" altLang="en-US" sz="13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、操作人员：经我方专业培训后负责机械手调试维护，建议安排两名以上接受我方培训；</a:t>
            </a:r>
            <a:endParaRPr kumimoji="0" lang="zh-CN" altLang="en-US" sz="13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一年免费服务，定期上门保养、软件系统升级、再次培训服务，终身有偿服务。</a:t>
            </a:r>
            <a:endParaRPr kumimoji="0" lang="zh-CN" altLang="en-US" sz="13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4" name="文本框 7"/>
          <p:cNvSpPr txBox="1"/>
          <p:nvPr>
            <p:custDataLst>
              <p:tags r:id="rId4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9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13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41045" y="166370"/>
            <a:ext cx="5492115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五、客户现场情况</a:t>
            </a: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The situation at the customer's site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5" name="Text Box 11"/>
          <p:cNvSpPr txBox="1"/>
          <p:nvPr/>
        </p:nvSpPr>
        <p:spPr>
          <a:xfrm>
            <a:off x="1062426" y="1277938"/>
            <a:ext cx="7854950" cy="312420"/>
          </a:xfrm>
          <a:prstGeom prst="rect">
            <a:avLst/>
          </a:prstGeom>
          <a:pattFill prst="pct25">
            <a:fgClr>
              <a:srgbClr val="E9E6E4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pPr lvl="0" fontAlgn="base">
              <a:lnSpc>
                <a:spcPct val="120000"/>
              </a:lnSpc>
              <a:spcBef>
                <a:spcPct val="50000"/>
              </a:spcBef>
            </a:pPr>
            <a:r>
              <a:rPr lang="en-US" alt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1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、</a:t>
            </a:r>
            <a:r>
              <a:rPr 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警戒线</a:t>
            </a:r>
            <a:r>
              <a:rPr lang="en-US" alt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/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金属移动护栏</a:t>
            </a:r>
            <a:r>
              <a:rPr lang="en-US" alt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/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固定护栏</a:t>
            </a:r>
            <a:endParaRPr lang="zh-CN" altLang="en-US" sz="1200" b="1" strike="noStrike" noProof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+mn-ea"/>
            </a:endParaRPr>
          </a:p>
        </p:txBody>
      </p:sp>
      <p:sp>
        <p:nvSpPr>
          <p:cNvPr id="23555" name="矩形 11"/>
          <p:cNvSpPr/>
          <p:nvPr/>
        </p:nvSpPr>
        <p:spPr>
          <a:xfrm>
            <a:off x="760095" y="795020"/>
            <a:ext cx="2910205" cy="3397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5.3、冲床现场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防护和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显示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pic>
        <p:nvPicPr>
          <p:cNvPr id="23558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843" y="1700530"/>
            <a:ext cx="1423035" cy="1424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文本框 7"/>
          <p:cNvSpPr txBox="1"/>
          <p:nvPr/>
        </p:nvSpPr>
        <p:spPr>
          <a:xfrm>
            <a:off x="990988" y="3080385"/>
            <a:ext cx="79629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zh-CN" sz="16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宋体" panose="02010600030101010101" pitchFamily="2" charset="-122"/>
              </a:rPr>
              <a:t>警戒线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560" name="图片 8" descr="caeb15ebe0a7a3f61eb2b9338c6131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28" y="1649730"/>
            <a:ext cx="1928495" cy="1447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图片 9" descr="e55e55567e2b10d06267c7b24e8a5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068" y="1647825"/>
            <a:ext cx="1884680" cy="1413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2" name="文本框 10"/>
          <p:cNvSpPr txBox="1"/>
          <p:nvPr/>
        </p:nvSpPr>
        <p:spPr>
          <a:xfrm>
            <a:off x="2646751" y="3116898"/>
            <a:ext cx="140970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zh-CN" sz="16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宋体" panose="02010600030101010101" pitchFamily="2" charset="-122"/>
              </a:rPr>
              <a:t>金属移动护栏</a:t>
            </a:r>
            <a:endParaRPr lang="zh-CN" altLang="zh-CN" sz="1600" b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宋体" panose="02010600030101010101" pitchFamily="2" charset="-122"/>
            </a:endParaRPr>
          </a:p>
        </p:txBody>
      </p:sp>
      <p:sp>
        <p:nvSpPr>
          <p:cNvPr id="23563" name="文本框 11"/>
          <p:cNvSpPr txBox="1"/>
          <p:nvPr/>
        </p:nvSpPr>
        <p:spPr>
          <a:xfrm>
            <a:off x="5815401" y="3151823"/>
            <a:ext cx="100076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zh-CN" sz="16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宋体" panose="02010600030101010101" pitchFamily="2" charset="-122"/>
              </a:rPr>
              <a:t>固定护栏</a:t>
            </a:r>
            <a:endParaRPr lang="zh-CN" altLang="zh-CN" sz="1600" b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7618" y="3528695"/>
            <a:ext cx="8474075" cy="3067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l" fontAlgn="base"/>
            <a:r>
              <a:rPr lang="zh-CN" altLang="en-US" sz="1400" strike="noStrike" noProof="1"/>
              <a:t>警戒线和移动护栏，移动方便，具体选用何种方式可根据具体要求确定，</a:t>
            </a:r>
            <a:r>
              <a:rPr lang="zh-CN" altLang="en-US" sz="1400" strike="noStrike" noProof="1">
                <a:solidFill>
                  <a:srgbClr val="FF0000"/>
                </a:solidFill>
                <a:sym typeface="+mn-ea"/>
              </a:rPr>
              <a:t>防护为选配项目，客户可自备；</a:t>
            </a:r>
            <a:endParaRPr lang="zh-CN" altLang="en-US" sz="1400" strike="noStrike" noProof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3565" name="图片 1"/>
          <p:cNvPicPr>
            <a:picLocks noChangeAspect="1"/>
          </p:cNvPicPr>
          <p:nvPr/>
        </p:nvPicPr>
        <p:blipFill>
          <a:blip r:embed="rId4"/>
          <a:srcRect l="8997" t="24651" r="13040" b="12723"/>
          <a:stretch>
            <a:fillRect/>
          </a:stretch>
        </p:blipFill>
        <p:spPr>
          <a:xfrm>
            <a:off x="7544188" y="1627505"/>
            <a:ext cx="1194435" cy="1487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6" name="文本框 11"/>
          <p:cNvSpPr txBox="1"/>
          <p:nvPr/>
        </p:nvSpPr>
        <p:spPr>
          <a:xfrm>
            <a:off x="7759771" y="3123883"/>
            <a:ext cx="100076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zh-CN" sz="16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宋体" panose="02010600030101010101" pitchFamily="2" charset="-122"/>
              </a:rPr>
              <a:t>数字看板</a:t>
            </a:r>
            <a:endParaRPr lang="zh-CN" altLang="zh-CN" sz="1600" b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宋体" panose="02010600030101010101" pitchFamily="2" charset="-122"/>
            </a:endParaRPr>
          </a:p>
        </p:txBody>
      </p:sp>
      <p:sp>
        <p:nvSpPr>
          <p:cNvPr id="23567" name="矩形 11"/>
          <p:cNvSpPr/>
          <p:nvPr/>
        </p:nvSpPr>
        <p:spPr>
          <a:xfrm>
            <a:off x="6872676" y="1002348"/>
            <a:ext cx="2436812" cy="3397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p>
            <a:pPr eaLnBrk="0" hangingPunct="0">
              <a:lnSpc>
                <a:spcPct val="90000"/>
              </a:lnSpc>
            </a:pPr>
            <a:r>
              <a:rPr lang="zh-CN" altLang="zh-CN" sz="1600" u="sng">
                <a:latin typeface="方正姚体" panose="02010601030101010101" charset="-122"/>
                <a:ea typeface="方正姚体" panose="02010601030101010101" charset="-122"/>
              </a:rPr>
              <a:t>数据收集显示</a:t>
            </a:r>
            <a:endParaRPr lang="zh-CN" altLang="zh-CN" sz="1600" u="sng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5" name="文本框 10"/>
          <p:cNvSpPr txBox="1"/>
          <p:nvPr>
            <p:custDataLst>
              <p:tags r:id="rId5"/>
            </p:custDataLst>
          </p:nvPr>
        </p:nvSpPr>
        <p:spPr>
          <a:xfrm>
            <a:off x="2935993" y="4767580"/>
            <a:ext cx="1810385" cy="446405"/>
          </a:xfrm>
          <a:prstGeom prst="rect">
            <a:avLst/>
          </a:prstGeom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anchor="t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18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下模板定位示例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+mn-ea"/>
            </a:endParaRPr>
          </a:p>
        </p:txBody>
      </p:sp>
      <p:sp>
        <p:nvSpPr>
          <p:cNvPr id="6" name="文本框 11"/>
          <p:cNvSpPr txBox="1"/>
          <p:nvPr>
            <p:custDataLst>
              <p:tags r:id="rId6"/>
            </p:custDataLst>
          </p:nvPr>
        </p:nvSpPr>
        <p:spPr>
          <a:xfrm>
            <a:off x="3871983" y="5636260"/>
            <a:ext cx="1974215" cy="399415"/>
          </a:xfrm>
          <a:prstGeom prst="rect">
            <a:avLst/>
          </a:prstGeom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anchor="t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18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液压锁模快换</a:t>
            </a:r>
            <a:r>
              <a:rPr lang="zh-CN" altLang="en-US" sz="18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系统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62743" y="4540250"/>
            <a:ext cx="1814195" cy="1580515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04008" y="4188460"/>
            <a:ext cx="3194050" cy="1932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11"/>
          <p:cNvSpPr/>
          <p:nvPr>
            <p:custDataLst>
              <p:tags r:id="rId11"/>
            </p:custDataLst>
          </p:nvPr>
        </p:nvSpPr>
        <p:spPr>
          <a:xfrm>
            <a:off x="846526" y="4005263"/>
            <a:ext cx="2436812" cy="3397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p>
            <a:pPr eaLnBrk="0" hangingPunct="0">
              <a:lnSpc>
                <a:spcPct val="90000"/>
              </a:lnSpc>
            </a:pPr>
            <a:r>
              <a:rPr lang="en-US" altLang="zh-CN" sz="1600" u="sng">
                <a:latin typeface="方正姚体" panose="02010601030101010101" charset="-122"/>
                <a:ea typeface="方正姚体" panose="02010601030101010101" charset="-122"/>
              </a:rPr>
              <a:t>6.5、</a:t>
            </a:r>
            <a:r>
              <a:rPr lang="zh-CN" altLang="en-US" sz="1600" u="sng">
                <a:latin typeface="方正姚体" panose="02010601030101010101" charset="-122"/>
                <a:ea typeface="方正姚体" panose="02010601030101010101" charset="-122"/>
              </a:rPr>
              <a:t>模具快速</a:t>
            </a:r>
            <a:r>
              <a:rPr lang="zh-CN" altLang="en-US" sz="1600" u="sng">
                <a:latin typeface="方正姚体" panose="02010601030101010101" charset="-122"/>
                <a:ea typeface="方正姚体" panose="02010601030101010101" charset="-122"/>
              </a:rPr>
              <a:t>定位</a:t>
            </a:r>
            <a:endParaRPr lang="zh-CN" altLang="en-US" sz="1600" u="sng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741045" y="166370"/>
            <a:ext cx="5662295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五</a:t>
            </a: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、客户现场情况</a:t>
            </a: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The situation at the customer's site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4" name="文本框 7"/>
          <p:cNvSpPr txBox="1"/>
          <p:nvPr>
            <p:custDataLst>
              <p:tags r:id="rId13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9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14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文本框 8"/>
          <p:cNvSpPr/>
          <p:nvPr/>
        </p:nvSpPr>
        <p:spPr>
          <a:xfrm>
            <a:off x="715398" y="196533"/>
            <a:ext cx="397351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附录：布局图  Layout Diagram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sp>
        <p:nvSpPr>
          <p:cNvPr id="7" name="文本框 10"/>
          <p:cNvSpPr txBox="1"/>
          <p:nvPr>
            <p:custDataLst>
              <p:tags r:id="rId1"/>
            </p:custDataLst>
          </p:nvPr>
        </p:nvSpPr>
        <p:spPr>
          <a:xfrm>
            <a:off x="7687945" y="908685"/>
            <a:ext cx="1301750" cy="44640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p>
            <a:pPr>
              <a:buClrTx/>
              <a:buSzTx/>
              <a:buFontTx/>
            </a:pPr>
            <a:r>
              <a:rPr lang="zh-CN" altLang="en-US" sz="18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详见</a:t>
            </a:r>
            <a:r>
              <a:rPr lang="en-US" altLang="zh-CN" sz="18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CAD</a:t>
            </a:r>
            <a:endParaRPr lang="en-US" altLang="zh-CN" sz="1800" b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+mn-ea"/>
            </a:endParaRPr>
          </a:p>
        </p:txBody>
      </p:sp>
      <p:cxnSp>
        <p:nvCxnSpPr>
          <p:cNvPr id="10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4" name="文本框 7"/>
          <p:cNvSpPr txBox="1"/>
          <p:nvPr>
            <p:custDataLst>
              <p:tags r:id="rId2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90" y="1557020"/>
            <a:ext cx="7850505" cy="43186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文本框 8"/>
          <p:cNvSpPr/>
          <p:nvPr/>
        </p:nvSpPr>
        <p:spPr>
          <a:xfrm>
            <a:off x="948056" y="268288"/>
            <a:ext cx="58261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附录：双方分工自检表（每项请客户确认）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909956" y="806133"/>
          <a:ext cx="8386445" cy="5581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  <a:gridCol w="3623945"/>
                <a:gridCol w="702310"/>
                <a:gridCol w="481965"/>
                <a:gridCol w="281940"/>
                <a:gridCol w="1465580"/>
                <a:gridCol w="697865"/>
                <a:gridCol w="800100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事项内容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需方完成</a:t>
                      </a:r>
                      <a:endParaRPr lang="zh-CN" altLang="en-US" sz="1200"/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供方完成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时间节点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负责人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告知客户情况</a:t>
                      </a:r>
                      <a:r>
                        <a:rPr lang="zh-CN" altLang="en-US" sz="1200">
                          <a:sym typeface="+mn-ea"/>
                        </a:rPr>
                        <a:t>√</a:t>
                      </a:r>
                      <a:endParaRPr lang="zh-CN" altLang="en-US" sz="1200"/>
                    </a:p>
                  </a:txBody>
                  <a:tcPr/>
                </a:tc>
              </a:tr>
              <a:tr h="289560">
                <a:tc rowSpan="3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</a:rPr>
                        <a:t>机械手</a:t>
                      </a:r>
                      <a:endParaRPr lang="zh-CN" altLang="en-US" sz="12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/>
                        <a:t>机械手组装发货跟踪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√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合同签订日期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业务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8956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冲床通机械手连线改造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√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安装设备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售后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8892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安装调试（</a:t>
                      </a: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一到两款产品</a:t>
                      </a:r>
                      <a:r>
                        <a:rPr lang="zh-CN" altLang="en-US" sz="1200">
                          <a:sym typeface="+mn-ea"/>
                        </a:rPr>
                        <a:t>）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√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售后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88925">
                <a:tc rowSpan="6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宋体" panose="02010600030101010101" pitchFamily="2" charset="-122"/>
                        </a:rPr>
                        <a:t>冲床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FF0000"/>
                          </a:solidFill>
                          <a:sym typeface="+mn-ea"/>
                        </a:rPr>
                        <a:t>★★</a:t>
                      </a: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地基稳定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8829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FF0000"/>
                          </a:solidFill>
                          <a:sym typeface="+mn-ea"/>
                        </a:rPr>
                        <a:t>★★</a:t>
                      </a:r>
                      <a:r>
                        <a:rPr lang="zh-CN" altLang="en-US" sz="1200">
                          <a:sym typeface="+mn-ea"/>
                        </a:rPr>
                        <a:t>冲床布局调整（按布局图调整）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机械手到达前完成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33083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FF0000"/>
                          </a:solidFill>
                          <a:sym typeface="+mn-ea"/>
                        </a:rPr>
                        <a:t>★★★</a:t>
                      </a:r>
                      <a:r>
                        <a:rPr lang="zh-CN" altLang="en-US" sz="1200">
                          <a:sym typeface="+mn-ea"/>
                        </a:rPr>
                        <a:t>冲床加装</a:t>
                      </a:r>
                      <a:r>
                        <a:rPr lang="en-US" altLang="zh-CN" sz="1200">
                          <a:sym typeface="+mn-ea"/>
                        </a:rPr>
                        <a:t>220v</a:t>
                      </a:r>
                      <a:r>
                        <a:rPr lang="zh-CN" altLang="en-US" sz="1200">
                          <a:sym typeface="+mn-ea"/>
                        </a:rPr>
                        <a:t>三孔插座（</a:t>
                      </a:r>
                      <a:r>
                        <a:rPr lang="en-US" altLang="zh-CN" sz="1200">
                          <a:sym typeface="+mn-ea"/>
                        </a:rPr>
                        <a:t>3</a:t>
                      </a:r>
                      <a:r>
                        <a:rPr lang="zh-CN" altLang="en-US" sz="1200">
                          <a:sym typeface="+mn-ea"/>
                        </a:rPr>
                        <a:t>孔</a:t>
                      </a:r>
                      <a:r>
                        <a:rPr lang="en-US" altLang="zh-CN" sz="1200">
                          <a:sym typeface="+mn-ea"/>
                        </a:rPr>
                        <a:t>10A</a:t>
                      </a:r>
                      <a:r>
                        <a:rPr lang="zh-CN" altLang="en-US" sz="1200">
                          <a:sym typeface="+mn-ea"/>
                        </a:rPr>
                        <a:t>）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关节使用三相五线插头</a:t>
                      </a:r>
                      <a:r>
                        <a:rPr lang="zh-CN" altLang="en-US" sz="1200">
                          <a:sym typeface="+mn-ea"/>
                        </a:rPr>
                        <a:t>插座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机械手到达前完成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8892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FF0000"/>
                          </a:solidFill>
                          <a:sym typeface="+mn-ea"/>
                        </a:rPr>
                        <a:t>★★★</a:t>
                      </a:r>
                      <a:r>
                        <a:rPr lang="zh-CN" altLang="en-US" sz="1200">
                          <a:sym typeface="+mn-ea"/>
                        </a:rPr>
                        <a:t>确认冲床安全一行程正常，停机位置准确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机械手到达前完成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8829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确认冲床光电保护改造完成，使用正常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机械手到达前完成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33337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 b="0">
                          <a:solidFill>
                            <a:schemeClr val="tx1"/>
                          </a:solidFill>
                          <a:sym typeface="+mn-ea"/>
                        </a:rPr>
                        <a:t>齿轮冲改造启动方式（拉杆改为气缸或磁铁）</a:t>
                      </a:r>
                      <a:endParaRPr lang="zh-CN" altLang="en-US" sz="12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安装前完成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90195">
                <a:tc rowSpan="3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模具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确认模具正常，产品</a:t>
                      </a: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无跳料、卡料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安装前完成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33020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确认废料和产品脱离顺畅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安装前完成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8956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确认模具冲压前后有定位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安装前完成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88290">
                <a:tc rowSpan="2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人员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确认机械手操作人员名单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机械手到达前完成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28956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确认项目跟进验收人员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822960">
                <a:tc gridSpan="4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/>
                        <a:t>备注：</a:t>
                      </a:r>
                      <a:r>
                        <a:rPr lang="zh-CN" altLang="en-US" sz="1200">
                          <a:sym typeface="+mn-ea"/>
                        </a:rPr>
                        <a:t>机械手配件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200" b="0">
                          <a:solidFill>
                            <a:schemeClr val="tx1"/>
                          </a:solidFill>
                          <a:sym typeface="+mn-ea"/>
                        </a:rPr>
                        <a:t>（一台机械手配一套抓手，一根九芯线，一根六芯线，一根两芯线）</a:t>
                      </a:r>
                      <a:endParaRPr lang="zh-CN" altLang="en-US" sz="1200" b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200" b="1">
                          <a:solidFill>
                            <a:srgbClr val="FF0000"/>
                          </a:solidFill>
                          <a:sym typeface="+mn-ea"/>
                        </a:rPr>
                        <a:t>注：吸盘属于易损件，后期需客户自购，首套吸盘采用国产吸盘，需要进口吸盘需单独报价：</a:t>
                      </a:r>
                      <a:endParaRPr lang="zh-CN" altLang="en-US" sz="12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 b="1">
                          <a:sym typeface="+mn-ea"/>
                        </a:rPr>
                        <a:t>客户签字：</a:t>
                      </a:r>
                      <a:endParaRPr lang="zh-CN" altLang="en-US" sz="1600" b="1"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943" name="文本框 7"/>
          <p:cNvSpPr txBox="1"/>
          <p:nvPr/>
        </p:nvSpPr>
        <p:spPr>
          <a:xfrm>
            <a:off x="778193" y="6351588"/>
            <a:ext cx="2549525" cy="2914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300">
                <a:latin typeface="华文隶书" panose="02010800040101010101" charset="-122"/>
                <a:ea typeface="华文隶书" panose="02010800040101010101" charset="-122"/>
              </a:rPr>
              <a:t>始于2006年，专注冲压自动化！</a:t>
            </a:r>
            <a:endParaRPr lang="zh-CN" altLang="en-US" sz="130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3494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96656" y="6259513"/>
            <a:ext cx="512762" cy="47625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cxnSp>
        <p:nvCxnSpPr>
          <p:cNvPr id="4" name="直接连接符 1"/>
          <p:cNvCxnSpPr/>
          <p:nvPr/>
        </p:nvCxnSpPr>
        <p:spPr>
          <a:xfrm flipV="1">
            <a:off x="757556" y="704850"/>
            <a:ext cx="8413750" cy="12700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1"/>
          <p:cNvCxnSpPr/>
          <p:nvPr/>
        </p:nvCxnSpPr>
        <p:spPr>
          <a:xfrm flipV="1">
            <a:off x="560706" y="6381750"/>
            <a:ext cx="8999538" cy="0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947" name="图片 3"/>
          <p:cNvPicPr>
            <a:picLocks noChangeAspect="1"/>
          </p:cNvPicPr>
          <p:nvPr/>
        </p:nvPicPr>
        <p:blipFill>
          <a:blip r:embed="rId2"/>
          <a:srcRect l="17790" t="25896" r="24765" b="37054"/>
          <a:stretch>
            <a:fillRect/>
          </a:stretch>
        </p:blipFill>
        <p:spPr>
          <a:xfrm>
            <a:off x="8764906" y="404813"/>
            <a:ext cx="406400" cy="2619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1166" y="863600"/>
            <a:ext cx="2463800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2"/>
          <p:cNvPicPr>
            <a:picLocks noChangeAspect="1"/>
          </p:cNvPicPr>
          <p:nvPr/>
        </p:nvPicPr>
        <p:blipFill>
          <a:blip r:embed="rId2"/>
          <a:srcRect l="5556" t="4535" r="79420" b="-6833"/>
          <a:stretch>
            <a:fillRect/>
          </a:stretch>
        </p:blipFill>
        <p:spPr>
          <a:xfrm>
            <a:off x="816363" y="768350"/>
            <a:ext cx="755650" cy="63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2"/>
          <p:cNvPicPr>
            <a:picLocks noChangeAspect="1"/>
          </p:cNvPicPr>
          <p:nvPr/>
        </p:nvPicPr>
        <p:blipFill>
          <a:blip r:embed="rId2"/>
          <a:srcRect l="31654" t="17511" r="21127" b="-4941"/>
          <a:stretch>
            <a:fillRect/>
          </a:stretch>
        </p:blipFill>
        <p:spPr>
          <a:xfrm>
            <a:off x="1603763" y="863600"/>
            <a:ext cx="2593975" cy="53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1567251" y="1196975"/>
            <a:ext cx="144463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4" name="图片 3" descr="LOGO-平面图-1"/>
          <p:cNvPicPr>
            <a:picLocks noChangeAspect="1"/>
          </p:cNvPicPr>
          <p:nvPr/>
        </p:nvPicPr>
        <p:blipFill>
          <a:blip r:embed="rId3"/>
          <a:srcRect l="13318" t="20972" r="18832" b="21892"/>
          <a:stretch>
            <a:fillRect/>
          </a:stretch>
        </p:blipFill>
        <p:spPr>
          <a:xfrm>
            <a:off x="1278890" y="1844675"/>
            <a:ext cx="1720215" cy="1449705"/>
          </a:xfrm>
          <a:prstGeom prst="rect">
            <a:avLst/>
          </a:prstGeom>
        </p:spPr>
      </p:pic>
      <p:sp>
        <p:nvSpPr>
          <p:cNvPr id="18438" name="文本框 2"/>
          <p:cNvSpPr txBox="1"/>
          <p:nvPr/>
        </p:nvSpPr>
        <p:spPr>
          <a:xfrm>
            <a:off x="918845" y="3644265"/>
            <a:ext cx="29965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文隶书" panose="02010800040101010101" charset="-122"/>
                <a:ea typeface="华文隶书" panose="02010800040101010101" charset="-122"/>
              </a:rPr>
              <a:t>不是结束，是开始！！</a:t>
            </a:r>
            <a:endParaRPr lang="zh-CN" altLang="en-US" sz="2000" dirty="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585" y="1917065"/>
            <a:ext cx="1347470" cy="12960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111378" y="3684905"/>
            <a:ext cx="3303270" cy="833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500" b="1" dirty="0">
                <a:solidFill>
                  <a:schemeClr val="tx1"/>
                </a:solidFill>
              </a:rPr>
              <a:t>沁峰机器人集团</a:t>
            </a:r>
            <a:endParaRPr lang="zh-CN" altLang="en-US" sz="1500" b="1" dirty="0">
              <a:solidFill>
                <a:schemeClr val="tx1"/>
              </a:solidFill>
            </a:endParaRPr>
          </a:p>
          <a:p>
            <a:r>
              <a:rPr lang="en-US" altLang="zh-CN" sz="1500" b="1" dirty="0">
                <a:solidFill>
                  <a:schemeClr val="tx1"/>
                </a:solidFill>
              </a:rPr>
              <a:t>——</a:t>
            </a:r>
            <a:r>
              <a:rPr lang="zh-CN" altLang="en-US" sz="1500" b="1" dirty="0">
                <a:solidFill>
                  <a:schemeClr val="tx1"/>
                </a:solidFill>
              </a:rPr>
              <a:t>汇欣德团队</a:t>
            </a:r>
            <a:r>
              <a:rPr lang="en-US" altLang="zh-CN" sz="1500" b="1" dirty="0">
                <a:solidFill>
                  <a:schemeClr val="tx1"/>
                </a:solidFill>
              </a:rPr>
              <a:t>    </a:t>
            </a:r>
            <a:r>
              <a:rPr lang="zh-CN" altLang="en-US" sz="1500" b="1" dirty="0">
                <a:solidFill>
                  <a:schemeClr val="tx1"/>
                </a:solidFill>
              </a:rPr>
              <a:t>王菲</a:t>
            </a:r>
            <a:r>
              <a:rPr lang="en-US" altLang="zh-CN" sz="1500" b="1" dirty="0">
                <a:solidFill>
                  <a:schemeClr val="tx1"/>
                </a:solidFill>
              </a:rPr>
              <a:t>15162766160</a:t>
            </a:r>
            <a:endParaRPr lang="zh-CN" altLang="en-US" sz="1500" b="1" dirty="0">
              <a:solidFill>
                <a:schemeClr val="tx1"/>
              </a:solidFill>
            </a:endParaRPr>
          </a:p>
          <a:p>
            <a:r>
              <a:rPr lang="en-US" altLang="zh-CN" dirty="0"/>
              <a:t>            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75335" y="5071745"/>
            <a:ext cx="5011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ym typeface="+mn-ea"/>
              </a:rPr>
              <a:t>努力打造冲压智能无人化工厂</a:t>
            </a:r>
            <a:endParaRPr lang="zh-CN" altLang="en-US" sz="1200" dirty="0">
              <a:sym typeface="+mn-ea"/>
            </a:endParaRPr>
          </a:p>
          <a:p>
            <a:r>
              <a:rPr lang="en-US" altLang="zh-CN" sz="1200" dirty="0"/>
              <a:t>Strive to build an intelligent unmanned chemical factory for stamping</a:t>
            </a:r>
            <a:endParaRPr lang="en-US" altLang="zh-CN" sz="1200" dirty="0"/>
          </a:p>
        </p:txBody>
      </p:sp>
      <p:cxnSp>
        <p:nvCxnSpPr>
          <p:cNvPr id="10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7" name="文本框 7"/>
          <p:cNvSpPr txBox="1"/>
          <p:nvPr>
            <p:custDataLst>
              <p:tags r:id="rId5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8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8845" y="4109085"/>
            <a:ext cx="2666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It's not the end, it's the beginning!!</a:t>
            </a:r>
            <a:endParaRPr lang="zh-CN" altLang="en-US" sz="1200"/>
          </a:p>
        </p:txBody>
      </p:sp>
      <p:sp>
        <p:nvSpPr>
          <p:cNvPr id="3" name="文本框 2"/>
          <p:cNvSpPr txBox="1"/>
          <p:nvPr/>
        </p:nvSpPr>
        <p:spPr>
          <a:xfrm>
            <a:off x="7759700" y="1845945"/>
            <a:ext cx="1517015" cy="1551940"/>
          </a:xfrm>
          <a:prstGeom prst="rect">
            <a:avLst/>
          </a:prstGeom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zh-CN" altLang="en-US" sz="1000" dirty="0"/>
              <a:t>变更记录</a:t>
            </a:r>
            <a:endParaRPr lang="zh-CN" altLang="en-US" sz="1000" dirty="0"/>
          </a:p>
          <a:p>
            <a:r>
              <a:rPr lang="zh-CN" altLang="en-US" sz="1000" dirty="0"/>
              <a:t>制作：</a:t>
            </a:r>
            <a:r>
              <a:rPr lang="en-US" altLang="zh-CN" sz="1000" dirty="0">
                <a:sym typeface="+mn-ea"/>
              </a:rPr>
              <a:t>20240731 LY</a:t>
            </a:r>
            <a:endParaRPr lang="zh-CN" altLang="en-US" sz="1000" dirty="0"/>
          </a:p>
          <a:p>
            <a:r>
              <a:rPr lang="zh-CN" altLang="en-US" sz="1000" dirty="0"/>
              <a:t>第一次修改</a:t>
            </a:r>
            <a:endParaRPr lang="zh-CN" altLang="en-US" sz="1000" dirty="0"/>
          </a:p>
          <a:p>
            <a:endParaRPr lang="zh-CN" altLang="en-US" sz="1000" dirty="0"/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67"/>
          <p:cNvSpPr/>
          <p:nvPr/>
        </p:nvSpPr>
        <p:spPr>
          <a:xfrm>
            <a:off x="702945" y="775335"/>
            <a:ext cx="4199255" cy="4286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/>
          <a:p>
            <a:pPr eaLnBrk="0" hangingPunct="0">
              <a:lnSpc>
                <a:spcPct val="90000"/>
              </a:lnSpc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黑体" panose="02010609060101010101" pitchFamily="1" charset="-122"/>
              </a:rPr>
              <a:t>1.1、总公司介绍Head Office Introduction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黑体" panose="02010609060101010101" pitchFamily="1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943" y="1269365"/>
            <a:ext cx="8593455" cy="1938020"/>
          </a:xfrm>
          <a:prstGeom prst="rect">
            <a:avLst/>
          </a:prstGeom>
          <a:pattFill prst="pct75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lvl="0" fontAlgn="base"/>
            <a:r>
              <a:rPr lang="zh-CN" altLang="en-US" sz="1200" strike="noStrike" noProof="1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  <a:sym typeface="黑体" panose="02010609060101010101" pitchFamily="1" charset="-122"/>
              </a:rPr>
              <a:t> </a:t>
            </a:r>
            <a:r>
              <a:rPr lang="zh-CN" altLang="en-US" sz="1200" strike="noStrike" noProof="1">
                <a:solidFill>
                  <a:srgbClr val="191919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黑体" panose="02010609060101010101" pitchFamily="1" charset="-122"/>
              </a:rPr>
              <a:t>    我司是一家集工业机器人自主研发、生产、销售、服务、工贸企业的高新企业。</a:t>
            </a:r>
            <a:endParaRPr lang="zh-CN" altLang="en-US" sz="1200" strike="noStrike" noProof="1">
              <a:solidFill>
                <a:srgbClr val="191919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黑体" panose="02010609060101010101" pitchFamily="1" charset="-122"/>
            </a:endParaRPr>
          </a:p>
          <a:p>
            <a:pPr lvl="0" fontAlgn="base"/>
            <a:r>
              <a:rPr lang="zh-CN" altLang="en-US" sz="1200" strike="noStrike" noProof="1">
                <a:solidFill>
                  <a:srgbClr val="191919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黑体" panose="02010609060101010101" pitchFamily="1" charset="-122"/>
              </a:rPr>
              <a:t>  Our company is a high-tech enterprise integrating independent research and development, production, sales, service, industry and trade of industrial robots.</a:t>
            </a:r>
            <a:endParaRPr lang="zh-CN" altLang="en-US" sz="1200" strike="noStrike" noProof="1">
              <a:solidFill>
                <a:srgbClr val="191919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黑体" panose="02010609060101010101" pitchFamily="1" charset="-122"/>
            </a:endParaRPr>
          </a:p>
          <a:p>
            <a:pPr lvl="0" fontAlgn="base"/>
            <a:r>
              <a:rPr lang="en-US" altLang="zh-CN" sz="1200" strike="noStrike" noProof="1">
                <a:solidFill>
                  <a:srgbClr val="191919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黑体" panose="02010609060101010101" pitchFamily="1" charset="-122"/>
              </a:rPr>
              <a:t>    </a:t>
            </a:r>
            <a:r>
              <a:rPr lang="zh-CN" altLang="en-US" sz="1200" strike="noStrike" noProof="1">
                <a:solidFill>
                  <a:srgbClr val="191919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黑体" panose="02010609060101010101" pitchFamily="1" charset="-122"/>
              </a:rPr>
              <a:t>公司产品冲压摆臂机械手，冲压关节机械手，数控伺服送料机、精密整平机、重型开卷机、三坐标搬送机械手、拆垛/堆垛系统、机器人集成系统、自动化搬送系统等金属成形全系列的整厂自动化装备，能为金属成形智能制造工厂提供整体解决方案。</a:t>
            </a:r>
            <a:endParaRPr lang="zh-CN" altLang="en-US" sz="1200" strike="noStrike" noProof="1">
              <a:solidFill>
                <a:srgbClr val="191919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黑体" panose="02010609060101010101" pitchFamily="1" charset="-122"/>
            </a:endParaRPr>
          </a:p>
          <a:p>
            <a:pPr lvl="0" fontAlgn="base"/>
            <a:r>
              <a:rPr lang="zh-CN" altLang="en-US" sz="1200" strike="noStrike" noProof="1">
                <a:solidFill>
                  <a:srgbClr val="191919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黑体" panose="02010609060101010101" pitchFamily="1" charset="-122"/>
              </a:rPr>
              <a:t>    The company's products are stamping swing arm manipulators, stamping joint manipulators, CNC servo feeders, precision leveling machines, heavy-duty uncoilers, three-coordinate handling manipulators, destacking/stacking systems, robot integration systems, automatic handling systems and other metal forming whole plant automation equipment, which can provide overall solutions for metal forming intelligent manufacturing plants.</a:t>
            </a:r>
            <a:endParaRPr lang="zh-CN" altLang="en-US" sz="1200" strike="noStrike" noProof="1">
              <a:solidFill>
                <a:srgbClr val="191919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黑体" panose="02010609060101010101" pitchFamily="1" charset="-122"/>
            </a:endParaRPr>
          </a:p>
        </p:txBody>
      </p:sp>
      <p:cxnSp>
        <p:nvCxnSpPr>
          <p:cNvPr id="5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67"/>
          <p:cNvSpPr/>
          <p:nvPr/>
        </p:nvSpPr>
        <p:spPr>
          <a:xfrm>
            <a:off x="630555" y="213360"/>
            <a:ext cx="3490595" cy="3346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黑体" panose="02010609060101010101" pitchFamily="1" charset="-122"/>
              </a:rPr>
              <a:t>一、 企业简介 Company Profile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黑体" panose="02010609060101010101" pitchFamily="1" charset="-122"/>
            </a:endParaRPr>
          </a:p>
        </p:txBody>
      </p:sp>
      <p:sp>
        <p:nvSpPr>
          <p:cNvPr id="11269" name="Rectangle 67"/>
          <p:cNvSpPr/>
          <p:nvPr/>
        </p:nvSpPr>
        <p:spPr>
          <a:xfrm>
            <a:off x="631190" y="3393440"/>
            <a:ext cx="6234430" cy="492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黑体" panose="02010609060101010101" pitchFamily="1" charset="-122"/>
              </a:rPr>
              <a:t>1.2、核心竞争力和部分合作伙伴Core competencies and some partners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黑体" panose="02010609060101010101" pitchFamily="1" charset="-122"/>
            </a:endParaRPr>
          </a:p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黑体" panose="02010609060101010101" pitchFamily="1" charset="-122"/>
            </a:endParaRPr>
          </a:p>
        </p:txBody>
      </p:sp>
      <p:pic>
        <p:nvPicPr>
          <p:cNvPr id="11270" name="Picture 1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8201" y="4007168"/>
            <a:ext cx="1471612" cy="2189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976" y="4048443"/>
            <a:ext cx="1463675" cy="2189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10" descr="专利转让证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188" y="4089718"/>
            <a:ext cx="1392238" cy="2106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9" descr="专利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26" y="4198303"/>
            <a:ext cx="1235075" cy="202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826" y="4172268"/>
            <a:ext cx="1704975" cy="169386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7" name="文本框 7"/>
          <p:cNvSpPr txBox="1"/>
          <p:nvPr>
            <p:custDataLst>
              <p:tags r:id="rId7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54930" y="1335405"/>
            <a:ext cx="1845945" cy="1727835"/>
          </a:xfrm>
          <a:prstGeom prst="rect">
            <a:avLst/>
          </a:prstGeom>
        </p:spPr>
      </p:pic>
      <p:pic>
        <p:nvPicPr>
          <p:cNvPr id="12289" name="图片 5" descr="4444"/>
          <p:cNvPicPr>
            <a:picLocks noChangeAspect="1"/>
          </p:cNvPicPr>
          <p:nvPr/>
        </p:nvPicPr>
        <p:blipFill>
          <a:blip r:embed="rId3"/>
          <a:srcRect l="-14542" t="1538" r="11440" b="3406"/>
          <a:stretch>
            <a:fillRect/>
          </a:stretch>
        </p:blipFill>
        <p:spPr>
          <a:xfrm flipH="1">
            <a:off x="776358" y="2995613"/>
            <a:ext cx="1381125" cy="1206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Rectangle 67"/>
          <p:cNvSpPr/>
          <p:nvPr/>
        </p:nvSpPr>
        <p:spPr>
          <a:xfrm>
            <a:off x="741116" y="1917065"/>
            <a:ext cx="895350" cy="4445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10KG</a:t>
            </a:r>
            <a:endParaRPr lang="en-US" altLang="zh-CN" sz="14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292" name="Rectangle 67"/>
          <p:cNvSpPr/>
          <p:nvPr/>
        </p:nvSpPr>
        <p:spPr>
          <a:xfrm>
            <a:off x="661670" y="788670"/>
            <a:ext cx="3559810" cy="4445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黑体" panose="02010609060101010101" pitchFamily="1" charset="-122"/>
              </a:rPr>
              <a:t>2.1、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黑体" panose="02010609060101010101" pitchFamily="1" charset="-122"/>
              </a:rPr>
              <a:t>产品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黑体" panose="02010609060101010101" pitchFamily="1" charset="-122"/>
              </a:rPr>
              <a:t>分类Product Classification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黑体" panose="02010609060101010101" pitchFamily="1" charset="-122"/>
            </a:endParaRPr>
          </a:p>
        </p:txBody>
      </p:sp>
      <p:sp>
        <p:nvSpPr>
          <p:cNvPr id="12293" name="标题 1"/>
          <p:cNvSpPr>
            <a:spLocks noGrp="1"/>
          </p:cNvSpPr>
          <p:nvPr/>
        </p:nvSpPr>
        <p:spPr>
          <a:xfrm>
            <a:off x="712470" y="166370"/>
            <a:ext cx="3962400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二、产品介绍Product Introduction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  <p:pic>
        <p:nvPicPr>
          <p:cNvPr id="12295" name="图片 1" descr="059ce867e35ca88cbcad07e21b1ae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203" y="1543050"/>
            <a:ext cx="1370013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图片 1"/>
          <p:cNvPicPr>
            <a:picLocks noChangeAspect="1"/>
          </p:cNvPicPr>
          <p:nvPr/>
        </p:nvPicPr>
        <p:blipFill>
          <a:blip r:embed="rId5"/>
          <a:srcRect l="2452" r="-2452" b="16042"/>
          <a:stretch>
            <a:fillRect/>
          </a:stretch>
        </p:blipFill>
        <p:spPr>
          <a:xfrm>
            <a:off x="6895853" y="1557020"/>
            <a:ext cx="2146935" cy="1219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7" name="Rectangle 67"/>
          <p:cNvSpPr/>
          <p:nvPr/>
        </p:nvSpPr>
        <p:spPr>
          <a:xfrm>
            <a:off x="7975988" y="1131253"/>
            <a:ext cx="1354138" cy="4445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三合一送料机</a:t>
            </a:r>
            <a:endParaRPr lang="zh-CN" altLang="en-US" sz="14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303" name="Rectangle 67"/>
          <p:cNvSpPr/>
          <p:nvPr/>
        </p:nvSpPr>
        <p:spPr>
          <a:xfrm>
            <a:off x="5454403" y="5889625"/>
            <a:ext cx="1139825" cy="330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三次元</a:t>
            </a:r>
            <a:endParaRPr lang="zh-CN" altLang="en-US" sz="14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304" name="文本框 6"/>
          <p:cNvSpPr txBox="1"/>
          <p:nvPr/>
        </p:nvSpPr>
        <p:spPr>
          <a:xfrm>
            <a:off x="3151576" y="5937885"/>
            <a:ext cx="110807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二次元</a:t>
            </a:r>
            <a:endParaRPr lang="zh-CN" altLang="en-US" sz="14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306" name="Rectangle 67"/>
          <p:cNvSpPr/>
          <p:nvPr/>
        </p:nvSpPr>
        <p:spPr>
          <a:xfrm>
            <a:off x="4881880" y="969010"/>
            <a:ext cx="2520315" cy="4445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10/20/55/80/120KG</a:t>
            </a:r>
            <a:endParaRPr lang="zh-CN" altLang="en-US" sz="14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307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1135768" y="4292600"/>
            <a:ext cx="1851025" cy="14490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08" name="Rectangle 67"/>
          <p:cNvSpPr/>
          <p:nvPr/>
        </p:nvSpPr>
        <p:spPr>
          <a:xfrm>
            <a:off x="1304043" y="5732463"/>
            <a:ext cx="1354138" cy="4445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二合一送料机</a:t>
            </a:r>
            <a:endParaRPr lang="zh-CN" altLang="en-US" sz="14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309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5403" y="4365625"/>
            <a:ext cx="1692910" cy="1621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2228" y="1125220"/>
            <a:ext cx="1948180" cy="1938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图片 8" descr="caeb15ebe0a7a3f61eb2b9338c6131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4173" y="4516120"/>
            <a:ext cx="1746885" cy="1310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5" name="图片 1"/>
          <p:cNvPicPr>
            <a:picLocks noChangeAspect="1"/>
          </p:cNvPicPr>
          <p:nvPr/>
        </p:nvPicPr>
        <p:blipFill>
          <a:blip r:embed="rId10"/>
          <a:srcRect l="8997" t="24651" r="13040" b="12723"/>
          <a:stretch>
            <a:fillRect/>
          </a:stretch>
        </p:blipFill>
        <p:spPr>
          <a:xfrm>
            <a:off x="8264278" y="3071495"/>
            <a:ext cx="891540" cy="1109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67"/>
          <p:cNvSpPr/>
          <p:nvPr/>
        </p:nvSpPr>
        <p:spPr>
          <a:xfrm>
            <a:off x="7347585" y="5942330"/>
            <a:ext cx="2274570" cy="330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安全防护</a:t>
            </a:r>
            <a:r>
              <a:rPr lang="zh-CN" altLang="en-US" sz="10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Security protection</a:t>
            </a:r>
            <a:endParaRPr lang="zh-CN" altLang="en-US" sz="10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流程图: 终止 6"/>
          <p:cNvSpPr/>
          <p:nvPr/>
        </p:nvSpPr>
        <p:spPr>
          <a:xfrm>
            <a:off x="2896235" y="3256915"/>
            <a:ext cx="2258695" cy="1000125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冲压自动化服务</a:t>
            </a:r>
            <a:endParaRPr lang="zh-CN" altLang="en-US" sz="200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模块化设计</a:t>
            </a:r>
            <a:endParaRPr lang="zh-CN" altLang="en-US" sz="200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流程化管理</a:t>
            </a:r>
            <a:endParaRPr lang="zh-CN" altLang="en-US" sz="200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63" y="4365625"/>
            <a:ext cx="186118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67"/>
          <p:cNvSpPr/>
          <p:nvPr/>
        </p:nvSpPr>
        <p:spPr>
          <a:xfrm>
            <a:off x="3327471" y="1131570"/>
            <a:ext cx="852487" cy="4445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20KG</a:t>
            </a:r>
            <a:endParaRPr lang="en-US" altLang="zh-CN" sz="14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294" name="Rectangle 67"/>
          <p:cNvSpPr/>
          <p:nvPr/>
        </p:nvSpPr>
        <p:spPr>
          <a:xfrm>
            <a:off x="805568" y="4176395"/>
            <a:ext cx="887413" cy="4445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3KG/5KG</a:t>
            </a:r>
            <a:endParaRPr lang="en-US" altLang="zh-CN" sz="14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2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3" name="文本框 7"/>
          <p:cNvSpPr txBox="1"/>
          <p:nvPr>
            <p:custDataLst>
              <p:tags r:id="rId12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6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54930" y="3211195"/>
            <a:ext cx="27813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Stamping automation services</a:t>
            </a:r>
            <a:r>
              <a:rPr lang="en-US" altLang="zh-CN"/>
              <a:t> </a:t>
            </a:r>
            <a:r>
              <a:rPr lang="zh-CN" altLang="en-US"/>
              <a:t>Modular design</a:t>
            </a:r>
            <a:endParaRPr lang="zh-CN" altLang="en-US"/>
          </a:p>
          <a:p>
            <a:r>
              <a:rPr lang="zh-CN" altLang="en-US"/>
              <a:t>Process management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/>
        </p:nvSpPr>
        <p:spPr>
          <a:xfrm>
            <a:off x="683895" y="166370"/>
            <a:ext cx="4745990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三、自动线介绍Automatic line introduction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  <p:sp>
        <p:nvSpPr>
          <p:cNvPr id="16388" name="Rectangle 67"/>
          <p:cNvSpPr/>
          <p:nvPr/>
        </p:nvSpPr>
        <p:spPr>
          <a:xfrm>
            <a:off x="775335" y="764540"/>
            <a:ext cx="5826125" cy="33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3.1、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客户现场资料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表Customer Site Information Sheet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cxnSp>
        <p:nvCxnSpPr>
          <p:cNvPr id="10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1" name="文本框 7"/>
          <p:cNvSpPr txBox="1"/>
          <p:nvPr>
            <p:custDataLst>
              <p:tags r:id="rId1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2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323215" y="1357630"/>
          <a:ext cx="9226550" cy="2744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290"/>
                <a:gridCol w="833755"/>
                <a:gridCol w="835025"/>
                <a:gridCol w="844550"/>
                <a:gridCol w="922655"/>
                <a:gridCol w="922655"/>
                <a:gridCol w="922655"/>
                <a:gridCol w="922655"/>
                <a:gridCol w="922655"/>
                <a:gridCol w="922655"/>
              </a:tblGrid>
              <a:tr h="57912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/>
                        <a:t>工序一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工序二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工序三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工序四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工序五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工序六</a:t>
                      </a:r>
                      <a:endParaRPr lang="zh-CN" altLang="en-US" sz="16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工序七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工序八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工序九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</a:tr>
              <a:tr h="713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冲床吨位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/>
                        <a:t>260T</a:t>
                      </a:r>
                      <a:endParaRPr lang="en-US" altLang="zh-CN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260T</a:t>
                      </a:r>
                      <a:endParaRPr lang="en-US" altLang="zh-CN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260T</a:t>
                      </a:r>
                      <a:endParaRPr lang="en-US" altLang="zh-CN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260T</a:t>
                      </a:r>
                      <a:endParaRPr lang="en-US" altLang="zh-CN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260T</a:t>
                      </a:r>
                      <a:endParaRPr lang="en-US" altLang="zh-CN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260T</a:t>
                      </a:r>
                      <a:endParaRPr lang="en-US" altLang="zh-CN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260T</a:t>
                      </a:r>
                      <a:endParaRPr lang="en-US" altLang="zh-CN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</a:tr>
              <a:tr h="7378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/>
                        <a:t>台面高度（含脚杯）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</a:tr>
              <a:tr h="7137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下模高度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67"/>
          <p:cNvSpPr/>
          <p:nvPr/>
        </p:nvSpPr>
        <p:spPr>
          <a:xfrm>
            <a:off x="6319520" y="5907405"/>
            <a:ext cx="2419350" cy="33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p>
            <a:pPr eaLnBrk="0" hangingPunct="0">
              <a:lnSpc>
                <a:spcPct val="90000"/>
              </a:lnSpc>
            </a:pPr>
            <a:r>
              <a:rPr lang="zh-CN" altLang="en-US" sz="1600" u="sng">
                <a:latin typeface="方正姚体" panose="02010601030101010101" charset="-122"/>
                <a:ea typeface="方正姚体" panose="02010601030101010101" charset="-122"/>
              </a:rPr>
              <a:t>客户签字：</a:t>
            </a:r>
            <a:r>
              <a:rPr lang="en-US" altLang="zh-CN" sz="1600" u="sng">
                <a:latin typeface="方正姚体" panose="02010601030101010101" charset="-122"/>
                <a:ea typeface="方正姚体" panose="02010601030101010101" charset="-122"/>
              </a:rPr>
              <a:t>                                          </a:t>
            </a:r>
            <a:endParaRPr lang="zh-CN" altLang="en-US" sz="1600" u="sng"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1640840"/>
            <a:ext cx="8077200" cy="2914650"/>
          </a:xfrm>
          <a:prstGeom prst="rect">
            <a:avLst/>
          </a:prstGeom>
        </p:spPr>
      </p:pic>
      <p:sp>
        <p:nvSpPr>
          <p:cNvPr id="16388" name="Rectangle 67"/>
          <p:cNvSpPr/>
          <p:nvPr/>
        </p:nvSpPr>
        <p:spPr>
          <a:xfrm>
            <a:off x="747783" y="762953"/>
            <a:ext cx="5078413" cy="33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3.2、产线说明Description of the production line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66466" y="1701312"/>
            <a:ext cx="1409700" cy="46037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输</a:t>
            </a: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送带</a:t>
            </a:r>
            <a:endParaRPr lang="zh-CN" altLang="en-US" sz="1200" strike="noStrike" noProof="1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200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（客户可自备）</a:t>
            </a:r>
            <a:endParaRPr lang="zh-CN" altLang="en-US" sz="1200" strike="noStrike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9823" y="1628775"/>
            <a:ext cx="1201420" cy="275590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双工位料架</a:t>
            </a:r>
            <a:endParaRPr lang="zh-CN" altLang="en-US" sz="1200" strike="noStrike" noProof="1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13" name="直接箭头连接符 12"/>
          <p:cNvCxnSpPr>
            <a:stCxn id="6" idx="2"/>
          </p:cNvCxnSpPr>
          <p:nvPr/>
        </p:nvCxnSpPr>
        <p:spPr>
          <a:xfrm>
            <a:off x="1160842" y="1904386"/>
            <a:ext cx="46355" cy="166878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8047913" y="2132648"/>
            <a:ext cx="0" cy="93599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951730" y="1117283"/>
            <a:ext cx="1455420" cy="46037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en-US" altLang="zh-CN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5</a:t>
            </a:r>
            <a:r>
              <a:rPr lang="zh-CN" altLang="en-US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KG摆臂机</a:t>
            </a: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械</a:t>
            </a:r>
            <a:r>
              <a:rPr lang="zh-CN" altLang="en-US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手</a:t>
            </a:r>
            <a:endParaRPr lang="zh-CN" altLang="en-US" sz="1200" strike="noStrike" noProof="1" smtClean="0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en-US" altLang="zh-CN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[</a:t>
            </a:r>
            <a:r>
              <a:rPr lang="zh-CN" altLang="en-US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五轴</a:t>
            </a:r>
            <a:r>
              <a:rPr lang="en-US" altLang="zh-CN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]</a:t>
            </a:r>
            <a:endParaRPr lang="en-US" altLang="zh-CN" sz="1200" strike="noStrike" noProof="1" smtClean="0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9" name="直接箭头连接符 8"/>
          <p:cNvCxnSpPr>
            <a:stCxn id="3" idx="2"/>
          </p:cNvCxnSpPr>
          <p:nvPr/>
        </p:nvCxnSpPr>
        <p:spPr>
          <a:xfrm flipH="1">
            <a:off x="5671940" y="1577734"/>
            <a:ext cx="7620" cy="1511935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/>
          <p:nvPr/>
        </p:nvSpPr>
        <p:spPr>
          <a:xfrm>
            <a:off x="584835" y="5169535"/>
            <a:ext cx="3913505" cy="1061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342900" lvl="0" indent="-342900" algn="l" eaLnBrk="1" fontAlgn="base" hangingPunct="1"/>
            <a:r>
              <a:rPr lang="en-US" alt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2</a:t>
            </a:r>
            <a:r>
              <a:rPr lang="zh-CN" altLang="en-US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、动</a:t>
            </a:r>
            <a:r>
              <a:rPr 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作说明：</a:t>
            </a:r>
            <a:r>
              <a:rPr lang="en-US" alt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    </a:t>
            </a:r>
            <a:endParaRPr lang="en-US" altLang="zh-CN" sz="1200" strike="noStrike" noProof="1">
              <a:solidFill>
                <a:srgbClr val="000000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  <a:p>
            <a:pPr marL="342900" lvl="0" indent="-342900" algn="l" eaLnBrk="1" fontAlgn="base" hangingPunct="1"/>
            <a:r>
              <a:rPr lang="en-US" alt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a</a:t>
            </a:r>
            <a:r>
              <a:rPr lang="zh-CN" altLang="en-US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、</a:t>
            </a:r>
            <a:r>
              <a:rPr 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料架自动分张</a:t>
            </a:r>
            <a:r>
              <a:rPr lang="en-US" alt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/</a:t>
            </a:r>
            <a:r>
              <a:rPr 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双张检测</a:t>
            </a:r>
            <a:r>
              <a:rPr lang="en-US" alt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/</a:t>
            </a:r>
            <a:r>
              <a:rPr 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校正完成后，</a:t>
            </a:r>
            <a:endParaRPr lang="zh-CN" sz="1200" strike="noStrike" noProof="1">
              <a:solidFill>
                <a:srgbClr val="000000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  <a:p>
            <a:pPr marL="342900" lvl="0" indent="-342900" algn="l" eaLnBrk="1" fontAlgn="base" hangingPunct="1"/>
            <a:r>
              <a:rPr lang="en-US" alt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b</a:t>
            </a:r>
            <a:r>
              <a:rPr lang="zh-CN" altLang="en-US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、</a:t>
            </a:r>
            <a:r>
              <a:rPr 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通知机械手取料送料到第一台冲床，第一台冲床冲压冲压完</a:t>
            </a:r>
            <a:r>
              <a:rPr lang="zh-CN" sz="1200" strike="noStrike" noProof="1" smtClean="0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成后机械手取料送入</a:t>
            </a:r>
            <a:r>
              <a:rPr 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第二台冲床；</a:t>
            </a:r>
            <a:endParaRPr lang="zh-CN" sz="1200" strike="noStrike" noProof="1">
              <a:solidFill>
                <a:srgbClr val="000000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  <a:p>
            <a:pPr marL="342900" lvl="0" indent="-342900" algn="l" eaLnBrk="1" fontAlgn="base" hangingPunct="1"/>
            <a:r>
              <a:rPr lang="en-US" alt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c</a:t>
            </a:r>
            <a:r>
              <a:rPr lang="zh-CN" altLang="en-US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、</a:t>
            </a:r>
            <a:r>
              <a:rPr lang="zh-CN" sz="1200" strike="noStrike" noProof="1">
                <a:solidFill>
                  <a:srgbClr val="000000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以此类推，自动循环；</a:t>
            </a:r>
            <a:endParaRPr lang="zh-CN" sz="1200" strike="noStrike" noProof="1">
              <a:solidFill>
                <a:srgbClr val="000000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007537" y="1268559"/>
            <a:ext cx="863748" cy="275590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防护</a:t>
            </a: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栏</a:t>
            </a:r>
            <a:endParaRPr lang="zh-CN" altLang="en-US" sz="1200" strike="noStrike" noProof="1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33" name="直接箭头连接符 32"/>
          <p:cNvCxnSpPr>
            <a:stCxn id="32" idx="2"/>
          </p:cNvCxnSpPr>
          <p:nvPr/>
        </p:nvCxnSpPr>
        <p:spPr>
          <a:xfrm>
            <a:off x="3439094" y="1544342"/>
            <a:ext cx="288290" cy="2317115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631190" y="4812666"/>
            <a:ext cx="3789680" cy="275590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效率：</a:t>
            </a:r>
            <a:r>
              <a:rPr lang="en-US" altLang="zh-CN" sz="120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5~7S/PCS(</a:t>
            </a:r>
            <a:r>
              <a:rPr lang="zh-CN" altLang="en-US" sz="120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机械手取放时间</a:t>
            </a:r>
            <a:r>
              <a:rPr lang="en-US" altLang="zh-CN" sz="120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3S+</a:t>
            </a:r>
            <a:r>
              <a:rPr lang="zh-CN" altLang="en-US" sz="120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压机时间</a:t>
            </a:r>
            <a:r>
              <a:rPr lang="en-US" altLang="zh-CN" sz="120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2S)</a:t>
            </a:r>
            <a:endParaRPr lang="en-US" altLang="zh-CN" sz="1200" strike="noStrike" noProof="1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10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1" name="文本框 7"/>
          <p:cNvSpPr txBox="1"/>
          <p:nvPr>
            <p:custDataLst>
              <p:tags r:id="rId3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2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683895" y="166370"/>
            <a:ext cx="4745990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三、自动线介绍Automatic line introduction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617085" y="4707890"/>
          <a:ext cx="5126990" cy="159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"/>
                <a:gridCol w="1124585"/>
                <a:gridCol w="2353310"/>
                <a:gridCol w="468630"/>
                <a:gridCol w="751205"/>
              </a:tblGrid>
              <a:tr h="256540">
                <a:tc>
                  <a:txBody>
                    <a:bodyPr/>
                    <a:p>
                      <a:pPr algn="ctr"/>
                      <a:r>
                        <a:rPr lang="zh-CN" altLang="en-US" sz="800">
                          <a:solidFill>
                            <a:schemeClr val="tx1"/>
                          </a:solidFill>
                          <a:latin typeface="幼圆" panose="02010509060101010101" charset="-122"/>
                          <a:ea typeface="幼圆" panose="02010509060101010101" charset="-122"/>
                        </a:rPr>
                        <a:t>序号</a:t>
                      </a:r>
                      <a:endParaRPr lang="zh-CN" altLang="en-US" sz="800">
                        <a:solidFill>
                          <a:schemeClr val="tx1"/>
                        </a:solidFill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800">
                          <a:solidFill>
                            <a:schemeClr val="tx1"/>
                          </a:solidFill>
                          <a:latin typeface="幼圆" panose="02010509060101010101" charset="-122"/>
                          <a:ea typeface="幼圆" panose="02010509060101010101" charset="-122"/>
                        </a:rPr>
                        <a:t>设备清单</a:t>
                      </a:r>
                      <a:endParaRPr lang="zh-CN" altLang="en-US" sz="800">
                        <a:solidFill>
                          <a:schemeClr val="tx1"/>
                        </a:solidFill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solidFill>
                            <a:schemeClr val="tx1"/>
                          </a:solidFill>
                          <a:latin typeface="幼圆" panose="02010509060101010101" charset="-122"/>
                          <a:ea typeface="幼圆" panose="02010509060101010101" charset="-122"/>
                          <a:sym typeface="+mn-ea"/>
                        </a:rPr>
                        <a:t>设备型号</a:t>
                      </a:r>
                      <a:endParaRPr lang="zh-CN" altLang="en-US" sz="800" noProof="1" smtClean="0">
                        <a:solidFill>
                          <a:schemeClr val="tx1"/>
                        </a:solidFill>
                        <a:latin typeface="幼圆" panose="02010509060101010101" charset="-122"/>
                        <a:ea typeface="幼圆" panose="02010509060101010101" charset="-122"/>
                        <a:cs typeface="方正姚体" panose="02010601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noProof="1" smtClean="0">
                          <a:solidFill>
                            <a:schemeClr val="tx1"/>
                          </a:solidFill>
                          <a:latin typeface="幼圆" panose="02010509060101010101" charset="-122"/>
                          <a:ea typeface="幼圆" panose="02010509060101010101" charset="-122"/>
                          <a:cs typeface="方正姚体" panose="02010601030101010101" charset="-122"/>
                          <a:sym typeface="+mn-ea"/>
                        </a:rPr>
                        <a:t>数量</a:t>
                      </a:r>
                      <a:endParaRPr lang="zh-CN" altLang="en-US" sz="800" noProof="1" smtClean="0">
                        <a:solidFill>
                          <a:schemeClr val="tx1"/>
                        </a:solidFill>
                        <a:latin typeface="幼圆" panose="02010509060101010101" charset="-122"/>
                        <a:ea typeface="幼圆" panose="02010509060101010101" charset="-122"/>
                        <a:cs typeface="方正姚体" panose="02010601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800" noProof="1" smtClean="0">
                          <a:solidFill>
                            <a:schemeClr val="tx1"/>
                          </a:solidFill>
                          <a:latin typeface="幼圆" panose="02010509060101010101" charset="-122"/>
                          <a:ea typeface="幼圆" panose="02010509060101010101" charset="-122"/>
                          <a:cs typeface="方正姚体" panose="02010601030101010101" charset="-122"/>
                          <a:sym typeface="+mn-ea"/>
                        </a:rPr>
                        <a:t>备注</a:t>
                      </a:r>
                      <a:endParaRPr lang="zh-CN" altLang="en-US" sz="800" noProof="1" smtClean="0">
                        <a:solidFill>
                          <a:schemeClr val="tx1"/>
                        </a:solidFill>
                        <a:latin typeface="幼圆" panose="02010509060101010101" charset="-122"/>
                        <a:ea typeface="幼圆" panose="02010509060101010101" charset="-122"/>
                        <a:cs typeface="方正姚体" panose="02010601030101010101" charset="-122"/>
                        <a:sym typeface="+mn-ea"/>
                      </a:endParaRPr>
                    </a:p>
                  </a:txBody>
                  <a:tcPr/>
                </a:tc>
              </a:tr>
              <a:tr h="291465">
                <a:tc>
                  <a:txBody>
                    <a:bodyPr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smtClean="0">
                          <a:latin typeface="幼圆" panose="02010509060101010101" charset="-122"/>
                          <a:ea typeface="幼圆" panose="02010509060101010101" charset="-122"/>
                        </a:rPr>
                        <a:t>1</a:t>
                      </a:r>
                      <a:endParaRPr lang="en-US" altLang="zh-CN" sz="800" smtClean="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</a:rPr>
                        <a:t>双工位料架</a:t>
                      </a: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  <a:cs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  <a:sym typeface="+mn-ea"/>
                        </a:rPr>
                        <a:t>301010212-HXD-LJ-SX-66</a:t>
                      </a:r>
                      <a:endParaRPr lang="en-US" altLang="zh-CN" sz="800">
                        <a:latin typeface="幼圆" panose="02010509060101010101" charset="-122"/>
                        <a:ea typeface="幼圆" panose="02010509060101010101" charset="-122"/>
                        <a:cs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</a:rPr>
                        <a:t>台</a:t>
                      </a: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  <a:sym typeface="+mn-ea"/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p>
                      <a:pPr algn="ctr"/>
                      <a:r>
                        <a:rPr lang="en-US" altLang="zh-CN" sz="800" smtClean="0">
                          <a:latin typeface="幼圆" panose="02010509060101010101" charset="-122"/>
                          <a:ea typeface="幼圆" panose="02010509060101010101" charset="-122"/>
                        </a:rPr>
                        <a:t>2</a:t>
                      </a:r>
                      <a:endParaRPr lang="en-US" altLang="zh-CN" sz="800" smtClean="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5</a:t>
                      </a:r>
                      <a:r>
                        <a:rPr lang="zh-CN" altLang="en-US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KG摆臂</a:t>
                      </a:r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</a:rPr>
                        <a:t>机械手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[</a:t>
                      </a:r>
                      <a:r>
                        <a:rPr lang="zh-CN" altLang="en-US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五轴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]</a:t>
                      </a:r>
                      <a:endParaRPr lang="en-US" altLang="zh-CN" sz="800" smtClean="0">
                        <a:ln>
                          <a:noFill/>
                        </a:ln>
                        <a:effectLst/>
                        <a:uLnTx/>
                        <a:uFillTx/>
                        <a:latin typeface="方正姚体" panose="02010601030101010101" charset="-122"/>
                        <a:ea typeface="方正姚体" panose="02010601030101010101" charset="-122"/>
                        <a:cs typeface="方正姚体" panose="02010601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</a:rPr>
                        <a:t>302020010-QF-5045-S6-5(5KG智能摆臂机械手)</a:t>
                      </a: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>
                          <a:latin typeface="幼圆" panose="02010509060101010101" charset="-122"/>
                          <a:ea typeface="幼圆" panose="02010509060101010101" charset="-122"/>
                        </a:rPr>
                        <a:t>5</a:t>
                      </a:r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</a:rPr>
                        <a:t>台</a:t>
                      </a: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endParaRPr lang="en-US" altLang="zh-CN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</a:tr>
              <a:tr h="276225">
                <a:tc>
                  <a:txBody>
                    <a:bodyPr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smtClean="0">
                          <a:latin typeface="幼圆" panose="02010509060101010101" charset="-122"/>
                          <a:ea typeface="幼圆" panose="02010509060101010101" charset="-122"/>
                        </a:rPr>
                        <a:t>3</a:t>
                      </a:r>
                      <a:endParaRPr lang="en-US" altLang="zh-CN" sz="800" smtClean="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5</a:t>
                      </a:r>
                      <a:r>
                        <a:rPr lang="zh-CN" altLang="en-US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KG摆臂</a:t>
                      </a:r>
                      <a:r>
                        <a:rPr lang="zh-CN" altLang="en-US" sz="800" smtClean="0">
                          <a:solidFill>
                            <a:srgbClr val="000000"/>
                          </a:solidFill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  <a:sym typeface="+mn-ea"/>
                        </a:rPr>
                        <a:t>机械手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[</a:t>
                      </a:r>
                      <a:r>
                        <a:rPr lang="zh-CN" altLang="en-US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四轴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方正姚体" panose="02010601030101010101" charset="-122"/>
                          <a:ea typeface="方正姚体" panose="02010601030101010101" charset="-122"/>
                          <a:cs typeface="方正姚体" panose="02010601030101010101" charset="-122"/>
                          <a:sym typeface="+mn-ea"/>
                        </a:rPr>
                        <a:t>]</a:t>
                      </a:r>
                      <a:endParaRPr lang="en-US" altLang="zh-CN" sz="800" smtClean="0">
                        <a:ln>
                          <a:noFill/>
                        </a:ln>
                        <a:effectLst/>
                        <a:uLnTx/>
                        <a:uFillTx/>
                        <a:latin typeface="方正姚体" panose="02010601030101010101" charset="-122"/>
                        <a:ea typeface="方正姚体" panose="02010601030101010101" charset="-122"/>
                        <a:cs typeface="方正姚体" panose="02010601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</a:rPr>
                        <a:t>302020009-QF-5045-S6-4(5KG智能摆臂机械手)</a:t>
                      </a: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  <a:cs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</a:rPr>
                        <a:t>2</a:t>
                      </a:r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</a:rPr>
                        <a:t>台</a:t>
                      </a: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  <a:cs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endParaRPr lang="en-US" altLang="zh-CN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</a:tr>
              <a:tr h="221615">
                <a:tc>
                  <a:txBody>
                    <a:bodyPr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smtClean="0">
                          <a:latin typeface="幼圆" panose="02010509060101010101" charset="-122"/>
                          <a:ea typeface="幼圆" panose="02010509060101010101" charset="-122"/>
                        </a:rPr>
                        <a:t>4</a:t>
                      </a:r>
                      <a:endParaRPr lang="en-US" altLang="zh-CN" sz="800" smtClean="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800" smtClean="0">
                          <a:solidFill>
                            <a:srgbClr val="000000"/>
                          </a:solidFill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  <a:sym typeface="+mn-ea"/>
                        </a:rPr>
                        <a:t>翻转</a:t>
                      </a:r>
                      <a:endParaRPr lang="zh-CN" sz="800">
                        <a:solidFill>
                          <a:srgbClr val="000000"/>
                        </a:solidFill>
                        <a:latin typeface="幼圆" panose="02010509060101010101" charset="-122"/>
                        <a:ea typeface="幼圆" panose="02010509060101010101" charset="-122"/>
                        <a:cs typeface="幼圆" panose="020105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  <a:sym typeface="+mn-ea"/>
                        </a:rPr>
                        <a:t>2000*400*900</a:t>
                      </a: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</a:rPr>
                        <a:t>台</a:t>
                      </a: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800">
                        <a:latin typeface="幼圆" panose="02010509060101010101" charset="-122"/>
                        <a:ea typeface="幼圆" panose="02010509060101010101" charset="-122"/>
                        <a:cs typeface="幼圆" panose="02010509060101010101" charset="-122"/>
                      </a:endParaRPr>
                    </a:p>
                  </a:txBody>
                  <a:tcPr/>
                </a:tc>
              </a:tr>
              <a:tr h="273685">
                <a:tc>
                  <a:txBody>
                    <a:bodyPr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smtClean="0">
                          <a:latin typeface="幼圆" panose="02010509060101010101" charset="-122"/>
                          <a:ea typeface="幼圆" panose="02010509060101010101" charset="-122"/>
                        </a:rPr>
                        <a:t>5</a:t>
                      </a:r>
                      <a:endParaRPr lang="en-US" altLang="zh-CN" sz="800" smtClean="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</a:rPr>
                        <a:t>选配线槽</a:t>
                      </a:r>
                      <a:r>
                        <a:rPr lang="en-US" altLang="zh-CN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</a:rPr>
                        <a:t>/</a:t>
                      </a:r>
                      <a:r>
                        <a:rPr lang="zh-CN" altLang="en-US" sz="800">
                          <a:latin typeface="幼圆" panose="02010509060101010101" charset="-122"/>
                          <a:ea typeface="幼圆" panose="02010509060101010101" charset="-122"/>
                          <a:cs typeface="幼圆" panose="02010509060101010101" charset="-122"/>
                        </a:rPr>
                        <a:t>护栏</a:t>
                      </a:r>
                      <a:endParaRPr lang="zh-CN" altLang="en-US" sz="800">
                        <a:latin typeface="幼圆" panose="02010509060101010101" charset="-122"/>
                        <a:ea typeface="幼圆" panose="02010509060101010101" charset="-122"/>
                        <a:cs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6896100" y="1117283"/>
            <a:ext cx="1455420" cy="46037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en-US" altLang="zh-CN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5</a:t>
            </a:r>
            <a:r>
              <a:rPr lang="zh-CN" altLang="en-US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KG</a:t>
            </a:r>
            <a:r>
              <a:rPr lang="zh-CN" altLang="en-US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摆臂机</a:t>
            </a: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械</a:t>
            </a:r>
            <a:r>
              <a:rPr lang="zh-CN" altLang="en-US" sz="1200" strike="noStrike" noProof="1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手</a:t>
            </a:r>
            <a:endParaRPr lang="zh-CN" altLang="en-US" sz="1200" strike="noStrike" noProof="1" smtClean="0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en-US" altLang="zh-CN" sz="1200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[</a:t>
            </a:r>
            <a:r>
              <a:rPr lang="zh-CN" altLang="en-US" sz="1200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四轴</a:t>
            </a:r>
            <a:r>
              <a:rPr lang="en-US" altLang="zh-CN" sz="1200" smtClean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]</a:t>
            </a:r>
            <a:endParaRPr lang="zh-CN" altLang="en-US" sz="1200" strike="noStrike" noProof="1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19" name="直接箭头连接符 18"/>
          <p:cNvCxnSpPr>
            <a:stCxn id="18" idx="2"/>
          </p:cNvCxnSpPr>
          <p:nvPr/>
        </p:nvCxnSpPr>
        <p:spPr>
          <a:xfrm>
            <a:off x="7623733" y="1577658"/>
            <a:ext cx="64135" cy="1203325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655695" y="4198938"/>
            <a:ext cx="3622040" cy="275590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注：冲床操作面</a:t>
            </a: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板可能有干涉，需要根据设备</a:t>
            </a:r>
            <a:r>
              <a:rPr lang="zh-CN" altLang="en-US" sz="1200" strike="noStrike" noProof="1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上移</a:t>
            </a:r>
            <a:endParaRPr lang="zh-CN" altLang="en-US" sz="1200" strike="noStrike" noProof="1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845" y="3474720"/>
            <a:ext cx="1450340" cy="1080770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 flipV="1">
            <a:off x="7255630" y="3932949"/>
            <a:ext cx="1728470" cy="28829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5" descr="4444"/>
          <p:cNvPicPr>
            <a:picLocks noChangeAspect="1"/>
          </p:cNvPicPr>
          <p:nvPr/>
        </p:nvPicPr>
        <p:blipFill>
          <a:blip r:embed="rId1"/>
          <a:srcRect l="-14542" t="1538" r="11440" b="3406"/>
          <a:stretch>
            <a:fillRect/>
          </a:stretch>
        </p:blipFill>
        <p:spPr>
          <a:xfrm flipH="1">
            <a:off x="1060768" y="1781175"/>
            <a:ext cx="2922588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Rectangle 67"/>
          <p:cNvSpPr/>
          <p:nvPr/>
        </p:nvSpPr>
        <p:spPr>
          <a:xfrm>
            <a:off x="884556" y="881063"/>
            <a:ext cx="2489200" cy="4429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4.1、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摆臂机械手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介绍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sp>
        <p:nvSpPr>
          <p:cNvPr id="25" name="TextBox 26"/>
          <p:cNvSpPr txBox="1"/>
          <p:nvPr/>
        </p:nvSpPr>
        <p:spPr>
          <a:xfrm>
            <a:off x="4429443" y="3443288"/>
            <a:ext cx="4714875" cy="521970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p>
            <a:pPr lvl="0" algn="l" fontAlgn="base"/>
            <a:r>
              <a:rPr lang="en-US" altLang="x-none" sz="1400" strike="noStrike" noProof="1" dirty="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4）翻转轴：实现产品正反单独各180度翻转，解决产品工艺间的翻转与倾斜放料（选配）。（四轴无此项）</a:t>
            </a:r>
            <a:endParaRPr lang="en-US" altLang="x-none" sz="1400" strike="noStrike" noProof="1" dirty="0">
              <a:solidFill>
                <a:schemeClr val="tx1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26" name="TextBox 32"/>
          <p:cNvSpPr txBox="1"/>
          <p:nvPr/>
        </p:nvSpPr>
        <p:spPr>
          <a:xfrm>
            <a:off x="4429443" y="4029075"/>
            <a:ext cx="4714875" cy="521970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p>
            <a:pPr lvl="0" algn="l" fontAlgn="base"/>
            <a:r>
              <a:rPr lang="en-US" altLang="x-none" sz="1400" strike="noStrike" noProof="1" dirty="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5）旋转轴（摆动轴）：实现产品在两位之间的左右传递。（±179°）</a:t>
            </a:r>
            <a:endParaRPr lang="en-US" altLang="x-none" sz="1400" strike="noStrike" noProof="1" dirty="0">
              <a:solidFill>
                <a:schemeClr val="tx1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4" name="TextBox 27"/>
          <p:cNvSpPr txBox="1"/>
          <p:nvPr/>
        </p:nvSpPr>
        <p:spPr>
          <a:xfrm>
            <a:off x="4429443" y="1454150"/>
            <a:ext cx="4714875" cy="521970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t">
            <a:spAutoFit/>
          </a:bodyPr>
          <a:p>
            <a:pPr lvl="0" indent="0" fontAlgn="base"/>
            <a:r>
              <a:rPr lang="en-US" altLang="x-none" sz="1400" strike="noStrike" noProof="1" dirty="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1</a:t>
            </a:r>
            <a:r>
              <a:rPr lang="zh-CN" altLang="en-US" sz="1400" strike="noStrike" noProof="1" dirty="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）上下轴：实现产品向上取料与向下定位放料，以及两工序之间工作面之间的高度差。（</a:t>
            </a:r>
            <a:r>
              <a:rPr lang="en-US" altLang="zh-CN" sz="1400" strike="noStrike" noProof="1" dirty="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0-340mm</a:t>
            </a:r>
            <a:r>
              <a:rPr lang="zh-CN" altLang="en-US" sz="1400" strike="noStrike" noProof="1" dirty="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）</a:t>
            </a:r>
            <a:endParaRPr lang="zh-CN" altLang="en-US" sz="1400" strike="noStrike" noProof="1" dirty="0">
              <a:solidFill>
                <a:schemeClr val="tx1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4429443" y="2624138"/>
            <a:ext cx="4714875" cy="737235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p>
            <a:pPr lvl="0" algn="l" fontAlgn="base"/>
            <a:r>
              <a:rPr lang="en-US" altLang="x-none" sz="1400" strike="noStrike" noProof="1" dirty="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3）前后轴（伸缩轴）：实现产品在两工位间的灵活传递，机器人在两冲床间的灵活摆放，距离变化通过此轴的伸缩来调整。（1200-1650mm）</a:t>
            </a:r>
            <a:endParaRPr lang="en-US" altLang="x-none" sz="1400" strike="noStrike" noProof="1" dirty="0">
              <a:solidFill>
                <a:schemeClr val="tx1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4429443" y="2022475"/>
            <a:ext cx="4714875" cy="521970"/>
          </a:xfrm>
          <a:prstGeom prst="rect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p>
            <a:pPr lvl="0" algn="l" fontAlgn="base"/>
            <a:r>
              <a:rPr lang="en-US" altLang="x-none" sz="1400" strike="noStrike" noProof="1" dirty="0">
                <a:solidFill>
                  <a:schemeClr val="tx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2）校正轴（机头旋转轴）：实现产品在两工位间方向调整，与伸缩轴配合，实现快速准确定位。（0-360°）</a:t>
            </a:r>
            <a:endParaRPr lang="en-US" altLang="x-none" sz="1400" strike="noStrike" noProof="1" dirty="0">
              <a:solidFill>
                <a:schemeClr val="tx1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10" name="直角上箭头 9"/>
          <p:cNvSpPr/>
          <p:nvPr/>
        </p:nvSpPr>
        <p:spPr>
          <a:xfrm rot="10800000">
            <a:off x="1946593" y="1714500"/>
            <a:ext cx="2482850" cy="490538"/>
          </a:xfrm>
          <a:prstGeom prst="bentUpArrow">
            <a:avLst>
              <a:gd name="adj1" fmla="val 5821"/>
              <a:gd name="adj2" fmla="val 7313"/>
              <a:gd name="adj3" fmla="val 2054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1" name="直角上箭头 10"/>
          <p:cNvSpPr/>
          <p:nvPr/>
        </p:nvSpPr>
        <p:spPr>
          <a:xfrm rot="10800000" flipV="1">
            <a:off x="2299018" y="2625725"/>
            <a:ext cx="2130425" cy="1154113"/>
          </a:xfrm>
          <a:prstGeom prst="bentUpArrow">
            <a:avLst>
              <a:gd name="adj1" fmla="val 2590"/>
              <a:gd name="adj2" fmla="val 4116"/>
              <a:gd name="adj3" fmla="val 123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2" name="直角上箭头 11"/>
          <p:cNvSpPr/>
          <p:nvPr/>
        </p:nvSpPr>
        <p:spPr>
          <a:xfrm rot="10800000" flipV="1">
            <a:off x="2618106" y="2436813"/>
            <a:ext cx="1811338" cy="569913"/>
          </a:xfrm>
          <a:prstGeom prst="bentUpArrow">
            <a:avLst>
              <a:gd name="adj1" fmla="val 5148"/>
              <a:gd name="adj2" fmla="val 8970"/>
              <a:gd name="adj3" fmla="val 2054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4" name="直角上箭头 13"/>
          <p:cNvSpPr/>
          <p:nvPr/>
        </p:nvSpPr>
        <p:spPr>
          <a:xfrm rot="10800000" flipV="1">
            <a:off x="1897381" y="3309938"/>
            <a:ext cx="2532063" cy="1012825"/>
          </a:xfrm>
          <a:prstGeom prst="bentUpArrow">
            <a:avLst>
              <a:gd name="adj1" fmla="val 2092"/>
              <a:gd name="adj2" fmla="val 4741"/>
              <a:gd name="adj3" fmla="val 136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5" name="下箭头 14"/>
          <p:cNvSpPr/>
          <p:nvPr/>
        </p:nvSpPr>
        <p:spPr>
          <a:xfrm rot="5400000">
            <a:off x="3662681" y="1535113"/>
            <a:ext cx="179388" cy="1354138"/>
          </a:xfrm>
          <a:prstGeom prst="downArrow">
            <a:avLst>
              <a:gd name="adj1" fmla="val 20264"/>
              <a:gd name="adj2" fmla="val 817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" name="文本框 1"/>
          <p:cNvSpPr txBox="1"/>
          <p:nvPr/>
        </p:nvSpPr>
        <p:spPr>
          <a:xfrm>
            <a:off x="1060768" y="5081588"/>
            <a:ext cx="7970838" cy="9709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1" smtClean="0">
                <a:ln>
                  <a:noFill/>
                </a:ln>
                <a:solidFill>
                  <a:srgbClr val="020003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☑</a:t>
            </a:r>
            <a:r>
              <a:rPr kumimoji="0" lang="zh-CN" altLang="en-US" sz="11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自主开发控制系统</a:t>
            </a:r>
            <a:r>
              <a:rPr kumimoji="0" lang="zh-CN" altLang="en-US" sz="1100" b="0" i="0" u="none" strike="noStrike" kern="1200" cap="none" spc="0" normalizeH="0" baseline="0" noProof="1" smtClean="0">
                <a:ln>
                  <a:noFill/>
                </a:ln>
                <a:solidFill>
                  <a:srgbClr val="020003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，实现五轴联动控制，针对冲压行业送料特点自动生成最优运动轨迹，高效平稳；</a:t>
            </a:r>
            <a:endParaRPr kumimoji="0" lang="zh-CN" altLang="en-US" sz="1100" b="0" i="0" u="none" strike="noStrike" kern="1200" cap="none" spc="0" normalizeH="0" baseline="0" noProof="1" smtClean="0">
              <a:ln>
                <a:noFill/>
              </a:ln>
              <a:solidFill>
                <a:srgbClr val="020003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1" smtClean="0">
                <a:ln>
                  <a:noFill/>
                </a:ln>
                <a:solidFill>
                  <a:srgbClr val="020003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☑</a:t>
            </a:r>
            <a:r>
              <a:rPr kumimoji="0" lang="zh-CN" altLang="en-US" sz="11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五轴全部采用绝对值伺服电机</a:t>
            </a:r>
            <a:r>
              <a:rPr kumimoji="0" lang="zh-CN" altLang="en-US" sz="1100" b="0" i="0" u="none" strike="noStrike" kern="1200" cap="none" spc="0" normalizeH="0" baseline="0" noProof="1" smtClean="0">
                <a:ln>
                  <a:noFill/>
                </a:ln>
                <a:solidFill>
                  <a:srgbClr val="020003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，具备</a:t>
            </a:r>
            <a:r>
              <a:rPr kumimoji="0" lang="zh-CN" altLang="en-US" sz="1100" b="0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掉电记忆位置功能</a:t>
            </a:r>
            <a:r>
              <a:rPr kumimoji="0" lang="zh-CN" altLang="en-US" sz="1100" b="0" i="0" u="none" strike="noStrike" kern="1200" cap="none" spc="0" normalizeH="0" baseline="0" noProof="1" smtClean="0">
                <a:ln>
                  <a:noFill/>
                </a:ln>
                <a:solidFill>
                  <a:srgbClr val="020003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，避免复位回原点困扰；</a:t>
            </a:r>
            <a:endParaRPr kumimoji="0" lang="zh-CN" altLang="en-US" sz="1100" b="0" i="0" u="none" strike="noStrike" kern="1200" cap="none" spc="0" normalizeH="0" baseline="0" noProof="1" smtClean="0">
              <a:ln>
                <a:noFill/>
              </a:ln>
              <a:solidFill>
                <a:srgbClr val="020003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100" strike="noStrike" noProof="1" smtClean="0">
                <a:ln>
                  <a:noFill/>
                </a:ln>
                <a:solidFill>
                  <a:srgbClr val="020003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☑</a:t>
            </a:r>
            <a:r>
              <a:rPr kumimoji="0" lang="zh-CN" altLang="en-US" sz="11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采用德国机器人专用线缆</a:t>
            </a:r>
            <a:r>
              <a:rPr kumimoji="0" lang="zh-CN" altLang="en-US" sz="1100" b="0" i="0" u="none" strike="noStrike" kern="1200" cap="none" spc="0" normalizeH="0" baseline="0" noProof="1" smtClean="0">
                <a:ln>
                  <a:noFill/>
                </a:ln>
                <a:solidFill>
                  <a:srgbClr val="020003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，寿命长，线路优化，整体性能卓越；</a:t>
            </a:r>
            <a:endParaRPr kumimoji="0" lang="zh-CN" altLang="en-US" sz="1100" b="0" i="0" u="none" strike="noStrike" kern="1200" cap="none" spc="0" normalizeH="0" baseline="0" noProof="1" smtClean="0">
              <a:ln>
                <a:noFill/>
              </a:ln>
              <a:solidFill>
                <a:srgbClr val="020003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1" smtClean="0">
                <a:ln>
                  <a:noFill/>
                </a:ln>
                <a:solidFill>
                  <a:srgbClr val="020003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☑</a:t>
            </a:r>
            <a:r>
              <a:rPr kumimoji="0" lang="zh-CN" altLang="en-US" sz="11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摆动减速机采用</a:t>
            </a:r>
            <a:r>
              <a:rPr kumimoji="0" lang="en-US" altLang="zh-CN" sz="11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RV</a:t>
            </a:r>
            <a:r>
              <a:rPr kumimoji="0" lang="zh-CN" altLang="en-US" sz="11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减速机</a:t>
            </a:r>
            <a:r>
              <a:rPr kumimoji="0" lang="zh-CN" altLang="en-US" sz="1100" b="0" i="0" u="none" strike="noStrike" kern="1200" cap="none" spc="0" normalizeH="0" baseline="0" noProof="1" smtClean="0">
                <a:ln>
                  <a:noFill/>
                </a:ln>
                <a:solidFill>
                  <a:srgbClr val="020003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，耐冲击力强，性能卓越；校正采用谐波减速机，精度高；</a:t>
            </a:r>
            <a:endParaRPr kumimoji="0" lang="zh-CN" altLang="en-US" sz="1100" b="0" i="0" u="none" strike="noStrike" kern="1200" cap="none" spc="0" normalizeH="0" baseline="0" noProof="1" smtClean="0">
              <a:ln>
                <a:noFill/>
              </a:ln>
              <a:solidFill>
                <a:srgbClr val="020003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11272" name="标题 1"/>
          <p:cNvSpPr>
            <a:spLocks noGrp="1"/>
          </p:cNvSpPr>
          <p:nvPr/>
        </p:nvSpPr>
        <p:spPr>
          <a:xfrm>
            <a:off x="669290" y="166370"/>
            <a:ext cx="4022725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四、设备介绍Equipment introduction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cxnSp>
        <p:nvCxnSpPr>
          <p:cNvPr id="16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7" name="文本框 7"/>
          <p:cNvSpPr txBox="1"/>
          <p:nvPr>
            <p:custDataLst>
              <p:tags r:id="rId3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7315" y="1268730"/>
            <a:ext cx="4343400" cy="4162425"/>
          </a:xfrm>
          <a:prstGeom prst="rect">
            <a:avLst/>
          </a:prstGeom>
        </p:spPr>
      </p:pic>
      <p:sp>
        <p:nvSpPr>
          <p:cNvPr id="16387" name="Rectangle 67"/>
          <p:cNvSpPr/>
          <p:nvPr/>
        </p:nvSpPr>
        <p:spPr>
          <a:xfrm>
            <a:off x="819785" y="835025"/>
            <a:ext cx="5668010" cy="33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4.2、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双工位料架简介</a:t>
            </a: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Introduction to the double-station rack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91806" y="5127784"/>
            <a:ext cx="1127125" cy="521970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双张检测控制器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70330" y="2426335"/>
            <a:ext cx="758825" cy="30670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A</a:t>
            </a: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仓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143443" y="2579688"/>
            <a:ext cx="1165225" cy="417513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6175059" y="4580891"/>
            <a:ext cx="1873885" cy="79121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25868" y="3500280"/>
            <a:ext cx="1047750" cy="30670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双张检测</a:t>
            </a:r>
            <a:endParaRPr lang="zh-CN" altLang="en-US" sz="1200" strike="noStrike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273618" y="3284538"/>
            <a:ext cx="2101850" cy="40005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278255" y="1555592"/>
            <a:ext cx="1035050" cy="30670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取料</a:t>
            </a: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部分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04481" y="1728629"/>
            <a:ext cx="1050925" cy="30670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校正台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36281" y="3629660"/>
            <a:ext cx="758825" cy="30670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B</a:t>
            </a: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仓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2287906" y="1754823"/>
            <a:ext cx="2375535" cy="66548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4591686" y="3716338"/>
            <a:ext cx="3600450" cy="62611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8191818" y="4221005"/>
            <a:ext cx="1050925" cy="30670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触摸屏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23" name="直接箭头连接符 22"/>
          <p:cNvCxnSpPr>
            <a:stCxn id="12" idx="1"/>
          </p:cNvCxnSpPr>
          <p:nvPr/>
        </p:nvCxnSpPr>
        <p:spPr>
          <a:xfrm flipH="1" flipV="1">
            <a:off x="6463666" y="3644900"/>
            <a:ext cx="1872615" cy="13843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1" idx="1"/>
          </p:cNvCxnSpPr>
          <p:nvPr/>
        </p:nvCxnSpPr>
        <p:spPr>
          <a:xfrm flipH="1">
            <a:off x="5527676" y="1882140"/>
            <a:ext cx="2376805" cy="1114425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507163" y="908686"/>
            <a:ext cx="2970213" cy="33718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en-US" altLang="zh-CN" sz="1600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AB</a:t>
            </a:r>
            <a:r>
              <a:rPr lang="zh-CN" altLang="en-US" sz="1600" strike="noStrike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仓瞬间切换，换仓不停线</a:t>
            </a:r>
            <a:endParaRPr lang="zh-CN" altLang="en-US" sz="1600" strike="noStrike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32143" y="4859338"/>
            <a:ext cx="1681163" cy="1168400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分张方式：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pPr lvl="0" algn="l" fontAlgn="base">
              <a:buClrTx/>
              <a:buSzTx/>
              <a:buFont typeface="Arial" panose="020B0604020202020204" pitchFamily="34" charset="0"/>
              <a:defRPr/>
            </a:pPr>
            <a:r>
              <a:rPr lang="en-US" altLang="zh-CN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1/</a:t>
            </a: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磁力分张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pPr lvl="0" algn="l" fontAlgn="base">
              <a:buClrTx/>
              <a:buSzTx/>
              <a:buFont typeface="Arial" panose="020B0604020202020204" pitchFamily="34" charset="0"/>
              <a:defRPr/>
            </a:pPr>
            <a:r>
              <a:rPr lang="en-US" altLang="zh-CN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2/</a:t>
            </a: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吹气分张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pPr lvl="0" algn="l" fontAlgn="base">
              <a:buClrTx/>
              <a:buSzTx/>
              <a:buFont typeface="Arial" panose="020B0604020202020204" pitchFamily="34" charset="0"/>
              <a:defRPr/>
            </a:pPr>
            <a:r>
              <a:rPr lang="en-US" altLang="zh-CN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3/</a:t>
            </a: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弯曲抖料分张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pPr lvl="0" algn="l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根据不同产品配置</a:t>
            </a:r>
            <a:endParaRPr lang="zh-CN" altLang="en-US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2138" y="4333876"/>
            <a:ext cx="1681163" cy="30670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电源：</a:t>
            </a:r>
            <a:r>
              <a:rPr lang="en-US" altLang="zh-CN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380V/50</a:t>
            </a:r>
            <a:r>
              <a:rPr lang="en-US" altLang="zh-CN" sz="1400" strike="noStrike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hz</a:t>
            </a:r>
            <a:endParaRPr lang="en-US" altLang="zh-CN" sz="1400" strike="noStrike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cxnSp>
        <p:nvCxnSpPr>
          <p:cNvPr id="20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21" name="文本框 7"/>
          <p:cNvSpPr txBox="1"/>
          <p:nvPr>
            <p:custDataLst>
              <p:tags r:id="rId4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2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11272" name="标题 1"/>
          <p:cNvSpPr>
            <a:spLocks noGrp="1"/>
          </p:cNvSpPr>
          <p:nvPr/>
        </p:nvSpPr>
        <p:spPr>
          <a:xfrm>
            <a:off x="669290" y="166370"/>
            <a:ext cx="3695700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四、设备介绍</a:t>
            </a: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Equipment introduction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67"/>
          <p:cNvSpPr/>
          <p:nvPr>
            <p:custDataLst>
              <p:tags r:id="rId1"/>
            </p:custDataLst>
          </p:nvPr>
        </p:nvSpPr>
        <p:spPr>
          <a:xfrm>
            <a:off x="775088" y="676275"/>
            <a:ext cx="2489200" cy="44259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p>
            <a:pPr eaLnBrk="0" hangingPunct="0">
              <a:lnSpc>
                <a:spcPct val="90000"/>
              </a:lnSpc>
            </a:pPr>
            <a:r>
              <a:rPr lang="en-US" altLang="zh-CN" sz="1600" u="sng">
                <a:latin typeface="方正姚体" panose="02010601030101010101" charset="-122"/>
                <a:ea typeface="方正姚体" panose="02010601030101010101" charset="-122"/>
              </a:rPr>
              <a:t>4.3</a:t>
            </a:r>
            <a:r>
              <a:rPr lang="en-US" altLang="zh-CN" sz="1600" u="sng" smtClean="0">
                <a:latin typeface="方正姚体" panose="02010601030101010101" charset="-122"/>
                <a:ea typeface="方正姚体" panose="02010601030101010101" charset="-122"/>
              </a:rPr>
              <a:t>、</a:t>
            </a:r>
            <a:r>
              <a:rPr lang="zh-CN" altLang="en-US" sz="1600" u="sng" smtClean="0">
                <a:latin typeface="方正姚体" panose="02010601030101010101" charset="-122"/>
                <a:ea typeface="方正姚体" panose="02010601030101010101" charset="-122"/>
              </a:rPr>
              <a:t>安全防护</a:t>
            </a:r>
            <a:r>
              <a:rPr lang="en-US" altLang="zh-CN" sz="1600" u="sng">
                <a:latin typeface="方正姚体" panose="02010601030101010101" charset="-122"/>
                <a:ea typeface="方正姚体" panose="02010601030101010101" charset="-122"/>
              </a:rPr>
              <a:t>介绍</a:t>
            </a:r>
            <a:endParaRPr lang="en-US" altLang="zh-CN" sz="1600" u="sng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8435" name="Text Box 11"/>
          <p:cNvSpPr txBox="1"/>
          <p:nvPr>
            <p:custDataLst>
              <p:tags r:id="rId2"/>
            </p:custDataLst>
          </p:nvPr>
        </p:nvSpPr>
        <p:spPr>
          <a:xfrm>
            <a:off x="1062426" y="1277938"/>
            <a:ext cx="7854950" cy="312420"/>
          </a:xfrm>
          <a:prstGeom prst="rect">
            <a:avLst/>
          </a:prstGeom>
          <a:pattFill prst="pct25">
            <a:fgClr>
              <a:srgbClr val="E9E6E4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pPr lvl="0" fontAlgn="base">
              <a:lnSpc>
                <a:spcPct val="120000"/>
              </a:lnSpc>
              <a:spcBef>
                <a:spcPct val="50000"/>
              </a:spcBef>
            </a:pPr>
            <a:r>
              <a:rPr lang="en-US" alt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1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、</a:t>
            </a:r>
            <a:r>
              <a:rPr 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警戒线</a:t>
            </a:r>
            <a:r>
              <a:rPr lang="en-US" alt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/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金属移动护栏</a:t>
            </a:r>
            <a:r>
              <a:rPr lang="en-US" altLang="zh-CN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/</a:t>
            </a:r>
            <a:r>
              <a:rPr lang="zh-CN" altLang="en-US" sz="1200" b="1" strike="noStrike" noProof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+mn-ea"/>
              </a:rPr>
              <a:t>固定护栏</a:t>
            </a:r>
            <a:endParaRPr lang="zh-CN" altLang="en-US" sz="1200" b="1" strike="noStrike" noProof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+mn-ea"/>
            </a:endParaRPr>
          </a:p>
        </p:txBody>
      </p:sp>
      <p:pic>
        <p:nvPicPr>
          <p:cNvPr id="23558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1578" y="1700530"/>
            <a:ext cx="1423035" cy="1424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文本框 7"/>
          <p:cNvSpPr txBox="1"/>
          <p:nvPr>
            <p:custDataLst>
              <p:tags r:id="rId5"/>
            </p:custDataLst>
          </p:nvPr>
        </p:nvSpPr>
        <p:spPr>
          <a:xfrm>
            <a:off x="990988" y="3080385"/>
            <a:ext cx="79629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zh-CN" sz="16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宋体" panose="02010600030101010101" pitchFamily="2" charset="-122"/>
              </a:rPr>
              <a:t>警戒线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560" name="图片 8" descr="caeb15ebe0a7a3f61eb2b9338c6131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79728" y="1649730"/>
            <a:ext cx="1928495" cy="1447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图片 9" descr="e55e55567e2b10d06267c7b24e8a57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47068" y="1647825"/>
            <a:ext cx="1884680" cy="1413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2" name="文本框 10"/>
          <p:cNvSpPr txBox="1"/>
          <p:nvPr>
            <p:custDataLst>
              <p:tags r:id="rId10"/>
            </p:custDataLst>
          </p:nvPr>
        </p:nvSpPr>
        <p:spPr>
          <a:xfrm>
            <a:off x="2646751" y="3116898"/>
            <a:ext cx="140970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zh-CN" sz="16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宋体" panose="02010600030101010101" pitchFamily="2" charset="-122"/>
              </a:rPr>
              <a:t>金属移动护栏</a:t>
            </a:r>
            <a:endParaRPr lang="zh-CN" altLang="zh-CN" sz="1600" b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宋体" panose="02010600030101010101" pitchFamily="2" charset="-122"/>
            </a:endParaRPr>
          </a:p>
        </p:txBody>
      </p:sp>
      <p:sp>
        <p:nvSpPr>
          <p:cNvPr id="23563" name="文本框 11"/>
          <p:cNvSpPr txBox="1"/>
          <p:nvPr>
            <p:custDataLst>
              <p:tags r:id="rId11"/>
            </p:custDataLst>
          </p:nvPr>
        </p:nvSpPr>
        <p:spPr>
          <a:xfrm>
            <a:off x="5815401" y="3151823"/>
            <a:ext cx="100076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zh-CN" sz="16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宋体" panose="02010600030101010101" pitchFamily="2" charset="-122"/>
              </a:rPr>
              <a:t>固定护栏</a:t>
            </a:r>
            <a:endParaRPr lang="zh-CN" altLang="zh-CN" sz="1600" b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697618" y="3456940"/>
            <a:ext cx="8474075" cy="3067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l" fontAlgn="base"/>
            <a:r>
              <a:rPr lang="zh-CN" altLang="en-US" sz="1400" strike="noStrike" noProof="1"/>
              <a:t>警戒线和移动护栏，移动方便，具体选用何种方式可根据具体要求确定，</a:t>
            </a:r>
            <a:r>
              <a:rPr lang="zh-CN" altLang="en-US" sz="1400" strike="noStrike" noProof="1">
                <a:solidFill>
                  <a:srgbClr val="FF0000"/>
                </a:solidFill>
                <a:sym typeface="+mn-ea"/>
              </a:rPr>
              <a:t>防护为选配项目，客户可自备；</a:t>
            </a:r>
            <a:endParaRPr lang="zh-CN" altLang="en-US" sz="1400" strike="noStrike" noProof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3566" name="文本框 11"/>
          <p:cNvSpPr txBox="1"/>
          <p:nvPr>
            <p:custDataLst>
              <p:tags r:id="rId13"/>
            </p:custDataLst>
          </p:nvPr>
        </p:nvSpPr>
        <p:spPr>
          <a:xfrm>
            <a:off x="7759771" y="3123883"/>
            <a:ext cx="100076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zh-CN" sz="1600" b="1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  <a:sym typeface="宋体" panose="02010600030101010101" pitchFamily="2" charset="-122"/>
              </a:rPr>
              <a:t>数字看板</a:t>
            </a:r>
            <a:endParaRPr lang="zh-CN" altLang="zh-CN" sz="1600" b="1">
              <a:solidFill>
                <a:srgbClr val="FF0000"/>
              </a:solidFill>
              <a:latin typeface="黑体" panose="02010609060101010101" pitchFamily="1" charset="-122"/>
              <a:ea typeface="黑体" panose="02010609060101010101" pitchFamily="1" charset="-122"/>
              <a:sym typeface="宋体" panose="02010600030101010101" pitchFamily="2" charset="-122"/>
            </a:endParaRPr>
          </a:p>
        </p:txBody>
      </p:sp>
      <p:sp>
        <p:nvSpPr>
          <p:cNvPr id="12" name="Rectangle 67"/>
          <p:cNvSpPr/>
          <p:nvPr>
            <p:custDataLst>
              <p:tags r:id="rId14"/>
            </p:custDataLst>
          </p:nvPr>
        </p:nvSpPr>
        <p:spPr>
          <a:xfrm>
            <a:off x="991235" y="3860800"/>
            <a:ext cx="4156710" cy="2226945"/>
          </a:xfrm>
          <a:prstGeom prst="rect">
            <a:avLst/>
          </a:prstGeom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91440" tIns="45720" rIns="91440" bIns="45720" anchor="ctr" anchorCtr="0"/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技术参数：</a:t>
            </a:r>
            <a:endParaRPr lang="zh-CN" altLang="en-US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立柱：方管</a:t>
            </a:r>
            <a:r>
              <a:rPr lang="en-US" altLang="zh-CN" sz="1600">
                <a:latin typeface="方正姚体" panose="02010601030101010101" charset="-122"/>
                <a:ea typeface="方正姚体" panose="02010601030101010101" charset="-122"/>
              </a:rPr>
              <a:t>6060</a:t>
            </a: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厚度</a:t>
            </a:r>
            <a:r>
              <a:rPr lang="en-US" altLang="zh-CN" sz="1600">
                <a:latin typeface="方正姚体" panose="02010601030101010101" charset="-122"/>
                <a:ea typeface="方正姚体" panose="02010601030101010101" charset="-122"/>
              </a:rPr>
              <a:t>1.5mm</a:t>
            </a:r>
            <a:endParaRPr lang="en-US" altLang="zh-CN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门框：方管</a:t>
            </a:r>
            <a:r>
              <a:rPr lang="en-US" altLang="zh-CN" sz="1600">
                <a:latin typeface="方正姚体" panose="02010601030101010101" charset="-122"/>
                <a:ea typeface="方正姚体" panose="02010601030101010101" charset="-122"/>
              </a:rPr>
              <a:t>40</a:t>
            </a: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厚度</a:t>
            </a:r>
            <a:r>
              <a:rPr lang="en-US" altLang="zh-CN" sz="1600">
                <a:latin typeface="方正姚体" panose="02010601030101010101" charset="-122"/>
                <a:ea typeface="方正姚体" panose="02010601030101010101" charset="-122"/>
              </a:rPr>
              <a:t>1.5mm</a:t>
            </a:r>
            <a:endParaRPr lang="en-US" altLang="zh-CN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钢丝直径：</a:t>
            </a:r>
            <a:r>
              <a:rPr lang="en-US" altLang="zh-CN" sz="1600">
                <a:latin typeface="方正姚体" panose="02010601030101010101" charset="-122"/>
                <a:ea typeface="方正姚体" panose="02010601030101010101" charset="-122"/>
              </a:rPr>
              <a:t>4.0</a:t>
            </a:r>
            <a:endParaRPr lang="en-US" altLang="zh-CN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钢丝间距</a:t>
            </a:r>
            <a:r>
              <a:rPr lang="en-US" altLang="zh-CN" sz="1600">
                <a:latin typeface="方正姚体" panose="02010601030101010101" charset="-122"/>
                <a:ea typeface="方正姚体" panose="02010601030101010101" charset="-122"/>
              </a:rPr>
              <a:t>60*60</a:t>
            </a:r>
            <a:endParaRPr lang="en-US" altLang="zh-CN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插销：</a:t>
            </a:r>
            <a:r>
              <a:rPr lang="en-US" altLang="zh-CN" sz="1600">
                <a:latin typeface="方正姚体" panose="02010601030101010101" charset="-122"/>
                <a:ea typeface="方正姚体" panose="02010601030101010101" charset="-122"/>
              </a:rPr>
              <a:t>10</a:t>
            </a: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寸不锈钢插销</a:t>
            </a:r>
            <a:endParaRPr lang="zh-CN" altLang="en-US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门接近开关：欧姆龙</a:t>
            </a:r>
            <a:endParaRPr lang="zh-CN" altLang="en-US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整体颜色：黄色</a:t>
            </a:r>
            <a:endParaRPr lang="zh-CN" altLang="en-US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开门大于</a:t>
            </a:r>
            <a:r>
              <a:rPr lang="en-US" altLang="zh-CN" sz="1600">
                <a:latin typeface="方正姚体" panose="02010601030101010101" charset="-122"/>
                <a:ea typeface="方正姚体" panose="02010601030101010101" charset="-122"/>
              </a:rPr>
              <a:t>1</a:t>
            </a: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米增加支撑脚轮</a:t>
            </a:r>
            <a:endParaRPr lang="zh-CN" altLang="en-US" sz="1600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7" name="Rectangle 67"/>
          <p:cNvSpPr/>
          <p:nvPr>
            <p:custDataLst>
              <p:tags r:id="rId15"/>
            </p:custDataLst>
          </p:nvPr>
        </p:nvSpPr>
        <p:spPr>
          <a:xfrm>
            <a:off x="7271385" y="4377055"/>
            <a:ext cx="1978025" cy="1047115"/>
          </a:xfrm>
          <a:prstGeom prst="rect">
            <a:avLst/>
          </a:prstGeom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91440" tIns="45720" rIns="91440" bIns="45720" anchor="ctr" anchorCtr="0"/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开门执行</a:t>
            </a: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动作：</a:t>
            </a:r>
            <a:endParaRPr lang="zh-CN" altLang="en-US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机械手</a:t>
            </a: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暂停</a:t>
            </a:r>
            <a:endParaRPr lang="zh-CN" altLang="en-US" sz="1600">
              <a:latin typeface="方正姚体" panose="02010601030101010101" charset="-122"/>
              <a:ea typeface="方正姚体" panose="02010601030101010101" charset="-122"/>
            </a:endParaRPr>
          </a:p>
          <a:p>
            <a:pPr eaLnBrk="0" hangingPunct="0">
              <a:lnSpc>
                <a:spcPct val="9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冲床冲压</a:t>
            </a: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完成停止</a:t>
            </a:r>
            <a:endParaRPr lang="zh-CN" altLang="en-US" sz="1600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2" name="Rectangle 67"/>
          <p:cNvSpPr/>
          <p:nvPr>
            <p:custDataLst>
              <p:tags r:id="rId16"/>
            </p:custDataLst>
          </p:nvPr>
        </p:nvSpPr>
        <p:spPr>
          <a:xfrm>
            <a:off x="5528310" y="4383405"/>
            <a:ext cx="1280160" cy="1047115"/>
          </a:xfrm>
          <a:prstGeom prst="rect">
            <a:avLst/>
          </a:prstGeom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91440" tIns="45720" rIns="91440" bIns="45720" anchor="ctr" anchorCtr="0"/>
          <a:p>
            <a:pPr eaLnBrk="0" hangingPunct="0">
              <a:lnSpc>
                <a:spcPct val="90000"/>
              </a:lnSpc>
            </a:pPr>
            <a:r>
              <a:rPr lang="zh-CN" altLang="en-US" sz="1600" b="1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客户评估门上方横梁是否有干涉，</a:t>
            </a:r>
            <a:r>
              <a:rPr lang="zh-CN" altLang="en-US" sz="1600" b="1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是否需要</a:t>
            </a:r>
            <a:endParaRPr lang="zh-CN" altLang="en-US" sz="1600" b="1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cxnSp>
        <p:nvCxnSpPr>
          <p:cNvPr id="6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7" name="文本框 7"/>
          <p:cNvSpPr txBox="1"/>
          <p:nvPr>
            <p:custDataLst>
              <p:tags r:id="rId17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8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11272" name="标题 1"/>
          <p:cNvSpPr>
            <a:spLocks noGrp="1"/>
          </p:cNvSpPr>
          <p:nvPr/>
        </p:nvSpPr>
        <p:spPr>
          <a:xfrm>
            <a:off x="669290" y="166370"/>
            <a:ext cx="3695700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四、设备介绍</a:t>
            </a: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Equipment introduction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31190" y="1123950"/>
            <a:ext cx="8682355" cy="27025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15515" y="720090"/>
            <a:ext cx="5670550" cy="3430270"/>
          </a:xfrm>
          <a:prstGeom prst="rect">
            <a:avLst/>
          </a:prstGeom>
        </p:spPr>
      </p:pic>
      <p:sp>
        <p:nvSpPr>
          <p:cNvPr id="15" name="圆角矩形 14"/>
          <p:cNvSpPr/>
          <p:nvPr>
            <p:custDataLst>
              <p:tags r:id="rId3"/>
            </p:custDataLst>
          </p:nvPr>
        </p:nvSpPr>
        <p:spPr>
          <a:xfrm>
            <a:off x="480695" y="4550410"/>
            <a:ext cx="8987790" cy="1613535"/>
          </a:xfrm>
          <a:prstGeom prst="roundRect">
            <a:avLst>
              <a:gd name="adj" fmla="val 5748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" name="文本框 5"/>
          <p:cNvSpPr txBox="1"/>
          <p:nvPr/>
        </p:nvSpPr>
        <p:spPr>
          <a:xfrm>
            <a:off x="4159004" y="5871209"/>
            <a:ext cx="2516188" cy="27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t" anchorCtr="0">
            <a:spAutoFit/>
          </a:bodyPr>
          <a:lstStyle/>
          <a:p>
            <a:pPr algn="ctr" fontAlgn="base"/>
            <a:r>
              <a:rPr lang="zh-CN" altLang="en-US" sz="1200" b="1" strike="noStrike" noProof="1"/>
              <a:t>抱夹取料</a:t>
            </a:r>
            <a:r>
              <a:rPr lang="zh-CN" altLang="en-US" sz="1200" strike="noStrike" noProof="1"/>
              <a:t>      </a:t>
            </a:r>
            <a:r>
              <a:rPr lang="zh-CN" altLang="en-US" sz="1200" b="1" strike="noStrike" noProof="1">
                <a:solidFill>
                  <a:srgbClr val="FF0000"/>
                </a:solidFill>
                <a:sym typeface="+mn-ea"/>
              </a:rPr>
              <a:t>注：可直接翻转放料</a:t>
            </a:r>
            <a:endParaRPr lang="zh-CN" altLang="en-US" sz="1200" b="1" strike="noStrike" noProof="1">
              <a:solidFill>
                <a:srgbClr val="FF0000"/>
              </a:solidFill>
            </a:endParaRPr>
          </a:p>
        </p:txBody>
      </p:sp>
      <p:sp>
        <p:nvSpPr>
          <p:cNvPr id="22533" name="Rectangle 67"/>
          <p:cNvSpPr/>
          <p:nvPr/>
        </p:nvSpPr>
        <p:spPr>
          <a:xfrm>
            <a:off x="775723" y="760095"/>
            <a:ext cx="2781300" cy="44291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en-US" altLang="zh-CN" sz="1400" u="sng">
                <a:latin typeface="方正姚体" panose="02010601030101010101" charset="-122"/>
                <a:ea typeface="方正姚体" panose="02010601030101010101" charset="-122"/>
                <a:sym typeface="+mn-ea"/>
              </a:rPr>
              <a:t>4.4、取料方式介绍</a:t>
            </a:r>
            <a:endParaRPr lang="en-US" altLang="zh-CN" sz="1400" u="sng"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pic>
        <p:nvPicPr>
          <p:cNvPr id="22534" name="图片 1"/>
          <p:cNvPicPr>
            <a:picLocks noChangeAspect="1"/>
          </p:cNvPicPr>
          <p:nvPr/>
        </p:nvPicPr>
        <p:blipFill>
          <a:blip r:embed="rId4"/>
          <a:srcRect l="48960" t="3148" r="1029" b="-2610"/>
          <a:stretch>
            <a:fillRect/>
          </a:stretch>
        </p:blipFill>
        <p:spPr>
          <a:xfrm>
            <a:off x="4735195" y="4637405"/>
            <a:ext cx="1151890" cy="1233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2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315" y="4646295"/>
            <a:ext cx="1551305" cy="1003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2531349" y="5871169"/>
            <a:ext cx="1392238" cy="27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t" anchorCtr="0">
            <a:spAutoFit/>
          </a:bodyPr>
          <a:lstStyle/>
          <a:p>
            <a:pPr algn="ctr" fontAlgn="base"/>
            <a:r>
              <a:rPr lang="zh-CN" altLang="en-US" sz="1200" b="1" strike="noStrike" noProof="1"/>
              <a:t>吸盘</a:t>
            </a:r>
            <a:r>
              <a:rPr lang="en-US" altLang="zh-CN" sz="1200" b="1" strike="noStrike" noProof="1"/>
              <a:t>/</a:t>
            </a:r>
            <a:r>
              <a:rPr lang="zh-CN" altLang="en-US" sz="1200" b="1" strike="noStrike" noProof="1"/>
              <a:t>电磁铁取料</a:t>
            </a:r>
            <a:endParaRPr lang="zh-CN" altLang="en-US" sz="1200" b="1" strike="noStrike" noProof="1"/>
          </a:p>
        </p:txBody>
      </p:sp>
      <p:pic>
        <p:nvPicPr>
          <p:cNvPr id="22544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4506" y="4611053"/>
            <a:ext cx="1547812" cy="1227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7254311" y="5871210"/>
            <a:ext cx="1687513" cy="27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t" anchorCtr="0">
            <a:spAutoFit/>
          </a:bodyPr>
          <a:lstStyle/>
          <a:p>
            <a:pPr algn="ctr" fontAlgn="base"/>
            <a:r>
              <a:rPr lang="zh-CN" altLang="en-US" sz="1200" b="1" strike="noStrike" noProof="1"/>
              <a:t>中心距调节定制抓手</a:t>
            </a:r>
            <a:endParaRPr lang="zh-CN" altLang="en-US" sz="1200" b="1" strike="noStrike" noProof="1"/>
          </a:p>
        </p:txBody>
      </p:sp>
      <p:pic>
        <p:nvPicPr>
          <p:cNvPr id="22546" name="图片 14" descr="IMG201810131640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6234997" y="4773533"/>
            <a:ext cx="1249363" cy="938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013463" y="914400"/>
            <a:ext cx="2905125" cy="2755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zh-CN" altLang="en-US" sz="1200" b="1" strike="noStrike" noProof="1">
                <a:solidFill>
                  <a:srgbClr val="FF0000"/>
                </a:solidFill>
              </a:rPr>
              <a:t>需根据具体产品确定</a:t>
            </a:r>
            <a:endParaRPr lang="zh-CN" altLang="en-US" sz="1200" b="1" strike="noStrike" noProof="1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03303" y="5871290"/>
            <a:ext cx="1392238" cy="27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t" anchorCtr="0">
            <a:spAutoFit/>
          </a:bodyPr>
          <a:lstStyle/>
          <a:p>
            <a:pPr algn="ctr" fontAlgn="base"/>
            <a:r>
              <a:rPr lang="zh-CN" altLang="en-US" sz="1200" b="1" noProof="1"/>
              <a:t>悬</a:t>
            </a:r>
            <a:r>
              <a:rPr lang="zh-CN" altLang="en-US" sz="1200" b="1" noProof="1" smtClean="0"/>
              <a:t>臂抓手</a:t>
            </a:r>
            <a:endParaRPr lang="zh-CN" altLang="en-US" sz="1200" b="1" strike="noStrike" noProof="1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84555" y="4646295"/>
            <a:ext cx="1394460" cy="102870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3727450" y="2132965"/>
            <a:ext cx="1218565" cy="2755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base"/>
            <a:r>
              <a:rPr lang="zh-CN" altLang="en-US" sz="1200" b="1" strike="noStrike" noProof="1">
                <a:solidFill>
                  <a:srgbClr val="FF0000"/>
                </a:solidFill>
              </a:rPr>
              <a:t>手动快换</a:t>
            </a:r>
            <a:r>
              <a:rPr lang="zh-CN" altLang="en-US" sz="1200" b="1" strike="noStrike" noProof="1">
                <a:solidFill>
                  <a:srgbClr val="FF0000"/>
                </a:solidFill>
              </a:rPr>
              <a:t>抓手</a:t>
            </a:r>
            <a:endParaRPr lang="zh-CN" altLang="en-US" sz="1200" b="1" strike="noStrike" noProof="1">
              <a:solidFill>
                <a:srgbClr val="FF0000"/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560141" y="6381433"/>
            <a:ext cx="9000490" cy="63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86190" y="6395085"/>
            <a:ext cx="591820" cy="290830"/>
          </a:xfrm>
        </p:spPr>
        <p:txBody>
          <a:bodyPr lIns="9144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buSzTx/>
            </a:pPr>
            <a:r>
              <a:rPr lang="en-US" altLang="zh-CN" sz="1400">
                <a:latin typeface="黑体" panose="02010609060101010101" pitchFamily="1" charset="-122"/>
                <a:ea typeface="黑体" panose="02010609060101010101" pitchFamily="1" charset="-122"/>
              </a:rPr>
              <a:t>P</a:t>
            </a:r>
            <a:fld id="{9A0DB2DC-4C9A-4742-B13C-FB6460FD3503}" type="slidenum">
              <a:rPr lang="zh-CN" altLang="en-US" sz="1400">
                <a:latin typeface="黑体" panose="02010609060101010101" pitchFamily="1" charset="-122"/>
                <a:ea typeface="黑体" panose="02010609060101010101" pitchFamily="1" charset="-122"/>
              </a:rPr>
            </a:fld>
            <a:endParaRPr lang="zh-CN" altLang="en-US" sz="140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3" name="文本框 7"/>
          <p:cNvSpPr txBox="1"/>
          <p:nvPr>
            <p:custDataLst>
              <p:tags r:id="rId11"/>
            </p:custDataLst>
          </p:nvPr>
        </p:nvSpPr>
        <p:spPr>
          <a:xfrm>
            <a:off x="515620" y="6400800"/>
            <a:ext cx="670560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始于2006年，专注冲压自动化！</a:t>
            </a:r>
            <a:r>
              <a:rPr lang="zh-CN" altLang="en-US" sz="1200" noProof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Started in 2006, focusing on stamping automation!</a:t>
            </a:r>
            <a:endParaRPr lang="zh-CN" altLang="en-US" sz="1200" noProof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" name="直接连接符 1"/>
          <p:cNvCxnSpPr/>
          <p:nvPr/>
        </p:nvCxnSpPr>
        <p:spPr>
          <a:xfrm flipV="1">
            <a:off x="757626" y="549275"/>
            <a:ext cx="8658225" cy="24765"/>
          </a:xfrm>
          <a:prstGeom prst="line">
            <a:avLst/>
          </a:prstGeom>
          <a:ln w="952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rcRect l="17790" t="25896" r="24765" b="37055"/>
          <a:stretch>
            <a:fillRect/>
          </a:stretch>
        </p:blipFill>
        <p:spPr>
          <a:xfrm>
            <a:off x="8814435" y="221615"/>
            <a:ext cx="461645" cy="2978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893560" y="218440"/>
            <a:ext cx="1926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ym typeface="+mn-ea"/>
              </a:rPr>
              <a:t>服务热线：</a:t>
            </a:r>
            <a:r>
              <a:rPr lang="en-US" altLang="zh-CN" sz="1200" b="1" dirty="0">
                <a:sym typeface="+mn-ea"/>
              </a:rPr>
              <a:t>15962638084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11272" name="标题 1"/>
          <p:cNvSpPr>
            <a:spLocks noGrp="1"/>
          </p:cNvSpPr>
          <p:nvPr/>
        </p:nvSpPr>
        <p:spPr>
          <a:xfrm>
            <a:off x="669290" y="166370"/>
            <a:ext cx="3695700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 algn="l" eaLnBrk="0" hangingPunct="0">
              <a:lnSpc>
                <a:spcPct val="90000"/>
              </a:lnSpc>
              <a:buClrTx/>
              <a:buSzTx/>
              <a:buFontTx/>
            </a:pP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四、设备介绍</a:t>
            </a:r>
            <a:r>
              <a:rPr lang="zh-CN" altLang="zh-CN" sz="1400">
                <a:solidFill>
                  <a:srgbClr val="404345"/>
                </a:solidFill>
                <a:latin typeface="方正姚体" panose="02010601030101010101" charset="-122"/>
                <a:ea typeface="方正姚体" panose="02010601030101010101" charset="-122"/>
                <a:sym typeface="Arial" panose="020B0604020202020204" pitchFamily="34" charset="0"/>
              </a:rPr>
              <a:t>Equipment introduction</a:t>
            </a:r>
            <a:endParaRPr lang="zh-CN" altLang="zh-CN" sz="1400">
              <a:solidFill>
                <a:srgbClr val="404345"/>
              </a:solidFill>
              <a:latin typeface="方正姚体" panose="02010601030101010101" charset="-122"/>
              <a:ea typeface="方正姚体" panose="0201060103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4776,&quot;width&quot;:14400}"/>
</p:tagLst>
</file>

<file path=ppt/tags/tag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PLACING_PICTURE_USER_VIEWPORT" val="{&quot;height&quot;:2179,&quot;width&quot;:2471}"/>
</p:tagLst>
</file>

<file path=ppt/tags/tag12.xml><?xml version="1.0" encoding="utf-8"?>
<p:tagLst xmlns:p="http://schemas.openxmlformats.org/presentationml/2006/main">
  <p:tag name="KSO_WM_UNIT_PLACING_PICTURE_USER_VIEWPORT" val="{&quot;height&quot;:2179,&quot;width&quot;:2471}"/>
</p:tagLst>
</file>

<file path=ppt/tags/tag1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TEMPLATE_CATEGORY" val="custom"/>
  <p:tag name="KSO_WM_TEMPLATE_INDEX" val="22"/>
</p:tagLst>
</file>

<file path=ppt/tags/tag4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TEMPLATE_CATEGORY" val="custom"/>
  <p:tag name="KSO_WM_TEMPLATE_INDEX" val="22"/>
</p:tagLst>
</file>

<file path=ppt/tags/tag53.xml><?xml version="1.0" encoding="utf-8"?>
<p:tagLst xmlns:p="http://schemas.openxmlformats.org/presentationml/2006/main">
  <p:tag name="KSO_WM_UNIT_TABLE_BEAUTIFY" val="smartTable{16bc20f6-057a-4c90-936c-f47cd7b2b137}"/>
</p:tagLst>
</file>

<file path=ppt/tags/tag54.xml><?xml version="1.0" encoding="utf-8"?>
<p:tagLst xmlns:p="http://schemas.openxmlformats.org/presentationml/2006/main">
  <p:tag name="KSO_WM_TEMPLATE_CATEGORY" val="custom"/>
  <p:tag name="KSO_WM_TEMPLATE_INDEX" val="22"/>
</p:tagLst>
</file>

<file path=ppt/tags/tag5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TEMPLATE_CATEGORY" val="custom"/>
  <p:tag name="KSO_WM_TEMPLATE_INDEX" val="22"/>
</p:tagLst>
</file>

<file path=ppt/tags/tag57.xml><?xml version="1.0" encoding="utf-8"?>
<p:tagLst xmlns:p="http://schemas.openxmlformats.org/presentationml/2006/main">
  <p:tag name="KSO_WPP_MARK_KEY" val="1bb15b8f-b020-4764-8f99-ecf0988ab85c"/>
  <p:tag name="COMMONDATA" val="eyJoZGlkIjoiNjA5NWM1MmY1OTljM2FjMDZmNmZjOWZhMDgzZTYzZjMifQ=="/>
  <p:tag name="commondata" val="eyJoZGlkIjoiOWMwNDBlYjc3MmQ2ODcyZjZkMWYwNTZlYzcyNzRhZmEifQ=="/>
</p:tagLst>
</file>

<file path=ppt/tags/tag6.xml><?xml version="1.0" encoding="utf-8"?>
<p:tagLst xmlns:p="http://schemas.openxmlformats.org/presentationml/2006/main">
  <p:tag name="TABLE_ENDDRAG_ORIGIN_RECT" val="726*207"/>
  <p:tag name="TABLE_ENDDRAG_RECT" val="25*106*726*207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TABLE_ENDDRAG_ORIGIN_RECT" val="373*227"/>
  <p:tag name="TABLE_ENDDRAG_RECT" val="372*268*373*227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6276</Words>
  <Application>WPS 演示</Application>
  <PresentationFormat>自定义</PresentationFormat>
  <Paragraphs>662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方正姚体</vt:lpstr>
      <vt:lpstr>华文隶书</vt:lpstr>
      <vt:lpstr>华文细黑</vt:lpstr>
      <vt:lpstr>金山云技术体</vt:lpstr>
      <vt:lpstr>华文新魏</vt:lpstr>
      <vt:lpstr>黑体</vt:lpstr>
      <vt:lpstr>微软雅黑</vt:lpstr>
      <vt:lpstr>华文中宋</vt:lpstr>
      <vt:lpstr>幼圆</vt:lpstr>
      <vt:lpstr>Arial Unicode MS</vt:lpstr>
      <vt:lpstr>Calibri</vt:lpstr>
      <vt:lpstr>默认设计模板</vt:lpstr>
      <vt:lpstr>1_默认设计模板</vt:lpstr>
      <vt:lpstr>3_默认设计模板</vt:lpstr>
      <vt:lpstr>6_默认设计模板</vt:lpstr>
      <vt:lpstr>7_默认设计模板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李伟勇</cp:lastModifiedBy>
  <cp:revision>382</cp:revision>
  <dcterms:created xsi:type="dcterms:W3CDTF">2019-02-21T10:53:00Z</dcterms:created>
  <dcterms:modified xsi:type="dcterms:W3CDTF">2025-04-21T00:01:33Z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KSORubyTemplateID">
    <vt:lpwstr>13</vt:lpwstr>
  </property>
  <property fmtid="{D5CDD505-2E9C-101B-9397-08002B2CF9AE}" pid="4" name="ICV">
    <vt:lpwstr>053AED3A623248EEA945D98DD7FCE7C1_12</vt:lpwstr>
  </property>
</Properties>
</file>