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6" r:id="rId2"/>
    <p:sldId id="1370" r:id="rId3"/>
    <p:sldId id="1390" r:id="rId4"/>
    <p:sldId id="1391" r:id="rId5"/>
    <p:sldId id="1392" r:id="rId6"/>
    <p:sldId id="1184" r:id="rId7"/>
  </p:sldIdLst>
  <p:sldSz cx="12192000" cy="6858000"/>
  <p:notesSz cx="9866313" cy="6735763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F"/>
    <a:srgbClr val="32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168" y="108"/>
      </p:cViewPr>
      <p:guideLst>
        <p:guide orient="horz" pos="21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55400" y="6434026"/>
            <a:ext cx="370840" cy="365125"/>
          </a:xfrm>
        </p:spPr>
        <p:txBody>
          <a:bodyPr/>
          <a:lstStyle/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Beijing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1" y="337344"/>
            <a:ext cx="1212659" cy="2771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8" y="311298"/>
            <a:ext cx="572027" cy="311751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/>
        </p:nvCxnSpPr>
        <p:spPr>
          <a:xfrm>
            <a:off x="10429240" y="395575"/>
            <a:ext cx="0" cy="18288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63552" y="2152434"/>
            <a:ext cx="7668083" cy="1800200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34192" y="2692780"/>
            <a:ext cx="67268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徐工座椅总成设计方案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EFCD9FE8-F96E-464F-74B1-658278085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052736"/>
            <a:ext cx="3058105" cy="5263951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1D99B11E-7D73-B0CC-1FAD-D4C2BE98D682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一、功能介绍</a:t>
            </a:r>
            <a:endParaRPr lang="en-US" altLang="zh-CN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53E1249-FC7B-A893-AFDF-E0B6BE27F18A}"/>
              </a:ext>
            </a:extLst>
          </p:cNvPr>
          <p:cNvSpPr txBox="1"/>
          <p:nvPr/>
        </p:nvSpPr>
        <p:spPr>
          <a:xfrm>
            <a:off x="2077375" y="2883332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前后调节</a:t>
            </a:r>
          </a:p>
        </p:txBody>
      </p: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0D65B334-149C-C0CD-8702-4985ECDF65D4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2273807" y="3610230"/>
            <a:ext cx="2230508" cy="15153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A677ABD8-948B-D0F3-B9C1-4BC52936B63A}"/>
              </a:ext>
            </a:extLst>
          </p:cNvPr>
          <p:cNvSpPr txBox="1"/>
          <p:nvPr/>
        </p:nvSpPr>
        <p:spPr>
          <a:xfrm>
            <a:off x="7717228" y="2004692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靠背调节</a:t>
            </a:r>
          </a:p>
        </p:txBody>
      </p:sp>
      <p:cxnSp>
        <p:nvCxnSpPr>
          <p:cNvPr id="27" name="连接符: 肘形 26">
            <a:extLst>
              <a:ext uri="{FF2B5EF4-FFF2-40B4-BE49-F238E27FC236}">
                <a16:creationId xmlns:a16="http://schemas.microsoft.com/office/drawing/2014/main" id="{CD7E773D-1E53-7ECF-3AA8-A98D36614F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6122087" y="2182816"/>
            <a:ext cx="1584000" cy="244827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E24B6F4-5494-ACD1-3828-A286495BF000}"/>
              </a:ext>
            </a:extLst>
          </p:cNvPr>
          <p:cNvSpPr txBox="1"/>
          <p:nvPr/>
        </p:nvSpPr>
        <p:spPr>
          <a:xfrm>
            <a:off x="8271226" y="2726534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气袋腰托</a:t>
            </a:r>
          </a:p>
        </p:txBody>
      </p: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340E1514-79F8-FB6D-3F1C-F0C8BC955A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27798" y="2901776"/>
            <a:ext cx="2328442" cy="206978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87055F65-E7F0-D325-39E6-DBCD45DE6F5F}"/>
              </a:ext>
            </a:extLst>
          </p:cNvPr>
          <p:cNvSpPr txBox="1"/>
          <p:nvPr/>
        </p:nvSpPr>
        <p:spPr>
          <a:xfrm>
            <a:off x="7988154" y="5748317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高度调节</a:t>
            </a:r>
          </a:p>
        </p:txBody>
      </p: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5E8056E1-F2BC-6EEC-E53A-23514E5AAA08}"/>
              </a:ext>
            </a:extLst>
          </p:cNvPr>
          <p:cNvCxnSpPr>
            <a:cxnSpLocks/>
          </p:cNvCxnSpPr>
          <p:nvPr/>
        </p:nvCxnSpPr>
        <p:spPr>
          <a:xfrm rot="16200000" flipV="1">
            <a:off x="6705605" y="4037825"/>
            <a:ext cx="632431" cy="27360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FF68B68-061C-BEAC-6599-0AD5FE9F692D}"/>
              </a:ext>
            </a:extLst>
          </p:cNvPr>
          <p:cNvSpPr txBox="1"/>
          <p:nvPr/>
        </p:nvSpPr>
        <p:spPr>
          <a:xfrm>
            <a:off x="2812725" y="5809609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阻尼调节</a:t>
            </a:r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553EF6D6-0F77-3C6E-DE6F-CC6AB441A9F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03821" y="4459609"/>
            <a:ext cx="720000" cy="1980000"/>
          </a:xfrm>
          <a:prstGeom prst="bentConnector3">
            <a:avLst>
              <a:gd name="adj1" fmla="val 2258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>
            <a:extLst>
              <a:ext uri="{FF2B5EF4-FFF2-40B4-BE49-F238E27FC236}">
                <a16:creationId xmlns:a16="http://schemas.microsoft.com/office/drawing/2014/main" id="{21A2811D-196D-E02A-A019-8DD04204EBCE}"/>
              </a:ext>
            </a:extLst>
          </p:cNvPr>
          <p:cNvSpPr txBox="1"/>
          <p:nvPr/>
        </p:nvSpPr>
        <p:spPr>
          <a:xfrm>
            <a:off x="2395716" y="1260431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扶手总成</a:t>
            </a:r>
          </a:p>
        </p:txBody>
      </p:sp>
      <p:cxnSp>
        <p:nvCxnSpPr>
          <p:cNvPr id="46" name="连接符: 肘形 45">
            <a:extLst>
              <a:ext uri="{FF2B5EF4-FFF2-40B4-BE49-F238E27FC236}">
                <a16:creationId xmlns:a16="http://schemas.microsoft.com/office/drawing/2014/main" id="{B6CB722A-576F-73E7-9994-9B53C5585AB9}"/>
              </a:ext>
            </a:extLst>
          </p:cNvPr>
          <p:cNvCxnSpPr>
            <a:cxnSpLocks/>
            <a:stCxn id="45" idx="2"/>
          </p:cNvCxnSpPr>
          <p:nvPr/>
        </p:nvCxnSpPr>
        <p:spPr>
          <a:xfrm rot="16200000" flipH="1">
            <a:off x="2489399" y="2090078"/>
            <a:ext cx="2117664" cy="1197034"/>
          </a:xfrm>
          <a:prstGeom prst="bentConnector3">
            <a:avLst>
              <a:gd name="adj1" fmla="val 3380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528F6A37-901C-53D2-14A5-F880379E32DA}"/>
              </a:ext>
            </a:extLst>
          </p:cNvPr>
          <p:cNvSpPr txBox="1"/>
          <p:nvPr/>
        </p:nvSpPr>
        <p:spPr>
          <a:xfrm>
            <a:off x="7536161" y="1184934"/>
            <a:ext cx="1654414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三点式安全带</a:t>
            </a:r>
          </a:p>
        </p:txBody>
      </p:sp>
      <p:cxnSp>
        <p:nvCxnSpPr>
          <p:cNvPr id="50" name="连接符: 肘形 49">
            <a:extLst>
              <a:ext uri="{FF2B5EF4-FFF2-40B4-BE49-F238E27FC236}">
                <a16:creationId xmlns:a16="http://schemas.microsoft.com/office/drawing/2014/main" id="{0EBFC5D3-1881-D9CA-BEB4-4C5495DFBA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38046" y="1311434"/>
            <a:ext cx="1498115" cy="977252"/>
          </a:xfrm>
          <a:prstGeom prst="bentConnector3">
            <a:avLst>
              <a:gd name="adj1" fmla="val 6803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5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3CD95-01E9-DC67-2A36-E20B80E8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ED0403C-54EB-2CDA-E2C1-715D67D40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1052736"/>
            <a:ext cx="3058105" cy="5263951"/>
          </a:xfrm>
          <a:prstGeom prst="rect">
            <a:avLst/>
          </a:prstGeom>
        </p:spPr>
      </p:pic>
      <p:sp>
        <p:nvSpPr>
          <p:cNvPr id="3" name="TextBox 13">
            <a:extLst>
              <a:ext uri="{FF2B5EF4-FFF2-40B4-BE49-F238E27FC236}">
                <a16:creationId xmlns:a16="http://schemas.microsoft.com/office/drawing/2014/main" id="{76297307-D908-561C-17B8-44343384CD61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二、方案介绍</a:t>
            </a:r>
            <a:endParaRPr lang="en-US" altLang="zh-CN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A19ABD3-F219-953B-2121-259FCAF5F2A8}"/>
              </a:ext>
            </a:extLst>
          </p:cNvPr>
          <p:cNvSpPr txBox="1"/>
          <p:nvPr/>
        </p:nvSpPr>
        <p:spPr>
          <a:xfrm>
            <a:off x="1459195" y="3059668"/>
            <a:ext cx="1800493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底座模块化新开</a:t>
            </a:r>
          </a:p>
        </p:txBody>
      </p:sp>
      <p:cxnSp>
        <p:nvCxnSpPr>
          <p:cNvPr id="20" name="连接符: 肘形 19">
            <a:extLst>
              <a:ext uri="{FF2B5EF4-FFF2-40B4-BE49-F238E27FC236}">
                <a16:creationId xmlns:a16="http://schemas.microsoft.com/office/drawing/2014/main" id="{F8C0D9FC-8ED7-BC3D-3675-BE8AB8C13F1D}"/>
              </a:ext>
            </a:extLst>
          </p:cNvPr>
          <p:cNvCxnSpPr>
            <a:cxnSpLocks/>
            <a:stCxn id="18" idx="2"/>
          </p:cNvCxnSpPr>
          <p:nvPr/>
        </p:nvCxnSpPr>
        <p:spPr>
          <a:xfrm rot="16200000" flipH="1">
            <a:off x="2340362" y="3448079"/>
            <a:ext cx="1809910" cy="1771751"/>
          </a:xfrm>
          <a:prstGeom prst="bentConnector3">
            <a:avLst>
              <a:gd name="adj1" fmla="val 99948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C2432CA-B317-B12D-EAFD-242D232B44B2}"/>
              </a:ext>
            </a:extLst>
          </p:cNvPr>
          <p:cNvSpPr txBox="1"/>
          <p:nvPr/>
        </p:nvSpPr>
        <p:spPr>
          <a:xfrm>
            <a:off x="1982645" y="1291625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面套新开</a:t>
            </a:r>
          </a:p>
        </p:txBody>
      </p:sp>
      <p:cxnSp>
        <p:nvCxnSpPr>
          <p:cNvPr id="12" name="连接符: 肘形 11">
            <a:extLst>
              <a:ext uri="{FF2B5EF4-FFF2-40B4-BE49-F238E27FC236}">
                <a16:creationId xmlns:a16="http://schemas.microsoft.com/office/drawing/2014/main" id="{5D00813C-2260-8D3E-A841-B3C13A7D6CF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090641" y="1476291"/>
            <a:ext cx="1940798" cy="77760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8022BE9-113F-178A-B2F9-4016C9257A9F}"/>
              </a:ext>
            </a:extLst>
          </p:cNvPr>
          <p:cNvSpPr txBox="1"/>
          <p:nvPr/>
        </p:nvSpPr>
        <p:spPr>
          <a:xfrm>
            <a:off x="7988154" y="5748317"/>
            <a:ext cx="110799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装车支架客户提供</a:t>
            </a:r>
          </a:p>
        </p:txBody>
      </p:sp>
      <p:cxnSp>
        <p:nvCxnSpPr>
          <p:cNvPr id="17" name="连接符: 肘形 16">
            <a:extLst>
              <a:ext uri="{FF2B5EF4-FFF2-40B4-BE49-F238E27FC236}">
                <a16:creationId xmlns:a16="http://schemas.microsoft.com/office/drawing/2014/main" id="{0A2950EA-EAF2-2C0F-6691-9E996FD2EF85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>
            <a:off x="5807972" y="5805271"/>
            <a:ext cx="2180182" cy="26621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25C5B4CA-34D1-A13B-4E97-A768BD786B16}"/>
              </a:ext>
            </a:extLst>
          </p:cNvPr>
          <p:cNvSpPr txBox="1"/>
          <p:nvPr/>
        </p:nvSpPr>
        <p:spPr>
          <a:xfrm>
            <a:off x="1305781" y="5805271"/>
            <a:ext cx="1107996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滑轨新开</a:t>
            </a:r>
          </a:p>
        </p:txBody>
      </p:sp>
      <p:cxnSp>
        <p:nvCxnSpPr>
          <p:cNvPr id="25" name="连接符: 肘形 24">
            <a:extLst>
              <a:ext uri="{FF2B5EF4-FFF2-40B4-BE49-F238E27FC236}">
                <a16:creationId xmlns:a16="http://schemas.microsoft.com/office/drawing/2014/main" id="{2D8004E4-9F25-5F75-5B16-E11033B0152E}"/>
              </a:ext>
            </a:extLst>
          </p:cNvPr>
          <p:cNvCxnSpPr>
            <a:cxnSpLocks/>
          </p:cNvCxnSpPr>
          <p:nvPr/>
        </p:nvCxnSpPr>
        <p:spPr>
          <a:xfrm flipV="1">
            <a:off x="2431838" y="5483172"/>
            <a:ext cx="1846415" cy="47439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ECEC4721-439F-9AC5-D57D-36523EF2A93F}"/>
              </a:ext>
            </a:extLst>
          </p:cNvPr>
          <p:cNvSpPr txBox="1"/>
          <p:nvPr/>
        </p:nvSpPr>
        <p:spPr>
          <a:xfrm>
            <a:off x="8256240" y="1594270"/>
            <a:ext cx="21881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安全带按照客户指定型号重新匹配</a:t>
            </a:r>
          </a:p>
        </p:txBody>
      </p:sp>
      <p:cxnSp>
        <p:nvCxnSpPr>
          <p:cNvPr id="15" name="连接符: 肘形 14">
            <a:extLst>
              <a:ext uri="{FF2B5EF4-FFF2-40B4-BE49-F238E27FC236}">
                <a16:creationId xmlns:a16="http://schemas.microsoft.com/office/drawing/2014/main" id="{00B51E3C-0DBB-BE6D-3161-8D916CC20C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51984" y="1844824"/>
            <a:ext cx="2304256" cy="50405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30CA30A-DADC-D26E-95FF-A873B15D6B5A}"/>
              </a:ext>
            </a:extLst>
          </p:cNvPr>
          <p:cNvSpPr txBox="1"/>
          <p:nvPr/>
        </p:nvSpPr>
        <p:spPr>
          <a:xfrm>
            <a:off x="7706088" y="4185955"/>
            <a:ext cx="218811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其余为描述零部件借用解放</a:t>
            </a:r>
            <a:r>
              <a:rPr lang="en-US" altLang="zh-CN" dirty="0">
                <a:solidFill>
                  <a:srgbClr val="FF0000"/>
                </a:solidFill>
              </a:rPr>
              <a:t>J6G</a:t>
            </a:r>
            <a:r>
              <a:rPr lang="zh-CN" altLang="en-US" dirty="0">
                <a:solidFill>
                  <a:srgbClr val="FF0000"/>
                </a:solidFill>
              </a:rPr>
              <a:t>项目</a:t>
            </a:r>
          </a:p>
        </p:txBody>
      </p:sp>
    </p:spTree>
    <p:extLst>
      <p:ext uri="{BB962C8B-B14F-4D97-AF65-F5344CB8AC3E}">
        <p14:creationId xmlns:p14="http://schemas.microsoft.com/office/powerpoint/2010/main" val="108944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72A63-1759-40D4-7B55-74B14C218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29B6E503-6707-74C9-EAAE-684FC239B641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三、新开件介绍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C4C18B-D369-C287-C23E-39D64E9B3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705" y="2753667"/>
            <a:ext cx="5112568" cy="34983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5B3896C-2408-904E-9E32-B3C5F988D4D1}"/>
              </a:ext>
            </a:extLst>
          </p:cNvPr>
          <p:cNvSpPr txBox="1"/>
          <p:nvPr/>
        </p:nvSpPr>
        <p:spPr>
          <a:xfrm>
            <a:off x="706226" y="1276339"/>
            <a:ext cx="61098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滑轨：在陕汽</a:t>
            </a:r>
            <a:r>
              <a:rPr lang="en-US" altLang="zh-CN" dirty="0"/>
              <a:t>X5000S</a:t>
            </a:r>
            <a:r>
              <a:rPr lang="zh-CN" altLang="en-US" dirty="0"/>
              <a:t>（</a:t>
            </a:r>
            <a:r>
              <a:rPr lang="en-US" altLang="zh-CN" dirty="0"/>
              <a:t>SHT0014052</a:t>
            </a:r>
            <a:r>
              <a:rPr lang="zh-CN" altLang="en-US" dirty="0"/>
              <a:t>）滑轨基础上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：开裆距由</a:t>
            </a:r>
            <a:r>
              <a:rPr lang="en-US" altLang="zh-CN" dirty="0"/>
              <a:t>216</a:t>
            </a:r>
            <a:r>
              <a:rPr lang="zh-CN" altLang="en-US" dirty="0"/>
              <a:t>更改为</a:t>
            </a:r>
            <a:r>
              <a:rPr lang="en-US" altLang="zh-CN" dirty="0"/>
              <a:t>215</a:t>
            </a:r>
            <a:r>
              <a:rPr lang="zh-CN" altLang="en-US" dirty="0"/>
              <a:t>（样件可手工调整）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：下轨增加一个安装孔，与车身装配。见下图</a:t>
            </a:r>
          </a:p>
        </p:txBody>
      </p:sp>
    </p:spTree>
    <p:extLst>
      <p:ext uri="{BB962C8B-B14F-4D97-AF65-F5344CB8AC3E}">
        <p14:creationId xmlns:p14="http://schemas.microsoft.com/office/powerpoint/2010/main" val="87184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AB852-6E08-C75B-55CE-EDA7EC08C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A9D359BD-45C7-0E8D-85C2-D3C0E3643B18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三、新开件介绍</a:t>
            </a:r>
            <a:endParaRPr lang="en-US" altLang="zh-CN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57688B7-E518-46C5-11DC-C0F8B836501E}"/>
              </a:ext>
            </a:extLst>
          </p:cNvPr>
          <p:cNvSpPr txBox="1"/>
          <p:nvPr/>
        </p:nvSpPr>
        <p:spPr>
          <a:xfrm>
            <a:off x="706226" y="1276339"/>
            <a:ext cx="106463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底座模块化：在解放底座模块化（</a:t>
            </a:r>
            <a:r>
              <a:rPr lang="en-US" altLang="zh-CN" dirty="0"/>
              <a:t>SHT0016420</a:t>
            </a:r>
            <a:r>
              <a:rPr lang="zh-CN" altLang="en-US" dirty="0"/>
              <a:t>）</a:t>
            </a:r>
            <a:r>
              <a:rPr lang="en-US" altLang="zh-CN" dirty="0"/>
              <a:t>3.1C</a:t>
            </a:r>
            <a:r>
              <a:rPr lang="zh-CN" altLang="en-US" dirty="0"/>
              <a:t>平台基础上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</a:t>
            </a:r>
            <a:r>
              <a:rPr lang="zh-CN" altLang="en-US" dirty="0"/>
              <a:t>：减震器下框焊接总成上滑轨连接梁（</a:t>
            </a:r>
            <a:r>
              <a:rPr lang="en-US" altLang="zh-CN" dirty="0"/>
              <a:t>SQXM3000-6805831</a:t>
            </a:r>
            <a:r>
              <a:rPr lang="zh-CN" altLang="en-US" dirty="0"/>
              <a:t>）的开裆距（</a:t>
            </a:r>
            <a:r>
              <a:rPr lang="en-US" altLang="zh-CN" dirty="0"/>
              <a:t>Y</a:t>
            </a:r>
            <a:r>
              <a:rPr lang="zh-CN" altLang="en-US" dirty="0"/>
              <a:t>方向）由</a:t>
            </a:r>
            <a:r>
              <a:rPr lang="en-US" altLang="zh-CN" dirty="0"/>
              <a:t>218</a:t>
            </a:r>
            <a:r>
              <a:rPr lang="zh-CN" altLang="en-US" dirty="0"/>
              <a:t>改为</a:t>
            </a:r>
            <a:r>
              <a:rPr lang="en-US" altLang="zh-CN" dirty="0"/>
              <a:t>215</a:t>
            </a:r>
            <a:r>
              <a:rPr lang="zh-CN" altLang="en-US" dirty="0"/>
              <a:t>。</a:t>
            </a:r>
            <a:r>
              <a:rPr lang="en-US" altLang="zh-CN" dirty="0"/>
              <a:t>X</a:t>
            </a:r>
            <a:r>
              <a:rPr lang="zh-CN" altLang="en-US" dirty="0"/>
              <a:t>和</a:t>
            </a:r>
            <a:r>
              <a:rPr lang="en-US" altLang="zh-CN" dirty="0"/>
              <a:t>Z</a:t>
            </a:r>
            <a:r>
              <a:rPr lang="zh-CN" altLang="en-US" dirty="0"/>
              <a:t>方向不变。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2</a:t>
            </a:r>
            <a:r>
              <a:rPr lang="zh-CN" altLang="en-US" dirty="0"/>
              <a:t>：自适应阻尼更改为可变阻尼。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E356CB2-62C2-8BA0-F00D-7E2229A91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228" y="2282253"/>
            <a:ext cx="5068569" cy="42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2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-5265" y="637667"/>
            <a:ext cx="12187554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-5265" y="2945109"/>
            <a:ext cx="12187554" cy="153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TextBox 13"/>
          <p:cNvSpPr txBox="1"/>
          <p:nvPr/>
        </p:nvSpPr>
        <p:spPr>
          <a:xfrm>
            <a:off x="1282725" y="3382477"/>
            <a:ext cx="94263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97" y="507060"/>
            <a:ext cx="1485280" cy="339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65" y="464715"/>
            <a:ext cx="700626" cy="381837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9983613" y="583086"/>
            <a:ext cx="0" cy="18743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999656" y="4653136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光华荣昌集团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GFmOWRlMTE2MDE3MjhjNjExN2Y5YTA1YWNhNDk1ZTU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1366</TotalTime>
  <Words>187</Words>
  <Application>Microsoft Office PowerPoint</Application>
  <PresentationFormat>宽屏</PresentationFormat>
  <Paragraphs>32</Paragraphs>
  <Slides>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思源宋体 CN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2416</cp:revision>
  <dcterms:created xsi:type="dcterms:W3CDTF">2013-01-09T01:05:00Z</dcterms:created>
  <dcterms:modified xsi:type="dcterms:W3CDTF">2025-05-26T06:53:34Z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2052-12.1.0.16910</vt:lpwstr>
  </property>
</Properties>
</file>