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82" y="19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image" Target="../media/image9.png"/><Relationship Id="rId3" Type="http://schemas.openxmlformats.org/officeDocument/2006/relationships/image" Target="../media/image7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4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99621" y="914400"/>
            <a:ext cx="11019934" cy="2570400"/>
          </a:xfrm>
        </p:spPr>
        <p:txBody>
          <a:bodyPr/>
          <a:lstStyle/>
          <a:p>
            <a:r>
              <a:rPr lang="en-US" altLang="zh-CN" dirty="0"/>
              <a:t>VOLVO</a:t>
            </a:r>
            <a:r>
              <a:rPr lang="zh-CN" altLang="en-US" dirty="0"/>
              <a:t>方案设变增加费用说明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/>
              <a:t>2025/06/06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367735"/>
            <a:ext cx="10969200" cy="705600"/>
          </a:xfrm>
        </p:spPr>
        <p:txBody>
          <a:bodyPr/>
          <a:lstStyle/>
          <a:p>
            <a:r>
              <a:rPr lang="zh-CN" altLang="en-US"/>
              <a:t>韩国前下镜总成检具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670" y="1313815"/>
            <a:ext cx="4559300" cy="34709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39060" y="4784725"/>
            <a:ext cx="746760" cy="380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初版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680" y="1313815"/>
            <a:ext cx="4494530" cy="34709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130540" y="4784725"/>
            <a:ext cx="746760" cy="380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终版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65458" y="5279711"/>
            <a:ext cx="9455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注：</a:t>
            </a:r>
            <a:r>
              <a:rPr lang="en-US" altLang="zh-CN" dirty="0"/>
              <a:t>1</a:t>
            </a:r>
            <a:r>
              <a:rPr lang="zh-CN" altLang="en-US" dirty="0"/>
              <a:t>、增加了一块三坐标</a:t>
            </a:r>
            <a:r>
              <a:rPr lang="en-US" altLang="zh-CN" dirty="0"/>
              <a:t>6061/45#</a:t>
            </a:r>
            <a:r>
              <a:rPr lang="zh-CN" altLang="en-US" dirty="0"/>
              <a:t>材质底板</a:t>
            </a:r>
            <a:r>
              <a:rPr lang="zh-CN" altLang="en-US" dirty="0">
                <a:solidFill>
                  <a:srgbClr val="FF0000"/>
                </a:solidFill>
              </a:rPr>
              <a:t>（根据底板的长宽及厚度会相应的增加费用，费用的产生包括材料本身及加工的时间）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en-US" altLang="zh-CN" dirty="0"/>
              <a:t>       2</a:t>
            </a:r>
            <a:r>
              <a:rPr lang="zh-CN" altLang="en-US" dirty="0"/>
              <a:t>、增加了夹具</a:t>
            </a:r>
            <a:r>
              <a:rPr lang="en-US" altLang="zh-CN" dirty="0">
                <a:solidFill>
                  <a:srgbClr val="FF0000"/>
                </a:solidFill>
              </a:rPr>
              <a:t>       </a:t>
            </a:r>
            <a:r>
              <a:rPr lang="en-US" altLang="zh-CN" dirty="0"/>
              <a:t>3</a:t>
            </a:r>
            <a:r>
              <a:rPr lang="zh-CN" altLang="en-US" dirty="0"/>
              <a:t>、增加了夹紧镜杆机构</a:t>
            </a:r>
            <a:r>
              <a:rPr lang="zh-CN" altLang="en-US" dirty="0">
                <a:solidFill>
                  <a:srgbClr val="FF0000"/>
                </a:solidFill>
              </a:rPr>
              <a:t>（由加工产生，需要加工的机构体积小，加工的精细程度高）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367735"/>
            <a:ext cx="10969200" cy="705600"/>
          </a:xfrm>
        </p:spPr>
        <p:txBody>
          <a:bodyPr/>
          <a:lstStyle/>
          <a:p>
            <a:r>
              <a:rPr lang="zh-CN" altLang="en-US"/>
              <a:t>左右舵前下镜总成检具</a:t>
            </a:r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39060" y="4784725"/>
            <a:ext cx="746760" cy="380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初版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130540" y="4784725"/>
            <a:ext cx="746760" cy="380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终版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272619" y="5090474"/>
            <a:ext cx="9709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注：</a:t>
            </a:r>
            <a:r>
              <a:rPr lang="en-US" altLang="zh-CN" dirty="0"/>
              <a:t>1</a:t>
            </a:r>
            <a:r>
              <a:rPr lang="zh-CN" altLang="en-US" dirty="0"/>
              <a:t>、增加了</a:t>
            </a:r>
            <a:r>
              <a:rPr lang="zh-CN" altLang="en-US" dirty="0">
                <a:sym typeface="+mn-ea"/>
              </a:rPr>
              <a:t>一块</a:t>
            </a:r>
            <a:r>
              <a:rPr lang="zh-CN" altLang="en-US" dirty="0"/>
              <a:t>三坐标</a:t>
            </a:r>
            <a:r>
              <a:rPr lang="en-US" altLang="zh-CN" dirty="0"/>
              <a:t>6061</a:t>
            </a:r>
            <a:r>
              <a:rPr lang="en-US" altLang="zh-CN" dirty="0">
                <a:sym typeface="+mn-ea"/>
              </a:rPr>
              <a:t>/45#</a:t>
            </a:r>
            <a:r>
              <a:rPr lang="zh-CN" altLang="en-US" dirty="0"/>
              <a:t>材质底板</a:t>
            </a:r>
            <a:r>
              <a:rPr lang="zh-CN" altLang="en-US" dirty="0">
                <a:solidFill>
                  <a:srgbClr val="FF0000"/>
                </a:solidFill>
              </a:rPr>
              <a:t>（根据板材的长宽及厚度会相应的增加费用，费用的产生包括材料本身及加工的时间，图中板材过大加工时间会相应增长）</a:t>
            </a:r>
            <a:endParaRPr lang="zh-CN" altLang="en-US" dirty="0"/>
          </a:p>
          <a:p>
            <a:r>
              <a:rPr lang="en-US" altLang="zh-CN" dirty="0"/>
              <a:t>       2</a:t>
            </a:r>
            <a:r>
              <a:rPr lang="zh-CN" altLang="en-US" dirty="0"/>
              <a:t>、增加了夹具</a:t>
            </a:r>
            <a:endParaRPr lang="en-US" altLang="zh-CN" dirty="0"/>
          </a:p>
          <a:p>
            <a:r>
              <a:rPr lang="en-US" altLang="zh-CN" dirty="0"/>
              <a:t>       3</a:t>
            </a:r>
            <a:r>
              <a:rPr lang="zh-CN" altLang="en-US" dirty="0"/>
              <a:t>、增加了夹紧镜杆机构</a:t>
            </a:r>
            <a:r>
              <a:rPr lang="zh-CN" altLang="en-US" dirty="0">
                <a:solidFill>
                  <a:srgbClr val="FF0000"/>
                </a:solidFill>
              </a:rPr>
              <a:t>（由加工产生，需要加工的机构体积小，加工的精细程度高）</a:t>
            </a:r>
            <a:endParaRPr lang="zh-CN" altLang="en-US" dirty="0"/>
          </a:p>
          <a:p>
            <a:r>
              <a:rPr lang="en-US" altLang="zh-CN" dirty="0"/>
              <a:t>       4</a:t>
            </a:r>
            <a:r>
              <a:rPr lang="zh-CN" altLang="en-US" dirty="0"/>
              <a:t>、增加了底部骨架</a:t>
            </a:r>
            <a:r>
              <a:rPr lang="zh-CN" altLang="en-US" dirty="0">
                <a:solidFill>
                  <a:srgbClr val="FF0000"/>
                </a:solidFill>
              </a:rPr>
              <a:t>（骨架每个部分都需要精准定位，保证焊接的准确度，大型骨架需要的制作时间过长，制作费用产生包括材料本身、焊接程度及焊接时间）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" y="1110615"/>
            <a:ext cx="5648325" cy="3673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685" y="1106170"/>
            <a:ext cx="4281170" cy="36779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367735"/>
            <a:ext cx="10969200" cy="705600"/>
          </a:xfrm>
        </p:spPr>
        <p:txBody>
          <a:bodyPr/>
          <a:lstStyle/>
          <a:p>
            <a:r>
              <a:rPr lang="zh-CN" altLang="en-US"/>
              <a:t>主镜后盖检具</a:t>
            </a:r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39060" y="4784725"/>
            <a:ext cx="746760" cy="380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初版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790305" y="4779645"/>
            <a:ext cx="746760" cy="380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终版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41922" y="5392132"/>
            <a:ext cx="8512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注：</a:t>
            </a:r>
            <a:r>
              <a:rPr lang="en-US" altLang="zh-CN" dirty="0"/>
              <a:t>1</a:t>
            </a:r>
            <a:r>
              <a:rPr lang="zh-CN" altLang="en-US" dirty="0"/>
              <a:t>、增加了</a:t>
            </a:r>
            <a:r>
              <a:rPr lang="zh-CN" altLang="en-US" dirty="0">
                <a:sym typeface="+mn-ea"/>
              </a:rPr>
              <a:t>一块</a:t>
            </a:r>
            <a:r>
              <a:rPr lang="zh-CN" altLang="en-US" dirty="0"/>
              <a:t>三坐标</a:t>
            </a:r>
            <a:r>
              <a:rPr lang="en-US" altLang="zh-CN" dirty="0"/>
              <a:t>6061</a:t>
            </a:r>
            <a:r>
              <a:rPr lang="en-US" altLang="zh-CN" dirty="0">
                <a:sym typeface="+mn-ea"/>
              </a:rPr>
              <a:t>/45#</a:t>
            </a:r>
            <a:r>
              <a:rPr lang="zh-CN" altLang="en-US" dirty="0"/>
              <a:t>材质底板</a:t>
            </a:r>
            <a:r>
              <a:rPr lang="zh-CN" altLang="en-US" dirty="0">
                <a:solidFill>
                  <a:srgbClr val="FF0000"/>
                </a:solidFill>
              </a:rPr>
              <a:t>（根据底板的长宽及厚度会相应的增加费用，费用的产生包括材料本身及加工的时间）</a:t>
            </a:r>
            <a:endParaRPr lang="zh-CN" altLang="en-US" dirty="0"/>
          </a:p>
          <a:p>
            <a:r>
              <a:rPr lang="en-US" altLang="zh-CN" dirty="0"/>
              <a:t>       2</a:t>
            </a:r>
            <a:r>
              <a:rPr lang="zh-CN" altLang="en-US" dirty="0"/>
              <a:t>、增加了一拖六开合机构</a:t>
            </a:r>
            <a:r>
              <a:rPr lang="zh-CN" altLang="en-US" dirty="0">
                <a:solidFill>
                  <a:srgbClr val="FF0000"/>
                </a:solidFill>
              </a:rPr>
              <a:t>（需要加工的开合机构产品体积过小，加工的精细程度很高，因此在加工方面需要的费用和时间很高）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      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965" y="1073150"/>
            <a:ext cx="5480050" cy="37064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" y="1073785"/>
            <a:ext cx="5779770" cy="37109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367735"/>
            <a:ext cx="10969200" cy="705600"/>
          </a:xfrm>
        </p:spPr>
        <p:txBody>
          <a:bodyPr/>
          <a:lstStyle/>
          <a:p>
            <a:r>
              <a:rPr lang="zh-CN" altLang="en-US"/>
              <a:t>广角镜盖</a:t>
            </a:r>
            <a:r>
              <a:rPr lang="en-US" altLang="zh-CN"/>
              <a:t>1</a:t>
            </a:r>
            <a:r>
              <a:rPr lang="zh-CN" altLang="en-US"/>
              <a:t>检具</a:t>
            </a:r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39060" y="4784725"/>
            <a:ext cx="746760" cy="380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初版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549005" y="4779645"/>
            <a:ext cx="746760" cy="380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终版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 l="22991" r="36012" b="39973"/>
          <a:stretch>
            <a:fillRect/>
          </a:stretch>
        </p:blipFill>
        <p:spPr>
          <a:xfrm>
            <a:off x="1306830" y="1083945"/>
            <a:ext cx="2876550" cy="36334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520" y="1049655"/>
            <a:ext cx="5533390" cy="3667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41922" y="5392132"/>
            <a:ext cx="8512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注：</a:t>
            </a:r>
            <a:r>
              <a:rPr lang="en-US" altLang="zh-CN" dirty="0"/>
              <a:t>1</a:t>
            </a:r>
            <a:r>
              <a:rPr lang="zh-CN" altLang="en-US" dirty="0"/>
              <a:t>、增加了</a:t>
            </a:r>
            <a:r>
              <a:rPr lang="zh-CN" altLang="en-US" dirty="0">
                <a:sym typeface="+mn-ea"/>
              </a:rPr>
              <a:t>一块</a:t>
            </a:r>
            <a:r>
              <a:rPr lang="zh-CN" altLang="en-US" dirty="0"/>
              <a:t>三坐标</a:t>
            </a:r>
            <a:r>
              <a:rPr lang="en-US" altLang="zh-CN" dirty="0"/>
              <a:t>6061</a:t>
            </a:r>
            <a:r>
              <a:rPr lang="en-US" altLang="zh-CN" dirty="0">
                <a:sym typeface="+mn-ea"/>
              </a:rPr>
              <a:t>/45#</a:t>
            </a:r>
            <a:r>
              <a:rPr lang="zh-CN" altLang="en-US" dirty="0"/>
              <a:t>材质底板</a:t>
            </a:r>
            <a:r>
              <a:rPr lang="zh-CN" altLang="en-US" dirty="0">
                <a:solidFill>
                  <a:srgbClr val="FF0000"/>
                </a:solidFill>
              </a:rPr>
              <a:t>（根据底板的长宽及厚度会相应的增加费用，费用的产生包括材料本身及加工的时间）</a:t>
            </a:r>
            <a:endParaRPr lang="zh-CN" altLang="en-US" dirty="0"/>
          </a:p>
          <a:p>
            <a:r>
              <a:rPr lang="en-US" altLang="zh-CN" dirty="0"/>
              <a:t>       2</a:t>
            </a:r>
            <a:r>
              <a:rPr lang="zh-CN" altLang="en-US" dirty="0"/>
              <a:t>、增加了一拖六开合机构</a:t>
            </a:r>
            <a:r>
              <a:rPr lang="zh-CN" altLang="en-US" dirty="0">
                <a:solidFill>
                  <a:srgbClr val="FF0000"/>
                </a:solidFill>
              </a:rPr>
              <a:t>（需要加工的开合机构产品体积过小，加工的精细程度很高，因此在加工方面需要的费用和时间很高）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      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367735"/>
            <a:ext cx="10969200" cy="705600"/>
          </a:xfrm>
        </p:spPr>
        <p:txBody>
          <a:bodyPr/>
          <a:lstStyle/>
          <a:p>
            <a:r>
              <a:rPr lang="zh-CN" altLang="en-US"/>
              <a:t>广角镜盖</a:t>
            </a:r>
            <a:r>
              <a:rPr lang="en-US" altLang="zh-CN"/>
              <a:t>2</a:t>
            </a:r>
            <a:r>
              <a:rPr lang="zh-CN" altLang="en-US"/>
              <a:t>检具</a:t>
            </a:r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39060" y="4784725"/>
            <a:ext cx="746760" cy="380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初版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2000" y="4779645"/>
            <a:ext cx="746760" cy="380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终版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56751" t="23384" r="162" b="21126"/>
          <a:stretch>
            <a:fillRect/>
          </a:stretch>
        </p:blipFill>
        <p:spPr>
          <a:xfrm>
            <a:off x="1210310" y="1104900"/>
            <a:ext cx="3283585" cy="3648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370" y="893445"/>
            <a:ext cx="5574030" cy="38912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41922" y="5392132"/>
            <a:ext cx="8512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注：</a:t>
            </a:r>
            <a:r>
              <a:rPr lang="en-US" altLang="zh-CN" dirty="0"/>
              <a:t>1</a:t>
            </a:r>
            <a:r>
              <a:rPr lang="zh-CN" altLang="en-US" dirty="0"/>
              <a:t>、增加了</a:t>
            </a:r>
            <a:r>
              <a:rPr lang="zh-CN" altLang="en-US" dirty="0">
                <a:sym typeface="+mn-ea"/>
              </a:rPr>
              <a:t>一块</a:t>
            </a:r>
            <a:r>
              <a:rPr lang="zh-CN" altLang="en-US" dirty="0"/>
              <a:t>三坐标</a:t>
            </a:r>
            <a:r>
              <a:rPr lang="en-US" altLang="zh-CN" dirty="0"/>
              <a:t>6061</a:t>
            </a:r>
            <a:r>
              <a:rPr lang="en-US" altLang="zh-CN" dirty="0">
                <a:sym typeface="+mn-ea"/>
              </a:rPr>
              <a:t>/45#</a:t>
            </a:r>
            <a:r>
              <a:rPr lang="zh-CN" altLang="en-US" dirty="0"/>
              <a:t>材质底板</a:t>
            </a:r>
            <a:r>
              <a:rPr lang="zh-CN" altLang="en-US" dirty="0">
                <a:solidFill>
                  <a:srgbClr val="FF0000"/>
                </a:solidFill>
              </a:rPr>
              <a:t>（根据底板的长宽及厚度会相应的增加费用，费用的产生包括材料本身及加工的时间）</a:t>
            </a:r>
            <a:endParaRPr lang="zh-CN" altLang="en-US" dirty="0"/>
          </a:p>
          <a:p>
            <a:r>
              <a:rPr lang="en-US" altLang="zh-CN" dirty="0"/>
              <a:t>       2</a:t>
            </a:r>
            <a:r>
              <a:rPr lang="zh-CN" altLang="en-US" dirty="0"/>
              <a:t>、增加了一拖六开合机构</a:t>
            </a:r>
            <a:r>
              <a:rPr lang="zh-CN" altLang="en-US" dirty="0">
                <a:solidFill>
                  <a:srgbClr val="FF0000"/>
                </a:solidFill>
              </a:rPr>
              <a:t>（需要加工的开合机构产品体积小，加工的精细程度高，因此在加工方面需要的费用和时间很高）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      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367735"/>
            <a:ext cx="10969200" cy="705600"/>
          </a:xfrm>
        </p:spPr>
        <p:txBody>
          <a:bodyPr/>
          <a:lstStyle/>
          <a:p>
            <a:r>
              <a:rPr lang="zh-CN"/>
              <a:t>左右下镜座盖</a:t>
            </a:r>
            <a:r>
              <a:rPr lang="zh-CN" altLang="en-US"/>
              <a:t>检具</a:t>
            </a:r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39060" y="4784725"/>
            <a:ext cx="746760" cy="380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初版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2000" y="4779645"/>
            <a:ext cx="746760" cy="380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终版</a:t>
            </a:r>
            <a:endParaRPr lang="zh-CN" altLang="en-US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" y="1073150"/>
            <a:ext cx="3507105" cy="3700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160" y="962660"/>
            <a:ext cx="6731000" cy="38106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41922" y="5392132"/>
            <a:ext cx="8512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注：</a:t>
            </a:r>
            <a:r>
              <a:rPr lang="en-US" altLang="zh-CN" dirty="0"/>
              <a:t>1</a:t>
            </a:r>
            <a:r>
              <a:rPr lang="zh-CN" altLang="en-US" dirty="0"/>
              <a:t>、增加了</a:t>
            </a:r>
            <a:r>
              <a:rPr lang="zh-CN" altLang="en-US" dirty="0">
                <a:sym typeface="+mn-ea"/>
              </a:rPr>
              <a:t>一块</a:t>
            </a:r>
            <a:r>
              <a:rPr lang="zh-CN" altLang="en-US" dirty="0"/>
              <a:t>三坐标</a:t>
            </a:r>
            <a:r>
              <a:rPr lang="en-US" altLang="zh-CN" dirty="0"/>
              <a:t>6061</a:t>
            </a:r>
            <a:r>
              <a:rPr lang="en-US" altLang="zh-CN" dirty="0">
                <a:sym typeface="+mn-ea"/>
              </a:rPr>
              <a:t>/45#</a:t>
            </a:r>
            <a:r>
              <a:rPr lang="zh-CN" altLang="en-US" dirty="0"/>
              <a:t>材质底板</a:t>
            </a:r>
            <a:r>
              <a:rPr lang="zh-CN" altLang="en-US" dirty="0">
                <a:solidFill>
                  <a:srgbClr val="FF0000"/>
                </a:solidFill>
              </a:rPr>
              <a:t>（根据底板的长宽及厚度会相应的增加费用，费用的产生包括材料本身及加工的时间）</a:t>
            </a:r>
            <a:endParaRPr lang="zh-CN" altLang="en-US" dirty="0"/>
          </a:p>
          <a:p>
            <a:r>
              <a:rPr lang="en-US" altLang="zh-CN" dirty="0"/>
              <a:t>       2</a:t>
            </a:r>
            <a:r>
              <a:rPr lang="zh-CN" altLang="en-US" dirty="0"/>
              <a:t>、增加了一拖六开合机构</a:t>
            </a:r>
            <a:r>
              <a:rPr lang="zh-CN" altLang="en-US" dirty="0">
                <a:solidFill>
                  <a:srgbClr val="FF0000"/>
                </a:solidFill>
              </a:rPr>
              <a:t>（需要加工的开合机构产品体积小，加工的精细程度高，因此在加工方面需要的费用和时间很高）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      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367735"/>
            <a:ext cx="10969200" cy="705600"/>
          </a:xfrm>
        </p:spPr>
        <p:txBody>
          <a:bodyPr/>
          <a:lstStyle/>
          <a:p>
            <a:r>
              <a:rPr lang="zh-CN"/>
              <a:t>左右外后视镜总成</a:t>
            </a:r>
            <a:r>
              <a:rPr lang="zh-CN" altLang="en-US"/>
              <a:t>检具</a:t>
            </a:r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12595" y="4821555"/>
            <a:ext cx="2573655" cy="396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/>
              <a:t>初版（两个单独检具）</a:t>
            </a:r>
            <a:endParaRPr lang="zh-CN" altLang="en-US" dirty="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2000" y="4779645"/>
            <a:ext cx="746760" cy="380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终版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70961" y="5160010"/>
            <a:ext cx="10606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注：</a:t>
            </a:r>
            <a:r>
              <a:rPr lang="en-US" altLang="zh-CN" dirty="0"/>
              <a:t>1</a:t>
            </a:r>
            <a:r>
              <a:rPr lang="zh-CN" altLang="en-US" dirty="0"/>
              <a:t>、增加了三块三坐标</a:t>
            </a:r>
            <a:r>
              <a:rPr lang="en-US" altLang="zh-CN" dirty="0"/>
              <a:t>6061</a:t>
            </a:r>
            <a:r>
              <a:rPr lang="en-US" altLang="zh-CN" dirty="0">
                <a:sym typeface="+mn-ea"/>
              </a:rPr>
              <a:t>/45#</a:t>
            </a:r>
            <a:r>
              <a:rPr lang="zh-CN" altLang="en-US" dirty="0"/>
              <a:t>材质底板</a:t>
            </a:r>
            <a:r>
              <a:rPr lang="zh-CN" altLang="en-US" dirty="0">
                <a:solidFill>
                  <a:srgbClr val="FF0000"/>
                </a:solidFill>
              </a:rPr>
              <a:t>（根据板材的长宽及厚度会相应的增加费用，费用的产生包括材料本身及加工的时间，图中板材过大加工时间会相应增长）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       </a:t>
            </a:r>
            <a:r>
              <a:rPr lang="en-US" altLang="zh-CN" dirty="0"/>
              <a:t>2</a:t>
            </a:r>
            <a:r>
              <a:rPr lang="zh-CN" altLang="en-US" dirty="0"/>
              <a:t>、增加了外后视镜总成三坐标底板骨架及总成底骨架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zh-CN" altLang="en-US" dirty="0">
                <a:solidFill>
                  <a:srgbClr val="FF0000"/>
                </a:solidFill>
              </a:rPr>
              <a:t>（骨架每个部分都需要精准定位，保证焊接的准确度，大型骨架需要的制作时间过长，制作费用产生包括材料本身、焊接程度及焊接时间）</a:t>
            </a:r>
            <a:r>
              <a:rPr lang="en-US" altLang="zh-CN" dirty="0">
                <a:solidFill>
                  <a:srgbClr val="FF0000"/>
                </a:solidFill>
              </a:rPr>
              <a:t>   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       3</a:t>
            </a:r>
            <a:r>
              <a:rPr lang="zh-CN" altLang="en-US" dirty="0">
                <a:solidFill>
                  <a:srgbClr val="FF0000"/>
                </a:solidFill>
              </a:rPr>
              <a:t>、</a:t>
            </a:r>
            <a:r>
              <a:rPr lang="zh-CN" altLang="en-US" dirty="0"/>
              <a:t>上镜座卡位结构</a:t>
            </a:r>
            <a:r>
              <a:rPr lang="en-US" altLang="zh-CN" dirty="0"/>
              <a:t>&amp;</a:t>
            </a:r>
            <a:r>
              <a:rPr lang="zh-CN" altLang="en-US" dirty="0"/>
              <a:t>初始角度检测</a:t>
            </a:r>
            <a:r>
              <a:rPr lang="en-US" altLang="zh-CN" dirty="0"/>
              <a:t>/</a:t>
            </a:r>
            <a:r>
              <a:rPr lang="zh-CN" altLang="en-US" dirty="0"/>
              <a:t>折叠角度检测</a:t>
            </a:r>
            <a:r>
              <a:rPr lang="zh-CN" altLang="en-US" dirty="0">
                <a:solidFill>
                  <a:srgbClr val="FF0000"/>
                </a:solidFill>
              </a:rPr>
              <a:t>（ 由加工产生，结构复杂程度增加，需要加工的机构体积小，加工的精细程度高）</a:t>
            </a:r>
            <a:r>
              <a:rPr lang="en-US" altLang="zh-CN" dirty="0">
                <a:solidFill>
                  <a:srgbClr val="FF0000"/>
                </a:solidFill>
              </a:rPr>
              <a:t>  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275" y="1109980"/>
            <a:ext cx="3101975" cy="36747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365" y="1098550"/>
            <a:ext cx="3285490" cy="36556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40229" y="151179"/>
            <a:ext cx="10711542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注：</a:t>
            </a:r>
            <a:r>
              <a:rPr lang="en-US" altLang="zh-CN" sz="2800" dirty="0"/>
              <a:t>VOLVO</a:t>
            </a:r>
            <a:r>
              <a:rPr lang="zh-CN" altLang="en-US" sz="2800" dirty="0"/>
              <a:t>检具在制定并确定初版方案时，</a:t>
            </a:r>
            <a:r>
              <a:rPr lang="en-US" altLang="zh-CN" sz="2800" dirty="0">
                <a:solidFill>
                  <a:srgbClr val="FF0000"/>
                </a:solidFill>
              </a:rPr>
              <a:t>VOLVO</a:t>
            </a:r>
            <a:r>
              <a:rPr lang="zh-CN" altLang="en-US" sz="2800" dirty="0">
                <a:solidFill>
                  <a:srgbClr val="FF0000"/>
                </a:solidFill>
              </a:rPr>
              <a:t>检具方案中每套检具的组成为铝合金本体及铝合金把手</a:t>
            </a:r>
            <a:r>
              <a:rPr lang="zh-CN" altLang="en-US" sz="2800" dirty="0"/>
              <a:t>，经评估此时全部检具的费用为原先整理评估的。</a:t>
            </a:r>
            <a:endParaRPr lang="en-US" altLang="zh-CN" sz="2800" dirty="0"/>
          </a:p>
          <a:p>
            <a:r>
              <a:rPr lang="zh-CN" altLang="en-US" sz="2800" dirty="0"/>
              <a:t>       但后续经过一审，评审中在检具方案上的需求增加：</a:t>
            </a:r>
            <a:endParaRPr lang="en-US" altLang="zh-CN" sz="2800" dirty="0"/>
          </a:p>
          <a:p>
            <a:r>
              <a:rPr lang="en-US" altLang="zh-CN" sz="2800" dirty="0">
                <a:solidFill>
                  <a:srgbClr val="FF0000"/>
                </a:solidFill>
              </a:rPr>
              <a:t>1</a:t>
            </a:r>
            <a:r>
              <a:rPr lang="zh-CN" altLang="en-US" sz="2800" dirty="0">
                <a:solidFill>
                  <a:srgbClr val="FF0000"/>
                </a:solidFill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</a:rPr>
              <a:t>【</a:t>
            </a:r>
            <a:r>
              <a:rPr lang="zh-CN" altLang="en-US" sz="2800" dirty="0">
                <a:solidFill>
                  <a:srgbClr val="FF0000"/>
                </a:solidFill>
              </a:rPr>
              <a:t>每套检具中都需要增加三坐标</a:t>
            </a:r>
            <a:r>
              <a:rPr lang="en-US" altLang="zh-CN" sz="2800" dirty="0">
                <a:solidFill>
                  <a:srgbClr val="FF0000"/>
                </a:solidFill>
              </a:rPr>
              <a:t>6061/45#</a:t>
            </a:r>
            <a:r>
              <a:rPr lang="zh-CN" altLang="en-US" sz="2800" dirty="0">
                <a:solidFill>
                  <a:srgbClr val="FF0000"/>
                </a:solidFill>
              </a:rPr>
              <a:t>材质 的底板</a:t>
            </a:r>
            <a:r>
              <a:rPr lang="en-US" altLang="zh-CN" sz="2800" dirty="0">
                <a:solidFill>
                  <a:srgbClr val="FF0000"/>
                </a:solidFill>
              </a:rPr>
              <a:t>】</a:t>
            </a:r>
            <a:endParaRPr lang="en-US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>
                <a:solidFill>
                  <a:srgbClr val="FF0000"/>
                </a:solidFill>
              </a:rPr>
              <a:t>2</a:t>
            </a:r>
            <a:r>
              <a:rPr lang="zh-CN" altLang="en-US" sz="2800" dirty="0">
                <a:solidFill>
                  <a:srgbClr val="FF0000"/>
                </a:solidFill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</a:rPr>
              <a:t>【</a:t>
            </a:r>
            <a:r>
              <a:rPr lang="zh-CN" altLang="en-US" sz="2800" dirty="0">
                <a:solidFill>
                  <a:srgbClr val="FF0000"/>
                </a:solidFill>
              </a:rPr>
              <a:t>左右舵前下镜总成检具增加了一份大型底骨架</a:t>
            </a:r>
            <a:r>
              <a:rPr lang="en-US" altLang="zh-CN" sz="2800" dirty="0">
                <a:solidFill>
                  <a:srgbClr val="FF0000"/>
                </a:solidFill>
              </a:rPr>
              <a:t>/</a:t>
            </a:r>
            <a:r>
              <a:rPr lang="zh-CN" altLang="en-US" sz="2800" dirty="0">
                <a:solidFill>
                  <a:srgbClr val="FF0000"/>
                </a:solidFill>
              </a:rPr>
              <a:t>左右外后视镜总成检具增加了两份大型骨架</a:t>
            </a:r>
            <a:r>
              <a:rPr lang="en-US" altLang="zh-CN" sz="2800" dirty="0">
                <a:solidFill>
                  <a:srgbClr val="FF0000"/>
                </a:solidFill>
              </a:rPr>
              <a:t>】</a:t>
            </a:r>
            <a:endParaRPr lang="en-US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>
                <a:solidFill>
                  <a:srgbClr val="FF0000"/>
                </a:solidFill>
              </a:rPr>
              <a:t>3</a:t>
            </a:r>
            <a:r>
              <a:rPr lang="zh-CN" altLang="en-US" sz="2800" dirty="0">
                <a:solidFill>
                  <a:srgbClr val="FF0000"/>
                </a:solidFill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</a:rPr>
              <a:t>【</a:t>
            </a:r>
            <a:r>
              <a:rPr lang="zh-CN" altLang="en-US" sz="2800" dirty="0">
                <a:solidFill>
                  <a:srgbClr val="FF0000"/>
                </a:solidFill>
              </a:rPr>
              <a:t>每套检具的检测方式改变，其中韩国前下镜总成检具</a:t>
            </a:r>
            <a:r>
              <a:rPr lang="en-US" altLang="zh-CN" sz="2800" dirty="0">
                <a:solidFill>
                  <a:srgbClr val="FF0000"/>
                </a:solidFill>
              </a:rPr>
              <a:t>/</a:t>
            </a:r>
            <a:r>
              <a:rPr lang="zh-CN" altLang="en-US" sz="2800" dirty="0">
                <a:solidFill>
                  <a:srgbClr val="FF0000"/>
                </a:solidFill>
              </a:rPr>
              <a:t>左右舵前下镜总成检具增加了夹紧镜杆机构</a:t>
            </a:r>
            <a:r>
              <a:rPr lang="en-US" altLang="zh-CN" sz="2800" dirty="0">
                <a:solidFill>
                  <a:srgbClr val="FF0000"/>
                </a:solidFill>
              </a:rPr>
              <a:t>】</a:t>
            </a:r>
            <a:endParaRPr lang="en-US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>
                <a:solidFill>
                  <a:srgbClr val="FF0000"/>
                </a:solidFill>
              </a:rPr>
              <a:t>4</a:t>
            </a:r>
            <a:r>
              <a:rPr lang="zh-CN" altLang="en-US" sz="2800" dirty="0">
                <a:solidFill>
                  <a:srgbClr val="FF0000"/>
                </a:solidFill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</a:rPr>
              <a:t>【</a:t>
            </a:r>
            <a:r>
              <a:rPr lang="zh-CN" altLang="en-US" sz="2800" dirty="0">
                <a:solidFill>
                  <a:srgbClr val="FF0000"/>
                </a:solidFill>
              </a:rPr>
              <a:t>在匹配产品卡子时，由原先的直接安装拆卸变为一拖六开合机构，其中主镜后改检具</a:t>
            </a:r>
            <a:r>
              <a:rPr lang="en-US" altLang="zh-CN" sz="2800" dirty="0">
                <a:solidFill>
                  <a:srgbClr val="FF0000"/>
                </a:solidFill>
              </a:rPr>
              <a:t>/</a:t>
            </a:r>
            <a:r>
              <a:rPr lang="zh-CN" altLang="en-US" sz="2800" dirty="0">
                <a:solidFill>
                  <a:srgbClr val="FF0000"/>
                </a:solidFill>
              </a:rPr>
              <a:t>广角镜后盖</a:t>
            </a:r>
            <a:r>
              <a:rPr lang="en-US" altLang="zh-CN" sz="2800" dirty="0">
                <a:solidFill>
                  <a:srgbClr val="FF0000"/>
                </a:solidFill>
              </a:rPr>
              <a:t>1/</a:t>
            </a:r>
            <a:r>
              <a:rPr lang="zh-CN" altLang="en-US" sz="2800" dirty="0">
                <a:solidFill>
                  <a:srgbClr val="FF0000"/>
                </a:solidFill>
              </a:rPr>
              <a:t>广角镜后盖</a:t>
            </a:r>
            <a:r>
              <a:rPr lang="en-US" altLang="zh-CN" sz="2800" dirty="0">
                <a:solidFill>
                  <a:srgbClr val="FF0000"/>
                </a:solidFill>
              </a:rPr>
              <a:t>2/</a:t>
            </a:r>
            <a:r>
              <a:rPr lang="zh-CN" altLang="en-US" sz="2800" dirty="0">
                <a:solidFill>
                  <a:srgbClr val="FF0000"/>
                </a:solidFill>
              </a:rPr>
              <a:t>左右下镜座盖检具都增加了一拖六开合机构</a:t>
            </a:r>
            <a:r>
              <a:rPr lang="en-US" altLang="zh-CN" sz="2800" dirty="0">
                <a:solidFill>
                  <a:srgbClr val="FF0000"/>
                </a:solidFill>
              </a:rPr>
              <a:t>】</a:t>
            </a:r>
            <a:endParaRPr lang="en-US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>
                <a:solidFill>
                  <a:srgbClr val="FF0000"/>
                </a:solidFill>
              </a:rPr>
              <a:t>       </a:t>
            </a:r>
            <a:r>
              <a:rPr lang="zh-CN" altLang="en-US" sz="2800" dirty="0"/>
              <a:t>因以上的需求增加项，在</a:t>
            </a:r>
            <a:r>
              <a:rPr lang="en-US" altLang="zh-CN" sz="2800" dirty="0"/>
              <a:t>VOLVO</a:t>
            </a:r>
            <a:r>
              <a:rPr lang="zh-CN" altLang="en-US" sz="2800" dirty="0"/>
              <a:t>检具方案上增加了加工需求，费用需要增加就比较头版方案多。</a:t>
            </a:r>
            <a:endParaRPr lang="zh-CN" altLang="en-US" sz="28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DIAGRAM_VIRTUALLY_FRAME" val="{&quot;height&quot;:303.25,&quot;left&quot;:72.1,&quot;top&quot;:103.45,&quot;width&quot;:760.2}"/>
</p:tagLst>
</file>

<file path=ppt/tags/tag68.xml><?xml version="1.0" encoding="utf-8"?>
<p:tagLst xmlns:p="http://schemas.openxmlformats.org/presentationml/2006/main">
  <p:tag name="KSO_WM_DIAGRAM_VIRTUALLY_FRAME" val="{&quot;height&quot;:303.25,&quot;left&quot;:72.1,&quot;top&quot;:103.45,&quot;width&quot;:760.2}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303.25,&quot;left&quot;:72.1,&quot;top&quot;:103.45,&quot;width&quot;:760.2}"/>
</p:tagLst>
</file>

<file path=ppt/tags/tag71.xml><?xml version="1.0" encoding="utf-8"?>
<p:tagLst xmlns:p="http://schemas.openxmlformats.org/presentationml/2006/main">
  <p:tag name="KSO_WM_DIAGRAM_VIRTUALLY_FRAME" val="{&quot;height&quot;:303.25,&quot;left&quot;:72.1,&quot;top&quot;:103.45,&quot;width&quot;:760.2}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DIAGRAM_VIRTUALLY_FRAME" val="{&quot;height&quot;:322.2,&quot;left&quot;:15.9,&quot;top&quot;:84.5,&quot;width&quot;:903.55}"/>
</p:tagLst>
</file>

<file path=ppt/tags/tag74.xml><?xml version="1.0" encoding="utf-8"?>
<p:tagLst xmlns:p="http://schemas.openxmlformats.org/presentationml/2006/main">
  <p:tag name="KSO_WM_DIAGRAM_VIRTUALLY_FRAME" val="{&quot;height&quot;:322.2,&quot;left&quot;:15.9,&quot;top&quot;:84.5,&quot;width&quot;:903.55}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DIAGRAM_VIRTUALLY_FRAME" val="{&quot;height&quot;:322.2,&quot;left&quot;:15.9,&quot;top&quot;:84.5,&quot;width&quot;:903.55}"/>
</p:tagLst>
</file>

<file path=ppt/tags/tag77.xml><?xml version="1.0" encoding="utf-8"?>
<p:tagLst xmlns:p="http://schemas.openxmlformats.org/presentationml/2006/main">
  <p:tag name="KSO_WM_DIAGRAM_VIRTUALLY_FRAME" val="{&quot;height&quot;:322.2,&quot;left&quot;:15.9,&quot;top&quot;:84.5,&quot;width&quot;:903.55}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DIAGRAM_VIRTUALLY_FRAME" val="{&quot;height&quot;:322.2,&quot;left&quot;:15.9,&quot;top&quot;:84.5,&quot;width&quot;:903.55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322.2,&quot;left&quot;:15.9,&quot;top&quot;:84.5,&quot;width&quot;:903.55}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DIAGRAM_VIRTUALLY_FRAME" val="{&quot;height&quot;:322.2,&quot;left&quot;:15.9,&quot;top&quot;:84.5,&quot;width&quot;:903.55}"/>
</p:tagLst>
</file>

<file path=ppt/tags/tag83.xml><?xml version="1.0" encoding="utf-8"?>
<p:tagLst xmlns:p="http://schemas.openxmlformats.org/presentationml/2006/main">
  <p:tag name="KSO_WM_DIAGRAM_VIRTUALLY_FRAME" val="{&quot;height&quot;:322.2,&quot;left&quot;:15.9,&quot;top&quot;:84.5,&quot;width&quot;:903.55}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FF0000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1575</Words>
  <Application>WPS 演示</Application>
  <PresentationFormat>宽屏</PresentationFormat>
  <Paragraphs>82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VOLVO方案设变增加费用说明</vt:lpstr>
      <vt:lpstr>韩国前下镜总成检具</vt:lpstr>
      <vt:lpstr>左右舵前下镜总成检具</vt:lpstr>
      <vt:lpstr>主镜后盖检具</vt:lpstr>
      <vt:lpstr>广角镜盖1检具</vt:lpstr>
      <vt:lpstr>广角镜盖2检具</vt:lpstr>
      <vt:lpstr>左右下镜座盖检具</vt:lpstr>
      <vt:lpstr>左右外后视镜总成检具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AAAA</cp:lastModifiedBy>
  <cp:revision>161</cp:revision>
  <dcterms:created xsi:type="dcterms:W3CDTF">2019-06-19T02:08:00Z</dcterms:created>
  <dcterms:modified xsi:type="dcterms:W3CDTF">2025-06-06T03:38:30Z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7290BC704007470C9A684BAD68256FA4_13</vt:lpwstr>
  </property>
</Properties>
</file>