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6" r:id="rId2"/>
    <p:sldId id="1396" r:id="rId3"/>
    <p:sldId id="1391" r:id="rId4"/>
    <p:sldId id="1392" r:id="rId5"/>
    <p:sldId id="1350" r:id="rId6"/>
    <p:sldId id="1393" r:id="rId7"/>
    <p:sldId id="1398" r:id="rId8"/>
    <p:sldId id="1397" r:id="rId9"/>
    <p:sldId id="1184" r:id="rId10"/>
  </p:sldIdLst>
  <p:sldSz cx="12192000" cy="6858000"/>
  <p:notesSz cx="9866313" cy="6735763"/>
  <p:custDataLst>
    <p:tags r:id="rId13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9">
          <p15:clr>
            <a:srgbClr val="A4A3A4"/>
          </p15:clr>
        </p15:guide>
        <p15:guide id="2" pos="31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D2FF"/>
    <a:srgbClr val="32FF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howGuides="1">
      <p:cViewPr varScale="1">
        <p:scale>
          <a:sx n="107" d="100"/>
          <a:sy n="107" d="100"/>
        </p:scale>
        <p:origin x="696" y="108"/>
      </p:cViewPr>
      <p:guideLst>
        <p:guide orient="horz" pos="2188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3" d="100"/>
          <a:sy n="93" d="100"/>
        </p:scale>
        <p:origin x="-1440" y="-90"/>
      </p:cViewPr>
      <p:guideLst>
        <p:guide orient="horz" pos="2149"/>
        <p:guide pos="31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16537-AB4F-4068-B728-D8DC9FBDCB50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408D40-7BC8-4744-A42E-68B5548F88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5588627" y="0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133E0BB9-4548-40C8-BA3B-A624A0D082BB}" type="datetimeFigureOut">
              <a:rPr lang="zh-CN" altLang="en-US"/>
              <a:t>2025/2/11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2687638" y="504825"/>
            <a:ext cx="4491037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986632" y="3199488"/>
            <a:ext cx="7893050" cy="3031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1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5588627" y="6397806"/>
            <a:ext cx="4275403" cy="3367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fld id="{882DD672-220D-474D-9C43-C27A5F691E8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C33674-1C36-4E21-881C-D5F9979798DC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BFEC-9F3A-463A-8538-6B29353ECC26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A5645C-B281-4748-8AFA-5D8E0E4A391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DCE9A-AA6A-4FAC-9EE5-B5184E49DD40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AEC67F2-74A2-4683-92E1-B1E66145741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4E7755C-E641-44F1-A9E9-0F681158FD3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0" y="-3176"/>
          <a:ext cx="12192000" cy="9429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Image" r:id="rId2" imgW="20320000" imgH="2298700" progId="">
                  <p:embed/>
                </p:oleObj>
              </mc:Choice>
              <mc:Fallback>
                <p:oleObj name="Image" r:id="rId2" imgW="20320000" imgH="2298700" progId="">
                  <p:embed/>
                  <p:pic>
                    <p:nvPicPr>
                      <p:cNvPr id="0" name="Object 3"/>
                      <p:cNvPicPr>
                        <a:picLocks noChangeAspect="1"/>
                      </p:cNvPicPr>
                      <p:nvPr/>
                    </p:nvPicPr>
                    <p:blipFill>
                      <a:blip r:embed="rId3">
                        <a:grayscl/>
                      </a:blip>
                      <a:stretch>
                        <a:fillRect/>
                      </a:stretch>
                    </p:blipFill>
                    <p:spPr>
                      <a:xfrm>
                        <a:off x="0" y="-3176"/>
                        <a:ext cx="12192000" cy="942973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11455400" y="6434026"/>
            <a:ext cx="370840" cy="365125"/>
          </a:xfrm>
        </p:spPr>
        <p:txBody>
          <a:bodyPr/>
          <a:lstStyle/>
          <a:p>
            <a:fld id="{6E9B9D55-6E44-4CF6-837A-EFFBD63A6870}" type="slidenum">
              <a:rPr lang="zh-CN" altLang="en-US" smtClean="0"/>
              <a:t>‹#›</a:t>
            </a:fld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-14125" y="6417214"/>
            <a:ext cx="12206125" cy="0"/>
          </a:xfrm>
          <a:prstGeom prst="line">
            <a:avLst/>
          </a:prstGeom>
          <a:ln w="3175">
            <a:solidFill>
              <a:schemeClr val="bg1">
                <a:lumMod val="8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文本框 5"/>
          <p:cNvSpPr txBox="1"/>
          <p:nvPr userDrawn="1"/>
        </p:nvSpPr>
        <p:spPr>
          <a:xfrm>
            <a:off x="432144" y="6464550"/>
            <a:ext cx="226957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" b="1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</a:rPr>
              <a:t>光华荣昌汽车部件有限公司</a:t>
            </a:r>
            <a:endParaRPr lang="zh-CN" altLang="en-US" sz="600" b="1" dirty="0">
              <a:solidFill>
                <a:schemeClr val="bg1">
                  <a:lumMod val="65000"/>
                </a:schemeClr>
              </a:solidFill>
              <a:latin typeface="思源宋体 CN" panose="02020400000000000000"/>
              <a:ea typeface="微软雅黑" panose="020B0503020204020204" pitchFamily="34" charset="-122"/>
            </a:endParaRPr>
          </a:p>
        </p:txBody>
      </p:sp>
      <p:sp>
        <p:nvSpPr>
          <p:cNvPr id="13" name="文本框 7"/>
          <p:cNvSpPr txBox="1"/>
          <p:nvPr userDrawn="1"/>
        </p:nvSpPr>
        <p:spPr>
          <a:xfrm>
            <a:off x="432145" y="6620307"/>
            <a:ext cx="308331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GoldRare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（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Beijing</a:t>
            </a:r>
            <a:r>
              <a:rPr lang="zh-CN" altLang="en-US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）</a:t>
            </a:r>
            <a:r>
              <a:rPr lang="en-US" altLang="zh-CN" sz="600" dirty="0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Automotive Parts </a:t>
            </a:r>
            <a:r>
              <a:rPr lang="en-US" altLang="zh-CN" sz="600" dirty="0" err="1">
                <a:solidFill>
                  <a:schemeClr val="bg1">
                    <a:lumMod val="50000"/>
                  </a:schemeClr>
                </a:solidFill>
                <a:latin typeface="思源宋体 CN" panose="02020400000000000000"/>
                <a:ea typeface="微软雅黑" panose="020B0503020204020204" pitchFamily="34" charset="-122"/>
                <a:cs typeface="Arial" panose="020B0604020202020204" pitchFamily="34" charset="0"/>
              </a:rPr>
              <a:t>Co.,LTD</a:t>
            </a:r>
            <a:endParaRPr lang="en-US" altLang="zh-CN" sz="600" dirty="0">
              <a:solidFill>
                <a:schemeClr val="bg1">
                  <a:lumMod val="50000"/>
                </a:schemeClr>
              </a:solidFill>
              <a:latin typeface="思源宋体 CN" panose="0202040000000000000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pSp>
        <p:nvGrpSpPr>
          <p:cNvPr id="14" name="组合 13"/>
          <p:cNvGrpSpPr/>
          <p:nvPr userDrawn="1"/>
        </p:nvGrpSpPr>
        <p:grpSpPr>
          <a:xfrm>
            <a:off x="458142" y="316994"/>
            <a:ext cx="304799" cy="346316"/>
            <a:chOff x="554514" y="294008"/>
            <a:chExt cx="304799" cy="346316"/>
          </a:xfrm>
        </p:grpSpPr>
        <p:sp>
          <p:nvSpPr>
            <p:cNvPr id="15" name="矩形: 圆角 14"/>
            <p:cNvSpPr/>
            <p:nvPr/>
          </p:nvSpPr>
          <p:spPr>
            <a:xfrm>
              <a:off x="554514" y="299917"/>
              <a:ext cx="71021" cy="340407"/>
            </a:xfrm>
            <a:prstGeom prst="round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6" name="矩形: 圆角 15"/>
            <p:cNvSpPr/>
            <p:nvPr/>
          </p:nvSpPr>
          <p:spPr>
            <a:xfrm>
              <a:off x="671403" y="299917"/>
              <a:ext cx="71021" cy="340407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ea typeface="思源宋体 CN" panose="02020400000000000000"/>
              </a:endParaRPr>
            </a:p>
          </p:txBody>
        </p:sp>
        <p:sp>
          <p:nvSpPr>
            <p:cNvPr id="17" name="矩形: 圆角 16"/>
            <p:cNvSpPr/>
            <p:nvPr/>
          </p:nvSpPr>
          <p:spPr>
            <a:xfrm>
              <a:off x="788292" y="294008"/>
              <a:ext cx="71021" cy="340407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ea typeface="思源宋体 CN" panose="02020400000000000000"/>
              </a:endParaRPr>
            </a:p>
          </p:txBody>
        </p:sp>
      </p:grp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2301" y="337344"/>
            <a:ext cx="1212659" cy="2771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9248" y="311298"/>
            <a:ext cx="572027" cy="311751"/>
          </a:xfrm>
          <a:prstGeom prst="rect">
            <a:avLst/>
          </a:prstGeom>
        </p:spPr>
      </p:pic>
      <p:cxnSp>
        <p:nvCxnSpPr>
          <p:cNvPr id="22" name="直接连接符 21"/>
          <p:cNvCxnSpPr/>
          <p:nvPr userDrawn="1"/>
        </p:nvCxnSpPr>
        <p:spPr>
          <a:xfrm>
            <a:off x="10429240" y="395575"/>
            <a:ext cx="0" cy="182880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1833B-5CDE-44F7-8CD5-952F8F0C7DE1}" type="slidenum">
              <a:rPr lang="zh-CN" altLang="en-US"/>
              <a:t>‹#›</a:t>
            </a:fld>
            <a:endParaRPr lang="en-US" altLang="zh-CN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AXA封面页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标题 11"/>
          <p:cNvSpPr>
            <a:spLocks noGrp="1"/>
          </p:cNvSpPr>
          <p:nvPr>
            <p:ph type="title"/>
          </p:nvPr>
        </p:nvSpPr>
        <p:spPr>
          <a:xfrm>
            <a:off x="609600" y="2420007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 dirty="0"/>
          </a:p>
        </p:txBody>
      </p:sp>
      <p:sp>
        <p:nvSpPr>
          <p:cNvPr id="14" name="内容占位符 13"/>
          <p:cNvSpPr>
            <a:spLocks noGrp="1"/>
          </p:cNvSpPr>
          <p:nvPr>
            <p:ph sz="quarter" idx="10"/>
          </p:nvPr>
        </p:nvSpPr>
        <p:spPr>
          <a:xfrm>
            <a:off x="1219200" y="3762703"/>
            <a:ext cx="9753600" cy="1139114"/>
          </a:xfrm>
          <a:prstGeom prst="rect">
            <a:avLst/>
          </a:prstGeom>
        </p:spPr>
        <p:txBody>
          <a:bodyPr/>
          <a:lstStyle>
            <a:lvl1pPr algn="ctr" eaLnBrk="0" hangingPunct="0">
              <a:spcBef>
                <a:spcPct val="20000"/>
              </a:spcBef>
              <a:buFontTx/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CN"/>
              <a:t>2010-06-10</a:t>
            </a:r>
            <a:endParaRPr lang="en-US" altLang="zh-CN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16B37-B743-4B41-91DD-02EBED5006E3}" type="slidenum">
              <a:rPr lang="zh-CN" altLang="en-US"/>
              <a:t>‹#›</a:t>
            </a:fld>
            <a:endParaRPr lang="en-US" altLang="zh-CN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zh-CN" altLang="en-US"/>
              <a:t>北京北汽模塑科技有限公司 </a:t>
            </a:r>
            <a:r>
              <a:rPr lang="en-US" altLang="zh-CN"/>
              <a:t>Beijing Beiqi Mould&amp;Plastic Technology Co,Ltd</a:t>
            </a:r>
            <a:endParaRPr lang="zh-CN" altLang="en-US"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占位符 13"/>
          <p:cNvSpPr>
            <a:spLocks noGrp="1"/>
          </p:cNvSpPr>
          <p:nvPr>
            <p:ph type="body" sz="quarter" idx="14"/>
          </p:nvPr>
        </p:nvSpPr>
        <p:spPr>
          <a:xfrm>
            <a:off x="3809" y="1978570"/>
            <a:ext cx="12192000" cy="1395029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54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6" name="文本占位符 13"/>
          <p:cNvSpPr>
            <a:spLocks noGrp="1"/>
          </p:cNvSpPr>
          <p:nvPr>
            <p:ph type="body" sz="quarter" idx="15"/>
          </p:nvPr>
        </p:nvSpPr>
        <p:spPr>
          <a:xfrm>
            <a:off x="3809" y="3828872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210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17" name="文本占位符 13"/>
          <p:cNvSpPr>
            <a:spLocks noGrp="1"/>
          </p:cNvSpPr>
          <p:nvPr>
            <p:ph type="body" sz="quarter" idx="16"/>
          </p:nvPr>
        </p:nvSpPr>
        <p:spPr>
          <a:xfrm>
            <a:off x="3809" y="4474003"/>
            <a:ext cx="12192000" cy="521947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lang="zh-CN" altLang="en-US" sz="1350" b="1" kern="1200" dirty="0" smtClean="0">
                <a:solidFill>
                  <a:schemeClr val="accent1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defRPr>
            </a:lvl1pPr>
            <a:lvl2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buNone/>
              <a:defRPr sz="54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</p:spTree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过渡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H="1">
            <a:off x="1430867" y="6480175"/>
            <a:ext cx="10619317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141818" y="6480175"/>
            <a:ext cx="791633" cy="0"/>
          </a:xfrm>
          <a:prstGeom prst="line">
            <a:avLst/>
          </a:prstGeom>
          <a:ln w="15875"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52" name="组合 6"/>
          <p:cNvGrpSpPr/>
          <p:nvPr userDrawn="1"/>
        </p:nvGrpSpPr>
        <p:grpSpPr>
          <a:xfrm flipH="1">
            <a:off x="975784" y="6308726"/>
            <a:ext cx="412749" cy="360363"/>
            <a:chOff x="7019085" y="157473"/>
            <a:chExt cx="3868830" cy="3952255"/>
          </a:xfrm>
        </p:grpSpPr>
        <p:sp>
          <p:nvSpPr>
            <p:cNvPr id="5" name="椭圆 4"/>
            <p:cNvSpPr/>
            <p:nvPr/>
          </p:nvSpPr>
          <p:spPr>
            <a:xfrm>
              <a:off x="8641073" y="1574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6" name="椭圆 5"/>
            <p:cNvSpPr/>
            <p:nvPr/>
          </p:nvSpPr>
          <p:spPr>
            <a:xfrm rot="1542857">
              <a:off x="9362925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椭圆 6"/>
            <p:cNvSpPr/>
            <p:nvPr/>
          </p:nvSpPr>
          <p:spPr>
            <a:xfrm rot="3085714">
              <a:off x="9941806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8" name="椭圆 7"/>
            <p:cNvSpPr/>
            <p:nvPr/>
          </p:nvSpPr>
          <p:spPr>
            <a:xfrm rot="7714286">
              <a:off x="9941806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9" name="椭圆 8"/>
            <p:cNvSpPr/>
            <p:nvPr/>
          </p:nvSpPr>
          <p:spPr>
            <a:xfrm rot="4628572">
              <a:off x="10263060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椭圆 9"/>
            <p:cNvSpPr/>
            <p:nvPr/>
          </p:nvSpPr>
          <p:spPr>
            <a:xfrm rot="9257143">
              <a:off x="9362925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 rot="6171428">
              <a:off x="10263060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 rot="10800000">
              <a:off x="8641073" y="3484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椭圆 12"/>
            <p:cNvSpPr/>
            <p:nvPr/>
          </p:nvSpPr>
          <p:spPr>
            <a:xfrm rot="12342857">
              <a:off x="7919220" y="332011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 rot="13885714">
              <a:off x="7340340" y="2858472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 rot="20057142">
              <a:off x="7919220" y="32223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椭圆 15"/>
            <p:cNvSpPr/>
            <p:nvPr/>
          </p:nvSpPr>
          <p:spPr>
            <a:xfrm rot="15428571">
              <a:off x="7019085" y="2191381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 rot="16971429">
              <a:off x="7019085" y="1450964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8" name="椭圆 17"/>
            <p:cNvSpPr/>
            <p:nvPr/>
          </p:nvSpPr>
          <p:spPr>
            <a:xfrm rot="18514286">
              <a:off x="7340340" y="783873"/>
              <a:ext cx="624855" cy="624855"/>
            </a:xfrm>
            <a:prstGeom prst="ellipse">
              <a:avLst/>
            </a:prstGeom>
            <a:solidFill>
              <a:srgbClr val="28A9D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defRPr/>
              </a:pPr>
              <a:endPara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19" name="Freeform 5"/>
          <p:cNvSpPr>
            <a:spLocks noEditPoints="1"/>
          </p:cNvSpPr>
          <p:nvPr/>
        </p:nvSpPr>
        <p:spPr bwMode="auto">
          <a:xfrm>
            <a:off x="7458155" y="5658694"/>
            <a:ext cx="4253067" cy="821142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>
                    <a:alpha val="75000"/>
                  </a:srgbClr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cxnSp>
        <p:nvCxnSpPr>
          <p:cNvPr id="20" name="直接连接符 19" hidden="1"/>
          <p:cNvCxnSpPr/>
          <p:nvPr/>
        </p:nvCxnSpPr>
        <p:spPr>
          <a:xfrm>
            <a:off x="3181351" y="431801"/>
            <a:ext cx="0" cy="525463"/>
          </a:xfrm>
          <a:prstGeom prst="line">
            <a:avLst/>
          </a:prstGeom>
          <a:ln>
            <a:solidFill>
              <a:srgbClr val="28A9D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任意多边形 20"/>
          <p:cNvSpPr/>
          <p:nvPr/>
        </p:nvSpPr>
        <p:spPr>
          <a:xfrm flipV="1">
            <a:off x="173568" y="423863"/>
            <a:ext cx="1386417" cy="431800"/>
          </a:xfrm>
          <a:custGeom>
            <a:avLst/>
            <a:gdLst>
              <a:gd name="connsiteX0" fmla="*/ 167822 w 1386790"/>
              <a:gd name="connsiteY0" fmla="*/ 524933 h 524933"/>
              <a:gd name="connsiteX1" fmla="*/ 168846 w 1386790"/>
              <a:gd name="connsiteY1" fmla="*/ 524933 h 524933"/>
              <a:gd name="connsiteX2" fmla="*/ 168846 w 1386790"/>
              <a:gd name="connsiteY2" fmla="*/ 14598 h 524933"/>
              <a:gd name="connsiteX3" fmla="*/ 1386790 w 1386790"/>
              <a:gd name="connsiteY3" fmla="*/ 14598 h 524933"/>
              <a:gd name="connsiteX4" fmla="*/ 1386790 w 1386790"/>
              <a:gd name="connsiteY4" fmla="*/ 0 h 524933"/>
              <a:gd name="connsiteX5" fmla="*/ 167822 w 1386790"/>
              <a:gd name="connsiteY5" fmla="*/ 0 h 524933"/>
              <a:gd name="connsiteX6" fmla="*/ 152999 w 1386790"/>
              <a:gd name="connsiteY6" fmla="*/ 0 h 524933"/>
              <a:gd name="connsiteX7" fmla="*/ 152999 w 1386790"/>
              <a:gd name="connsiteY7" fmla="*/ 507260 h 524933"/>
              <a:gd name="connsiteX8" fmla="*/ 107280 w 1386790"/>
              <a:gd name="connsiteY8" fmla="*/ 507260 h 524933"/>
              <a:gd name="connsiteX9" fmla="*/ 107280 w 1386790"/>
              <a:gd name="connsiteY9" fmla="*/ 0 h 524933"/>
              <a:gd name="connsiteX10" fmla="*/ 0 w 1386790"/>
              <a:gd name="connsiteY10" fmla="*/ 0 h 524933"/>
              <a:gd name="connsiteX11" fmla="*/ 0 w 1386790"/>
              <a:gd name="connsiteY11" fmla="*/ 524932 h 524933"/>
              <a:gd name="connsiteX12" fmla="*/ 33834 w 1386790"/>
              <a:gd name="connsiteY12" fmla="*/ 524932 h 524933"/>
              <a:gd name="connsiteX13" fmla="*/ 33834 w 1386790"/>
              <a:gd name="connsiteY13" fmla="*/ 23810 h 524933"/>
              <a:gd name="connsiteX14" fmla="*/ 79553 w 1386790"/>
              <a:gd name="connsiteY14" fmla="*/ 23810 h 524933"/>
              <a:gd name="connsiteX15" fmla="*/ 79553 w 1386790"/>
              <a:gd name="connsiteY15" fmla="*/ 524932 h 524933"/>
              <a:gd name="connsiteX16" fmla="*/ 167822 w 1386790"/>
              <a:gd name="connsiteY16" fmla="*/ 524932 h 52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86790" h="524933">
                <a:moveTo>
                  <a:pt x="167822" y="524933"/>
                </a:moveTo>
                <a:lnTo>
                  <a:pt x="168846" y="524933"/>
                </a:lnTo>
                <a:lnTo>
                  <a:pt x="168846" y="14598"/>
                </a:lnTo>
                <a:lnTo>
                  <a:pt x="1386790" y="14598"/>
                </a:lnTo>
                <a:lnTo>
                  <a:pt x="1386790" y="0"/>
                </a:lnTo>
                <a:lnTo>
                  <a:pt x="167822" y="0"/>
                </a:lnTo>
                <a:lnTo>
                  <a:pt x="152999" y="0"/>
                </a:lnTo>
                <a:lnTo>
                  <a:pt x="152999" y="507260"/>
                </a:lnTo>
                <a:lnTo>
                  <a:pt x="107280" y="507260"/>
                </a:lnTo>
                <a:lnTo>
                  <a:pt x="107280" y="0"/>
                </a:lnTo>
                <a:lnTo>
                  <a:pt x="0" y="0"/>
                </a:lnTo>
                <a:lnTo>
                  <a:pt x="0" y="524932"/>
                </a:lnTo>
                <a:lnTo>
                  <a:pt x="33834" y="524932"/>
                </a:lnTo>
                <a:lnTo>
                  <a:pt x="33834" y="23810"/>
                </a:lnTo>
                <a:lnTo>
                  <a:pt x="79553" y="23810"/>
                </a:lnTo>
                <a:lnTo>
                  <a:pt x="79553" y="524932"/>
                </a:lnTo>
                <a:lnTo>
                  <a:pt x="167822" y="524932"/>
                </a:lnTo>
                <a:close/>
              </a:path>
            </a:pathLst>
          </a:custGeom>
          <a:solidFill>
            <a:srgbClr val="28A9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chemeClr val="lt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8" name="图片 2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8734" y="357188"/>
            <a:ext cx="1011767" cy="5508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>
    <p:fade/>
  </p:transition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F7C3B4A-0125-4CC8-83B2-D88E706B3D5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CB9AF-88C4-47BF-8910-4532C3CC711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3A5CD90-00E9-445E-8243-DD19E7ED826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FD5122-104C-4C14-96CC-C41C601E583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23218E-EE4A-4928-988A-899E0D2C9A80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9B12483-DE99-41FA-A501-2D3759712C7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75B7951-6377-47FE-B482-9E8A78911F9C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3055894-7AD1-4C3A-BE27-B19BF83B6207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58436F4-41DF-4610-9301-C6366A85E8B7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8580BF-C96D-4C09-8EA0-7AB91A2D0CD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3C517C-34BB-40E7-9168-EC64ECFF93CE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4A797D-A7D6-47D3-9286-EAD73C1E912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0491CC0-575E-4745-AF69-5DBED961D0AD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DC42D14-8B71-4D33-95D0-319000D0ACC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88D2C6-B700-4537-96AE-4B15DBF65FC5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75DEC7-DBDB-462E-900D-A4A79C65BA9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E7755C-E641-44F1-A9E9-0F681158FD38}" type="datetimeFigureOut">
              <a:rPr lang="zh-CN" altLang="en-US" smtClean="0"/>
              <a:t>2025/2/11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1653D0D-2066-4047-83A4-4AAF2A13820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oleObject" Target="file:///F:\&#37325;&#21345;&#39033;&#30446;&#25972;&#29702;&#26410;&#23436;&#24453;&#32493;\02-&#38485;&#27773;&#39033;&#30446;\X5000\X5000&#21491;&#33333;\&#20027;&#39550;3D\ZJ.CATProduct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"/>
                    </a14:imgEffect>
                    <a14:imgEffect>
                      <a14:saturation sat="80000"/>
                    </a14:imgEffect>
                    <a14:imgEffect>
                      <a14:sharpenSoften amoun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45" b="1158"/>
          <a:stretch>
            <a:fillRect/>
          </a:stretch>
        </p:blipFill>
        <p:spPr>
          <a:xfrm>
            <a:off x="-34004" y="0"/>
            <a:ext cx="12250683" cy="6868160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2063552" y="2152434"/>
            <a:ext cx="7668083" cy="1800200"/>
            <a:chOff x="1775520" y="4149080"/>
            <a:chExt cx="7668083" cy="1800200"/>
          </a:xfrm>
        </p:grpSpPr>
        <p:sp>
          <p:nvSpPr>
            <p:cNvPr id="7" name="矩形 6"/>
            <p:cNvSpPr/>
            <p:nvPr/>
          </p:nvSpPr>
          <p:spPr>
            <a:xfrm>
              <a:off x="1969418" y="4242465"/>
              <a:ext cx="7347117" cy="1570693"/>
            </a:xfrm>
            <a:prstGeom prst="rect">
              <a:avLst/>
            </a:prstGeom>
            <a:solidFill>
              <a:schemeClr val="accent1">
                <a:lumMod val="50000"/>
                <a:alpha val="60000"/>
              </a:schemeClr>
            </a:solidFill>
            <a:ln w="6350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1775520" y="4149080"/>
              <a:ext cx="7668083" cy="1800200"/>
            </a:xfrm>
            <a:prstGeom prst="rect">
              <a:avLst/>
            </a:prstGeom>
            <a:noFill/>
            <a:ln w="28575">
              <a:solidFill>
                <a:schemeClr val="accent1">
                  <a:lumMod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bg1"/>
                </a:solidFill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938626" y="5373216"/>
              <a:ext cx="739915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BEIJING GOLDRARE AUTOMOBILE PARTS CO.,LTD</a:t>
              </a:r>
              <a:endPara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2534192" y="2692780"/>
            <a:ext cx="6726801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altLang="zh-CN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ZY2435-</a:t>
            </a:r>
            <a:r>
              <a:rPr lang="zh-CN" altLang="en-US" sz="2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陕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汽</a:t>
            </a:r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X3000&amp;X5000H</a:t>
            </a:r>
            <a:r>
              <a:rPr lang="zh-CN" altLang="en-US" sz="2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点整改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/>
        </p:nvGrpSpPr>
        <p:grpSpPr>
          <a:xfrm>
            <a:off x="1718635" y="2534536"/>
            <a:ext cx="8528947" cy="958936"/>
            <a:chOff x="1214414" y="1500174"/>
            <a:chExt cx="6388080" cy="958936"/>
          </a:xfrm>
        </p:grpSpPr>
        <p:pic>
          <p:nvPicPr>
            <p:cNvPr id="11" name="图片 10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2" name="等腰三角形 11"/>
            <p:cNvSpPr/>
            <p:nvPr/>
          </p:nvSpPr>
          <p:spPr>
            <a:xfrm rot="10800000">
              <a:off x="1857356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1736354" y="1850361"/>
            <a:ext cx="8528947" cy="958936"/>
            <a:chOff x="1214414" y="1500174"/>
            <a:chExt cx="6388080" cy="958936"/>
          </a:xfrm>
        </p:grpSpPr>
        <p:pic>
          <p:nvPicPr>
            <p:cNvPr id="14" name="图片 13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5" name="等腰三角形 14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736354" y="1207419"/>
            <a:ext cx="8528947" cy="958936"/>
            <a:chOff x="1214414" y="1500174"/>
            <a:chExt cx="6388080" cy="958936"/>
          </a:xfrm>
        </p:grpSpPr>
        <p:pic>
          <p:nvPicPr>
            <p:cNvPr id="17" name="图片 16" descr="图片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14414" y="1928802"/>
              <a:ext cx="6388080" cy="530308"/>
            </a:xfrm>
            <a:prstGeom prst="rect">
              <a:avLst/>
            </a:prstGeom>
          </p:spPr>
        </p:pic>
        <p:sp>
          <p:nvSpPr>
            <p:cNvPr id="18" name="等腰三角形 17"/>
            <p:cNvSpPr/>
            <p:nvPr/>
          </p:nvSpPr>
          <p:spPr>
            <a:xfrm rot="10800000">
              <a:off x="1887454" y="1500174"/>
              <a:ext cx="714380" cy="928694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0" name="文本框 4"/>
          <p:cNvSpPr txBox="1"/>
          <p:nvPr/>
        </p:nvSpPr>
        <p:spPr>
          <a:xfrm>
            <a:off x="3275194" y="2347413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第二部分        座椅结构分析及方案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4"/>
          <p:cNvSpPr txBox="1"/>
          <p:nvPr/>
        </p:nvSpPr>
        <p:spPr>
          <a:xfrm>
            <a:off x="3247386" y="3016828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第三部分        新开件清单及费用周期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"/>
          <p:cNvSpPr txBox="1"/>
          <p:nvPr/>
        </p:nvSpPr>
        <p:spPr>
          <a:xfrm>
            <a:off x="3275194" y="1655114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第一部分        现状描述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1101170E-F90D-C20E-0815-8CE6F717D9C3}"/>
              </a:ext>
            </a:extLst>
          </p:cNvPr>
          <p:cNvGrpSpPr/>
          <p:nvPr/>
        </p:nvGrpSpPr>
        <p:grpSpPr>
          <a:xfrm>
            <a:off x="1736354" y="3547136"/>
            <a:ext cx="8625836" cy="629943"/>
            <a:chOff x="1393549" y="1681033"/>
            <a:chExt cx="6388080" cy="591334"/>
          </a:xfrm>
        </p:grpSpPr>
        <p:pic>
          <p:nvPicPr>
            <p:cNvPr id="3" name="图片 2" descr="图片1.png">
              <a:extLst>
                <a:ext uri="{FF2B5EF4-FFF2-40B4-BE49-F238E27FC236}">
                  <a16:creationId xmlns:a16="http://schemas.microsoft.com/office/drawing/2014/main" id="{19658133-5F18-D073-D6DF-C0ED0421A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549" y="1710575"/>
              <a:ext cx="6388080" cy="561792"/>
            </a:xfrm>
            <a:prstGeom prst="rect">
              <a:avLst/>
            </a:prstGeom>
          </p:spPr>
        </p:pic>
        <p:sp>
          <p:nvSpPr>
            <p:cNvPr id="4" name="等腰三角形 3">
              <a:extLst>
                <a:ext uri="{FF2B5EF4-FFF2-40B4-BE49-F238E27FC236}">
                  <a16:creationId xmlns:a16="http://schemas.microsoft.com/office/drawing/2014/main" id="{AAE6BEB9-CBC2-E18D-29FD-29F6A32878F5}"/>
                </a:ext>
              </a:extLst>
            </p:cNvPr>
            <p:cNvSpPr/>
            <p:nvPr/>
          </p:nvSpPr>
          <p:spPr>
            <a:xfrm rot="10800000">
              <a:off x="2112970" y="1681033"/>
              <a:ext cx="512708" cy="4150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6" name="组合 5">
            <a:extLst>
              <a:ext uri="{FF2B5EF4-FFF2-40B4-BE49-F238E27FC236}">
                <a16:creationId xmlns:a16="http://schemas.microsoft.com/office/drawing/2014/main" id="{A60221EA-4EDD-AFE2-DD95-E524873CF7A6}"/>
              </a:ext>
            </a:extLst>
          </p:cNvPr>
          <p:cNvGrpSpPr/>
          <p:nvPr/>
        </p:nvGrpSpPr>
        <p:grpSpPr>
          <a:xfrm>
            <a:off x="1730220" y="4329454"/>
            <a:ext cx="8625836" cy="629943"/>
            <a:chOff x="1393549" y="1681033"/>
            <a:chExt cx="6388080" cy="591334"/>
          </a:xfrm>
        </p:grpSpPr>
        <p:pic>
          <p:nvPicPr>
            <p:cNvPr id="7" name="图片 6" descr="图片1.png">
              <a:extLst>
                <a:ext uri="{FF2B5EF4-FFF2-40B4-BE49-F238E27FC236}">
                  <a16:creationId xmlns:a16="http://schemas.microsoft.com/office/drawing/2014/main" id="{958018C9-1AE8-E320-C269-F59F5272A49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93549" y="1710575"/>
              <a:ext cx="6388080" cy="561792"/>
            </a:xfrm>
            <a:prstGeom prst="rect">
              <a:avLst/>
            </a:prstGeom>
          </p:spPr>
        </p:pic>
        <p:sp>
          <p:nvSpPr>
            <p:cNvPr id="8" name="等腰三角形 7">
              <a:extLst>
                <a:ext uri="{FF2B5EF4-FFF2-40B4-BE49-F238E27FC236}">
                  <a16:creationId xmlns:a16="http://schemas.microsoft.com/office/drawing/2014/main" id="{C034C5CF-E08B-4A02-BEDD-FE9FB8B544C6}"/>
                </a:ext>
              </a:extLst>
            </p:cNvPr>
            <p:cNvSpPr/>
            <p:nvPr/>
          </p:nvSpPr>
          <p:spPr>
            <a:xfrm rot="10800000">
              <a:off x="2112970" y="1681033"/>
              <a:ext cx="512708" cy="41500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9" name="文本框 8">
            <a:extLst>
              <a:ext uri="{FF2B5EF4-FFF2-40B4-BE49-F238E27FC236}">
                <a16:creationId xmlns:a16="http://schemas.microsoft.com/office/drawing/2014/main" id="{403E83DB-8C02-56A2-C6EF-90C986FDB02F}"/>
              </a:ext>
            </a:extLst>
          </p:cNvPr>
          <p:cNvSpPr txBox="1"/>
          <p:nvPr/>
        </p:nvSpPr>
        <p:spPr>
          <a:xfrm>
            <a:off x="3247386" y="4464472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第五部分        项目开发计划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12B81B0E-D841-0F08-E7E9-8FDD91115261}"/>
              </a:ext>
            </a:extLst>
          </p:cNvPr>
          <p:cNvSpPr txBox="1"/>
          <p:nvPr/>
        </p:nvSpPr>
        <p:spPr>
          <a:xfrm>
            <a:off x="3265105" y="3719968"/>
            <a:ext cx="5471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800"/>
              </a:spcBef>
              <a:spcAft>
                <a:spcPts val="1200"/>
              </a:spcAft>
            </a:pPr>
            <a:r>
              <a:rPr lang="zh-CN" altLang="en-US" sz="16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第四部分        客户反馈</a:t>
            </a:r>
            <a:endParaRPr lang="en-US" altLang="zh-CN" sz="1600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5268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3">
            <a:extLst>
              <a:ext uri="{FF2B5EF4-FFF2-40B4-BE49-F238E27FC236}">
                <a16:creationId xmlns:a16="http://schemas.microsoft.com/office/drawing/2014/main" id="{1D99B11E-7D73-B0CC-1FAD-D4C2BE98D68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一、现状描述</a:t>
            </a:r>
            <a:endParaRPr lang="en-US" altLang="zh-CN" dirty="0"/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02351FE8-83B1-1809-57FC-E8A630C735FE}"/>
              </a:ext>
            </a:extLst>
          </p:cNvPr>
          <p:cNvSpPr txBox="1"/>
          <p:nvPr/>
        </p:nvSpPr>
        <p:spPr>
          <a:xfrm>
            <a:off x="6634361" y="1303893"/>
            <a:ext cx="4711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r>
              <a:rPr lang="zh-CN" altLang="en-US" dirty="0"/>
              <a:t>客户测量结果：</a:t>
            </a:r>
            <a:r>
              <a:rPr lang="en-US" altLang="zh-CN" dirty="0"/>
              <a:t>263mm</a:t>
            </a:r>
            <a:r>
              <a:rPr lang="zh-CN" altLang="en-US" dirty="0"/>
              <a:t>＞</a:t>
            </a:r>
            <a:r>
              <a:rPr lang="en-US" altLang="zh-CN" dirty="0"/>
              <a:t>255mm</a:t>
            </a:r>
            <a:r>
              <a:rPr lang="zh-CN" altLang="en-US" dirty="0"/>
              <a:t>（</a:t>
            </a:r>
            <a:r>
              <a:rPr lang="en-US" altLang="zh-CN" dirty="0"/>
              <a:t>H</a:t>
            </a:r>
            <a:r>
              <a:rPr lang="zh-CN" altLang="en-US" dirty="0"/>
              <a:t>点上限）</a:t>
            </a:r>
            <a:endParaRPr lang="en-US" altLang="zh-CN" dirty="0"/>
          </a:p>
          <a:p>
            <a:endParaRPr lang="zh-CN" altLang="en-US" dirty="0"/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BDAC1FF1-64FE-245D-E109-07FFBF7F32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2465310"/>
            <a:ext cx="3413960" cy="3441678"/>
          </a:xfrm>
          <a:prstGeom prst="rect">
            <a:avLst/>
          </a:prstGeom>
        </p:spPr>
      </p:pic>
      <p:sp>
        <p:nvSpPr>
          <p:cNvPr id="15" name="文本框 14">
            <a:extLst>
              <a:ext uri="{FF2B5EF4-FFF2-40B4-BE49-F238E27FC236}">
                <a16:creationId xmlns:a16="http://schemas.microsoft.com/office/drawing/2014/main" id="{048A2780-8E75-E60E-8CD2-AA11694B234F}"/>
              </a:ext>
            </a:extLst>
          </p:cNvPr>
          <p:cNvSpPr txBox="1"/>
          <p:nvPr/>
        </p:nvSpPr>
        <p:spPr>
          <a:xfrm>
            <a:off x="2569909" y="1580892"/>
            <a:ext cx="29877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客户要求</a:t>
            </a:r>
            <a:endParaRPr lang="en-US" altLang="zh-CN" dirty="0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FE5EF190-E888-9BE8-DCA6-9EB46C28E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6783" y="2465310"/>
            <a:ext cx="5033367" cy="3292721"/>
          </a:xfrm>
          <a:prstGeom prst="rect">
            <a:avLst/>
          </a:prstGeom>
        </p:spPr>
      </p:pic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6E5892E6-3586-DDDB-FCB0-0B9C85866C1B}"/>
              </a:ext>
            </a:extLst>
          </p:cNvPr>
          <p:cNvCxnSpPr/>
          <p:nvPr/>
        </p:nvCxnSpPr>
        <p:spPr>
          <a:xfrm>
            <a:off x="5735960" y="836712"/>
            <a:ext cx="0" cy="56166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39655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二：座椅结构分析及方案</a:t>
            </a:r>
            <a:endParaRPr lang="en-US" altLang="zh-CN" dirty="0"/>
          </a:p>
        </p:txBody>
      </p:sp>
      <p:graphicFrame>
        <p:nvGraphicFramePr>
          <p:cNvPr id="3" name="对象 2">
            <a:extLst>
              <a:ext uri="{FF2B5EF4-FFF2-40B4-BE49-F238E27FC236}">
                <a16:creationId xmlns:a16="http://schemas.microsoft.com/office/drawing/2014/main" id="{81E97BE4-5BA3-3D3A-1386-92719AC3FDE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1161618"/>
          <a:ext cx="4799856" cy="318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产品" r:id="rId2" imgW="3094200" imgH="2052000" progId="CATIA.Product">
                  <p:link updateAutomatic="1"/>
                </p:oleObj>
              </mc:Choice>
              <mc:Fallback>
                <p:oleObj name="产品" r:id="rId2" imgW="3094200" imgH="2052000" progId="CATIA.Product">
                  <p:link updateAutomatic="1"/>
                  <p:pic>
                    <p:nvPicPr>
                      <p:cNvPr id="3" name="对象 2">
                        <a:extLst>
                          <a:ext uri="{FF2B5EF4-FFF2-40B4-BE49-F238E27FC236}">
                            <a16:creationId xmlns:a16="http://schemas.microsoft.com/office/drawing/2014/main" id="{81E97BE4-5BA3-3D3A-1386-92719AC3FD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1161618"/>
                        <a:ext cx="4799856" cy="31843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对话气泡: 椭圆形 3">
            <a:extLst>
              <a:ext uri="{FF2B5EF4-FFF2-40B4-BE49-F238E27FC236}">
                <a16:creationId xmlns:a16="http://schemas.microsoft.com/office/drawing/2014/main" id="{AA9D619C-C838-8E22-FAD4-E12618AB7F04}"/>
              </a:ext>
            </a:extLst>
          </p:cNvPr>
          <p:cNvSpPr/>
          <p:nvPr/>
        </p:nvSpPr>
        <p:spPr>
          <a:xfrm>
            <a:off x="5015880" y="1556792"/>
            <a:ext cx="648072" cy="432048"/>
          </a:xfrm>
          <a:prstGeom prst="wedgeEllipseCallout">
            <a:avLst>
              <a:gd name="adj1" fmla="val -191776"/>
              <a:gd name="adj2" fmla="val 14593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7" name="对话气泡: 椭圆形 6">
            <a:extLst>
              <a:ext uri="{FF2B5EF4-FFF2-40B4-BE49-F238E27FC236}">
                <a16:creationId xmlns:a16="http://schemas.microsoft.com/office/drawing/2014/main" id="{9FAC7127-1E02-0D02-AD4D-8E14E518A817}"/>
              </a:ext>
            </a:extLst>
          </p:cNvPr>
          <p:cNvSpPr/>
          <p:nvPr/>
        </p:nvSpPr>
        <p:spPr>
          <a:xfrm>
            <a:off x="5126024" y="2681046"/>
            <a:ext cx="648072" cy="432048"/>
          </a:xfrm>
          <a:prstGeom prst="wedgeEllipseCallout">
            <a:avLst>
              <a:gd name="adj1" fmla="val -191776"/>
              <a:gd name="adj2" fmla="val 34010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9" name="对话气泡: 椭圆形 8">
            <a:extLst>
              <a:ext uri="{FF2B5EF4-FFF2-40B4-BE49-F238E27FC236}">
                <a16:creationId xmlns:a16="http://schemas.microsoft.com/office/drawing/2014/main" id="{B566D123-ABD8-7C80-4F88-D0FC8EA13977}"/>
              </a:ext>
            </a:extLst>
          </p:cNvPr>
          <p:cNvSpPr/>
          <p:nvPr/>
        </p:nvSpPr>
        <p:spPr>
          <a:xfrm>
            <a:off x="5015880" y="3422487"/>
            <a:ext cx="648072" cy="432048"/>
          </a:xfrm>
          <a:prstGeom prst="wedgeEllipseCallout">
            <a:avLst>
              <a:gd name="adj1" fmla="val -190419"/>
              <a:gd name="adj2" fmla="val 5519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3</a:t>
            </a:r>
            <a:endParaRPr lang="zh-CN" altLang="en-US" dirty="0"/>
          </a:p>
        </p:txBody>
      </p:sp>
      <p:sp>
        <p:nvSpPr>
          <p:cNvPr id="11" name="对话气泡: 椭圆形 10">
            <a:extLst>
              <a:ext uri="{FF2B5EF4-FFF2-40B4-BE49-F238E27FC236}">
                <a16:creationId xmlns:a16="http://schemas.microsoft.com/office/drawing/2014/main" id="{BB235CE3-C77F-D62A-40B1-1578AD3C48A2}"/>
              </a:ext>
            </a:extLst>
          </p:cNvPr>
          <p:cNvSpPr/>
          <p:nvPr/>
        </p:nvSpPr>
        <p:spPr>
          <a:xfrm>
            <a:off x="4835043" y="4304303"/>
            <a:ext cx="648072" cy="432048"/>
          </a:xfrm>
          <a:prstGeom prst="wedgeEllipseCallout">
            <a:avLst>
              <a:gd name="adj1" fmla="val -216196"/>
              <a:gd name="adj2" fmla="val -124723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/>
              <a:t>4</a:t>
            </a:r>
            <a:endParaRPr lang="zh-CN" altLang="en-US" dirty="0"/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CC8FA4F8-2FCA-5932-2A33-4AF6B8707374}"/>
              </a:ext>
            </a:extLst>
          </p:cNvPr>
          <p:cNvSpPr txBox="1"/>
          <p:nvPr/>
        </p:nvSpPr>
        <p:spPr>
          <a:xfrm>
            <a:off x="1415480" y="4345924"/>
            <a:ext cx="27836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座椅</a:t>
            </a:r>
            <a:r>
              <a:rPr lang="en-US" altLang="zh-CN" dirty="0"/>
              <a:t>Z</a:t>
            </a:r>
            <a:r>
              <a:rPr lang="zh-CN" altLang="en-US" dirty="0"/>
              <a:t>向高度组成部分：</a:t>
            </a:r>
            <a:br>
              <a:rPr lang="en-US" altLang="zh-CN" dirty="0"/>
            </a:br>
            <a:endParaRPr lang="en-US" altLang="zh-CN" dirty="0"/>
          </a:p>
          <a:p>
            <a:r>
              <a:rPr lang="zh-CN" altLang="en-US" dirty="0"/>
              <a:t>①：坐垫发泡</a:t>
            </a:r>
            <a:br>
              <a:rPr lang="en-US" altLang="zh-CN" dirty="0"/>
            </a:br>
            <a:r>
              <a:rPr lang="zh-CN" altLang="en-US" dirty="0"/>
              <a:t>②：座框</a:t>
            </a:r>
            <a:endParaRPr lang="en-US" altLang="zh-CN" dirty="0"/>
          </a:p>
          <a:p>
            <a:r>
              <a:rPr lang="zh-CN" altLang="en-US" dirty="0"/>
              <a:t>③：减震器总成</a:t>
            </a:r>
            <a:endParaRPr lang="en-US" altLang="zh-CN" dirty="0"/>
          </a:p>
          <a:p>
            <a:r>
              <a:rPr lang="zh-CN" altLang="en-US" dirty="0"/>
              <a:t>④：滑轨总成</a:t>
            </a:r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CE5C227-E825-4AFC-DB7B-7072A7BABFFE}"/>
              </a:ext>
            </a:extLst>
          </p:cNvPr>
          <p:cNvCxnSpPr/>
          <p:nvPr/>
        </p:nvCxnSpPr>
        <p:spPr>
          <a:xfrm>
            <a:off x="5879976" y="836712"/>
            <a:ext cx="0" cy="56166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7664C82-561D-2A7E-B3A0-3AB8E6E62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760824"/>
              </p:ext>
            </p:extLst>
          </p:nvPr>
        </p:nvGraphicFramePr>
        <p:xfrm>
          <a:off x="6308822" y="1484784"/>
          <a:ext cx="5360145" cy="4145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67">
                  <a:extLst>
                    <a:ext uri="{9D8B030D-6E8A-4147-A177-3AD203B41FA5}">
                      <a16:colId xmlns:a16="http://schemas.microsoft.com/office/drawing/2014/main" val="95425929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383519150"/>
                    </a:ext>
                  </a:extLst>
                </a:gridCol>
                <a:gridCol w="779610">
                  <a:extLst>
                    <a:ext uri="{9D8B030D-6E8A-4147-A177-3AD203B41FA5}">
                      <a16:colId xmlns:a16="http://schemas.microsoft.com/office/drawing/2014/main" val="2269411218"/>
                    </a:ext>
                  </a:extLst>
                </a:gridCol>
                <a:gridCol w="1168039">
                  <a:extLst>
                    <a:ext uri="{9D8B030D-6E8A-4147-A177-3AD203B41FA5}">
                      <a16:colId xmlns:a16="http://schemas.microsoft.com/office/drawing/2014/main" val="973972924"/>
                    </a:ext>
                  </a:extLst>
                </a:gridCol>
                <a:gridCol w="1168039">
                  <a:extLst>
                    <a:ext uri="{9D8B030D-6E8A-4147-A177-3AD203B41FA5}">
                      <a16:colId xmlns:a16="http://schemas.microsoft.com/office/drawing/2014/main" val="246606912"/>
                    </a:ext>
                  </a:extLst>
                </a:gridCol>
                <a:gridCol w="1168039">
                  <a:extLst>
                    <a:ext uri="{9D8B030D-6E8A-4147-A177-3AD203B41FA5}">
                      <a16:colId xmlns:a16="http://schemas.microsoft.com/office/drawing/2014/main" val="2413656291"/>
                    </a:ext>
                  </a:extLst>
                </a:gridCol>
              </a:tblGrid>
              <a:tr h="362884"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点降低可行性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点降低可行性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491491"/>
                  </a:ext>
                </a:extLst>
              </a:tr>
              <a:tr h="50704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1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坐垫发泡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减薄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影响舒适性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不可行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71687"/>
                  </a:ext>
                </a:extLst>
              </a:tr>
              <a:tr h="13421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2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座框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Z</a:t>
                      </a:r>
                      <a:r>
                        <a:rPr lang="zh-CN" altLang="en-US" sz="1400" dirty="0"/>
                        <a:t>向收窄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受限于坐垫倾角调节、罩壳固定、调角器固定、防尘罩安装等不可行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光华荣昌</a:t>
                      </a:r>
                      <a:r>
                        <a:rPr lang="en-US" altLang="zh-CN" sz="1400" dirty="0"/>
                        <a:t>2.0</a:t>
                      </a:r>
                      <a:r>
                        <a:rPr lang="zh-CN" altLang="en-US" sz="1400" dirty="0"/>
                        <a:t>平台产品，广泛应用在国内重卡行业，参数设定参照行业同类产品。</a:t>
                      </a: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不可行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72031864"/>
                  </a:ext>
                </a:extLst>
              </a:tr>
              <a:tr h="715827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3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减震器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降低向下减震行程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影响舒适性及“敦底”现象。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4388274"/>
                  </a:ext>
                </a:extLst>
              </a:tr>
              <a:tr h="1133392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4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滑轨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更改布置位置，相对于减震器抬高。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减震器后端会与车身干涉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不可行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0093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961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二：座椅结构分析及方案</a:t>
            </a:r>
            <a:endParaRPr lang="en-US" altLang="zh-CN" dirty="0"/>
          </a:p>
        </p:txBody>
      </p:sp>
      <p:cxnSp>
        <p:nvCxnSpPr>
          <p:cNvPr id="16" name="直接连接符 15">
            <a:extLst>
              <a:ext uri="{FF2B5EF4-FFF2-40B4-BE49-F238E27FC236}">
                <a16:creationId xmlns:a16="http://schemas.microsoft.com/office/drawing/2014/main" id="{1CE5C227-E825-4AFC-DB7B-7072A7BABFFE}"/>
              </a:ext>
            </a:extLst>
          </p:cNvPr>
          <p:cNvCxnSpPr/>
          <p:nvPr/>
        </p:nvCxnSpPr>
        <p:spPr>
          <a:xfrm>
            <a:off x="5879976" y="836712"/>
            <a:ext cx="0" cy="561662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表格 17">
            <a:extLst>
              <a:ext uri="{FF2B5EF4-FFF2-40B4-BE49-F238E27FC236}">
                <a16:creationId xmlns:a16="http://schemas.microsoft.com/office/drawing/2014/main" id="{57664C82-561D-2A7E-B3A0-3AB8E6E626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0630646"/>
              </p:ext>
            </p:extLst>
          </p:nvPr>
        </p:nvGraphicFramePr>
        <p:xfrm>
          <a:off x="6096000" y="2060848"/>
          <a:ext cx="5360145" cy="2671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67">
                  <a:extLst>
                    <a:ext uri="{9D8B030D-6E8A-4147-A177-3AD203B41FA5}">
                      <a16:colId xmlns:a16="http://schemas.microsoft.com/office/drawing/2014/main" val="954259295"/>
                    </a:ext>
                  </a:extLst>
                </a:gridCol>
                <a:gridCol w="648651">
                  <a:extLst>
                    <a:ext uri="{9D8B030D-6E8A-4147-A177-3AD203B41FA5}">
                      <a16:colId xmlns:a16="http://schemas.microsoft.com/office/drawing/2014/main" val="1383519150"/>
                    </a:ext>
                  </a:extLst>
                </a:gridCol>
                <a:gridCol w="779610">
                  <a:extLst>
                    <a:ext uri="{9D8B030D-6E8A-4147-A177-3AD203B41FA5}">
                      <a16:colId xmlns:a16="http://schemas.microsoft.com/office/drawing/2014/main" val="2269411218"/>
                    </a:ext>
                  </a:extLst>
                </a:gridCol>
                <a:gridCol w="1840044">
                  <a:extLst>
                    <a:ext uri="{9D8B030D-6E8A-4147-A177-3AD203B41FA5}">
                      <a16:colId xmlns:a16="http://schemas.microsoft.com/office/drawing/2014/main" val="973972924"/>
                    </a:ext>
                  </a:extLst>
                </a:gridCol>
                <a:gridCol w="496034">
                  <a:extLst>
                    <a:ext uri="{9D8B030D-6E8A-4147-A177-3AD203B41FA5}">
                      <a16:colId xmlns:a16="http://schemas.microsoft.com/office/drawing/2014/main" val="246606912"/>
                    </a:ext>
                  </a:extLst>
                </a:gridCol>
                <a:gridCol w="1168039">
                  <a:extLst>
                    <a:ext uri="{9D8B030D-6E8A-4147-A177-3AD203B41FA5}">
                      <a16:colId xmlns:a16="http://schemas.microsoft.com/office/drawing/2014/main" val="2413656291"/>
                    </a:ext>
                  </a:extLst>
                </a:gridCol>
              </a:tblGrid>
              <a:tr h="299220">
                <a:tc gridSpan="6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点降低可行性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H</a:t>
                      </a:r>
                      <a:r>
                        <a:rPr lang="zh-CN" altLang="en-US" dirty="0"/>
                        <a:t>点降低可行性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491491"/>
                  </a:ext>
                </a:extLst>
              </a:tr>
              <a:tr h="507044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400" dirty="0"/>
                        <a:t>5</a:t>
                      </a:r>
                      <a:endParaRPr lang="zh-CN" alt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坐盆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更改坐盆形状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        在</a:t>
                      </a:r>
                      <a:r>
                        <a:rPr lang="en-US" altLang="zh-CN" sz="1400" dirty="0"/>
                        <a:t>H</a:t>
                      </a:r>
                      <a:r>
                        <a:rPr lang="zh-CN" altLang="en-US" sz="1400" dirty="0"/>
                        <a:t>点四周（左上图红色框选区域）</a:t>
                      </a:r>
                      <a:r>
                        <a:rPr lang="en-US" altLang="zh-CN" sz="1400" dirty="0"/>
                        <a:t>,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新开坐盆，</a:t>
                      </a:r>
                      <a:r>
                        <a:rPr lang="zh-CN" altLang="en-US" sz="1400" dirty="0"/>
                        <a:t>向下降低坐盆形状，可降低</a:t>
                      </a:r>
                      <a:r>
                        <a:rPr lang="en-US" altLang="zh-CN" sz="1400" dirty="0"/>
                        <a:t>10mm</a:t>
                      </a:r>
                      <a:r>
                        <a:rPr lang="zh-CN" altLang="en-US" sz="1400" dirty="0"/>
                        <a:t>（见左下图）。</a:t>
                      </a:r>
                      <a:endParaRPr lang="en-US" altLang="zh-CN" sz="1400" dirty="0"/>
                    </a:p>
                    <a:p>
                      <a:pPr algn="l"/>
                      <a:r>
                        <a:rPr lang="zh-CN" altLang="en-US" sz="1400" dirty="0"/>
                        <a:t>       坐盆降低后，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新开泡沫</a:t>
                      </a:r>
                      <a:r>
                        <a:rPr lang="zh-CN" altLang="en-US" sz="1400" dirty="0"/>
                        <a:t>，同步将坐垫泡沫降低</a:t>
                      </a:r>
                      <a:r>
                        <a:rPr lang="en-US" altLang="zh-CN" sz="1400" dirty="0"/>
                        <a:t>10mm</a:t>
                      </a:r>
                      <a:r>
                        <a:rPr lang="zh-CN" altLang="en-US" sz="1400" dirty="0"/>
                        <a:t>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周期长，费用多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400" dirty="0"/>
                        <a:t>可行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271687"/>
                  </a:ext>
                </a:extLst>
              </a:tr>
              <a:tr h="507044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总结：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263-10m=253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＜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255mm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（</a:t>
                      </a:r>
                      <a:r>
                        <a:rPr lang="en-US" altLang="zh-CN" sz="1400" dirty="0">
                          <a:solidFill>
                            <a:srgbClr val="FF0000"/>
                          </a:solidFill>
                        </a:rPr>
                        <a:t>H</a:t>
                      </a:r>
                      <a:r>
                        <a:rPr lang="zh-CN" altLang="en-US" sz="1400" dirty="0">
                          <a:solidFill>
                            <a:srgbClr val="FF0000"/>
                          </a:solidFill>
                        </a:rPr>
                        <a:t>点上限），满足要求。</a:t>
                      </a:r>
                      <a:endParaRPr lang="en-US" altLang="zh-CN" sz="1400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66590153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16F4073A-905D-DBF4-53EF-A03912960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935" y="872322"/>
            <a:ext cx="2821378" cy="2953115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F9CF1A5-83C0-0DAD-9828-14207FA965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4131271"/>
            <a:ext cx="4320480" cy="2322065"/>
          </a:xfrm>
          <a:prstGeom prst="rect">
            <a:avLst/>
          </a:prstGeom>
        </p:spPr>
      </p:pic>
      <p:sp>
        <p:nvSpPr>
          <p:cNvPr id="15" name="矩形 14">
            <a:extLst>
              <a:ext uri="{FF2B5EF4-FFF2-40B4-BE49-F238E27FC236}">
                <a16:creationId xmlns:a16="http://schemas.microsoft.com/office/drawing/2014/main" id="{AF8BAA61-2279-B642-C209-F87D1DF2726B}"/>
              </a:ext>
            </a:extLst>
          </p:cNvPr>
          <p:cNvSpPr/>
          <p:nvPr/>
        </p:nvSpPr>
        <p:spPr>
          <a:xfrm rot="546497">
            <a:off x="1991544" y="1628800"/>
            <a:ext cx="1152128" cy="144016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7" name="直接连接符 16">
            <a:extLst>
              <a:ext uri="{FF2B5EF4-FFF2-40B4-BE49-F238E27FC236}">
                <a16:creationId xmlns:a16="http://schemas.microsoft.com/office/drawing/2014/main" id="{47236DAF-6611-2576-D48F-6BD420CE3E57}"/>
              </a:ext>
            </a:extLst>
          </p:cNvPr>
          <p:cNvCxnSpPr>
            <a:cxnSpLocks/>
          </p:cNvCxnSpPr>
          <p:nvPr/>
        </p:nvCxnSpPr>
        <p:spPr>
          <a:xfrm>
            <a:off x="0" y="3933056"/>
            <a:ext cx="5879976" cy="70267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2574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三：新开件清单</a:t>
            </a:r>
            <a:endParaRPr lang="en-US" altLang="zh-CN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95E52760-6D5D-F28E-6E82-24D23610BB1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25220"/>
              </p:ext>
            </p:extLst>
          </p:nvPr>
        </p:nvGraphicFramePr>
        <p:xfrm>
          <a:off x="737560" y="1421476"/>
          <a:ext cx="10543016" cy="3591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84295">
                  <a:extLst>
                    <a:ext uri="{9D8B030D-6E8A-4147-A177-3AD203B41FA5}">
                      <a16:colId xmlns:a16="http://schemas.microsoft.com/office/drawing/2014/main" val="1063510757"/>
                    </a:ext>
                  </a:extLst>
                </a:gridCol>
                <a:gridCol w="3170495">
                  <a:extLst>
                    <a:ext uri="{9D8B030D-6E8A-4147-A177-3AD203B41FA5}">
                      <a16:colId xmlns:a16="http://schemas.microsoft.com/office/drawing/2014/main" val="2075211332"/>
                    </a:ext>
                  </a:extLst>
                </a:gridCol>
                <a:gridCol w="3085813">
                  <a:extLst>
                    <a:ext uri="{9D8B030D-6E8A-4147-A177-3AD203B41FA5}">
                      <a16:colId xmlns:a16="http://schemas.microsoft.com/office/drawing/2014/main" val="3458464943"/>
                    </a:ext>
                  </a:extLst>
                </a:gridCol>
                <a:gridCol w="3002413">
                  <a:extLst>
                    <a:ext uri="{9D8B030D-6E8A-4147-A177-3AD203B41FA5}">
                      <a16:colId xmlns:a16="http://schemas.microsoft.com/office/drawing/2014/main" val="2543889796"/>
                    </a:ext>
                  </a:extLst>
                </a:gridCol>
              </a:tblGrid>
              <a:tr h="411049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件名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图示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备注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03999"/>
                  </a:ext>
                </a:extLst>
              </a:tr>
              <a:tr h="945816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坐盆总成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40412307"/>
                  </a:ext>
                </a:extLst>
              </a:tr>
              <a:tr h="1117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X3000</a:t>
                      </a:r>
                      <a:r>
                        <a:rPr lang="zh-CN" altLang="en-US" dirty="0"/>
                        <a:t>坐垫泡沫总成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59882441"/>
                  </a:ext>
                </a:extLst>
              </a:tr>
              <a:tr h="1117418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X5000</a:t>
                      </a:r>
                      <a:r>
                        <a:rPr lang="zh-CN" altLang="en-US" dirty="0"/>
                        <a:t>坐垫泡沫总成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81491001"/>
                  </a:ext>
                </a:extLst>
              </a:tr>
            </a:tbl>
          </a:graphicData>
        </a:graphic>
      </p:graphicFrame>
      <p:pic>
        <p:nvPicPr>
          <p:cNvPr id="7" name="图片 6">
            <a:extLst>
              <a:ext uri="{FF2B5EF4-FFF2-40B4-BE49-F238E27FC236}">
                <a16:creationId xmlns:a16="http://schemas.microsoft.com/office/drawing/2014/main" id="{B120B8E4-E826-0833-5A02-3A786F831A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7928" y="1922307"/>
            <a:ext cx="706613" cy="550109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C3DD48BF-FCE7-CBC4-A1D9-DAF7C35516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2835936"/>
            <a:ext cx="706614" cy="593064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520C8B7-AA32-4EAC-BCFB-C92EC32EA2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7928" y="3859508"/>
            <a:ext cx="706614" cy="593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4981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A931D1-DAEC-AA7C-B6FE-1A15E7E84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7449E0CA-0C6D-E499-61FC-46FEBF854162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四：客户反馈</a:t>
            </a:r>
            <a:endParaRPr lang="en-US" altLang="zh-CN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1A46552F-9608-0D0A-C693-3258ACC066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360" y="1452562"/>
            <a:ext cx="11189074" cy="3992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461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7EF8DD-F16D-ED92-25FD-939B93011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>
            <a:extLst>
              <a:ext uri="{FF2B5EF4-FFF2-40B4-BE49-F238E27FC236}">
                <a16:creationId xmlns:a16="http://schemas.microsoft.com/office/drawing/2014/main" id="{FCC33DEF-CAB9-AA57-F5CE-A0FDF7B8DA0B}"/>
              </a:ext>
            </a:extLst>
          </p:cNvPr>
          <p:cNvSpPr txBox="1"/>
          <p:nvPr/>
        </p:nvSpPr>
        <p:spPr>
          <a:xfrm>
            <a:off x="737561" y="325104"/>
            <a:ext cx="607851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>
              <a:defRPr b="1" spc="282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四：任务开发计划</a:t>
            </a:r>
            <a:endParaRPr lang="en-US" altLang="zh-CN" dirty="0"/>
          </a:p>
        </p:txBody>
      </p:sp>
      <p:cxnSp>
        <p:nvCxnSpPr>
          <p:cNvPr id="3" name="Line 19264">
            <a:extLst>
              <a:ext uri="{FF2B5EF4-FFF2-40B4-BE49-F238E27FC236}">
                <a16:creationId xmlns:a16="http://schemas.microsoft.com/office/drawing/2014/main" id="{54D44D4E-0C07-FBA6-9BC9-AAC5FA5A9CC8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23392" y="1988840"/>
            <a:ext cx="10392781" cy="0"/>
          </a:xfrm>
          <a:prstGeom prst="line">
            <a:avLst/>
          </a:prstGeom>
          <a:noFill/>
          <a:ln w="38100">
            <a:solidFill>
              <a:schemeClr val="accent3">
                <a:lumMod val="75000"/>
                <a:lumOff val="0"/>
              </a:schemeClr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" name="菱形 4">
            <a:extLst>
              <a:ext uri="{FF2B5EF4-FFF2-40B4-BE49-F238E27FC236}">
                <a16:creationId xmlns:a16="http://schemas.microsoft.com/office/drawing/2014/main" id="{46AA2E11-C3C3-C6A9-A2C0-A57CBED0E4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16173" y="1788015"/>
            <a:ext cx="238324" cy="401650"/>
          </a:xfrm>
          <a:prstGeom prst="diamond">
            <a:avLst/>
          </a:prstGeom>
          <a:solidFill>
            <a:srgbClr val="FF0000"/>
          </a:solidFill>
          <a:ln>
            <a:noFill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zh-CN" altLang="en-US" sz="110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流程图: 决策 5">
            <a:extLst>
              <a:ext uri="{FF2B5EF4-FFF2-40B4-BE49-F238E27FC236}">
                <a16:creationId xmlns:a16="http://schemas.microsoft.com/office/drawing/2014/main" id="{362B1202-36FA-2715-A257-02A81A37D33B}"/>
              </a:ext>
            </a:extLst>
          </p:cNvPr>
          <p:cNvSpPr/>
          <p:nvPr/>
        </p:nvSpPr>
        <p:spPr>
          <a:xfrm>
            <a:off x="2115244" y="1842685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流程图: 决策 7">
            <a:extLst>
              <a:ext uri="{FF2B5EF4-FFF2-40B4-BE49-F238E27FC236}">
                <a16:creationId xmlns:a16="http://schemas.microsoft.com/office/drawing/2014/main" id="{4FF6CFC5-36F8-8369-F435-512FE883A61D}"/>
              </a:ext>
            </a:extLst>
          </p:cNvPr>
          <p:cNvSpPr/>
          <p:nvPr/>
        </p:nvSpPr>
        <p:spPr>
          <a:xfrm>
            <a:off x="3750189" y="1858824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流程图: 决策 9">
            <a:extLst>
              <a:ext uri="{FF2B5EF4-FFF2-40B4-BE49-F238E27FC236}">
                <a16:creationId xmlns:a16="http://schemas.microsoft.com/office/drawing/2014/main" id="{3739A26E-9CCB-314C-0509-7B3E79D09D05}"/>
              </a:ext>
            </a:extLst>
          </p:cNvPr>
          <p:cNvSpPr/>
          <p:nvPr/>
        </p:nvSpPr>
        <p:spPr>
          <a:xfrm>
            <a:off x="5417871" y="1841282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流程图: 决策 10">
            <a:extLst>
              <a:ext uri="{FF2B5EF4-FFF2-40B4-BE49-F238E27FC236}">
                <a16:creationId xmlns:a16="http://schemas.microsoft.com/office/drawing/2014/main" id="{DD44F02F-CDE7-61B3-D26B-506F109AAB4E}"/>
              </a:ext>
            </a:extLst>
          </p:cNvPr>
          <p:cNvSpPr/>
          <p:nvPr/>
        </p:nvSpPr>
        <p:spPr>
          <a:xfrm>
            <a:off x="6903749" y="1845758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流程图: 决策 11">
            <a:extLst>
              <a:ext uri="{FF2B5EF4-FFF2-40B4-BE49-F238E27FC236}">
                <a16:creationId xmlns:a16="http://schemas.microsoft.com/office/drawing/2014/main" id="{E8630C04-EB83-B989-6CE8-AC9869D6DC0F}"/>
              </a:ext>
            </a:extLst>
          </p:cNvPr>
          <p:cNvSpPr/>
          <p:nvPr/>
        </p:nvSpPr>
        <p:spPr>
          <a:xfrm>
            <a:off x="8356224" y="1858824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Text Box 27">
            <a:extLst>
              <a:ext uri="{FF2B5EF4-FFF2-40B4-BE49-F238E27FC236}">
                <a16:creationId xmlns:a16="http://schemas.microsoft.com/office/drawing/2014/main" id="{4B8F1C20-BB6B-0C71-2FAC-8EFC8550B9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0778" y="1200118"/>
            <a:ext cx="1123065" cy="6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方案确定</a:t>
            </a:r>
          </a:p>
        </p:txBody>
      </p:sp>
      <p:sp>
        <p:nvSpPr>
          <p:cNvPr id="14" name="Text Box 27">
            <a:extLst>
              <a:ext uri="{FF2B5EF4-FFF2-40B4-BE49-F238E27FC236}">
                <a16:creationId xmlns:a16="http://schemas.microsoft.com/office/drawing/2014/main" id="{B6C3945A-31D7-A54E-83E3-85819734F7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329" y="1190883"/>
            <a:ext cx="1123065" cy="647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设计数据冻结</a:t>
            </a:r>
          </a:p>
        </p:txBody>
      </p:sp>
      <p:sp>
        <p:nvSpPr>
          <p:cNvPr id="15" name="Text Box 27">
            <a:extLst>
              <a:ext uri="{FF2B5EF4-FFF2-40B4-BE49-F238E27FC236}">
                <a16:creationId xmlns:a16="http://schemas.microsoft.com/office/drawing/2014/main" id="{A2366261-FEF8-4145-F026-AC1286B3649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7442" y="1158793"/>
            <a:ext cx="1352775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模检夹具开发完成</a:t>
            </a:r>
          </a:p>
        </p:txBody>
      </p:sp>
      <p:sp>
        <p:nvSpPr>
          <p:cNvPr id="16" name="Text Box 27">
            <a:extLst>
              <a:ext uri="{FF2B5EF4-FFF2-40B4-BE49-F238E27FC236}">
                <a16:creationId xmlns:a16="http://schemas.microsoft.com/office/drawing/2014/main" id="{364C5772-DB67-1746-5151-B4F0FD3168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0681" y="1158793"/>
            <a:ext cx="1123065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DVP</a:t>
            </a:r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试验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17" name="Text Box 27">
            <a:extLst>
              <a:ext uri="{FF2B5EF4-FFF2-40B4-BE49-F238E27FC236}">
                <a16:creationId xmlns:a16="http://schemas.microsoft.com/office/drawing/2014/main" id="{92E6B437-444C-B397-937A-993906A5F3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709" y="1158792"/>
            <a:ext cx="1247205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模检夹具确认完成</a:t>
            </a:r>
          </a:p>
        </p:txBody>
      </p:sp>
      <p:cxnSp>
        <p:nvCxnSpPr>
          <p:cNvPr id="18" name="直接连接符 17">
            <a:extLst>
              <a:ext uri="{FF2B5EF4-FFF2-40B4-BE49-F238E27FC236}">
                <a16:creationId xmlns:a16="http://schemas.microsoft.com/office/drawing/2014/main" id="{A5CF4688-5AB6-A4F6-B79E-678A70399BC9}"/>
              </a:ext>
            </a:extLst>
          </p:cNvPr>
          <p:cNvCxnSpPr>
            <a:cxnSpLocks/>
          </p:cNvCxnSpPr>
          <p:nvPr/>
        </p:nvCxnSpPr>
        <p:spPr>
          <a:xfrm>
            <a:off x="2230143" y="1757269"/>
            <a:ext cx="3738" cy="5471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流程图: 决策 18">
            <a:extLst>
              <a:ext uri="{FF2B5EF4-FFF2-40B4-BE49-F238E27FC236}">
                <a16:creationId xmlns:a16="http://schemas.microsoft.com/office/drawing/2014/main" id="{2A25A7A5-509B-6BAE-18E9-2A298D3EA4C7}"/>
              </a:ext>
            </a:extLst>
          </p:cNvPr>
          <p:cNvSpPr/>
          <p:nvPr/>
        </p:nvSpPr>
        <p:spPr>
          <a:xfrm>
            <a:off x="441445" y="1835338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Text Box 27">
            <a:extLst>
              <a:ext uri="{FF2B5EF4-FFF2-40B4-BE49-F238E27FC236}">
                <a16:creationId xmlns:a16="http://schemas.microsoft.com/office/drawing/2014/main" id="{8A8884B0-47E2-77F0-3ED8-DF7AB9487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162" y="1190321"/>
            <a:ext cx="1123065" cy="654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立项申请</a:t>
            </a:r>
            <a:endParaRPr lang="zh-CN" altLang="en-US" sz="12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1" name="流程图: 决策 20">
            <a:extLst>
              <a:ext uri="{FF2B5EF4-FFF2-40B4-BE49-F238E27FC236}">
                <a16:creationId xmlns:a16="http://schemas.microsoft.com/office/drawing/2014/main" id="{45B53261-6A6B-5C3B-1C81-3B474DEA3162}"/>
              </a:ext>
            </a:extLst>
          </p:cNvPr>
          <p:cNvSpPr/>
          <p:nvPr/>
        </p:nvSpPr>
        <p:spPr>
          <a:xfrm>
            <a:off x="9953913" y="1851646"/>
            <a:ext cx="211918" cy="298537"/>
          </a:xfrm>
          <a:prstGeom prst="flowChartDecision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Text Box 27">
            <a:extLst>
              <a:ext uri="{FF2B5EF4-FFF2-40B4-BE49-F238E27FC236}">
                <a16:creationId xmlns:a16="http://schemas.microsoft.com/office/drawing/2014/main" id="{582049FD-008E-6BBA-FA69-4FC8588BBA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0516" y="1158792"/>
            <a:ext cx="1241288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zh-CN" altLang="en-US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小批量生产</a:t>
            </a:r>
          </a:p>
        </p:txBody>
      </p:sp>
      <p:sp>
        <p:nvSpPr>
          <p:cNvPr id="23" name="Text Box 27">
            <a:extLst>
              <a:ext uri="{FF2B5EF4-FFF2-40B4-BE49-F238E27FC236}">
                <a16:creationId xmlns:a16="http://schemas.microsoft.com/office/drawing/2014/main" id="{27C1C4C0-7B14-5F11-F802-B230D6255C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74284" y="1172575"/>
            <a:ext cx="1241288" cy="73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SOP</a:t>
            </a:r>
            <a:endParaRPr lang="zh-CN" altLang="en-US" sz="1200" b="1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24" name="Text Box 27">
            <a:extLst>
              <a:ext uri="{FF2B5EF4-FFF2-40B4-BE49-F238E27FC236}">
                <a16:creationId xmlns:a16="http://schemas.microsoft.com/office/drawing/2014/main" id="{63997197-DE52-35F5-DDB5-2550EFB551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37" y="2209559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2025.1.15</a:t>
            </a:r>
          </a:p>
        </p:txBody>
      </p:sp>
      <p:sp>
        <p:nvSpPr>
          <p:cNvPr id="25" name="Text Box 27">
            <a:extLst>
              <a:ext uri="{FF2B5EF4-FFF2-40B4-BE49-F238E27FC236}">
                <a16:creationId xmlns:a16="http://schemas.microsoft.com/office/drawing/2014/main" id="{FD246FC0-42B1-9204-226D-50E8D896C8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2367" y="2181783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2025.12.11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4308E0DD-12D6-12DB-7193-CB81319C3A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92329" y="2209898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2025.2.18</a:t>
            </a:r>
          </a:p>
        </p:txBody>
      </p:sp>
      <p:sp>
        <p:nvSpPr>
          <p:cNvPr id="27" name="Text Box 27">
            <a:extLst>
              <a:ext uri="{FF2B5EF4-FFF2-40B4-BE49-F238E27FC236}">
                <a16:creationId xmlns:a16="http://schemas.microsoft.com/office/drawing/2014/main" id="{28EAF368-5F44-7A8D-045B-88750D513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935" y="2181783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2025.4.10</a:t>
            </a:r>
          </a:p>
        </p:txBody>
      </p:sp>
      <p:sp>
        <p:nvSpPr>
          <p:cNvPr id="28" name="Text Box 27">
            <a:extLst>
              <a:ext uri="{FF2B5EF4-FFF2-40B4-BE49-F238E27FC236}">
                <a16:creationId xmlns:a16="http://schemas.microsoft.com/office/drawing/2014/main" id="{A1E5E768-3F5A-7EBF-5549-CCA23D4D5B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42216" y="2181783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2025.4.20</a:t>
            </a:r>
          </a:p>
        </p:txBody>
      </p:sp>
      <p:sp>
        <p:nvSpPr>
          <p:cNvPr id="29" name="Text Box 27">
            <a:extLst>
              <a:ext uri="{FF2B5EF4-FFF2-40B4-BE49-F238E27FC236}">
                <a16:creationId xmlns:a16="http://schemas.microsoft.com/office/drawing/2014/main" id="{68F9F531-E97C-EFC7-BD39-41FB78CD85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51219" y="2209898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2025.5.10</a:t>
            </a:r>
          </a:p>
        </p:txBody>
      </p:sp>
      <p:sp>
        <p:nvSpPr>
          <p:cNvPr id="30" name="Text Box 27">
            <a:extLst>
              <a:ext uri="{FF2B5EF4-FFF2-40B4-BE49-F238E27FC236}">
                <a16:creationId xmlns:a16="http://schemas.microsoft.com/office/drawing/2014/main" id="{4CC4F573-E2DA-E281-92C2-649C1B3A9E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8709" y="2181783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2025.4.30</a:t>
            </a:r>
          </a:p>
        </p:txBody>
      </p:sp>
      <p:sp>
        <p:nvSpPr>
          <p:cNvPr id="31" name="Text Box 27">
            <a:extLst>
              <a:ext uri="{FF2B5EF4-FFF2-40B4-BE49-F238E27FC236}">
                <a16:creationId xmlns:a16="http://schemas.microsoft.com/office/drawing/2014/main" id="{D1A341F6-2982-405B-E215-65ED96CF12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38289" y="2209898"/>
            <a:ext cx="1123065" cy="737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0" tIns="0" rIns="0" bIns="0" anchor="ctr" anchorCtr="0" upright="1">
            <a:noAutofit/>
          </a:bodyPr>
          <a:lstStyle/>
          <a:p>
            <a:pPr algn="ctr" eaLnBrk="0" fontAlgn="base" hangingPunct="0"/>
            <a:r>
              <a:rPr lang="en-US" altLang="zh-CN" sz="12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 panose="02020603050405020304"/>
              </a:rPr>
              <a:t>2025.5.30</a:t>
            </a:r>
          </a:p>
        </p:txBody>
      </p:sp>
      <p:sp>
        <p:nvSpPr>
          <p:cNvPr id="33" name="文本框 32">
            <a:extLst>
              <a:ext uri="{FF2B5EF4-FFF2-40B4-BE49-F238E27FC236}">
                <a16:creationId xmlns:a16="http://schemas.microsoft.com/office/drawing/2014/main" id="{BD69CA4D-CB33-BF6C-9693-9469FDA52624}"/>
              </a:ext>
            </a:extLst>
          </p:cNvPr>
          <p:cNvSpPr txBox="1"/>
          <p:nvPr/>
        </p:nvSpPr>
        <p:spPr>
          <a:xfrm>
            <a:off x="335360" y="2968459"/>
            <a:ext cx="4261264" cy="26043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项目立项输入；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技术开发方案拟定；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12/11</a:t>
            </a: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成本费用及可行性分析；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-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项目预算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;  1/10</a:t>
            </a: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项目开发启动，成立项目小组；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2/12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详细设计方案确定；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12/11</a:t>
            </a:r>
          </a:p>
          <a:p>
            <a:pPr marL="171450" indent="-171450" eaLnBrk="0" fontAlgn="base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数据冻结；   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2/18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图纸签批下发；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2/18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开模指令发放； 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2/18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外购件及模夹检具的开发；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2/25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sp>
        <p:nvSpPr>
          <p:cNvPr id="35" name="文本框 34">
            <a:extLst>
              <a:ext uri="{FF2B5EF4-FFF2-40B4-BE49-F238E27FC236}">
                <a16:creationId xmlns:a16="http://schemas.microsoft.com/office/drawing/2014/main" id="{E98A94D2-E7EC-B140-7B80-BBEEB3F511F4}"/>
              </a:ext>
            </a:extLst>
          </p:cNvPr>
          <p:cNvSpPr txBox="1"/>
          <p:nvPr/>
        </p:nvSpPr>
        <p:spPr>
          <a:xfrm>
            <a:off x="4415394" y="3015647"/>
            <a:ext cx="2833267" cy="168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工装件需求数量确认；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4/5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过程工艺、质量文件的签发；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4/5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首模件提供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:  4/10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零件及整椅实验验证；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4/20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开发过程问题整改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;  4/30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模检夹具预验收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;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      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4/30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QAD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系统维护激活：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5/5</a:t>
            </a:r>
          </a:p>
        </p:txBody>
      </p:sp>
      <p:sp>
        <p:nvSpPr>
          <p:cNvPr id="37" name="文本框 36">
            <a:extLst>
              <a:ext uri="{FF2B5EF4-FFF2-40B4-BE49-F238E27FC236}">
                <a16:creationId xmlns:a16="http://schemas.microsoft.com/office/drawing/2014/main" id="{1AC7FFD8-12B3-098E-8E9D-FEA60EE6C72D}"/>
              </a:ext>
            </a:extLst>
          </p:cNvPr>
          <p:cNvSpPr txBox="1"/>
          <p:nvPr/>
        </p:nvSpPr>
        <p:spPr>
          <a:xfrm>
            <a:off x="8356224" y="3119497"/>
            <a:ext cx="6112564" cy="16809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小批量生产计划；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5/5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小批量生产验证；  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5/10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模夹检具验收；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5/15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客户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PPAP</a:t>
            </a: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文件提交；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5/20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质量问题整改；</a:t>
            </a:r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5/25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SOP</a:t>
            </a:r>
            <a:r>
              <a:rPr lang="zh-CN" altLang="en-US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启动；</a:t>
            </a:r>
            <a:r>
              <a:rPr lang="en-US" altLang="zh-CN" sz="10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5/30</a:t>
            </a:r>
          </a:p>
          <a:p>
            <a:pPr marL="171450" indent="-171450" eaLnBrk="0" hangingPunct="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4404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5"/>
          <p:cNvSpPr>
            <a:spLocks noEditPoints="1"/>
          </p:cNvSpPr>
          <p:nvPr/>
        </p:nvSpPr>
        <p:spPr bwMode="auto">
          <a:xfrm>
            <a:off x="-5265" y="637667"/>
            <a:ext cx="12187554" cy="2353917"/>
          </a:xfrm>
          <a:custGeom>
            <a:avLst/>
            <a:gdLst>
              <a:gd name="T0" fmla="*/ 7933 w 8000"/>
              <a:gd name="T1" fmla="*/ 1418 h 1542"/>
              <a:gd name="T2" fmla="*/ 7832 w 8000"/>
              <a:gd name="T3" fmla="*/ 1315 h 1542"/>
              <a:gd name="T4" fmla="*/ 7738 w 8000"/>
              <a:gd name="T5" fmla="*/ 1352 h 1542"/>
              <a:gd name="T6" fmla="*/ 7673 w 8000"/>
              <a:gd name="T7" fmla="*/ 1336 h 1542"/>
              <a:gd name="T8" fmla="*/ 7538 w 8000"/>
              <a:gd name="T9" fmla="*/ 1313 h 1542"/>
              <a:gd name="T10" fmla="*/ 7430 w 8000"/>
              <a:gd name="T11" fmla="*/ 1287 h 1542"/>
              <a:gd name="T12" fmla="*/ 7292 w 8000"/>
              <a:gd name="T13" fmla="*/ 1358 h 1542"/>
              <a:gd name="T14" fmla="*/ 7170 w 8000"/>
              <a:gd name="T15" fmla="*/ 1352 h 1542"/>
              <a:gd name="T16" fmla="*/ 6993 w 8000"/>
              <a:gd name="T17" fmla="*/ 1400 h 1542"/>
              <a:gd name="T18" fmla="*/ 6886 w 8000"/>
              <a:gd name="T19" fmla="*/ 1357 h 1542"/>
              <a:gd name="T20" fmla="*/ 6766 w 8000"/>
              <a:gd name="T21" fmla="*/ 1380 h 1542"/>
              <a:gd name="T22" fmla="*/ 6640 w 8000"/>
              <a:gd name="T23" fmla="*/ 1194 h 1542"/>
              <a:gd name="T24" fmla="*/ 6505 w 8000"/>
              <a:gd name="T25" fmla="*/ 1157 h 1542"/>
              <a:gd name="T26" fmla="*/ 6381 w 8000"/>
              <a:gd name="T27" fmla="*/ 1311 h 1542"/>
              <a:gd name="T28" fmla="*/ 6242 w 8000"/>
              <a:gd name="T29" fmla="*/ 1181 h 1542"/>
              <a:gd name="T30" fmla="*/ 5688 w 8000"/>
              <a:gd name="T31" fmla="*/ 818 h 1542"/>
              <a:gd name="T32" fmla="*/ 5396 w 8000"/>
              <a:gd name="T33" fmla="*/ 674 h 1542"/>
              <a:gd name="T34" fmla="*/ 5346 w 8000"/>
              <a:gd name="T35" fmla="*/ 615 h 1542"/>
              <a:gd name="T36" fmla="*/ 5292 w 8000"/>
              <a:gd name="T37" fmla="*/ 1274 h 1542"/>
              <a:gd name="T38" fmla="*/ 5007 w 8000"/>
              <a:gd name="T39" fmla="*/ 1089 h 1542"/>
              <a:gd name="T40" fmla="*/ 4819 w 8000"/>
              <a:gd name="T41" fmla="*/ 685 h 1542"/>
              <a:gd name="T42" fmla="*/ 4540 w 8000"/>
              <a:gd name="T43" fmla="*/ 1250 h 1542"/>
              <a:gd name="T44" fmla="*/ 4474 w 8000"/>
              <a:gd name="T45" fmla="*/ 1255 h 1542"/>
              <a:gd name="T46" fmla="*/ 4398 w 8000"/>
              <a:gd name="T47" fmla="*/ 1265 h 1542"/>
              <a:gd name="T48" fmla="*/ 4286 w 8000"/>
              <a:gd name="T49" fmla="*/ 1131 h 1542"/>
              <a:gd name="T50" fmla="*/ 4046 w 8000"/>
              <a:gd name="T51" fmla="*/ 1117 h 1542"/>
              <a:gd name="T52" fmla="*/ 3923 w 8000"/>
              <a:gd name="T53" fmla="*/ 975 h 1542"/>
              <a:gd name="T54" fmla="*/ 3742 w 8000"/>
              <a:gd name="T55" fmla="*/ 1095 h 1542"/>
              <a:gd name="T56" fmla="*/ 3585 w 8000"/>
              <a:gd name="T57" fmla="*/ 1415 h 1542"/>
              <a:gd name="T58" fmla="*/ 3463 w 8000"/>
              <a:gd name="T59" fmla="*/ 1255 h 1542"/>
              <a:gd name="T60" fmla="*/ 3390 w 8000"/>
              <a:gd name="T61" fmla="*/ 372 h 1542"/>
              <a:gd name="T62" fmla="*/ 3367 w 8000"/>
              <a:gd name="T63" fmla="*/ 187 h 1542"/>
              <a:gd name="T64" fmla="*/ 3329 w 8000"/>
              <a:gd name="T65" fmla="*/ 695 h 1542"/>
              <a:gd name="T66" fmla="*/ 2997 w 8000"/>
              <a:gd name="T67" fmla="*/ 1479 h 1542"/>
              <a:gd name="T68" fmla="*/ 2797 w 8000"/>
              <a:gd name="T69" fmla="*/ 1119 h 1542"/>
              <a:gd name="T70" fmla="*/ 2628 w 8000"/>
              <a:gd name="T71" fmla="*/ 1372 h 1542"/>
              <a:gd name="T72" fmla="*/ 2470 w 8000"/>
              <a:gd name="T73" fmla="*/ 1378 h 1542"/>
              <a:gd name="T74" fmla="*/ 2310 w 8000"/>
              <a:gd name="T75" fmla="*/ 1440 h 1542"/>
              <a:gd name="T76" fmla="*/ 2152 w 8000"/>
              <a:gd name="T77" fmla="*/ 1391 h 1542"/>
              <a:gd name="T78" fmla="*/ 2055 w 8000"/>
              <a:gd name="T79" fmla="*/ 1463 h 1542"/>
              <a:gd name="T80" fmla="*/ 1975 w 8000"/>
              <a:gd name="T81" fmla="*/ 1479 h 1542"/>
              <a:gd name="T82" fmla="*/ 1805 w 8000"/>
              <a:gd name="T83" fmla="*/ 1456 h 1542"/>
              <a:gd name="T84" fmla="*/ 1673 w 8000"/>
              <a:gd name="T85" fmla="*/ 1469 h 1542"/>
              <a:gd name="T86" fmla="*/ 1531 w 8000"/>
              <a:gd name="T87" fmla="*/ 1408 h 1542"/>
              <a:gd name="T88" fmla="*/ 1443 w 8000"/>
              <a:gd name="T89" fmla="*/ 1265 h 1542"/>
              <a:gd name="T90" fmla="*/ 1253 w 8000"/>
              <a:gd name="T91" fmla="*/ 1421 h 1542"/>
              <a:gd name="T92" fmla="*/ 1155 w 8000"/>
              <a:gd name="T93" fmla="*/ 1401 h 1542"/>
              <a:gd name="T94" fmla="*/ 1051 w 8000"/>
              <a:gd name="T95" fmla="*/ 1389 h 1542"/>
              <a:gd name="T96" fmla="*/ 969 w 8000"/>
              <a:gd name="T97" fmla="*/ 1224 h 1542"/>
              <a:gd name="T98" fmla="*/ 843 w 8000"/>
              <a:gd name="T99" fmla="*/ 1375 h 1542"/>
              <a:gd name="T100" fmla="*/ 664 w 8000"/>
              <a:gd name="T101" fmla="*/ 1427 h 1542"/>
              <a:gd name="T102" fmla="*/ 515 w 8000"/>
              <a:gd name="T103" fmla="*/ 1241 h 1542"/>
              <a:gd name="T104" fmla="*/ 320 w 8000"/>
              <a:gd name="T105" fmla="*/ 1245 h 1542"/>
              <a:gd name="T106" fmla="*/ 218 w 8000"/>
              <a:gd name="T107" fmla="*/ 1342 h 1542"/>
              <a:gd name="T108" fmla="*/ 56 w 8000"/>
              <a:gd name="T109" fmla="*/ 1357 h 1542"/>
              <a:gd name="T110" fmla="*/ 3369 w 8000"/>
              <a:gd name="T111" fmla="*/ 1408 h 1542"/>
              <a:gd name="T112" fmla="*/ 3356 w 8000"/>
              <a:gd name="T113" fmla="*/ 1141 h 1542"/>
              <a:gd name="T114" fmla="*/ 3356 w 8000"/>
              <a:gd name="T115" fmla="*/ 872 h 1542"/>
              <a:gd name="T116" fmla="*/ 3356 w 8000"/>
              <a:gd name="T117" fmla="*/ 756 h 1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8000" h="1542">
                <a:moveTo>
                  <a:pt x="7978" y="1472"/>
                </a:moveTo>
                <a:cubicBezTo>
                  <a:pt x="7978" y="1462"/>
                  <a:pt x="7978" y="1462"/>
                  <a:pt x="7978" y="1462"/>
                </a:cubicBezTo>
                <a:cubicBezTo>
                  <a:pt x="7966" y="1462"/>
                  <a:pt x="7966" y="1462"/>
                  <a:pt x="7966" y="1462"/>
                </a:cubicBezTo>
                <a:cubicBezTo>
                  <a:pt x="7966" y="1436"/>
                  <a:pt x="7966" y="1436"/>
                  <a:pt x="7966" y="1436"/>
                </a:cubicBezTo>
                <a:cubicBezTo>
                  <a:pt x="7955" y="1436"/>
                  <a:pt x="7955" y="1436"/>
                  <a:pt x="7955" y="1436"/>
                </a:cubicBezTo>
                <a:cubicBezTo>
                  <a:pt x="7955" y="1420"/>
                  <a:pt x="7955" y="1420"/>
                  <a:pt x="7955" y="1420"/>
                </a:cubicBezTo>
                <a:cubicBezTo>
                  <a:pt x="7941" y="1420"/>
                  <a:pt x="7941" y="1420"/>
                  <a:pt x="7941" y="1420"/>
                </a:cubicBezTo>
                <a:cubicBezTo>
                  <a:pt x="7941" y="1428"/>
                  <a:pt x="7941" y="1428"/>
                  <a:pt x="7941" y="1428"/>
                </a:cubicBezTo>
                <a:cubicBezTo>
                  <a:pt x="7933" y="1428"/>
                  <a:pt x="7933" y="1428"/>
                  <a:pt x="7933" y="1428"/>
                </a:cubicBezTo>
                <a:cubicBezTo>
                  <a:pt x="7933" y="1418"/>
                  <a:pt x="7933" y="1418"/>
                  <a:pt x="7933" y="1418"/>
                </a:cubicBezTo>
                <a:cubicBezTo>
                  <a:pt x="7916" y="1418"/>
                  <a:pt x="7916" y="1418"/>
                  <a:pt x="7916" y="1418"/>
                </a:cubicBezTo>
                <a:cubicBezTo>
                  <a:pt x="7916" y="1433"/>
                  <a:pt x="7916" y="1433"/>
                  <a:pt x="7916" y="1433"/>
                </a:cubicBezTo>
                <a:cubicBezTo>
                  <a:pt x="7895" y="1433"/>
                  <a:pt x="7895" y="1433"/>
                  <a:pt x="7895" y="1433"/>
                </a:cubicBezTo>
                <a:cubicBezTo>
                  <a:pt x="7895" y="1335"/>
                  <a:pt x="7895" y="1335"/>
                  <a:pt x="7895" y="1335"/>
                </a:cubicBezTo>
                <a:cubicBezTo>
                  <a:pt x="7879" y="1335"/>
                  <a:pt x="7879" y="1335"/>
                  <a:pt x="7879" y="1335"/>
                </a:cubicBezTo>
                <a:cubicBezTo>
                  <a:pt x="7855" y="1316"/>
                  <a:pt x="7855" y="1316"/>
                  <a:pt x="7855" y="1316"/>
                </a:cubicBezTo>
                <a:cubicBezTo>
                  <a:pt x="7855" y="1300"/>
                  <a:pt x="7855" y="1300"/>
                  <a:pt x="7855" y="1300"/>
                </a:cubicBezTo>
                <a:cubicBezTo>
                  <a:pt x="7843" y="1300"/>
                  <a:pt x="7843" y="1300"/>
                  <a:pt x="7843" y="1300"/>
                </a:cubicBezTo>
                <a:cubicBezTo>
                  <a:pt x="7843" y="1315"/>
                  <a:pt x="7843" y="1315"/>
                  <a:pt x="7843" y="1315"/>
                </a:cubicBezTo>
                <a:cubicBezTo>
                  <a:pt x="7832" y="1315"/>
                  <a:pt x="7832" y="1315"/>
                  <a:pt x="7832" y="1315"/>
                </a:cubicBezTo>
                <a:cubicBezTo>
                  <a:pt x="7832" y="1300"/>
                  <a:pt x="7832" y="1300"/>
                  <a:pt x="7832" y="1300"/>
                </a:cubicBezTo>
                <a:cubicBezTo>
                  <a:pt x="7821" y="1300"/>
                  <a:pt x="7821" y="1300"/>
                  <a:pt x="7821" y="1300"/>
                </a:cubicBezTo>
                <a:cubicBezTo>
                  <a:pt x="7821" y="1315"/>
                  <a:pt x="7821" y="1315"/>
                  <a:pt x="7821" y="1315"/>
                </a:cubicBezTo>
                <a:cubicBezTo>
                  <a:pt x="7806" y="1335"/>
                  <a:pt x="7806" y="1335"/>
                  <a:pt x="7806" y="1335"/>
                </a:cubicBezTo>
                <a:cubicBezTo>
                  <a:pt x="7789" y="1335"/>
                  <a:pt x="7789" y="1335"/>
                  <a:pt x="7789" y="1335"/>
                </a:cubicBezTo>
                <a:cubicBezTo>
                  <a:pt x="7789" y="1436"/>
                  <a:pt x="7789" y="1436"/>
                  <a:pt x="7789" y="1436"/>
                </a:cubicBezTo>
                <a:cubicBezTo>
                  <a:pt x="7749" y="1436"/>
                  <a:pt x="7749" y="1436"/>
                  <a:pt x="7749" y="1436"/>
                </a:cubicBezTo>
                <a:cubicBezTo>
                  <a:pt x="7749" y="1345"/>
                  <a:pt x="7749" y="1345"/>
                  <a:pt x="7749" y="1345"/>
                </a:cubicBezTo>
                <a:cubicBezTo>
                  <a:pt x="7738" y="1345"/>
                  <a:pt x="7738" y="1345"/>
                  <a:pt x="7738" y="1345"/>
                </a:cubicBezTo>
                <a:cubicBezTo>
                  <a:pt x="7738" y="1352"/>
                  <a:pt x="7738" y="1352"/>
                  <a:pt x="7738" y="1352"/>
                </a:cubicBezTo>
                <a:cubicBezTo>
                  <a:pt x="7724" y="1352"/>
                  <a:pt x="7724" y="1352"/>
                  <a:pt x="7724" y="1352"/>
                </a:cubicBezTo>
                <a:cubicBezTo>
                  <a:pt x="7724" y="1337"/>
                  <a:pt x="7724" y="1337"/>
                  <a:pt x="7724" y="1337"/>
                </a:cubicBezTo>
                <a:cubicBezTo>
                  <a:pt x="7713" y="1337"/>
                  <a:pt x="7713" y="1337"/>
                  <a:pt x="7713" y="1337"/>
                </a:cubicBezTo>
                <a:cubicBezTo>
                  <a:pt x="7713" y="1321"/>
                  <a:pt x="7713" y="1321"/>
                  <a:pt x="7713" y="1321"/>
                </a:cubicBezTo>
                <a:cubicBezTo>
                  <a:pt x="7697" y="1321"/>
                  <a:pt x="7697" y="1321"/>
                  <a:pt x="7697" y="1321"/>
                </a:cubicBezTo>
                <a:cubicBezTo>
                  <a:pt x="7697" y="1336"/>
                  <a:pt x="7697" y="1336"/>
                  <a:pt x="7697" y="1336"/>
                </a:cubicBezTo>
                <a:cubicBezTo>
                  <a:pt x="7687" y="1336"/>
                  <a:pt x="7687" y="1336"/>
                  <a:pt x="7687" y="1336"/>
                </a:cubicBezTo>
                <a:cubicBezTo>
                  <a:pt x="7687" y="1324"/>
                  <a:pt x="7687" y="1324"/>
                  <a:pt x="7687" y="1324"/>
                </a:cubicBezTo>
                <a:cubicBezTo>
                  <a:pt x="7673" y="1324"/>
                  <a:pt x="7673" y="1324"/>
                  <a:pt x="7673" y="1324"/>
                </a:cubicBezTo>
                <a:cubicBezTo>
                  <a:pt x="7673" y="1336"/>
                  <a:pt x="7673" y="1336"/>
                  <a:pt x="7673" y="1336"/>
                </a:cubicBezTo>
                <a:cubicBezTo>
                  <a:pt x="7659" y="1336"/>
                  <a:pt x="7659" y="1336"/>
                  <a:pt x="7659" y="1336"/>
                </a:cubicBezTo>
                <a:cubicBezTo>
                  <a:pt x="7659" y="1326"/>
                  <a:pt x="7659" y="1326"/>
                  <a:pt x="7659" y="1326"/>
                </a:cubicBezTo>
                <a:cubicBezTo>
                  <a:pt x="7645" y="1326"/>
                  <a:pt x="7645" y="1326"/>
                  <a:pt x="7645" y="1326"/>
                </a:cubicBezTo>
                <a:cubicBezTo>
                  <a:pt x="7645" y="1356"/>
                  <a:pt x="7645" y="1356"/>
                  <a:pt x="7645" y="1356"/>
                </a:cubicBezTo>
                <a:cubicBezTo>
                  <a:pt x="7616" y="1356"/>
                  <a:pt x="7616" y="1356"/>
                  <a:pt x="7616" y="1356"/>
                </a:cubicBezTo>
                <a:cubicBezTo>
                  <a:pt x="7616" y="1439"/>
                  <a:pt x="7616" y="1439"/>
                  <a:pt x="7616" y="1439"/>
                </a:cubicBezTo>
                <a:cubicBezTo>
                  <a:pt x="7581" y="1439"/>
                  <a:pt x="7581" y="1439"/>
                  <a:pt x="7581" y="1439"/>
                </a:cubicBezTo>
                <a:cubicBezTo>
                  <a:pt x="7581" y="1337"/>
                  <a:pt x="7581" y="1337"/>
                  <a:pt x="7581" y="1337"/>
                </a:cubicBezTo>
                <a:cubicBezTo>
                  <a:pt x="7557" y="1337"/>
                  <a:pt x="7557" y="1337"/>
                  <a:pt x="7557" y="1337"/>
                </a:cubicBezTo>
                <a:cubicBezTo>
                  <a:pt x="7538" y="1313"/>
                  <a:pt x="7538" y="1313"/>
                  <a:pt x="7538" y="1313"/>
                </a:cubicBezTo>
                <a:cubicBezTo>
                  <a:pt x="7497" y="1313"/>
                  <a:pt x="7497" y="1313"/>
                  <a:pt x="7497" y="1313"/>
                </a:cubicBezTo>
                <a:cubicBezTo>
                  <a:pt x="7497" y="1416"/>
                  <a:pt x="7497" y="1416"/>
                  <a:pt x="7497" y="1416"/>
                </a:cubicBezTo>
                <a:cubicBezTo>
                  <a:pt x="7483" y="1416"/>
                  <a:pt x="7483" y="1416"/>
                  <a:pt x="7483" y="1416"/>
                </a:cubicBezTo>
                <a:cubicBezTo>
                  <a:pt x="7483" y="1314"/>
                  <a:pt x="7483" y="1314"/>
                  <a:pt x="7483" y="1314"/>
                </a:cubicBezTo>
                <a:cubicBezTo>
                  <a:pt x="7465" y="1285"/>
                  <a:pt x="7465" y="1285"/>
                  <a:pt x="7465" y="1285"/>
                </a:cubicBezTo>
                <a:cubicBezTo>
                  <a:pt x="7452" y="1285"/>
                  <a:pt x="7452" y="1285"/>
                  <a:pt x="7452" y="1285"/>
                </a:cubicBezTo>
                <a:cubicBezTo>
                  <a:pt x="7452" y="1291"/>
                  <a:pt x="7452" y="1291"/>
                  <a:pt x="7452" y="1291"/>
                </a:cubicBezTo>
                <a:cubicBezTo>
                  <a:pt x="7441" y="1291"/>
                  <a:pt x="7441" y="1291"/>
                  <a:pt x="7441" y="1291"/>
                </a:cubicBezTo>
                <a:cubicBezTo>
                  <a:pt x="7441" y="1287"/>
                  <a:pt x="7441" y="1287"/>
                  <a:pt x="7441" y="1287"/>
                </a:cubicBezTo>
                <a:cubicBezTo>
                  <a:pt x="7430" y="1287"/>
                  <a:pt x="7430" y="1287"/>
                  <a:pt x="7430" y="1287"/>
                </a:cubicBezTo>
                <a:cubicBezTo>
                  <a:pt x="7430" y="1301"/>
                  <a:pt x="7430" y="1301"/>
                  <a:pt x="7430" y="1301"/>
                </a:cubicBezTo>
                <a:cubicBezTo>
                  <a:pt x="7383" y="1301"/>
                  <a:pt x="7383" y="1301"/>
                  <a:pt x="7383" y="1301"/>
                </a:cubicBezTo>
                <a:cubicBezTo>
                  <a:pt x="7383" y="1286"/>
                  <a:pt x="7383" y="1286"/>
                  <a:pt x="7383" y="1286"/>
                </a:cubicBezTo>
                <a:cubicBezTo>
                  <a:pt x="7370" y="1261"/>
                  <a:pt x="7370" y="1261"/>
                  <a:pt x="7370" y="1261"/>
                </a:cubicBezTo>
                <a:cubicBezTo>
                  <a:pt x="7326" y="1261"/>
                  <a:pt x="7326" y="1261"/>
                  <a:pt x="7326" y="1261"/>
                </a:cubicBezTo>
                <a:cubicBezTo>
                  <a:pt x="7326" y="1286"/>
                  <a:pt x="7326" y="1286"/>
                  <a:pt x="7326" y="1286"/>
                </a:cubicBezTo>
                <a:cubicBezTo>
                  <a:pt x="7297" y="1286"/>
                  <a:pt x="7297" y="1286"/>
                  <a:pt x="7297" y="1286"/>
                </a:cubicBezTo>
                <a:cubicBezTo>
                  <a:pt x="7297" y="1303"/>
                  <a:pt x="7297" y="1303"/>
                  <a:pt x="7297" y="1303"/>
                </a:cubicBezTo>
                <a:cubicBezTo>
                  <a:pt x="7292" y="1303"/>
                  <a:pt x="7292" y="1303"/>
                  <a:pt x="7292" y="1303"/>
                </a:cubicBezTo>
                <a:cubicBezTo>
                  <a:pt x="7292" y="1358"/>
                  <a:pt x="7292" y="1358"/>
                  <a:pt x="7292" y="1358"/>
                </a:cubicBezTo>
                <a:cubicBezTo>
                  <a:pt x="7281" y="1358"/>
                  <a:pt x="7281" y="1358"/>
                  <a:pt x="7281" y="1358"/>
                </a:cubicBezTo>
                <a:cubicBezTo>
                  <a:pt x="7281" y="1302"/>
                  <a:pt x="7281" y="1302"/>
                  <a:pt x="7281" y="1302"/>
                </a:cubicBezTo>
                <a:cubicBezTo>
                  <a:pt x="7273" y="1302"/>
                  <a:pt x="7273" y="1302"/>
                  <a:pt x="7273" y="1302"/>
                </a:cubicBezTo>
                <a:cubicBezTo>
                  <a:pt x="7273" y="1279"/>
                  <a:pt x="7273" y="1279"/>
                  <a:pt x="7273" y="1279"/>
                </a:cubicBezTo>
                <a:cubicBezTo>
                  <a:pt x="7210" y="1279"/>
                  <a:pt x="7210" y="1279"/>
                  <a:pt x="7210" y="1279"/>
                </a:cubicBezTo>
                <a:cubicBezTo>
                  <a:pt x="7210" y="1303"/>
                  <a:pt x="7210" y="1303"/>
                  <a:pt x="7210" y="1303"/>
                </a:cubicBezTo>
                <a:cubicBezTo>
                  <a:pt x="7179" y="1303"/>
                  <a:pt x="7179" y="1303"/>
                  <a:pt x="7179" y="1303"/>
                </a:cubicBezTo>
                <a:cubicBezTo>
                  <a:pt x="7179" y="1323"/>
                  <a:pt x="7179" y="1323"/>
                  <a:pt x="7179" y="1323"/>
                </a:cubicBezTo>
                <a:cubicBezTo>
                  <a:pt x="7170" y="1323"/>
                  <a:pt x="7170" y="1323"/>
                  <a:pt x="7170" y="1323"/>
                </a:cubicBezTo>
                <a:cubicBezTo>
                  <a:pt x="7170" y="1352"/>
                  <a:pt x="7170" y="1352"/>
                  <a:pt x="7170" y="1352"/>
                </a:cubicBezTo>
                <a:cubicBezTo>
                  <a:pt x="7090" y="1352"/>
                  <a:pt x="7090" y="1352"/>
                  <a:pt x="7090" y="1352"/>
                </a:cubicBezTo>
                <a:cubicBezTo>
                  <a:pt x="7090" y="1362"/>
                  <a:pt x="7090" y="1362"/>
                  <a:pt x="7090" y="1362"/>
                </a:cubicBezTo>
                <a:cubicBezTo>
                  <a:pt x="7069" y="1362"/>
                  <a:pt x="7069" y="1362"/>
                  <a:pt x="7069" y="1362"/>
                </a:cubicBezTo>
                <a:cubicBezTo>
                  <a:pt x="7069" y="1308"/>
                  <a:pt x="7069" y="1308"/>
                  <a:pt x="7069" y="1308"/>
                </a:cubicBezTo>
                <a:cubicBezTo>
                  <a:pt x="7036" y="1308"/>
                  <a:pt x="7036" y="1308"/>
                  <a:pt x="7036" y="1308"/>
                </a:cubicBezTo>
                <a:cubicBezTo>
                  <a:pt x="7036" y="1291"/>
                  <a:pt x="7036" y="1291"/>
                  <a:pt x="7036" y="1291"/>
                </a:cubicBezTo>
                <a:cubicBezTo>
                  <a:pt x="7010" y="1291"/>
                  <a:pt x="7010" y="1291"/>
                  <a:pt x="7010" y="1291"/>
                </a:cubicBezTo>
                <a:cubicBezTo>
                  <a:pt x="7010" y="1305"/>
                  <a:pt x="7010" y="1305"/>
                  <a:pt x="7010" y="1305"/>
                </a:cubicBezTo>
                <a:cubicBezTo>
                  <a:pt x="6993" y="1305"/>
                  <a:pt x="6993" y="1305"/>
                  <a:pt x="6993" y="1305"/>
                </a:cubicBezTo>
                <a:cubicBezTo>
                  <a:pt x="6993" y="1400"/>
                  <a:pt x="6993" y="1400"/>
                  <a:pt x="6993" y="1400"/>
                </a:cubicBezTo>
                <a:cubicBezTo>
                  <a:pt x="6972" y="1400"/>
                  <a:pt x="6972" y="1400"/>
                  <a:pt x="6972" y="1400"/>
                </a:cubicBezTo>
                <a:cubicBezTo>
                  <a:pt x="6972" y="1391"/>
                  <a:pt x="6972" y="1391"/>
                  <a:pt x="6972" y="1391"/>
                </a:cubicBezTo>
                <a:cubicBezTo>
                  <a:pt x="6952" y="1391"/>
                  <a:pt x="6952" y="1391"/>
                  <a:pt x="6952" y="1391"/>
                </a:cubicBezTo>
                <a:cubicBezTo>
                  <a:pt x="6952" y="1405"/>
                  <a:pt x="6952" y="1405"/>
                  <a:pt x="6952" y="1405"/>
                </a:cubicBezTo>
                <a:cubicBezTo>
                  <a:pt x="6936" y="1405"/>
                  <a:pt x="6936" y="1405"/>
                  <a:pt x="6936" y="1405"/>
                </a:cubicBezTo>
                <a:cubicBezTo>
                  <a:pt x="6936" y="1375"/>
                  <a:pt x="6936" y="1375"/>
                  <a:pt x="6936" y="1375"/>
                </a:cubicBezTo>
                <a:cubicBezTo>
                  <a:pt x="6922" y="1375"/>
                  <a:pt x="6922" y="1375"/>
                  <a:pt x="6922" y="1375"/>
                </a:cubicBezTo>
                <a:cubicBezTo>
                  <a:pt x="6922" y="1357"/>
                  <a:pt x="6922" y="1357"/>
                  <a:pt x="6922" y="1357"/>
                </a:cubicBezTo>
                <a:cubicBezTo>
                  <a:pt x="6906" y="1357"/>
                  <a:pt x="6906" y="1357"/>
                  <a:pt x="6906" y="1357"/>
                </a:cubicBezTo>
                <a:cubicBezTo>
                  <a:pt x="6886" y="1357"/>
                  <a:pt x="6886" y="1357"/>
                  <a:pt x="6886" y="1357"/>
                </a:cubicBezTo>
                <a:cubicBezTo>
                  <a:pt x="6886" y="1348"/>
                  <a:pt x="6886" y="1348"/>
                  <a:pt x="6886" y="1348"/>
                </a:cubicBezTo>
                <a:cubicBezTo>
                  <a:pt x="6852" y="1348"/>
                  <a:pt x="6852" y="1348"/>
                  <a:pt x="6852" y="1348"/>
                </a:cubicBezTo>
                <a:cubicBezTo>
                  <a:pt x="6852" y="1334"/>
                  <a:pt x="6852" y="1334"/>
                  <a:pt x="6852" y="1334"/>
                </a:cubicBezTo>
                <a:cubicBezTo>
                  <a:pt x="6839" y="1334"/>
                  <a:pt x="6839" y="1334"/>
                  <a:pt x="6839" y="1334"/>
                </a:cubicBezTo>
                <a:cubicBezTo>
                  <a:pt x="6839" y="1344"/>
                  <a:pt x="6839" y="1344"/>
                  <a:pt x="6839" y="1344"/>
                </a:cubicBezTo>
                <a:cubicBezTo>
                  <a:pt x="6786" y="1344"/>
                  <a:pt x="6786" y="1344"/>
                  <a:pt x="6786" y="1344"/>
                </a:cubicBezTo>
                <a:cubicBezTo>
                  <a:pt x="6786" y="1355"/>
                  <a:pt x="6786" y="1355"/>
                  <a:pt x="6786" y="1355"/>
                </a:cubicBezTo>
                <a:cubicBezTo>
                  <a:pt x="6776" y="1355"/>
                  <a:pt x="6776" y="1355"/>
                  <a:pt x="6776" y="1355"/>
                </a:cubicBezTo>
                <a:cubicBezTo>
                  <a:pt x="6776" y="1370"/>
                  <a:pt x="6776" y="1370"/>
                  <a:pt x="6776" y="1370"/>
                </a:cubicBezTo>
                <a:cubicBezTo>
                  <a:pt x="6766" y="1380"/>
                  <a:pt x="6766" y="1380"/>
                  <a:pt x="6766" y="1380"/>
                </a:cubicBezTo>
                <a:cubicBezTo>
                  <a:pt x="6766" y="1411"/>
                  <a:pt x="6766" y="1411"/>
                  <a:pt x="6766" y="1411"/>
                </a:cubicBezTo>
                <a:cubicBezTo>
                  <a:pt x="6755" y="1411"/>
                  <a:pt x="6755" y="1411"/>
                  <a:pt x="6755" y="1411"/>
                </a:cubicBezTo>
                <a:cubicBezTo>
                  <a:pt x="6755" y="1381"/>
                  <a:pt x="6755" y="1381"/>
                  <a:pt x="6755" y="1381"/>
                </a:cubicBezTo>
                <a:cubicBezTo>
                  <a:pt x="6744" y="1367"/>
                  <a:pt x="6744" y="1367"/>
                  <a:pt x="6744" y="1367"/>
                </a:cubicBezTo>
                <a:cubicBezTo>
                  <a:pt x="6744" y="1291"/>
                  <a:pt x="6744" y="1291"/>
                  <a:pt x="6744" y="1291"/>
                </a:cubicBezTo>
                <a:cubicBezTo>
                  <a:pt x="6727" y="1291"/>
                  <a:pt x="6727" y="1291"/>
                  <a:pt x="6727" y="1291"/>
                </a:cubicBezTo>
                <a:cubicBezTo>
                  <a:pt x="6727" y="1217"/>
                  <a:pt x="6727" y="1217"/>
                  <a:pt x="6727" y="1217"/>
                </a:cubicBezTo>
                <a:cubicBezTo>
                  <a:pt x="6670" y="1217"/>
                  <a:pt x="6670" y="1217"/>
                  <a:pt x="6670" y="1217"/>
                </a:cubicBezTo>
                <a:cubicBezTo>
                  <a:pt x="6670" y="1194"/>
                  <a:pt x="6670" y="1194"/>
                  <a:pt x="6670" y="1194"/>
                </a:cubicBezTo>
                <a:cubicBezTo>
                  <a:pt x="6640" y="1194"/>
                  <a:pt x="6640" y="1194"/>
                  <a:pt x="6640" y="1194"/>
                </a:cubicBezTo>
                <a:cubicBezTo>
                  <a:pt x="6640" y="1246"/>
                  <a:pt x="6640" y="1246"/>
                  <a:pt x="6640" y="1246"/>
                </a:cubicBezTo>
                <a:cubicBezTo>
                  <a:pt x="6625" y="1246"/>
                  <a:pt x="6625" y="1246"/>
                  <a:pt x="6625" y="1246"/>
                </a:cubicBezTo>
                <a:cubicBezTo>
                  <a:pt x="6625" y="1229"/>
                  <a:pt x="6625" y="1229"/>
                  <a:pt x="6625" y="1229"/>
                </a:cubicBezTo>
                <a:cubicBezTo>
                  <a:pt x="6625" y="1229"/>
                  <a:pt x="6614" y="1229"/>
                  <a:pt x="6609" y="1229"/>
                </a:cubicBezTo>
                <a:cubicBezTo>
                  <a:pt x="6604" y="1229"/>
                  <a:pt x="6604" y="1246"/>
                  <a:pt x="6604" y="1246"/>
                </a:cubicBezTo>
                <a:cubicBezTo>
                  <a:pt x="6604" y="1293"/>
                  <a:pt x="6604" y="1293"/>
                  <a:pt x="6604" y="1293"/>
                </a:cubicBezTo>
                <a:cubicBezTo>
                  <a:pt x="6562" y="1293"/>
                  <a:pt x="6562" y="1293"/>
                  <a:pt x="6562" y="1293"/>
                </a:cubicBezTo>
                <a:cubicBezTo>
                  <a:pt x="6562" y="1130"/>
                  <a:pt x="6562" y="1130"/>
                  <a:pt x="6562" y="1130"/>
                </a:cubicBezTo>
                <a:cubicBezTo>
                  <a:pt x="6505" y="1130"/>
                  <a:pt x="6505" y="1130"/>
                  <a:pt x="6505" y="1130"/>
                </a:cubicBezTo>
                <a:cubicBezTo>
                  <a:pt x="6505" y="1157"/>
                  <a:pt x="6505" y="1157"/>
                  <a:pt x="6505" y="1157"/>
                </a:cubicBezTo>
                <a:cubicBezTo>
                  <a:pt x="6481" y="1157"/>
                  <a:pt x="6477" y="1169"/>
                  <a:pt x="6477" y="1169"/>
                </a:cubicBezTo>
                <a:cubicBezTo>
                  <a:pt x="6450" y="1169"/>
                  <a:pt x="6450" y="1169"/>
                  <a:pt x="6450" y="1169"/>
                </a:cubicBezTo>
                <a:cubicBezTo>
                  <a:pt x="6450" y="1202"/>
                  <a:pt x="6450" y="1202"/>
                  <a:pt x="6450" y="1202"/>
                </a:cubicBezTo>
                <a:cubicBezTo>
                  <a:pt x="6438" y="1202"/>
                  <a:pt x="6438" y="1202"/>
                  <a:pt x="6438" y="1202"/>
                </a:cubicBezTo>
                <a:cubicBezTo>
                  <a:pt x="6438" y="1333"/>
                  <a:pt x="6438" y="1333"/>
                  <a:pt x="6438" y="1333"/>
                </a:cubicBezTo>
                <a:cubicBezTo>
                  <a:pt x="6414" y="1333"/>
                  <a:pt x="6414" y="1333"/>
                  <a:pt x="6414" y="1333"/>
                </a:cubicBezTo>
                <a:cubicBezTo>
                  <a:pt x="6414" y="1314"/>
                  <a:pt x="6414" y="1314"/>
                  <a:pt x="6414" y="1314"/>
                </a:cubicBezTo>
                <a:cubicBezTo>
                  <a:pt x="6401" y="1301"/>
                  <a:pt x="6401" y="1301"/>
                  <a:pt x="6401" y="1301"/>
                </a:cubicBezTo>
                <a:cubicBezTo>
                  <a:pt x="6394" y="1301"/>
                  <a:pt x="6394" y="1301"/>
                  <a:pt x="6394" y="1301"/>
                </a:cubicBezTo>
                <a:cubicBezTo>
                  <a:pt x="6381" y="1311"/>
                  <a:pt x="6381" y="1311"/>
                  <a:pt x="6381" y="1311"/>
                </a:cubicBezTo>
                <a:cubicBezTo>
                  <a:pt x="6381" y="1078"/>
                  <a:pt x="6381" y="1078"/>
                  <a:pt x="6381" y="1078"/>
                </a:cubicBezTo>
                <a:cubicBezTo>
                  <a:pt x="6322" y="1065"/>
                  <a:pt x="6322" y="1065"/>
                  <a:pt x="6322" y="1065"/>
                </a:cubicBezTo>
                <a:cubicBezTo>
                  <a:pt x="6297" y="1065"/>
                  <a:pt x="6297" y="1065"/>
                  <a:pt x="6297" y="1065"/>
                </a:cubicBezTo>
                <a:cubicBezTo>
                  <a:pt x="6297" y="1080"/>
                  <a:pt x="6297" y="1080"/>
                  <a:pt x="6297" y="1080"/>
                </a:cubicBezTo>
                <a:cubicBezTo>
                  <a:pt x="6280" y="1080"/>
                  <a:pt x="6280" y="1080"/>
                  <a:pt x="6280" y="1080"/>
                </a:cubicBezTo>
                <a:cubicBezTo>
                  <a:pt x="6280" y="1135"/>
                  <a:pt x="6280" y="1135"/>
                  <a:pt x="6280" y="1135"/>
                </a:cubicBezTo>
                <a:cubicBezTo>
                  <a:pt x="6264" y="1135"/>
                  <a:pt x="6264" y="1135"/>
                  <a:pt x="6264" y="1135"/>
                </a:cubicBezTo>
                <a:cubicBezTo>
                  <a:pt x="6264" y="1207"/>
                  <a:pt x="6264" y="1207"/>
                  <a:pt x="6264" y="1207"/>
                </a:cubicBezTo>
                <a:cubicBezTo>
                  <a:pt x="6242" y="1207"/>
                  <a:pt x="6242" y="1207"/>
                  <a:pt x="6242" y="1207"/>
                </a:cubicBezTo>
                <a:cubicBezTo>
                  <a:pt x="6242" y="1181"/>
                  <a:pt x="6242" y="1181"/>
                  <a:pt x="6242" y="1181"/>
                </a:cubicBezTo>
                <a:cubicBezTo>
                  <a:pt x="6214" y="1181"/>
                  <a:pt x="6214" y="1181"/>
                  <a:pt x="6214" y="1181"/>
                </a:cubicBezTo>
                <a:cubicBezTo>
                  <a:pt x="6214" y="1098"/>
                  <a:pt x="6214" y="1098"/>
                  <a:pt x="6214" y="1098"/>
                </a:cubicBezTo>
                <a:cubicBezTo>
                  <a:pt x="6196" y="1098"/>
                  <a:pt x="6196" y="1098"/>
                  <a:pt x="6196" y="1098"/>
                </a:cubicBezTo>
                <a:cubicBezTo>
                  <a:pt x="6196" y="1048"/>
                  <a:pt x="6196" y="1048"/>
                  <a:pt x="6196" y="1048"/>
                </a:cubicBezTo>
                <a:cubicBezTo>
                  <a:pt x="6114" y="1039"/>
                  <a:pt x="6114" y="1039"/>
                  <a:pt x="6114" y="1039"/>
                </a:cubicBezTo>
                <a:cubicBezTo>
                  <a:pt x="6114" y="1024"/>
                  <a:pt x="6114" y="1024"/>
                  <a:pt x="6114" y="1024"/>
                </a:cubicBezTo>
                <a:cubicBezTo>
                  <a:pt x="5961" y="1014"/>
                  <a:pt x="5961" y="1014"/>
                  <a:pt x="5961" y="1014"/>
                </a:cubicBezTo>
                <a:cubicBezTo>
                  <a:pt x="5961" y="823"/>
                  <a:pt x="5961" y="823"/>
                  <a:pt x="5961" y="823"/>
                </a:cubicBezTo>
                <a:cubicBezTo>
                  <a:pt x="5826" y="790"/>
                  <a:pt x="5826" y="790"/>
                  <a:pt x="5826" y="790"/>
                </a:cubicBezTo>
                <a:cubicBezTo>
                  <a:pt x="5688" y="818"/>
                  <a:pt x="5688" y="818"/>
                  <a:pt x="5688" y="818"/>
                </a:cubicBezTo>
                <a:cubicBezTo>
                  <a:pt x="5688" y="1359"/>
                  <a:pt x="5688" y="1359"/>
                  <a:pt x="5688" y="1359"/>
                </a:cubicBezTo>
                <a:cubicBezTo>
                  <a:pt x="5605" y="1359"/>
                  <a:pt x="5605" y="1359"/>
                  <a:pt x="5605" y="1359"/>
                </a:cubicBezTo>
                <a:cubicBezTo>
                  <a:pt x="5605" y="451"/>
                  <a:pt x="5605" y="451"/>
                  <a:pt x="5605" y="451"/>
                </a:cubicBezTo>
                <a:cubicBezTo>
                  <a:pt x="5468" y="487"/>
                  <a:pt x="5468" y="487"/>
                  <a:pt x="5468" y="487"/>
                </a:cubicBezTo>
                <a:cubicBezTo>
                  <a:pt x="5468" y="1274"/>
                  <a:pt x="5468" y="1274"/>
                  <a:pt x="5468" y="1274"/>
                </a:cubicBezTo>
                <a:cubicBezTo>
                  <a:pt x="5414" y="1274"/>
                  <a:pt x="5414" y="1274"/>
                  <a:pt x="5414" y="1274"/>
                </a:cubicBezTo>
                <a:cubicBezTo>
                  <a:pt x="5414" y="683"/>
                  <a:pt x="5414" y="683"/>
                  <a:pt x="5414" y="683"/>
                </a:cubicBezTo>
                <a:cubicBezTo>
                  <a:pt x="5404" y="683"/>
                  <a:pt x="5404" y="683"/>
                  <a:pt x="5404" y="683"/>
                </a:cubicBezTo>
                <a:cubicBezTo>
                  <a:pt x="5404" y="674"/>
                  <a:pt x="5404" y="674"/>
                  <a:pt x="5404" y="674"/>
                </a:cubicBezTo>
                <a:cubicBezTo>
                  <a:pt x="5396" y="674"/>
                  <a:pt x="5396" y="674"/>
                  <a:pt x="5396" y="674"/>
                </a:cubicBezTo>
                <a:cubicBezTo>
                  <a:pt x="5396" y="655"/>
                  <a:pt x="5396" y="655"/>
                  <a:pt x="5396" y="655"/>
                </a:cubicBezTo>
                <a:cubicBezTo>
                  <a:pt x="5384" y="655"/>
                  <a:pt x="5384" y="655"/>
                  <a:pt x="5384" y="655"/>
                </a:cubicBezTo>
                <a:cubicBezTo>
                  <a:pt x="5384" y="634"/>
                  <a:pt x="5384" y="634"/>
                  <a:pt x="5384" y="634"/>
                </a:cubicBezTo>
                <a:cubicBezTo>
                  <a:pt x="5367" y="634"/>
                  <a:pt x="5367" y="634"/>
                  <a:pt x="5367" y="634"/>
                </a:cubicBezTo>
                <a:cubicBezTo>
                  <a:pt x="5367" y="615"/>
                  <a:pt x="5367" y="615"/>
                  <a:pt x="5367" y="615"/>
                </a:cubicBezTo>
                <a:cubicBezTo>
                  <a:pt x="5360" y="615"/>
                  <a:pt x="5360" y="615"/>
                  <a:pt x="5360" y="615"/>
                </a:cubicBezTo>
                <a:cubicBezTo>
                  <a:pt x="5360" y="593"/>
                  <a:pt x="5360" y="593"/>
                  <a:pt x="5360" y="593"/>
                </a:cubicBezTo>
                <a:cubicBezTo>
                  <a:pt x="5353" y="532"/>
                  <a:pt x="5353" y="532"/>
                  <a:pt x="5353" y="532"/>
                </a:cubicBezTo>
                <a:cubicBezTo>
                  <a:pt x="5346" y="593"/>
                  <a:pt x="5346" y="593"/>
                  <a:pt x="5346" y="593"/>
                </a:cubicBezTo>
                <a:cubicBezTo>
                  <a:pt x="5346" y="615"/>
                  <a:pt x="5346" y="615"/>
                  <a:pt x="5346" y="615"/>
                </a:cubicBezTo>
                <a:cubicBezTo>
                  <a:pt x="5339" y="615"/>
                  <a:pt x="5339" y="615"/>
                  <a:pt x="5339" y="615"/>
                </a:cubicBezTo>
                <a:cubicBezTo>
                  <a:pt x="5339" y="634"/>
                  <a:pt x="5339" y="634"/>
                  <a:pt x="5339" y="634"/>
                </a:cubicBezTo>
                <a:cubicBezTo>
                  <a:pt x="5322" y="634"/>
                  <a:pt x="5322" y="634"/>
                  <a:pt x="5322" y="634"/>
                </a:cubicBezTo>
                <a:cubicBezTo>
                  <a:pt x="5322" y="655"/>
                  <a:pt x="5322" y="655"/>
                  <a:pt x="5322" y="655"/>
                </a:cubicBezTo>
                <a:cubicBezTo>
                  <a:pt x="5310" y="655"/>
                  <a:pt x="5310" y="655"/>
                  <a:pt x="5310" y="655"/>
                </a:cubicBezTo>
                <a:cubicBezTo>
                  <a:pt x="5310" y="674"/>
                  <a:pt x="5310" y="674"/>
                  <a:pt x="5310" y="674"/>
                </a:cubicBezTo>
                <a:cubicBezTo>
                  <a:pt x="5302" y="674"/>
                  <a:pt x="5302" y="674"/>
                  <a:pt x="5302" y="674"/>
                </a:cubicBezTo>
                <a:cubicBezTo>
                  <a:pt x="5302" y="683"/>
                  <a:pt x="5302" y="683"/>
                  <a:pt x="5302" y="683"/>
                </a:cubicBezTo>
                <a:cubicBezTo>
                  <a:pt x="5292" y="683"/>
                  <a:pt x="5292" y="683"/>
                  <a:pt x="5292" y="683"/>
                </a:cubicBezTo>
                <a:cubicBezTo>
                  <a:pt x="5292" y="1274"/>
                  <a:pt x="5292" y="1274"/>
                  <a:pt x="5292" y="1274"/>
                </a:cubicBezTo>
                <a:cubicBezTo>
                  <a:pt x="5260" y="1274"/>
                  <a:pt x="5260" y="1274"/>
                  <a:pt x="5260" y="1274"/>
                </a:cubicBezTo>
                <a:cubicBezTo>
                  <a:pt x="5260" y="792"/>
                  <a:pt x="5260" y="792"/>
                  <a:pt x="5260" y="792"/>
                </a:cubicBezTo>
                <a:cubicBezTo>
                  <a:pt x="5098" y="792"/>
                  <a:pt x="5098" y="792"/>
                  <a:pt x="5098" y="792"/>
                </a:cubicBezTo>
                <a:cubicBezTo>
                  <a:pt x="5073" y="817"/>
                  <a:pt x="5073" y="817"/>
                  <a:pt x="5073" y="817"/>
                </a:cubicBezTo>
                <a:cubicBezTo>
                  <a:pt x="5073" y="1219"/>
                  <a:pt x="5073" y="1219"/>
                  <a:pt x="5073" y="1219"/>
                </a:cubicBezTo>
                <a:cubicBezTo>
                  <a:pt x="5044" y="1219"/>
                  <a:pt x="5044" y="1219"/>
                  <a:pt x="5044" y="1219"/>
                </a:cubicBezTo>
                <a:cubicBezTo>
                  <a:pt x="5031" y="1237"/>
                  <a:pt x="5031" y="1237"/>
                  <a:pt x="5031" y="1237"/>
                </a:cubicBezTo>
                <a:cubicBezTo>
                  <a:pt x="5031" y="1419"/>
                  <a:pt x="5031" y="1419"/>
                  <a:pt x="5031" y="1419"/>
                </a:cubicBezTo>
                <a:cubicBezTo>
                  <a:pt x="5007" y="1419"/>
                  <a:pt x="5007" y="1419"/>
                  <a:pt x="5007" y="1419"/>
                </a:cubicBezTo>
                <a:cubicBezTo>
                  <a:pt x="5007" y="1089"/>
                  <a:pt x="5007" y="1089"/>
                  <a:pt x="5007" y="1089"/>
                </a:cubicBezTo>
                <a:cubicBezTo>
                  <a:pt x="4993" y="1089"/>
                  <a:pt x="4993" y="1089"/>
                  <a:pt x="4993" y="1089"/>
                </a:cubicBezTo>
                <a:cubicBezTo>
                  <a:pt x="4993" y="1050"/>
                  <a:pt x="4993" y="1050"/>
                  <a:pt x="4993" y="1050"/>
                </a:cubicBezTo>
                <a:cubicBezTo>
                  <a:pt x="4981" y="1050"/>
                  <a:pt x="4981" y="1050"/>
                  <a:pt x="4981" y="1050"/>
                </a:cubicBezTo>
                <a:cubicBezTo>
                  <a:pt x="4981" y="1026"/>
                  <a:pt x="4981" y="1026"/>
                  <a:pt x="4981" y="1026"/>
                </a:cubicBezTo>
                <a:cubicBezTo>
                  <a:pt x="4959" y="1026"/>
                  <a:pt x="4959" y="1026"/>
                  <a:pt x="4959" y="1026"/>
                </a:cubicBezTo>
                <a:cubicBezTo>
                  <a:pt x="4945" y="1016"/>
                  <a:pt x="4945" y="1016"/>
                  <a:pt x="4945" y="1016"/>
                </a:cubicBezTo>
                <a:cubicBezTo>
                  <a:pt x="4945" y="887"/>
                  <a:pt x="4945" y="887"/>
                  <a:pt x="4945" y="887"/>
                </a:cubicBezTo>
                <a:cubicBezTo>
                  <a:pt x="4841" y="919"/>
                  <a:pt x="4841" y="919"/>
                  <a:pt x="4841" y="919"/>
                </a:cubicBezTo>
                <a:cubicBezTo>
                  <a:pt x="4819" y="902"/>
                  <a:pt x="4819" y="902"/>
                  <a:pt x="4819" y="902"/>
                </a:cubicBezTo>
                <a:cubicBezTo>
                  <a:pt x="4819" y="685"/>
                  <a:pt x="4819" y="685"/>
                  <a:pt x="4819" y="685"/>
                </a:cubicBezTo>
                <a:cubicBezTo>
                  <a:pt x="4750" y="668"/>
                  <a:pt x="4750" y="668"/>
                  <a:pt x="4750" y="668"/>
                </a:cubicBezTo>
                <a:cubicBezTo>
                  <a:pt x="4616" y="723"/>
                  <a:pt x="4616" y="723"/>
                  <a:pt x="4616" y="723"/>
                </a:cubicBezTo>
                <a:cubicBezTo>
                  <a:pt x="4616" y="734"/>
                  <a:pt x="4616" y="734"/>
                  <a:pt x="4616" y="734"/>
                </a:cubicBezTo>
                <a:cubicBezTo>
                  <a:pt x="4593" y="720"/>
                  <a:pt x="4593" y="720"/>
                  <a:pt x="4593" y="720"/>
                </a:cubicBezTo>
                <a:cubicBezTo>
                  <a:pt x="4574" y="720"/>
                  <a:pt x="4574" y="720"/>
                  <a:pt x="4574" y="720"/>
                </a:cubicBezTo>
                <a:cubicBezTo>
                  <a:pt x="4574" y="739"/>
                  <a:pt x="4574" y="739"/>
                  <a:pt x="4574" y="739"/>
                </a:cubicBezTo>
                <a:cubicBezTo>
                  <a:pt x="4551" y="739"/>
                  <a:pt x="4551" y="739"/>
                  <a:pt x="4551" y="739"/>
                </a:cubicBezTo>
                <a:cubicBezTo>
                  <a:pt x="4551" y="807"/>
                  <a:pt x="4551" y="807"/>
                  <a:pt x="4551" y="807"/>
                </a:cubicBezTo>
                <a:cubicBezTo>
                  <a:pt x="4540" y="807"/>
                  <a:pt x="4540" y="807"/>
                  <a:pt x="4540" y="807"/>
                </a:cubicBezTo>
                <a:cubicBezTo>
                  <a:pt x="4540" y="1250"/>
                  <a:pt x="4540" y="1250"/>
                  <a:pt x="4540" y="1250"/>
                </a:cubicBezTo>
                <a:cubicBezTo>
                  <a:pt x="4523" y="1250"/>
                  <a:pt x="4523" y="1250"/>
                  <a:pt x="4523" y="1250"/>
                </a:cubicBezTo>
                <a:cubicBezTo>
                  <a:pt x="4516" y="1237"/>
                  <a:pt x="4516" y="1237"/>
                  <a:pt x="4516" y="1237"/>
                </a:cubicBezTo>
                <a:cubicBezTo>
                  <a:pt x="4516" y="1205"/>
                  <a:pt x="4516" y="1205"/>
                  <a:pt x="4516" y="1205"/>
                </a:cubicBezTo>
                <a:cubicBezTo>
                  <a:pt x="4499" y="1205"/>
                  <a:pt x="4499" y="1205"/>
                  <a:pt x="4499" y="1205"/>
                </a:cubicBezTo>
                <a:cubicBezTo>
                  <a:pt x="4499" y="1238"/>
                  <a:pt x="4499" y="1238"/>
                  <a:pt x="4499" y="1238"/>
                </a:cubicBezTo>
                <a:cubicBezTo>
                  <a:pt x="4495" y="1234"/>
                  <a:pt x="4495" y="1234"/>
                  <a:pt x="4495" y="1234"/>
                </a:cubicBezTo>
                <a:cubicBezTo>
                  <a:pt x="4495" y="1245"/>
                  <a:pt x="4495" y="1245"/>
                  <a:pt x="4495" y="1245"/>
                </a:cubicBezTo>
                <a:cubicBezTo>
                  <a:pt x="4482" y="1245"/>
                  <a:pt x="4482" y="1245"/>
                  <a:pt x="4482" y="1245"/>
                </a:cubicBezTo>
                <a:cubicBezTo>
                  <a:pt x="4482" y="1255"/>
                  <a:pt x="4482" y="1255"/>
                  <a:pt x="4482" y="1255"/>
                </a:cubicBezTo>
                <a:cubicBezTo>
                  <a:pt x="4474" y="1255"/>
                  <a:pt x="4474" y="1255"/>
                  <a:pt x="4474" y="1255"/>
                </a:cubicBezTo>
                <a:cubicBezTo>
                  <a:pt x="4474" y="1263"/>
                  <a:pt x="4474" y="1263"/>
                  <a:pt x="4474" y="1263"/>
                </a:cubicBezTo>
                <a:cubicBezTo>
                  <a:pt x="4452" y="1263"/>
                  <a:pt x="4452" y="1263"/>
                  <a:pt x="4452" y="1263"/>
                </a:cubicBezTo>
                <a:cubicBezTo>
                  <a:pt x="4452" y="1251"/>
                  <a:pt x="4452" y="1251"/>
                  <a:pt x="4452" y="1251"/>
                </a:cubicBezTo>
                <a:cubicBezTo>
                  <a:pt x="4468" y="1248"/>
                  <a:pt x="4468" y="1248"/>
                  <a:pt x="4468" y="1248"/>
                </a:cubicBezTo>
                <a:cubicBezTo>
                  <a:pt x="4468" y="1242"/>
                  <a:pt x="4468" y="1242"/>
                  <a:pt x="4468" y="1242"/>
                </a:cubicBezTo>
                <a:cubicBezTo>
                  <a:pt x="4407" y="1242"/>
                  <a:pt x="4407" y="1242"/>
                  <a:pt x="4407" y="1242"/>
                </a:cubicBezTo>
                <a:cubicBezTo>
                  <a:pt x="4409" y="1247"/>
                  <a:pt x="4409" y="1247"/>
                  <a:pt x="4409" y="1247"/>
                </a:cubicBezTo>
                <a:cubicBezTo>
                  <a:pt x="4421" y="1249"/>
                  <a:pt x="4421" y="1249"/>
                  <a:pt x="4421" y="1249"/>
                </a:cubicBezTo>
                <a:cubicBezTo>
                  <a:pt x="4421" y="1260"/>
                  <a:pt x="4421" y="1260"/>
                  <a:pt x="4421" y="1260"/>
                </a:cubicBezTo>
                <a:cubicBezTo>
                  <a:pt x="4398" y="1265"/>
                  <a:pt x="4398" y="1265"/>
                  <a:pt x="4398" y="1265"/>
                </a:cubicBezTo>
                <a:cubicBezTo>
                  <a:pt x="4369" y="1201"/>
                  <a:pt x="4369" y="1201"/>
                  <a:pt x="4369" y="1201"/>
                </a:cubicBezTo>
                <a:cubicBezTo>
                  <a:pt x="4369" y="1161"/>
                  <a:pt x="4369" y="1161"/>
                  <a:pt x="4369" y="1161"/>
                </a:cubicBezTo>
                <a:cubicBezTo>
                  <a:pt x="4369" y="948"/>
                  <a:pt x="4369" y="948"/>
                  <a:pt x="4369" y="948"/>
                </a:cubicBezTo>
                <a:cubicBezTo>
                  <a:pt x="4369" y="948"/>
                  <a:pt x="4379" y="944"/>
                  <a:pt x="4379" y="932"/>
                </a:cubicBezTo>
                <a:cubicBezTo>
                  <a:pt x="4379" y="920"/>
                  <a:pt x="4346" y="917"/>
                  <a:pt x="4333" y="917"/>
                </a:cubicBezTo>
                <a:cubicBezTo>
                  <a:pt x="4320" y="917"/>
                  <a:pt x="4287" y="920"/>
                  <a:pt x="4287" y="932"/>
                </a:cubicBezTo>
                <a:cubicBezTo>
                  <a:pt x="4287" y="944"/>
                  <a:pt x="4297" y="948"/>
                  <a:pt x="4297" y="948"/>
                </a:cubicBezTo>
                <a:cubicBezTo>
                  <a:pt x="4297" y="1161"/>
                  <a:pt x="4297" y="1161"/>
                  <a:pt x="4297" y="1161"/>
                </a:cubicBezTo>
                <a:cubicBezTo>
                  <a:pt x="4286" y="1161"/>
                  <a:pt x="4286" y="1161"/>
                  <a:pt x="4286" y="1161"/>
                </a:cubicBezTo>
                <a:cubicBezTo>
                  <a:pt x="4286" y="1131"/>
                  <a:pt x="4286" y="1131"/>
                  <a:pt x="4286" y="1131"/>
                </a:cubicBezTo>
                <a:cubicBezTo>
                  <a:pt x="4238" y="1091"/>
                  <a:pt x="4238" y="1091"/>
                  <a:pt x="4238" y="1091"/>
                </a:cubicBezTo>
                <a:cubicBezTo>
                  <a:pt x="4238" y="974"/>
                  <a:pt x="4238" y="974"/>
                  <a:pt x="4238" y="974"/>
                </a:cubicBezTo>
                <a:cubicBezTo>
                  <a:pt x="4223" y="974"/>
                  <a:pt x="4223" y="974"/>
                  <a:pt x="4223" y="974"/>
                </a:cubicBezTo>
                <a:cubicBezTo>
                  <a:pt x="4166" y="1010"/>
                  <a:pt x="4166" y="1010"/>
                  <a:pt x="4166" y="1010"/>
                </a:cubicBezTo>
                <a:cubicBezTo>
                  <a:pt x="4166" y="995"/>
                  <a:pt x="4166" y="995"/>
                  <a:pt x="4166" y="995"/>
                </a:cubicBezTo>
                <a:cubicBezTo>
                  <a:pt x="4087" y="995"/>
                  <a:pt x="4087" y="995"/>
                  <a:pt x="4087" y="995"/>
                </a:cubicBezTo>
                <a:cubicBezTo>
                  <a:pt x="4087" y="1012"/>
                  <a:pt x="4087" y="1012"/>
                  <a:pt x="4087" y="1012"/>
                </a:cubicBezTo>
                <a:cubicBezTo>
                  <a:pt x="4069" y="1012"/>
                  <a:pt x="4069" y="1012"/>
                  <a:pt x="4069" y="1012"/>
                </a:cubicBezTo>
                <a:cubicBezTo>
                  <a:pt x="4069" y="1130"/>
                  <a:pt x="4069" y="1130"/>
                  <a:pt x="4069" y="1130"/>
                </a:cubicBezTo>
                <a:cubicBezTo>
                  <a:pt x="4046" y="1117"/>
                  <a:pt x="4046" y="1117"/>
                  <a:pt x="4046" y="1117"/>
                </a:cubicBezTo>
                <a:cubicBezTo>
                  <a:pt x="4046" y="1088"/>
                  <a:pt x="4046" y="1088"/>
                  <a:pt x="4046" y="1088"/>
                </a:cubicBezTo>
                <a:cubicBezTo>
                  <a:pt x="4039" y="1088"/>
                  <a:pt x="4039" y="1088"/>
                  <a:pt x="4039" y="1088"/>
                </a:cubicBezTo>
                <a:cubicBezTo>
                  <a:pt x="4039" y="1118"/>
                  <a:pt x="4039" y="1118"/>
                  <a:pt x="4039" y="1118"/>
                </a:cubicBezTo>
                <a:cubicBezTo>
                  <a:pt x="4032" y="1118"/>
                  <a:pt x="4032" y="1118"/>
                  <a:pt x="4032" y="1118"/>
                </a:cubicBezTo>
                <a:cubicBezTo>
                  <a:pt x="4032" y="1061"/>
                  <a:pt x="4032" y="1061"/>
                  <a:pt x="4032" y="1061"/>
                </a:cubicBezTo>
                <a:cubicBezTo>
                  <a:pt x="3989" y="1061"/>
                  <a:pt x="3989" y="1061"/>
                  <a:pt x="3989" y="1061"/>
                </a:cubicBezTo>
                <a:cubicBezTo>
                  <a:pt x="3989" y="1052"/>
                  <a:pt x="3984" y="1018"/>
                  <a:pt x="3943" y="995"/>
                </a:cubicBezTo>
                <a:cubicBezTo>
                  <a:pt x="3943" y="975"/>
                  <a:pt x="3943" y="975"/>
                  <a:pt x="3943" y="975"/>
                </a:cubicBezTo>
                <a:cubicBezTo>
                  <a:pt x="3933" y="975"/>
                  <a:pt x="3933" y="975"/>
                  <a:pt x="3933" y="975"/>
                </a:cubicBezTo>
                <a:cubicBezTo>
                  <a:pt x="3923" y="975"/>
                  <a:pt x="3923" y="975"/>
                  <a:pt x="3923" y="975"/>
                </a:cubicBezTo>
                <a:cubicBezTo>
                  <a:pt x="3923" y="995"/>
                  <a:pt x="3923" y="995"/>
                  <a:pt x="3923" y="995"/>
                </a:cubicBezTo>
                <a:cubicBezTo>
                  <a:pt x="3882" y="1018"/>
                  <a:pt x="3877" y="1052"/>
                  <a:pt x="3877" y="1061"/>
                </a:cubicBezTo>
                <a:cubicBezTo>
                  <a:pt x="3877" y="1070"/>
                  <a:pt x="3885" y="1078"/>
                  <a:pt x="3885" y="1078"/>
                </a:cubicBezTo>
                <a:cubicBezTo>
                  <a:pt x="3859" y="1078"/>
                  <a:pt x="3859" y="1078"/>
                  <a:pt x="3859" y="1078"/>
                </a:cubicBezTo>
                <a:cubicBezTo>
                  <a:pt x="3846" y="1078"/>
                  <a:pt x="3846" y="1078"/>
                  <a:pt x="3846" y="1078"/>
                </a:cubicBezTo>
                <a:cubicBezTo>
                  <a:pt x="3809" y="1051"/>
                  <a:pt x="3809" y="1051"/>
                  <a:pt x="3809" y="1051"/>
                </a:cubicBezTo>
                <a:cubicBezTo>
                  <a:pt x="3781" y="1070"/>
                  <a:pt x="3781" y="1070"/>
                  <a:pt x="3781" y="1070"/>
                </a:cubicBezTo>
                <a:cubicBezTo>
                  <a:pt x="3770" y="1080"/>
                  <a:pt x="3770" y="1080"/>
                  <a:pt x="3770" y="1080"/>
                </a:cubicBezTo>
                <a:cubicBezTo>
                  <a:pt x="3742" y="1080"/>
                  <a:pt x="3742" y="1080"/>
                  <a:pt x="3742" y="1080"/>
                </a:cubicBezTo>
                <a:cubicBezTo>
                  <a:pt x="3742" y="1095"/>
                  <a:pt x="3742" y="1095"/>
                  <a:pt x="3742" y="1095"/>
                </a:cubicBezTo>
                <a:cubicBezTo>
                  <a:pt x="3759" y="1095"/>
                  <a:pt x="3763" y="1109"/>
                  <a:pt x="3763" y="1109"/>
                </a:cubicBezTo>
                <a:cubicBezTo>
                  <a:pt x="3763" y="1133"/>
                  <a:pt x="3763" y="1133"/>
                  <a:pt x="3763" y="1133"/>
                </a:cubicBezTo>
                <a:cubicBezTo>
                  <a:pt x="3734" y="1133"/>
                  <a:pt x="3734" y="1133"/>
                  <a:pt x="3734" y="1133"/>
                </a:cubicBezTo>
                <a:cubicBezTo>
                  <a:pt x="3734" y="1123"/>
                  <a:pt x="3734" y="1123"/>
                  <a:pt x="3734" y="1123"/>
                </a:cubicBezTo>
                <a:cubicBezTo>
                  <a:pt x="3673" y="1123"/>
                  <a:pt x="3673" y="1123"/>
                  <a:pt x="3673" y="1123"/>
                </a:cubicBezTo>
                <a:cubicBezTo>
                  <a:pt x="3673" y="1147"/>
                  <a:pt x="3673" y="1147"/>
                  <a:pt x="3673" y="1147"/>
                </a:cubicBezTo>
                <a:cubicBezTo>
                  <a:pt x="3635" y="1147"/>
                  <a:pt x="3635" y="1147"/>
                  <a:pt x="3635" y="1147"/>
                </a:cubicBezTo>
                <a:cubicBezTo>
                  <a:pt x="3635" y="1405"/>
                  <a:pt x="3635" y="1405"/>
                  <a:pt x="3635" y="1405"/>
                </a:cubicBezTo>
                <a:cubicBezTo>
                  <a:pt x="3585" y="1405"/>
                  <a:pt x="3585" y="1405"/>
                  <a:pt x="3585" y="1405"/>
                </a:cubicBezTo>
                <a:cubicBezTo>
                  <a:pt x="3585" y="1415"/>
                  <a:pt x="3585" y="1415"/>
                  <a:pt x="3585" y="1415"/>
                </a:cubicBezTo>
                <a:cubicBezTo>
                  <a:pt x="3576" y="1415"/>
                  <a:pt x="3576" y="1415"/>
                  <a:pt x="3576" y="1415"/>
                </a:cubicBezTo>
                <a:cubicBezTo>
                  <a:pt x="3576" y="1437"/>
                  <a:pt x="3576" y="1437"/>
                  <a:pt x="3576" y="1437"/>
                </a:cubicBezTo>
                <a:cubicBezTo>
                  <a:pt x="3565" y="1437"/>
                  <a:pt x="3565" y="1437"/>
                  <a:pt x="3565" y="1437"/>
                </a:cubicBezTo>
                <a:cubicBezTo>
                  <a:pt x="3565" y="1403"/>
                  <a:pt x="3565" y="1403"/>
                  <a:pt x="3565" y="1403"/>
                </a:cubicBezTo>
                <a:cubicBezTo>
                  <a:pt x="3528" y="1403"/>
                  <a:pt x="3528" y="1403"/>
                  <a:pt x="3528" y="1403"/>
                </a:cubicBezTo>
                <a:cubicBezTo>
                  <a:pt x="3528" y="1259"/>
                  <a:pt x="3528" y="1259"/>
                  <a:pt x="3528" y="1259"/>
                </a:cubicBezTo>
                <a:cubicBezTo>
                  <a:pt x="3478" y="1259"/>
                  <a:pt x="3478" y="1259"/>
                  <a:pt x="3478" y="1259"/>
                </a:cubicBezTo>
                <a:cubicBezTo>
                  <a:pt x="3478" y="1245"/>
                  <a:pt x="3478" y="1245"/>
                  <a:pt x="3478" y="1245"/>
                </a:cubicBezTo>
                <a:cubicBezTo>
                  <a:pt x="3463" y="1245"/>
                  <a:pt x="3463" y="1245"/>
                  <a:pt x="3463" y="1245"/>
                </a:cubicBezTo>
                <a:cubicBezTo>
                  <a:pt x="3463" y="1255"/>
                  <a:pt x="3463" y="1255"/>
                  <a:pt x="3463" y="1255"/>
                </a:cubicBezTo>
                <a:cubicBezTo>
                  <a:pt x="3455" y="1255"/>
                  <a:pt x="3455" y="1255"/>
                  <a:pt x="3455" y="1255"/>
                </a:cubicBezTo>
                <a:cubicBezTo>
                  <a:pt x="3456" y="1251"/>
                  <a:pt x="3456" y="1248"/>
                  <a:pt x="3456" y="1245"/>
                </a:cubicBezTo>
                <a:cubicBezTo>
                  <a:pt x="3456" y="1211"/>
                  <a:pt x="3436" y="1182"/>
                  <a:pt x="3407" y="1168"/>
                </a:cubicBezTo>
                <a:cubicBezTo>
                  <a:pt x="3407" y="700"/>
                  <a:pt x="3407" y="700"/>
                  <a:pt x="3407" y="700"/>
                </a:cubicBezTo>
                <a:cubicBezTo>
                  <a:pt x="3431" y="687"/>
                  <a:pt x="3447" y="662"/>
                  <a:pt x="3447" y="634"/>
                </a:cubicBezTo>
                <a:cubicBezTo>
                  <a:pt x="3447" y="597"/>
                  <a:pt x="3421" y="567"/>
                  <a:pt x="3387" y="560"/>
                </a:cubicBezTo>
                <a:cubicBezTo>
                  <a:pt x="3383" y="429"/>
                  <a:pt x="3383" y="429"/>
                  <a:pt x="3383" y="429"/>
                </a:cubicBezTo>
                <a:cubicBezTo>
                  <a:pt x="3391" y="425"/>
                  <a:pt x="3397" y="417"/>
                  <a:pt x="3397" y="407"/>
                </a:cubicBezTo>
                <a:cubicBezTo>
                  <a:pt x="3397" y="400"/>
                  <a:pt x="3394" y="393"/>
                  <a:pt x="3390" y="389"/>
                </a:cubicBezTo>
                <a:cubicBezTo>
                  <a:pt x="3390" y="372"/>
                  <a:pt x="3390" y="372"/>
                  <a:pt x="3390" y="372"/>
                </a:cubicBezTo>
                <a:cubicBezTo>
                  <a:pt x="3382" y="372"/>
                  <a:pt x="3382" y="372"/>
                  <a:pt x="3382" y="372"/>
                </a:cubicBezTo>
                <a:cubicBezTo>
                  <a:pt x="3382" y="269"/>
                  <a:pt x="3382" y="269"/>
                  <a:pt x="3382" y="269"/>
                </a:cubicBezTo>
                <a:cubicBezTo>
                  <a:pt x="3377" y="269"/>
                  <a:pt x="3377" y="269"/>
                  <a:pt x="3377" y="269"/>
                </a:cubicBezTo>
                <a:cubicBezTo>
                  <a:pt x="3377" y="187"/>
                  <a:pt x="3377" y="187"/>
                  <a:pt x="3377" y="187"/>
                </a:cubicBezTo>
                <a:cubicBezTo>
                  <a:pt x="3377" y="187"/>
                  <a:pt x="3385" y="187"/>
                  <a:pt x="3385" y="177"/>
                </a:cubicBezTo>
                <a:cubicBezTo>
                  <a:pt x="3385" y="167"/>
                  <a:pt x="3377" y="170"/>
                  <a:pt x="3377" y="170"/>
                </a:cubicBezTo>
                <a:cubicBezTo>
                  <a:pt x="3372" y="0"/>
                  <a:pt x="3372" y="0"/>
                  <a:pt x="3372" y="0"/>
                </a:cubicBezTo>
                <a:cubicBezTo>
                  <a:pt x="3367" y="170"/>
                  <a:pt x="3367" y="170"/>
                  <a:pt x="3367" y="170"/>
                </a:cubicBezTo>
                <a:cubicBezTo>
                  <a:pt x="3367" y="170"/>
                  <a:pt x="3359" y="167"/>
                  <a:pt x="3359" y="177"/>
                </a:cubicBezTo>
                <a:cubicBezTo>
                  <a:pt x="3359" y="187"/>
                  <a:pt x="3367" y="187"/>
                  <a:pt x="3367" y="187"/>
                </a:cubicBezTo>
                <a:cubicBezTo>
                  <a:pt x="3367" y="269"/>
                  <a:pt x="3367" y="269"/>
                  <a:pt x="3367" y="269"/>
                </a:cubicBezTo>
                <a:cubicBezTo>
                  <a:pt x="3362" y="269"/>
                  <a:pt x="3362" y="269"/>
                  <a:pt x="3362" y="269"/>
                </a:cubicBezTo>
                <a:cubicBezTo>
                  <a:pt x="3362" y="372"/>
                  <a:pt x="3362" y="372"/>
                  <a:pt x="3362" y="372"/>
                </a:cubicBezTo>
                <a:cubicBezTo>
                  <a:pt x="3354" y="372"/>
                  <a:pt x="3354" y="372"/>
                  <a:pt x="3354" y="372"/>
                </a:cubicBezTo>
                <a:cubicBezTo>
                  <a:pt x="3354" y="389"/>
                  <a:pt x="3354" y="389"/>
                  <a:pt x="3354" y="389"/>
                </a:cubicBezTo>
                <a:cubicBezTo>
                  <a:pt x="3350" y="393"/>
                  <a:pt x="3347" y="400"/>
                  <a:pt x="3347" y="407"/>
                </a:cubicBezTo>
                <a:cubicBezTo>
                  <a:pt x="3347" y="417"/>
                  <a:pt x="3353" y="425"/>
                  <a:pt x="3361" y="429"/>
                </a:cubicBezTo>
                <a:cubicBezTo>
                  <a:pt x="3357" y="560"/>
                  <a:pt x="3357" y="560"/>
                  <a:pt x="3357" y="560"/>
                </a:cubicBezTo>
                <a:cubicBezTo>
                  <a:pt x="3323" y="567"/>
                  <a:pt x="3297" y="597"/>
                  <a:pt x="3297" y="634"/>
                </a:cubicBezTo>
                <a:cubicBezTo>
                  <a:pt x="3297" y="659"/>
                  <a:pt x="3310" y="681"/>
                  <a:pt x="3329" y="695"/>
                </a:cubicBezTo>
                <a:cubicBezTo>
                  <a:pt x="3329" y="1173"/>
                  <a:pt x="3329" y="1173"/>
                  <a:pt x="3329" y="1173"/>
                </a:cubicBezTo>
                <a:cubicBezTo>
                  <a:pt x="3304" y="1187"/>
                  <a:pt x="3288" y="1214"/>
                  <a:pt x="3288" y="1245"/>
                </a:cubicBezTo>
                <a:cubicBezTo>
                  <a:pt x="3288" y="1275"/>
                  <a:pt x="3304" y="1302"/>
                  <a:pt x="3329" y="1317"/>
                </a:cubicBezTo>
                <a:cubicBezTo>
                  <a:pt x="3329" y="1343"/>
                  <a:pt x="3329" y="1343"/>
                  <a:pt x="3329" y="1343"/>
                </a:cubicBezTo>
                <a:cubicBezTo>
                  <a:pt x="3287" y="1479"/>
                  <a:pt x="3287" y="1479"/>
                  <a:pt x="3287" y="1479"/>
                </a:cubicBezTo>
                <a:cubicBezTo>
                  <a:pt x="3180" y="1479"/>
                  <a:pt x="3180" y="1479"/>
                  <a:pt x="3180" y="1479"/>
                </a:cubicBezTo>
                <a:cubicBezTo>
                  <a:pt x="3180" y="1420"/>
                  <a:pt x="3180" y="1420"/>
                  <a:pt x="3180" y="1420"/>
                </a:cubicBezTo>
                <a:cubicBezTo>
                  <a:pt x="3132" y="1420"/>
                  <a:pt x="3132" y="1420"/>
                  <a:pt x="3132" y="1420"/>
                </a:cubicBezTo>
                <a:cubicBezTo>
                  <a:pt x="3132" y="1479"/>
                  <a:pt x="3132" y="1479"/>
                  <a:pt x="3132" y="1479"/>
                </a:cubicBezTo>
                <a:cubicBezTo>
                  <a:pt x="2997" y="1479"/>
                  <a:pt x="2997" y="1479"/>
                  <a:pt x="2997" y="1479"/>
                </a:cubicBezTo>
                <a:cubicBezTo>
                  <a:pt x="2997" y="1395"/>
                  <a:pt x="2997" y="1395"/>
                  <a:pt x="2997" y="1395"/>
                </a:cubicBezTo>
                <a:cubicBezTo>
                  <a:pt x="2850" y="1372"/>
                  <a:pt x="2850" y="1372"/>
                  <a:pt x="2850" y="1372"/>
                </a:cubicBezTo>
                <a:cubicBezTo>
                  <a:pt x="2850" y="1279"/>
                  <a:pt x="2850" y="1279"/>
                  <a:pt x="2850" y="1279"/>
                </a:cubicBezTo>
                <a:cubicBezTo>
                  <a:pt x="2844" y="1271"/>
                  <a:pt x="2844" y="1271"/>
                  <a:pt x="2844" y="1271"/>
                </a:cubicBezTo>
                <a:cubicBezTo>
                  <a:pt x="2844" y="1227"/>
                  <a:pt x="2844" y="1227"/>
                  <a:pt x="2844" y="1227"/>
                </a:cubicBezTo>
                <a:cubicBezTo>
                  <a:pt x="2838" y="1223"/>
                  <a:pt x="2838" y="1223"/>
                  <a:pt x="2838" y="1223"/>
                </a:cubicBezTo>
                <a:cubicBezTo>
                  <a:pt x="2838" y="1194"/>
                  <a:pt x="2838" y="1194"/>
                  <a:pt x="2838" y="1194"/>
                </a:cubicBezTo>
                <a:cubicBezTo>
                  <a:pt x="2818" y="1177"/>
                  <a:pt x="2818" y="1177"/>
                  <a:pt x="2818" y="1177"/>
                </a:cubicBezTo>
                <a:cubicBezTo>
                  <a:pt x="2803" y="1177"/>
                  <a:pt x="2803" y="1177"/>
                  <a:pt x="2803" y="1177"/>
                </a:cubicBezTo>
                <a:cubicBezTo>
                  <a:pt x="2797" y="1119"/>
                  <a:pt x="2797" y="1119"/>
                  <a:pt x="2797" y="1119"/>
                </a:cubicBezTo>
                <a:cubicBezTo>
                  <a:pt x="2791" y="1177"/>
                  <a:pt x="2791" y="1177"/>
                  <a:pt x="2791" y="1177"/>
                </a:cubicBezTo>
                <a:cubicBezTo>
                  <a:pt x="2776" y="1177"/>
                  <a:pt x="2776" y="1177"/>
                  <a:pt x="2776" y="1177"/>
                </a:cubicBezTo>
                <a:cubicBezTo>
                  <a:pt x="2756" y="1194"/>
                  <a:pt x="2756" y="1194"/>
                  <a:pt x="2756" y="1194"/>
                </a:cubicBezTo>
                <a:cubicBezTo>
                  <a:pt x="2756" y="1223"/>
                  <a:pt x="2756" y="1223"/>
                  <a:pt x="2756" y="1223"/>
                </a:cubicBezTo>
                <a:cubicBezTo>
                  <a:pt x="2750" y="1227"/>
                  <a:pt x="2750" y="1227"/>
                  <a:pt x="2750" y="1227"/>
                </a:cubicBezTo>
                <a:cubicBezTo>
                  <a:pt x="2750" y="1271"/>
                  <a:pt x="2750" y="1271"/>
                  <a:pt x="2750" y="1271"/>
                </a:cubicBezTo>
                <a:cubicBezTo>
                  <a:pt x="2744" y="1279"/>
                  <a:pt x="2744" y="1279"/>
                  <a:pt x="2744" y="1279"/>
                </a:cubicBezTo>
                <a:cubicBezTo>
                  <a:pt x="2744" y="1341"/>
                  <a:pt x="2744" y="1341"/>
                  <a:pt x="2744" y="1341"/>
                </a:cubicBezTo>
                <a:cubicBezTo>
                  <a:pt x="2744" y="1341"/>
                  <a:pt x="2733" y="1330"/>
                  <a:pt x="2701" y="1330"/>
                </a:cubicBezTo>
                <a:cubicBezTo>
                  <a:pt x="2658" y="1330"/>
                  <a:pt x="2628" y="1372"/>
                  <a:pt x="2628" y="1372"/>
                </a:cubicBezTo>
                <a:cubicBezTo>
                  <a:pt x="2572" y="1372"/>
                  <a:pt x="2572" y="1372"/>
                  <a:pt x="2572" y="1372"/>
                </a:cubicBezTo>
                <a:cubicBezTo>
                  <a:pt x="2572" y="1389"/>
                  <a:pt x="2572" y="1389"/>
                  <a:pt x="2572" y="1389"/>
                </a:cubicBezTo>
                <a:cubicBezTo>
                  <a:pt x="2553" y="1389"/>
                  <a:pt x="2553" y="1389"/>
                  <a:pt x="2553" y="1389"/>
                </a:cubicBezTo>
                <a:cubicBezTo>
                  <a:pt x="2553" y="1382"/>
                  <a:pt x="2553" y="1382"/>
                  <a:pt x="2553" y="1382"/>
                </a:cubicBezTo>
                <a:cubicBezTo>
                  <a:pt x="2510" y="1382"/>
                  <a:pt x="2510" y="1382"/>
                  <a:pt x="2510" y="1382"/>
                </a:cubicBezTo>
                <a:cubicBezTo>
                  <a:pt x="2502" y="1393"/>
                  <a:pt x="2502" y="1393"/>
                  <a:pt x="2502" y="1393"/>
                </a:cubicBezTo>
                <a:cubicBezTo>
                  <a:pt x="2478" y="1393"/>
                  <a:pt x="2478" y="1393"/>
                  <a:pt x="2478" y="1393"/>
                </a:cubicBezTo>
                <a:cubicBezTo>
                  <a:pt x="2478" y="1402"/>
                  <a:pt x="2478" y="1402"/>
                  <a:pt x="2478" y="1402"/>
                </a:cubicBezTo>
                <a:cubicBezTo>
                  <a:pt x="2470" y="1402"/>
                  <a:pt x="2470" y="1402"/>
                  <a:pt x="2470" y="1402"/>
                </a:cubicBezTo>
                <a:cubicBezTo>
                  <a:pt x="2470" y="1378"/>
                  <a:pt x="2470" y="1378"/>
                  <a:pt x="2470" y="1378"/>
                </a:cubicBezTo>
                <a:cubicBezTo>
                  <a:pt x="2443" y="1378"/>
                  <a:pt x="2443" y="1378"/>
                  <a:pt x="2443" y="1378"/>
                </a:cubicBezTo>
                <a:cubicBezTo>
                  <a:pt x="2432" y="1388"/>
                  <a:pt x="2432" y="1388"/>
                  <a:pt x="2432" y="1388"/>
                </a:cubicBezTo>
                <a:cubicBezTo>
                  <a:pt x="2417" y="1388"/>
                  <a:pt x="2417" y="1388"/>
                  <a:pt x="2417" y="1388"/>
                </a:cubicBezTo>
                <a:cubicBezTo>
                  <a:pt x="2408" y="1375"/>
                  <a:pt x="2408" y="1375"/>
                  <a:pt x="2408" y="1375"/>
                </a:cubicBezTo>
                <a:cubicBezTo>
                  <a:pt x="2393" y="1375"/>
                  <a:pt x="2393" y="1375"/>
                  <a:pt x="2393" y="1375"/>
                </a:cubicBezTo>
                <a:cubicBezTo>
                  <a:pt x="2381" y="1388"/>
                  <a:pt x="2381" y="1388"/>
                  <a:pt x="2381" y="1388"/>
                </a:cubicBezTo>
                <a:cubicBezTo>
                  <a:pt x="2365" y="1388"/>
                  <a:pt x="2365" y="1388"/>
                  <a:pt x="2365" y="1388"/>
                </a:cubicBezTo>
                <a:cubicBezTo>
                  <a:pt x="2365" y="1465"/>
                  <a:pt x="2365" y="1465"/>
                  <a:pt x="2365" y="1465"/>
                </a:cubicBezTo>
                <a:cubicBezTo>
                  <a:pt x="2310" y="1465"/>
                  <a:pt x="2310" y="1465"/>
                  <a:pt x="2310" y="1465"/>
                </a:cubicBezTo>
                <a:cubicBezTo>
                  <a:pt x="2310" y="1440"/>
                  <a:pt x="2310" y="1440"/>
                  <a:pt x="2310" y="1440"/>
                </a:cubicBezTo>
                <a:cubicBezTo>
                  <a:pt x="2284" y="1420"/>
                  <a:pt x="2284" y="1420"/>
                  <a:pt x="2284" y="1420"/>
                </a:cubicBezTo>
                <a:cubicBezTo>
                  <a:pt x="2279" y="1380"/>
                  <a:pt x="2279" y="1380"/>
                  <a:pt x="2279" y="1380"/>
                </a:cubicBezTo>
                <a:cubicBezTo>
                  <a:pt x="2273" y="1419"/>
                  <a:pt x="2273" y="1419"/>
                  <a:pt x="2273" y="1419"/>
                </a:cubicBezTo>
                <a:cubicBezTo>
                  <a:pt x="2243" y="1441"/>
                  <a:pt x="2243" y="1441"/>
                  <a:pt x="2243" y="1441"/>
                </a:cubicBezTo>
                <a:cubicBezTo>
                  <a:pt x="2243" y="1457"/>
                  <a:pt x="2243" y="1457"/>
                  <a:pt x="2243" y="1457"/>
                </a:cubicBezTo>
                <a:cubicBezTo>
                  <a:pt x="2199" y="1457"/>
                  <a:pt x="2199" y="1457"/>
                  <a:pt x="2199" y="1457"/>
                </a:cubicBezTo>
                <a:cubicBezTo>
                  <a:pt x="2199" y="1401"/>
                  <a:pt x="2199" y="1401"/>
                  <a:pt x="2199" y="1401"/>
                </a:cubicBezTo>
                <a:cubicBezTo>
                  <a:pt x="2177" y="1401"/>
                  <a:pt x="2177" y="1401"/>
                  <a:pt x="2177" y="1401"/>
                </a:cubicBezTo>
                <a:cubicBezTo>
                  <a:pt x="2177" y="1391"/>
                  <a:pt x="2177" y="1391"/>
                  <a:pt x="2177" y="1391"/>
                </a:cubicBezTo>
                <a:cubicBezTo>
                  <a:pt x="2152" y="1391"/>
                  <a:pt x="2152" y="1391"/>
                  <a:pt x="2152" y="1391"/>
                </a:cubicBezTo>
                <a:cubicBezTo>
                  <a:pt x="2152" y="1409"/>
                  <a:pt x="2152" y="1409"/>
                  <a:pt x="2152" y="1409"/>
                </a:cubicBezTo>
                <a:cubicBezTo>
                  <a:pt x="2139" y="1409"/>
                  <a:pt x="2139" y="1409"/>
                  <a:pt x="2139" y="1409"/>
                </a:cubicBezTo>
                <a:cubicBezTo>
                  <a:pt x="2139" y="1371"/>
                  <a:pt x="2139" y="1371"/>
                  <a:pt x="2139" y="1371"/>
                </a:cubicBezTo>
                <a:cubicBezTo>
                  <a:pt x="2093" y="1371"/>
                  <a:pt x="2093" y="1371"/>
                  <a:pt x="2093" y="1371"/>
                </a:cubicBezTo>
                <a:cubicBezTo>
                  <a:pt x="2093" y="1436"/>
                  <a:pt x="2093" y="1436"/>
                  <a:pt x="2093" y="1436"/>
                </a:cubicBezTo>
                <a:cubicBezTo>
                  <a:pt x="2077" y="1436"/>
                  <a:pt x="2077" y="1436"/>
                  <a:pt x="2077" y="1436"/>
                </a:cubicBezTo>
                <a:cubicBezTo>
                  <a:pt x="2077" y="1453"/>
                  <a:pt x="2077" y="1453"/>
                  <a:pt x="2077" y="1453"/>
                </a:cubicBezTo>
                <a:cubicBezTo>
                  <a:pt x="2068" y="1453"/>
                  <a:pt x="2068" y="1453"/>
                  <a:pt x="2068" y="1453"/>
                </a:cubicBezTo>
                <a:cubicBezTo>
                  <a:pt x="2068" y="1463"/>
                  <a:pt x="2068" y="1463"/>
                  <a:pt x="2068" y="1463"/>
                </a:cubicBezTo>
                <a:cubicBezTo>
                  <a:pt x="2055" y="1463"/>
                  <a:pt x="2055" y="1463"/>
                  <a:pt x="2055" y="1463"/>
                </a:cubicBezTo>
                <a:cubicBezTo>
                  <a:pt x="2055" y="1453"/>
                  <a:pt x="2055" y="1453"/>
                  <a:pt x="2055" y="1453"/>
                </a:cubicBezTo>
                <a:cubicBezTo>
                  <a:pt x="2033" y="1453"/>
                  <a:pt x="2033" y="1453"/>
                  <a:pt x="2033" y="1453"/>
                </a:cubicBezTo>
                <a:cubicBezTo>
                  <a:pt x="2033" y="1461"/>
                  <a:pt x="2033" y="1461"/>
                  <a:pt x="2033" y="1461"/>
                </a:cubicBezTo>
                <a:cubicBezTo>
                  <a:pt x="2004" y="1461"/>
                  <a:pt x="2004" y="1461"/>
                  <a:pt x="2004" y="1461"/>
                </a:cubicBezTo>
                <a:cubicBezTo>
                  <a:pt x="2004" y="1471"/>
                  <a:pt x="2004" y="1471"/>
                  <a:pt x="2004" y="1471"/>
                </a:cubicBezTo>
                <a:cubicBezTo>
                  <a:pt x="1996" y="1471"/>
                  <a:pt x="1996" y="1471"/>
                  <a:pt x="1996" y="1471"/>
                </a:cubicBezTo>
                <a:cubicBezTo>
                  <a:pt x="1996" y="1463"/>
                  <a:pt x="1996" y="1463"/>
                  <a:pt x="1996" y="1463"/>
                </a:cubicBezTo>
                <a:cubicBezTo>
                  <a:pt x="1983" y="1463"/>
                  <a:pt x="1983" y="1463"/>
                  <a:pt x="1983" y="1463"/>
                </a:cubicBezTo>
                <a:cubicBezTo>
                  <a:pt x="1983" y="1479"/>
                  <a:pt x="1983" y="1479"/>
                  <a:pt x="1983" y="1479"/>
                </a:cubicBezTo>
                <a:cubicBezTo>
                  <a:pt x="1975" y="1479"/>
                  <a:pt x="1975" y="1479"/>
                  <a:pt x="1975" y="1479"/>
                </a:cubicBezTo>
                <a:cubicBezTo>
                  <a:pt x="1975" y="1343"/>
                  <a:pt x="1975" y="1343"/>
                  <a:pt x="1975" y="1343"/>
                </a:cubicBezTo>
                <a:cubicBezTo>
                  <a:pt x="1952" y="1343"/>
                  <a:pt x="1952" y="1343"/>
                  <a:pt x="1952" y="1343"/>
                </a:cubicBezTo>
                <a:cubicBezTo>
                  <a:pt x="1952" y="1352"/>
                  <a:pt x="1952" y="1352"/>
                  <a:pt x="1952" y="1352"/>
                </a:cubicBezTo>
                <a:cubicBezTo>
                  <a:pt x="1943" y="1352"/>
                  <a:pt x="1943" y="1352"/>
                  <a:pt x="1943" y="1352"/>
                </a:cubicBezTo>
                <a:cubicBezTo>
                  <a:pt x="1935" y="1335"/>
                  <a:pt x="1935" y="1335"/>
                  <a:pt x="1935" y="1335"/>
                </a:cubicBezTo>
                <a:cubicBezTo>
                  <a:pt x="1921" y="1335"/>
                  <a:pt x="1921" y="1335"/>
                  <a:pt x="1921" y="1335"/>
                </a:cubicBezTo>
                <a:cubicBezTo>
                  <a:pt x="1912" y="1352"/>
                  <a:pt x="1912" y="1352"/>
                  <a:pt x="1912" y="1352"/>
                </a:cubicBezTo>
                <a:cubicBezTo>
                  <a:pt x="1877" y="1352"/>
                  <a:pt x="1877" y="1352"/>
                  <a:pt x="1877" y="1352"/>
                </a:cubicBezTo>
                <a:cubicBezTo>
                  <a:pt x="1877" y="1456"/>
                  <a:pt x="1877" y="1456"/>
                  <a:pt x="1877" y="1456"/>
                </a:cubicBezTo>
                <a:cubicBezTo>
                  <a:pt x="1805" y="1456"/>
                  <a:pt x="1805" y="1456"/>
                  <a:pt x="1805" y="1456"/>
                </a:cubicBezTo>
                <a:cubicBezTo>
                  <a:pt x="1791" y="1441"/>
                  <a:pt x="1791" y="1441"/>
                  <a:pt x="1791" y="1441"/>
                </a:cubicBezTo>
                <a:cubicBezTo>
                  <a:pt x="1781" y="1452"/>
                  <a:pt x="1781" y="1452"/>
                  <a:pt x="1781" y="1452"/>
                </a:cubicBezTo>
                <a:cubicBezTo>
                  <a:pt x="1771" y="1452"/>
                  <a:pt x="1771" y="1452"/>
                  <a:pt x="1771" y="1452"/>
                </a:cubicBezTo>
                <a:cubicBezTo>
                  <a:pt x="1756" y="1437"/>
                  <a:pt x="1756" y="1437"/>
                  <a:pt x="1756" y="1437"/>
                </a:cubicBezTo>
                <a:cubicBezTo>
                  <a:pt x="1744" y="1437"/>
                  <a:pt x="1744" y="1437"/>
                  <a:pt x="1744" y="1437"/>
                </a:cubicBezTo>
                <a:cubicBezTo>
                  <a:pt x="1731" y="1448"/>
                  <a:pt x="1731" y="1448"/>
                  <a:pt x="1731" y="1448"/>
                </a:cubicBezTo>
                <a:cubicBezTo>
                  <a:pt x="1699" y="1448"/>
                  <a:pt x="1699" y="1448"/>
                  <a:pt x="1699" y="1448"/>
                </a:cubicBezTo>
                <a:cubicBezTo>
                  <a:pt x="1699" y="1437"/>
                  <a:pt x="1699" y="1437"/>
                  <a:pt x="1699" y="1437"/>
                </a:cubicBezTo>
                <a:cubicBezTo>
                  <a:pt x="1673" y="1437"/>
                  <a:pt x="1673" y="1437"/>
                  <a:pt x="1673" y="1437"/>
                </a:cubicBezTo>
                <a:cubicBezTo>
                  <a:pt x="1673" y="1469"/>
                  <a:pt x="1673" y="1469"/>
                  <a:pt x="1673" y="1469"/>
                </a:cubicBezTo>
                <a:cubicBezTo>
                  <a:pt x="1656" y="1469"/>
                  <a:pt x="1656" y="1469"/>
                  <a:pt x="1656" y="1469"/>
                </a:cubicBezTo>
                <a:cubicBezTo>
                  <a:pt x="1656" y="1459"/>
                  <a:pt x="1656" y="1459"/>
                  <a:pt x="1656" y="1459"/>
                </a:cubicBezTo>
                <a:cubicBezTo>
                  <a:pt x="1619" y="1459"/>
                  <a:pt x="1619" y="1459"/>
                  <a:pt x="1619" y="1459"/>
                </a:cubicBezTo>
                <a:cubicBezTo>
                  <a:pt x="1619" y="1448"/>
                  <a:pt x="1619" y="1448"/>
                  <a:pt x="1619" y="1448"/>
                </a:cubicBezTo>
                <a:cubicBezTo>
                  <a:pt x="1587" y="1448"/>
                  <a:pt x="1587" y="1448"/>
                  <a:pt x="1587" y="1448"/>
                </a:cubicBezTo>
                <a:cubicBezTo>
                  <a:pt x="1587" y="1459"/>
                  <a:pt x="1587" y="1459"/>
                  <a:pt x="1587" y="1459"/>
                </a:cubicBezTo>
                <a:cubicBezTo>
                  <a:pt x="1563" y="1459"/>
                  <a:pt x="1563" y="1459"/>
                  <a:pt x="1563" y="1459"/>
                </a:cubicBezTo>
                <a:cubicBezTo>
                  <a:pt x="1563" y="1407"/>
                  <a:pt x="1563" y="1407"/>
                  <a:pt x="1563" y="1407"/>
                </a:cubicBezTo>
                <a:cubicBezTo>
                  <a:pt x="1531" y="1393"/>
                  <a:pt x="1531" y="1393"/>
                  <a:pt x="1531" y="1393"/>
                </a:cubicBezTo>
                <a:cubicBezTo>
                  <a:pt x="1531" y="1408"/>
                  <a:pt x="1531" y="1408"/>
                  <a:pt x="1531" y="1408"/>
                </a:cubicBezTo>
                <a:cubicBezTo>
                  <a:pt x="1524" y="1408"/>
                  <a:pt x="1524" y="1408"/>
                  <a:pt x="1524" y="1408"/>
                </a:cubicBezTo>
                <a:cubicBezTo>
                  <a:pt x="1524" y="1331"/>
                  <a:pt x="1524" y="1331"/>
                  <a:pt x="1524" y="1331"/>
                </a:cubicBezTo>
                <a:cubicBezTo>
                  <a:pt x="1507" y="1331"/>
                  <a:pt x="1507" y="1331"/>
                  <a:pt x="1507" y="1331"/>
                </a:cubicBezTo>
                <a:cubicBezTo>
                  <a:pt x="1507" y="1307"/>
                  <a:pt x="1507" y="1307"/>
                  <a:pt x="1507" y="1307"/>
                </a:cubicBezTo>
                <a:cubicBezTo>
                  <a:pt x="1479" y="1307"/>
                  <a:pt x="1479" y="1307"/>
                  <a:pt x="1479" y="1307"/>
                </a:cubicBezTo>
                <a:cubicBezTo>
                  <a:pt x="1479" y="1281"/>
                  <a:pt x="1479" y="1281"/>
                  <a:pt x="1479" y="1281"/>
                </a:cubicBezTo>
                <a:cubicBezTo>
                  <a:pt x="1465" y="1281"/>
                  <a:pt x="1465" y="1281"/>
                  <a:pt x="1465" y="1281"/>
                </a:cubicBezTo>
                <a:cubicBezTo>
                  <a:pt x="1465" y="1307"/>
                  <a:pt x="1465" y="1307"/>
                  <a:pt x="1465" y="1307"/>
                </a:cubicBezTo>
                <a:cubicBezTo>
                  <a:pt x="1443" y="1307"/>
                  <a:pt x="1443" y="1307"/>
                  <a:pt x="1443" y="1307"/>
                </a:cubicBezTo>
                <a:cubicBezTo>
                  <a:pt x="1443" y="1265"/>
                  <a:pt x="1443" y="1265"/>
                  <a:pt x="1443" y="1265"/>
                </a:cubicBezTo>
                <a:cubicBezTo>
                  <a:pt x="1443" y="1265"/>
                  <a:pt x="1412" y="1232"/>
                  <a:pt x="1389" y="1232"/>
                </a:cubicBezTo>
                <a:cubicBezTo>
                  <a:pt x="1367" y="1232"/>
                  <a:pt x="1337" y="1269"/>
                  <a:pt x="1337" y="1269"/>
                </a:cubicBezTo>
                <a:cubicBezTo>
                  <a:pt x="1337" y="1359"/>
                  <a:pt x="1337" y="1359"/>
                  <a:pt x="1337" y="1359"/>
                </a:cubicBezTo>
                <a:cubicBezTo>
                  <a:pt x="1315" y="1359"/>
                  <a:pt x="1315" y="1359"/>
                  <a:pt x="1315" y="1359"/>
                </a:cubicBezTo>
                <a:cubicBezTo>
                  <a:pt x="1315" y="1417"/>
                  <a:pt x="1315" y="1417"/>
                  <a:pt x="1315" y="1417"/>
                </a:cubicBezTo>
                <a:cubicBezTo>
                  <a:pt x="1275" y="1432"/>
                  <a:pt x="1275" y="1432"/>
                  <a:pt x="1275" y="1432"/>
                </a:cubicBezTo>
                <a:cubicBezTo>
                  <a:pt x="1275" y="1445"/>
                  <a:pt x="1275" y="1445"/>
                  <a:pt x="1275" y="1445"/>
                </a:cubicBezTo>
                <a:cubicBezTo>
                  <a:pt x="1267" y="1445"/>
                  <a:pt x="1267" y="1445"/>
                  <a:pt x="1267" y="1445"/>
                </a:cubicBezTo>
                <a:cubicBezTo>
                  <a:pt x="1267" y="1421"/>
                  <a:pt x="1267" y="1421"/>
                  <a:pt x="1267" y="1421"/>
                </a:cubicBezTo>
                <a:cubicBezTo>
                  <a:pt x="1253" y="1421"/>
                  <a:pt x="1253" y="1421"/>
                  <a:pt x="1253" y="1421"/>
                </a:cubicBezTo>
                <a:cubicBezTo>
                  <a:pt x="1235" y="1395"/>
                  <a:pt x="1235" y="1395"/>
                  <a:pt x="1235" y="1395"/>
                </a:cubicBezTo>
                <a:cubicBezTo>
                  <a:pt x="1213" y="1416"/>
                  <a:pt x="1213" y="1416"/>
                  <a:pt x="1213" y="1416"/>
                </a:cubicBezTo>
                <a:cubicBezTo>
                  <a:pt x="1213" y="1399"/>
                  <a:pt x="1213" y="1399"/>
                  <a:pt x="1213" y="1399"/>
                </a:cubicBezTo>
                <a:cubicBezTo>
                  <a:pt x="1200" y="1399"/>
                  <a:pt x="1200" y="1399"/>
                  <a:pt x="1200" y="1399"/>
                </a:cubicBezTo>
                <a:cubicBezTo>
                  <a:pt x="1200" y="1409"/>
                  <a:pt x="1200" y="1409"/>
                  <a:pt x="1200" y="1409"/>
                </a:cubicBezTo>
                <a:cubicBezTo>
                  <a:pt x="1189" y="1409"/>
                  <a:pt x="1189" y="1409"/>
                  <a:pt x="1189" y="1409"/>
                </a:cubicBezTo>
                <a:cubicBezTo>
                  <a:pt x="1189" y="1392"/>
                  <a:pt x="1189" y="1392"/>
                  <a:pt x="1189" y="1392"/>
                </a:cubicBezTo>
                <a:cubicBezTo>
                  <a:pt x="1164" y="1392"/>
                  <a:pt x="1164" y="1392"/>
                  <a:pt x="1164" y="1392"/>
                </a:cubicBezTo>
                <a:cubicBezTo>
                  <a:pt x="1164" y="1401"/>
                  <a:pt x="1164" y="1401"/>
                  <a:pt x="1164" y="1401"/>
                </a:cubicBezTo>
                <a:cubicBezTo>
                  <a:pt x="1155" y="1401"/>
                  <a:pt x="1155" y="1401"/>
                  <a:pt x="1155" y="1401"/>
                </a:cubicBezTo>
                <a:cubicBezTo>
                  <a:pt x="1155" y="1417"/>
                  <a:pt x="1155" y="1417"/>
                  <a:pt x="1155" y="1417"/>
                </a:cubicBezTo>
                <a:cubicBezTo>
                  <a:pt x="1133" y="1417"/>
                  <a:pt x="1133" y="1417"/>
                  <a:pt x="1133" y="1417"/>
                </a:cubicBezTo>
                <a:cubicBezTo>
                  <a:pt x="1133" y="1397"/>
                  <a:pt x="1133" y="1397"/>
                  <a:pt x="1133" y="1397"/>
                </a:cubicBezTo>
                <a:cubicBezTo>
                  <a:pt x="1123" y="1397"/>
                  <a:pt x="1123" y="1397"/>
                  <a:pt x="1123" y="1397"/>
                </a:cubicBezTo>
                <a:cubicBezTo>
                  <a:pt x="1112" y="1385"/>
                  <a:pt x="1112" y="1385"/>
                  <a:pt x="1112" y="1385"/>
                </a:cubicBezTo>
                <a:cubicBezTo>
                  <a:pt x="1104" y="1391"/>
                  <a:pt x="1104" y="1391"/>
                  <a:pt x="1104" y="1391"/>
                </a:cubicBezTo>
                <a:cubicBezTo>
                  <a:pt x="1095" y="1391"/>
                  <a:pt x="1095" y="1391"/>
                  <a:pt x="1095" y="1391"/>
                </a:cubicBezTo>
                <a:cubicBezTo>
                  <a:pt x="1076" y="1368"/>
                  <a:pt x="1076" y="1368"/>
                  <a:pt x="1076" y="1368"/>
                </a:cubicBezTo>
                <a:cubicBezTo>
                  <a:pt x="1063" y="1389"/>
                  <a:pt x="1063" y="1389"/>
                  <a:pt x="1063" y="1389"/>
                </a:cubicBezTo>
                <a:cubicBezTo>
                  <a:pt x="1051" y="1389"/>
                  <a:pt x="1051" y="1389"/>
                  <a:pt x="1051" y="1389"/>
                </a:cubicBezTo>
                <a:cubicBezTo>
                  <a:pt x="1051" y="1371"/>
                  <a:pt x="1051" y="1371"/>
                  <a:pt x="1051" y="1371"/>
                </a:cubicBezTo>
                <a:cubicBezTo>
                  <a:pt x="1031" y="1371"/>
                  <a:pt x="1031" y="1371"/>
                  <a:pt x="1031" y="1371"/>
                </a:cubicBezTo>
                <a:cubicBezTo>
                  <a:pt x="1031" y="1391"/>
                  <a:pt x="1031" y="1391"/>
                  <a:pt x="1031" y="1391"/>
                </a:cubicBezTo>
                <a:cubicBezTo>
                  <a:pt x="1020" y="1403"/>
                  <a:pt x="1020" y="1403"/>
                  <a:pt x="1020" y="1403"/>
                </a:cubicBezTo>
                <a:cubicBezTo>
                  <a:pt x="1012" y="1403"/>
                  <a:pt x="1012" y="1403"/>
                  <a:pt x="1012" y="1403"/>
                </a:cubicBezTo>
                <a:cubicBezTo>
                  <a:pt x="1012" y="1376"/>
                  <a:pt x="1012" y="1376"/>
                  <a:pt x="1012" y="1376"/>
                </a:cubicBezTo>
                <a:cubicBezTo>
                  <a:pt x="999" y="1376"/>
                  <a:pt x="999" y="1376"/>
                  <a:pt x="999" y="1376"/>
                </a:cubicBezTo>
                <a:cubicBezTo>
                  <a:pt x="988" y="1359"/>
                  <a:pt x="988" y="1359"/>
                  <a:pt x="988" y="1359"/>
                </a:cubicBezTo>
                <a:cubicBezTo>
                  <a:pt x="969" y="1381"/>
                  <a:pt x="969" y="1381"/>
                  <a:pt x="969" y="1381"/>
                </a:cubicBezTo>
                <a:cubicBezTo>
                  <a:pt x="969" y="1224"/>
                  <a:pt x="969" y="1224"/>
                  <a:pt x="969" y="1224"/>
                </a:cubicBezTo>
                <a:cubicBezTo>
                  <a:pt x="943" y="1224"/>
                  <a:pt x="943" y="1224"/>
                  <a:pt x="943" y="1224"/>
                </a:cubicBezTo>
                <a:cubicBezTo>
                  <a:pt x="943" y="1212"/>
                  <a:pt x="943" y="1212"/>
                  <a:pt x="943" y="1212"/>
                </a:cubicBezTo>
                <a:cubicBezTo>
                  <a:pt x="969" y="1212"/>
                  <a:pt x="969" y="1212"/>
                  <a:pt x="969" y="1212"/>
                </a:cubicBezTo>
                <a:cubicBezTo>
                  <a:pt x="969" y="1204"/>
                  <a:pt x="969" y="1204"/>
                  <a:pt x="969" y="1204"/>
                </a:cubicBezTo>
                <a:cubicBezTo>
                  <a:pt x="847" y="1204"/>
                  <a:pt x="847" y="1204"/>
                  <a:pt x="847" y="1204"/>
                </a:cubicBezTo>
                <a:cubicBezTo>
                  <a:pt x="847" y="1211"/>
                  <a:pt x="847" y="1211"/>
                  <a:pt x="847" y="1211"/>
                </a:cubicBezTo>
                <a:cubicBezTo>
                  <a:pt x="857" y="1211"/>
                  <a:pt x="857" y="1211"/>
                  <a:pt x="857" y="1211"/>
                </a:cubicBezTo>
                <a:cubicBezTo>
                  <a:pt x="857" y="1224"/>
                  <a:pt x="857" y="1224"/>
                  <a:pt x="857" y="1224"/>
                </a:cubicBezTo>
                <a:cubicBezTo>
                  <a:pt x="843" y="1224"/>
                  <a:pt x="843" y="1224"/>
                  <a:pt x="843" y="1224"/>
                </a:cubicBezTo>
                <a:cubicBezTo>
                  <a:pt x="843" y="1375"/>
                  <a:pt x="843" y="1375"/>
                  <a:pt x="843" y="1375"/>
                </a:cubicBezTo>
                <a:cubicBezTo>
                  <a:pt x="828" y="1375"/>
                  <a:pt x="828" y="1375"/>
                  <a:pt x="828" y="1375"/>
                </a:cubicBezTo>
                <a:cubicBezTo>
                  <a:pt x="828" y="1387"/>
                  <a:pt x="828" y="1387"/>
                  <a:pt x="828" y="1387"/>
                </a:cubicBezTo>
                <a:cubicBezTo>
                  <a:pt x="816" y="1387"/>
                  <a:pt x="816" y="1387"/>
                  <a:pt x="816" y="1387"/>
                </a:cubicBezTo>
                <a:cubicBezTo>
                  <a:pt x="816" y="1403"/>
                  <a:pt x="816" y="1403"/>
                  <a:pt x="816" y="1403"/>
                </a:cubicBezTo>
                <a:cubicBezTo>
                  <a:pt x="804" y="1403"/>
                  <a:pt x="804" y="1403"/>
                  <a:pt x="804" y="1403"/>
                </a:cubicBezTo>
                <a:cubicBezTo>
                  <a:pt x="787" y="1393"/>
                  <a:pt x="787" y="1393"/>
                  <a:pt x="787" y="1393"/>
                </a:cubicBezTo>
                <a:cubicBezTo>
                  <a:pt x="787" y="1193"/>
                  <a:pt x="787" y="1193"/>
                  <a:pt x="787" y="1193"/>
                </a:cubicBezTo>
                <a:cubicBezTo>
                  <a:pt x="691" y="1193"/>
                  <a:pt x="691" y="1193"/>
                  <a:pt x="691" y="1193"/>
                </a:cubicBezTo>
                <a:cubicBezTo>
                  <a:pt x="691" y="1427"/>
                  <a:pt x="691" y="1427"/>
                  <a:pt x="691" y="1427"/>
                </a:cubicBezTo>
                <a:cubicBezTo>
                  <a:pt x="664" y="1427"/>
                  <a:pt x="664" y="1427"/>
                  <a:pt x="664" y="1427"/>
                </a:cubicBezTo>
                <a:cubicBezTo>
                  <a:pt x="664" y="1445"/>
                  <a:pt x="664" y="1445"/>
                  <a:pt x="664" y="1445"/>
                </a:cubicBezTo>
                <a:cubicBezTo>
                  <a:pt x="640" y="1445"/>
                  <a:pt x="640" y="1445"/>
                  <a:pt x="640" y="1445"/>
                </a:cubicBezTo>
                <a:cubicBezTo>
                  <a:pt x="640" y="1436"/>
                  <a:pt x="640" y="1436"/>
                  <a:pt x="640" y="1436"/>
                </a:cubicBezTo>
                <a:cubicBezTo>
                  <a:pt x="625" y="1436"/>
                  <a:pt x="625" y="1436"/>
                  <a:pt x="625" y="1436"/>
                </a:cubicBezTo>
                <a:cubicBezTo>
                  <a:pt x="625" y="1237"/>
                  <a:pt x="625" y="1237"/>
                  <a:pt x="625" y="1237"/>
                </a:cubicBezTo>
                <a:cubicBezTo>
                  <a:pt x="601" y="1237"/>
                  <a:pt x="601" y="1237"/>
                  <a:pt x="601" y="1237"/>
                </a:cubicBezTo>
                <a:cubicBezTo>
                  <a:pt x="601" y="1228"/>
                  <a:pt x="601" y="1228"/>
                  <a:pt x="601" y="1228"/>
                </a:cubicBezTo>
                <a:cubicBezTo>
                  <a:pt x="536" y="1228"/>
                  <a:pt x="536" y="1228"/>
                  <a:pt x="536" y="1228"/>
                </a:cubicBezTo>
                <a:cubicBezTo>
                  <a:pt x="536" y="1241"/>
                  <a:pt x="536" y="1241"/>
                  <a:pt x="536" y="1241"/>
                </a:cubicBezTo>
                <a:cubicBezTo>
                  <a:pt x="515" y="1241"/>
                  <a:pt x="515" y="1241"/>
                  <a:pt x="515" y="1241"/>
                </a:cubicBezTo>
                <a:cubicBezTo>
                  <a:pt x="515" y="1227"/>
                  <a:pt x="515" y="1227"/>
                  <a:pt x="515" y="1227"/>
                </a:cubicBezTo>
                <a:cubicBezTo>
                  <a:pt x="501" y="1227"/>
                  <a:pt x="501" y="1227"/>
                  <a:pt x="501" y="1227"/>
                </a:cubicBezTo>
                <a:cubicBezTo>
                  <a:pt x="501" y="1227"/>
                  <a:pt x="487" y="1169"/>
                  <a:pt x="456" y="1169"/>
                </a:cubicBezTo>
                <a:cubicBezTo>
                  <a:pt x="425" y="1169"/>
                  <a:pt x="401" y="1224"/>
                  <a:pt x="401" y="1224"/>
                </a:cubicBezTo>
                <a:cubicBezTo>
                  <a:pt x="392" y="1224"/>
                  <a:pt x="392" y="1224"/>
                  <a:pt x="392" y="1224"/>
                </a:cubicBezTo>
                <a:cubicBezTo>
                  <a:pt x="392" y="1243"/>
                  <a:pt x="392" y="1243"/>
                  <a:pt x="392" y="1243"/>
                </a:cubicBezTo>
                <a:cubicBezTo>
                  <a:pt x="373" y="1243"/>
                  <a:pt x="373" y="1243"/>
                  <a:pt x="373" y="1243"/>
                </a:cubicBezTo>
                <a:cubicBezTo>
                  <a:pt x="373" y="1233"/>
                  <a:pt x="373" y="1233"/>
                  <a:pt x="373" y="1233"/>
                </a:cubicBezTo>
                <a:cubicBezTo>
                  <a:pt x="320" y="1233"/>
                  <a:pt x="320" y="1233"/>
                  <a:pt x="320" y="1233"/>
                </a:cubicBezTo>
                <a:cubicBezTo>
                  <a:pt x="320" y="1245"/>
                  <a:pt x="320" y="1245"/>
                  <a:pt x="320" y="1245"/>
                </a:cubicBezTo>
                <a:cubicBezTo>
                  <a:pt x="303" y="1245"/>
                  <a:pt x="303" y="1245"/>
                  <a:pt x="303" y="1245"/>
                </a:cubicBezTo>
                <a:cubicBezTo>
                  <a:pt x="288" y="1257"/>
                  <a:pt x="288" y="1257"/>
                  <a:pt x="288" y="1257"/>
                </a:cubicBezTo>
                <a:cubicBezTo>
                  <a:pt x="288" y="1331"/>
                  <a:pt x="288" y="1331"/>
                  <a:pt x="288" y="1331"/>
                </a:cubicBezTo>
                <a:cubicBezTo>
                  <a:pt x="268" y="1331"/>
                  <a:pt x="268" y="1331"/>
                  <a:pt x="268" y="1331"/>
                </a:cubicBezTo>
                <a:cubicBezTo>
                  <a:pt x="268" y="1373"/>
                  <a:pt x="268" y="1373"/>
                  <a:pt x="268" y="1373"/>
                </a:cubicBezTo>
                <a:cubicBezTo>
                  <a:pt x="252" y="1373"/>
                  <a:pt x="252" y="1373"/>
                  <a:pt x="252" y="1373"/>
                </a:cubicBezTo>
                <a:cubicBezTo>
                  <a:pt x="252" y="1325"/>
                  <a:pt x="252" y="1325"/>
                  <a:pt x="252" y="1325"/>
                </a:cubicBezTo>
                <a:cubicBezTo>
                  <a:pt x="236" y="1325"/>
                  <a:pt x="236" y="1325"/>
                  <a:pt x="236" y="1325"/>
                </a:cubicBezTo>
                <a:cubicBezTo>
                  <a:pt x="236" y="1342"/>
                  <a:pt x="236" y="1342"/>
                  <a:pt x="236" y="1342"/>
                </a:cubicBezTo>
                <a:cubicBezTo>
                  <a:pt x="218" y="1342"/>
                  <a:pt x="218" y="1342"/>
                  <a:pt x="218" y="1342"/>
                </a:cubicBezTo>
                <a:cubicBezTo>
                  <a:pt x="218" y="1331"/>
                  <a:pt x="218" y="1331"/>
                  <a:pt x="218" y="1331"/>
                </a:cubicBezTo>
                <a:cubicBezTo>
                  <a:pt x="195" y="1331"/>
                  <a:pt x="195" y="1331"/>
                  <a:pt x="195" y="1331"/>
                </a:cubicBezTo>
                <a:cubicBezTo>
                  <a:pt x="195" y="1312"/>
                  <a:pt x="195" y="1312"/>
                  <a:pt x="195" y="1312"/>
                </a:cubicBezTo>
                <a:cubicBezTo>
                  <a:pt x="182" y="1299"/>
                  <a:pt x="182" y="1299"/>
                  <a:pt x="182" y="1299"/>
                </a:cubicBezTo>
                <a:cubicBezTo>
                  <a:pt x="168" y="1283"/>
                  <a:pt x="168" y="1283"/>
                  <a:pt x="168" y="1283"/>
                </a:cubicBezTo>
                <a:cubicBezTo>
                  <a:pt x="134" y="1283"/>
                  <a:pt x="134" y="1283"/>
                  <a:pt x="134" y="1283"/>
                </a:cubicBezTo>
                <a:cubicBezTo>
                  <a:pt x="102" y="1307"/>
                  <a:pt x="102" y="1307"/>
                  <a:pt x="102" y="1307"/>
                </a:cubicBezTo>
                <a:cubicBezTo>
                  <a:pt x="78" y="1307"/>
                  <a:pt x="78" y="1307"/>
                  <a:pt x="78" y="1307"/>
                </a:cubicBezTo>
                <a:cubicBezTo>
                  <a:pt x="78" y="1401"/>
                  <a:pt x="78" y="1401"/>
                  <a:pt x="78" y="1401"/>
                </a:cubicBezTo>
                <a:cubicBezTo>
                  <a:pt x="56" y="1357"/>
                  <a:pt x="56" y="1357"/>
                  <a:pt x="56" y="1357"/>
                </a:cubicBezTo>
                <a:cubicBezTo>
                  <a:pt x="56" y="1333"/>
                  <a:pt x="56" y="1333"/>
                  <a:pt x="56" y="1333"/>
                </a:cubicBezTo>
                <a:cubicBezTo>
                  <a:pt x="0" y="1333"/>
                  <a:pt x="0" y="1333"/>
                  <a:pt x="0" y="1333"/>
                </a:cubicBezTo>
                <a:cubicBezTo>
                  <a:pt x="0" y="1542"/>
                  <a:pt x="0" y="1542"/>
                  <a:pt x="0" y="1542"/>
                </a:cubicBezTo>
                <a:cubicBezTo>
                  <a:pt x="8000" y="1542"/>
                  <a:pt x="8000" y="1542"/>
                  <a:pt x="8000" y="1542"/>
                </a:cubicBezTo>
                <a:cubicBezTo>
                  <a:pt x="8000" y="1472"/>
                  <a:pt x="8000" y="1472"/>
                  <a:pt x="8000" y="1472"/>
                </a:cubicBezTo>
                <a:lnTo>
                  <a:pt x="7978" y="1472"/>
                </a:lnTo>
                <a:close/>
                <a:moveTo>
                  <a:pt x="3369" y="1457"/>
                </a:moveTo>
                <a:cubicBezTo>
                  <a:pt x="3356" y="1457"/>
                  <a:pt x="3356" y="1457"/>
                  <a:pt x="3356" y="1457"/>
                </a:cubicBezTo>
                <a:cubicBezTo>
                  <a:pt x="3356" y="1408"/>
                  <a:pt x="3356" y="1408"/>
                  <a:pt x="3356" y="1408"/>
                </a:cubicBezTo>
                <a:cubicBezTo>
                  <a:pt x="3369" y="1408"/>
                  <a:pt x="3369" y="1408"/>
                  <a:pt x="3369" y="1408"/>
                </a:cubicBezTo>
                <a:lnTo>
                  <a:pt x="3369" y="1457"/>
                </a:lnTo>
                <a:close/>
                <a:moveTo>
                  <a:pt x="3369" y="1389"/>
                </a:moveTo>
                <a:cubicBezTo>
                  <a:pt x="3356" y="1389"/>
                  <a:pt x="3356" y="1389"/>
                  <a:pt x="3356" y="1389"/>
                </a:cubicBezTo>
                <a:cubicBezTo>
                  <a:pt x="3356" y="1335"/>
                  <a:pt x="3356" y="1335"/>
                  <a:pt x="3356" y="1335"/>
                </a:cubicBezTo>
                <a:cubicBezTo>
                  <a:pt x="3369" y="1335"/>
                  <a:pt x="3369" y="1335"/>
                  <a:pt x="3369" y="1335"/>
                </a:cubicBezTo>
                <a:lnTo>
                  <a:pt x="3369" y="1389"/>
                </a:lnTo>
                <a:close/>
                <a:moveTo>
                  <a:pt x="3356" y="1141"/>
                </a:moveTo>
                <a:cubicBezTo>
                  <a:pt x="3356" y="1098"/>
                  <a:pt x="3356" y="1098"/>
                  <a:pt x="3356" y="1098"/>
                </a:cubicBezTo>
                <a:cubicBezTo>
                  <a:pt x="3356" y="1098"/>
                  <a:pt x="3373" y="1103"/>
                  <a:pt x="3373" y="1119"/>
                </a:cubicBezTo>
                <a:cubicBezTo>
                  <a:pt x="3373" y="1136"/>
                  <a:pt x="3356" y="1141"/>
                  <a:pt x="3356" y="1141"/>
                </a:cubicBezTo>
                <a:close/>
                <a:moveTo>
                  <a:pt x="3356" y="1060"/>
                </a:moveTo>
                <a:cubicBezTo>
                  <a:pt x="3356" y="1024"/>
                  <a:pt x="3356" y="1024"/>
                  <a:pt x="3356" y="1024"/>
                </a:cubicBezTo>
                <a:cubicBezTo>
                  <a:pt x="3356" y="1024"/>
                  <a:pt x="3373" y="1029"/>
                  <a:pt x="3373" y="1042"/>
                </a:cubicBezTo>
                <a:cubicBezTo>
                  <a:pt x="3373" y="1055"/>
                  <a:pt x="3356" y="1060"/>
                  <a:pt x="3356" y="1060"/>
                </a:cubicBezTo>
                <a:close/>
                <a:moveTo>
                  <a:pt x="3356" y="988"/>
                </a:moveTo>
                <a:cubicBezTo>
                  <a:pt x="3356" y="950"/>
                  <a:pt x="3356" y="950"/>
                  <a:pt x="3356" y="950"/>
                </a:cubicBezTo>
                <a:cubicBezTo>
                  <a:pt x="3356" y="950"/>
                  <a:pt x="3373" y="953"/>
                  <a:pt x="3373" y="969"/>
                </a:cubicBezTo>
                <a:cubicBezTo>
                  <a:pt x="3373" y="985"/>
                  <a:pt x="3356" y="988"/>
                  <a:pt x="3356" y="988"/>
                </a:cubicBezTo>
                <a:close/>
                <a:moveTo>
                  <a:pt x="3356" y="911"/>
                </a:moveTo>
                <a:cubicBezTo>
                  <a:pt x="3356" y="872"/>
                  <a:pt x="3356" y="872"/>
                  <a:pt x="3356" y="872"/>
                </a:cubicBezTo>
                <a:cubicBezTo>
                  <a:pt x="3356" y="872"/>
                  <a:pt x="3373" y="878"/>
                  <a:pt x="3373" y="891"/>
                </a:cubicBezTo>
                <a:cubicBezTo>
                  <a:pt x="3373" y="905"/>
                  <a:pt x="3356" y="911"/>
                  <a:pt x="3356" y="911"/>
                </a:cubicBezTo>
                <a:close/>
                <a:moveTo>
                  <a:pt x="3356" y="835"/>
                </a:moveTo>
                <a:cubicBezTo>
                  <a:pt x="3356" y="796"/>
                  <a:pt x="3356" y="796"/>
                  <a:pt x="3356" y="796"/>
                </a:cubicBezTo>
                <a:cubicBezTo>
                  <a:pt x="3356" y="796"/>
                  <a:pt x="3373" y="800"/>
                  <a:pt x="3373" y="815"/>
                </a:cubicBezTo>
                <a:cubicBezTo>
                  <a:pt x="3373" y="831"/>
                  <a:pt x="3356" y="835"/>
                  <a:pt x="3356" y="835"/>
                </a:cubicBezTo>
                <a:close/>
                <a:moveTo>
                  <a:pt x="3356" y="756"/>
                </a:moveTo>
                <a:cubicBezTo>
                  <a:pt x="3356" y="718"/>
                  <a:pt x="3356" y="718"/>
                  <a:pt x="3356" y="718"/>
                </a:cubicBezTo>
                <a:cubicBezTo>
                  <a:pt x="3356" y="718"/>
                  <a:pt x="3373" y="720"/>
                  <a:pt x="3373" y="737"/>
                </a:cubicBezTo>
                <a:cubicBezTo>
                  <a:pt x="3373" y="754"/>
                  <a:pt x="3356" y="756"/>
                  <a:pt x="3356" y="756"/>
                </a:cubicBezTo>
                <a:close/>
                <a:moveTo>
                  <a:pt x="5556" y="570"/>
                </a:moveTo>
                <a:cubicBezTo>
                  <a:pt x="5508" y="582"/>
                  <a:pt x="5508" y="582"/>
                  <a:pt x="5508" y="582"/>
                </a:cubicBezTo>
                <a:cubicBezTo>
                  <a:pt x="5490" y="529"/>
                  <a:pt x="5490" y="529"/>
                  <a:pt x="5490" y="529"/>
                </a:cubicBezTo>
                <a:cubicBezTo>
                  <a:pt x="5566" y="508"/>
                  <a:pt x="5566" y="508"/>
                  <a:pt x="5566" y="508"/>
                </a:cubicBezTo>
                <a:lnTo>
                  <a:pt x="5556" y="570"/>
                </a:lnTo>
                <a:close/>
              </a:path>
            </a:pathLst>
          </a:custGeom>
          <a:noFill/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28A9D6"/>
                </a:gs>
              </a:gsLst>
              <a:lin ang="5400000" scaled="1"/>
            </a:gradFill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19" name="矩形 18"/>
          <p:cNvSpPr/>
          <p:nvPr/>
        </p:nvSpPr>
        <p:spPr>
          <a:xfrm>
            <a:off x="-5265" y="2945109"/>
            <a:ext cx="12187554" cy="153029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vert="horz" wrap="square" lIns="121920" tIns="60960" rIns="121920" bIns="60960" numCol="1" anchor="t" anchorCtr="0" compatLnSpc="1"/>
          <a:lstStyle/>
          <a:p>
            <a:endParaRPr lang="zh-CN" altLang="en-US" sz="2400"/>
          </a:p>
        </p:txBody>
      </p:sp>
      <p:sp>
        <p:nvSpPr>
          <p:cNvPr id="21" name="TextBox 13"/>
          <p:cNvSpPr txBox="1"/>
          <p:nvPr/>
        </p:nvSpPr>
        <p:spPr>
          <a:xfrm>
            <a:off x="1282725" y="3382477"/>
            <a:ext cx="9426377" cy="707886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lvl="0" algn="ctr"/>
            <a:r>
              <a: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Thanks</a:t>
            </a:r>
            <a:endParaRPr lang="zh-CN" altLang="en-US" sz="4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8" name="图片 3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997" y="507060"/>
            <a:ext cx="1485280" cy="339492"/>
          </a:xfrm>
          <a:prstGeom prst="rect">
            <a:avLst/>
          </a:prstGeom>
        </p:spPr>
      </p:pic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1965" y="464715"/>
            <a:ext cx="700626" cy="381837"/>
          </a:xfrm>
          <a:prstGeom prst="rect">
            <a:avLst/>
          </a:prstGeom>
        </p:spPr>
      </p:pic>
      <p:cxnSp>
        <p:nvCxnSpPr>
          <p:cNvPr id="40" name="直接连接符 39"/>
          <p:cNvCxnSpPr/>
          <p:nvPr/>
        </p:nvCxnSpPr>
        <p:spPr>
          <a:xfrm>
            <a:off x="9983613" y="583086"/>
            <a:ext cx="0" cy="187439"/>
          </a:xfrm>
          <a:prstGeom prst="line">
            <a:avLst/>
          </a:prstGeom>
          <a:ln>
            <a:prstDash val="solid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8" name="文本框 57"/>
          <p:cNvSpPr txBox="1"/>
          <p:nvPr/>
        </p:nvSpPr>
        <p:spPr>
          <a:xfrm>
            <a:off x="2999656" y="4653136"/>
            <a:ext cx="60998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400" b="1" spc="5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光华荣昌集团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reveal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OGFmOWRlMTE2MDE3MjhjNjExN2Y5YTA1YWNhNDk1ZTUifQ=="/>
</p:tagLst>
</file>

<file path=ppt/theme/theme1.xml><?xml version="1.0" encoding="utf-8"?>
<a:theme xmlns:a="http://schemas.openxmlformats.org/drawingml/2006/main" name="Office 2013 - 2022 主题">
  <a:themeElements>
    <a:clrScheme name="Office 2013 - 2022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主题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3160</TotalTime>
  <Words>489</Words>
  <Application>Microsoft Office PowerPoint</Application>
  <PresentationFormat>宽屏</PresentationFormat>
  <Paragraphs>106</Paragraphs>
  <Slides>9</Slides>
  <Notes>1</Notes>
  <HiddenSlides>0</HiddenSlides>
  <MMClips>0</MMClips>
  <ScaleCrop>false</ScaleCrop>
  <HeadingPairs>
    <vt:vector size="10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链接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8" baseType="lpstr">
      <vt:lpstr>思源宋体 CN</vt:lpstr>
      <vt:lpstr>微软雅黑</vt:lpstr>
      <vt:lpstr>Arial</vt:lpstr>
      <vt:lpstr>Calibri</vt:lpstr>
      <vt:lpstr>Calibri Light</vt:lpstr>
      <vt:lpstr>Wingdings</vt:lpstr>
      <vt:lpstr>Office 2013 - 2022 主题</vt:lpstr>
      <vt:lpstr>file:///F:\重卡项目整理未完待续\02-陕汽项目\X5000\X5000右舵\主驾3D\ZJ.CATProduct</vt:lpstr>
      <vt:lpstr>Image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微软用户</dc:creator>
  <cp:lastModifiedBy>lianxiaoyu</cp:lastModifiedBy>
  <cp:revision>2445</cp:revision>
  <dcterms:created xsi:type="dcterms:W3CDTF">2013-01-09T01:05:00Z</dcterms:created>
  <dcterms:modified xsi:type="dcterms:W3CDTF">2025-02-11T07:22:58Z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910D8B941A10468880712920238DC060</vt:lpwstr>
  </property>
  <property fmtid="{D5CDD505-2E9C-101B-9397-08002B2CF9AE}" pid="3" name="KSOProductBuildVer">
    <vt:lpwstr>2052-12.1.0.16910</vt:lpwstr>
  </property>
</Properties>
</file>