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  <p:sldId id="264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664" y="-8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2025/6/19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66268DE-45D7-E6BC-DB8A-D03D375FE1FA}"/>
              </a:ext>
            </a:extLst>
          </p:cNvPr>
          <p:cNvSpPr/>
          <p:nvPr/>
        </p:nvSpPr>
        <p:spPr>
          <a:xfrm>
            <a:off x="207202" y="1772816"/>
            <a:ext cx="8936798" cy="423908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/>
                </a:solidFill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</a:rPr>
              <a:t>          VDC</a:t>
            </a:r>
            <a:r>
              <a:rPr lang="zh-CN" altLang="en-US" sz="4800" dirty="0">
                <a:solidFill>
                  <a:schemeClr val="tx1"/>
                </a:solidFill>
              </a:rPr>
              <a:t>阀体生产线</a:t>
            </a:r>
            <a:r>
              <a:rPr lang="zh-CN" altLang="en-US" sz="4800" dirty="0" smtClean="0">
                <a:solidFill>
                  <a:schemeClr val="tx1"/>
                </a:solidFill>
              </a:rPr>
              <a:t>规划</a:t>
            </a:r>
            <a:endParaRPr lang="en-US" altLang="zh-CN" sz="48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3600" dirty="0" smtClean="0">
                <a:solidFill>
                  <a:schemeClr val="tx1"/>
                </a:solidFill>
              </a:rPr>
              <a:t>                         </a:t>
            </a:r>
          </a:p>
          <a:p>
            <a:pPr algn="ctr"/>
            <a:r>
              <a:rPr lang="en-US" altLang="zh-CN" sz="3600" dirty="0">
                <a:solidFill>
                  <a:schemeClr val="tx1"/>
                </a:solidFill>
              </a:rPr>
              <a:t> </a:t>
            </a:r>
            <a:r>
              <a:rPr lang="en-US" altLang="zh-CN" sz="3600" dirty="0" smtClean="0">
                <a:solidFill>
                  <a:schemeClr val="tx1"/>
                </a:solidFill>
              </a:rPr>
              <a:t>                          </a:t>
            </a:r>
            <a:r>
              <a:rPr lang="en-US" altLang="zh-CN" sz="2800" dirty="0" smtClean="0">
                <a:solidFill>
                  <a:schemeClr val="tx1"/>
                </a:solidFill>
              </a:rPr>
              <a:t>1</a:t>
            </a:r>
            <a:r>
              <a:rPr lang="en-US" altLang="zh-CN" sz="2400" dirty="0" smtClean="0">
                <a:solidFill>
                  <a:schemeClr val="tx1"/>
                </a:solidFill>
              </a:rPr>
              <a:t>.VDC</a:t>
            </a:r>
            <a:r>
              <a:rPr lang="zh-CN" altLang="en-US" sz="2400" dirty="0">
                <a:solidFill>
                  <a:schemeClr val="tx1"/>
                </a:solidFill>
              </a:rPr>
              <a:t>产线岗位</a:t>
            </a:r>
            <a:r>
              <a:rPr lang="zh-CN" altLang="en-US" sz="2400" dirty="0" smtClean="0">
                <a:solidFill>
                  <a:schemeClr val="tx1"/>
                </a:solidFill>
              </a:rPr>
              <a:t>规划布局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algn="ctr"/>
            <a:r>
              <a:rPr lang="en-US" altLang="zh-CN" sz="2400" dirty="0" smtClean="0">
                <a:solidFill>
                  <a:schemeClr val="tx1"/>
                </a:solidFill>
              </a:rPr>
              <a:t>                     2.</a:t>
            </a:r>
            <a:r>
              <a:rPr lang="zh-CN" altLang="en-US" sz="2400" dirty="0" smtClean="0">
                <a:solidFill>
                  <a:schemeClr val="tx1"/>
                </a:solidFill>
              </a:rPr>
              <a:t>岗位桌结构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algn="ctr"/>
            <a:endParaRPr lang="en-US" altLang="zh-CN" sz="48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                                                                 策划人：郝旺生</a:t>
            </a:r>
            <a:endParaRPr lang="en-US" altLang="zh-CN" sz="2400" dirty="0" smtClean="0">
              <a:solidFill>
                <a:schemeClr val="tx1"/>
              </a:solidFill>
            </a:endParaRPr>
          </a:p>
          <a:p>
            <a:pPr algn="ctr"/>
            <a:r>
              <a:rPr lang="zh-CN" altLang="en-US" sz="2400" dirty="0" smtClean="0">
                <a:solidFill>
                  <a:schemeClr val="tx1"/>
                </a:solidFill>
              </a:rPr>
              <a:t>                                                                       职位：工艺工程师</a:t>
            </a:r>
            <a:endParaRPr lang="zh-CN" altLang="en-US" sz="2400" dirty="0">
              <a:solidFill>
                <a:schemeClr val="tx1"/>
              </a:solidFill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07D837-589E-D4C2-52D3-49AD2E37A71C}"/>
              </a:ext>
            </a:extLst>
          </p:cNvPr>
          <p:cNvGrpSpPr/>
          <p:nvPr/>
        </p:nvGrpSpPr>
        <p:grpSpPr>
          <a:xfrm flipH="1" flipV="1">
            <a:off x="207202" y="-1"/>
            <a:ext cx="4288675" cy="6857999"/>
            <a:chOff x="7890505" y="1"/>
            <a:chExt cx="4301497" cy="7830675"/>
          </a:xfrm>
        </p:grpSpPr>
        <p:sp>
          <p:nvSpPr>
            <p:cNvPr id="12" name="任意多边形: 形状 14">
              <a:extLst>
                <a:ext uri="{FF2B5EF4-FFF2-40B4-BE49-F238E27FC236}">
                  <a16:creationId xmlns:a16="http://schemas.microsoft.com/office/drawing/2014/main" xmlns="" id="{A8462FA9-B015-EEA9-2499-56DB1AF871B5}"/>
                </a:ext>
              </a:extLst>
            </p:cNvPr>
            <p:cNvSpPr/>
            <p:nvPr/>
          </p:nvSpPr>
          <p:spPr>
            <a:xfrm flipV="1">
              <a:off x="7890505" y="1404145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5">
              <a:extLst>
                <a:ext uri="{FF2B5EF4-FFF2-40B4-BE49-F238E27FC236}">
                  <a16:creationId xmlns:a16="http://schemas.microsoft.com/office/drawing/2014/main" xmlns="" id="{22509235-8458-E734-707E-6B172614B9C6}"/>
                </a:ext>
              </a:extLst>
            </p:cNvPr>
            <p:cNvSpPr/>
            <p:nvPr/>
          </p:nvSpPr>
          <p:spPr>
            <a:xfrm rot="20869033" flipV="1">
              <a:off x="8354218" y="868578"/>
              <a:ext cx="3267814" cy="6426531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6">
              <a:extLst>
                <a:ext uri="{FF2B5EF4-FFF2-40B4-BE49-F238E27FC236}">
                  <a16:creationId xmlns:a16="http://schemas.microsoft.com/office/drawing/2014/main" xmlns="" id="{4254DD22-A6E0-FDBC-9279-9E6CD3067D24}"/>
                </a:ext>
              </a:extLst>
            </p:cNvPr>
            <p:cNvSpPr/>
            <p:nvPr/>
          </p:nvSpPr>
          <p:spPr>
            <a:xfrm>
              <a:off x="8523516" y="1"/>
              <a:ext cx="3668486" cy="7830675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4664"/>
            <a:ext cx="930242" cy="740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5959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166268DE-45D7-E6BC-DB8A-D03D375FE1FA}"/>
              </a:ext>
            </a:extLst>
          </p:cNvPr>
          <p:cNvSpPr/>
          <p:nvPr/>
        </p:nvSpPr>
        <p:spPr>
          <a:xfrm>
            <a:off x="192790" y="1445387"/>
            <a:ext cx="8936798" cy="4599122"/>
          </a:xfrm>
          <a:prstGeom prst="rect">
            <a:avLst/>
          </a:prstGeom>
          <a:solidFill>
            <a:srgbClr val="00B0F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tx1"/>
                </a:solidFill>
              </a:rPr>
              <a:t> </a:t>
            </a:r>
            <a:r>
              <a:rPr lang="en-US" altLang="zh-CN" sz="4800" dirty="0" smtClean="0">
                <a:solidFill>
                  <a:schemeClr val="tx1"/>
                </a:solidFill>
              </a:rPr>
              <a:t>                  </a:t>
            </a:r>
            <a:endParaRPr lang="en-US" altLang="zh-CN" sz="4800" dirty="0">
              <a:solidFill>
                <a:schemeClr val="tx1"/>
              </a:solidFill>
            </a:endParaRPr>
          </a:p>
          <a:p>
            <a:pPr algn="ctr"/>
            <a:endParaRPr lang="en-US" altLang="zh-CN" sz="4800" dirty="0" smtClean="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590669" y="1445387"/>
            <a:ext cx="6209057" cy="4599122"/>
            <a:chOff x="2611414" y="890867"/>
            <a:chExt cx="6209057" cy="4599122"/>
          </a:xfrm>
        </p:grpSpPr>
        <p:pic>
          <p:nvPicPr>
            <p:cNvPr id="8" name="Picture 4" descr="C:\Users\Administrator\AppData\Local\Temp\企业微信截图_17503139206592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24982" y="1944340"/>
              <a:ext cx="6195489" cy="21327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矩形标注 9"/>
            <p:cNvSpPr/>
            <p:nvPr/>
          </p:nvSpPr>
          <p:spPr>
            <a:xfrm>
              <a:off x="5026124" y="4237963"/>
              <a:ext cx="1296144" cy="559188"/>
            </a:xfrm>
            <a:prstGeom prst="wedgeRectCallout">
              <a:avLst>
                <a:gd name="adj1" fmla="val -4305"/>
                <a:gd name="adj2" fmla="val -26780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dirty="0" smtClean="0">
                  <a:solidFill>
                    <a:schemeClr val="tx1"/>
                  </a:solidFill>
                </a:rPr>
                <a:t>杆体与支撑圈</a:t>
              </a:r>
              <a:r>
                <a:rPr lang="zh-CN" altLang="en-US" sz="1400" dirty="0">
                  <a:solidFill>
                    <a:schemeClr val="tx1"/>
                  </a:solidFill>
                </a:rPr>
                <a:t>压装</a:t>
              </a:r>
            </a:p>
          </p:txBody>
        </p:sp>
        <p:sp>
          <p:nvSpPr>
            <p:cNvPr id="15" name="矩形标注 14"/>
            <p:cNvSpPr/>
            <p:nvPr/>
          </p:nvSpPr>
          <p:spPr>
            <a:xfrm>
              <a:off x="6372200" y="4912199"/>
              <a:ext cx="1296144" cy="535836"/>
            </a:xfrm>
            <a:prstGeom prst="wedgeRectCallout">
              <a:avLst>
                <a:gd name="adj1" fmla="val -43121"/>
                <a:gd name="adj2" fmla="val -39129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400" dirty="0">
                  <a:solidFill>
                    <a:schemeClr val="tx1"/>
                  </a:solidFill>
                </a:rPr>
                <a:t>杆体</a:t>
              </a:r>
              <a:r>
                <a:rPr lang="zh-CN" altLang="en-US" sz="1400" dirty="0" smtClean="0">
                  <a:solidFill>
                    <a:schemeClr val="tx1"/>
                  </a:solidFill>
                </a:rPr>
                <a:t>与支撑圈和壳体装配</a:t>
              </a:r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18" name="矩形标注 17"/>
            <p:cNvSpPr/>
            <p:nvPr/>
          </p:nvSpPr>
          <p:spPr>
            <a:xfrm>
              <a:off x="3864752" y="4797151"/>
              <a:ext cx="1161371" cy="692838"/>
            </a:xfrm>
            <a:prstGeom prst="wedgeRectCallout">
              <a:avLst>
                <a:gd name="adj1" fmla="val 10770"/>
                <a:gd name="adj2" fmla="val -297216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600" dirty="0">
                  <a:solidFill>
                    <a:schemeClr val="tx1"/>
                  </a:solidFill>
                </a:rPr>
                <a:t>与</a:t>
              </a:r>
              <a:r>
                <a:rPr lang="zh-CN" altLang="en-US" sz="1600" dirty="0" smtClean="0">
                  <a:solidFill>
                    <a:schemeClr val="tx1"/>
                  </a:solidFill>
                </a:rPr>
                <a:t>壳体装配并锁</a:t>
              </a:r>
              <a:r>
                <a:rPr lang="zh-CN" altLang="en-US" sz="1600" dirty="0">
                  <a:solidFill>
                    <a:schemeClr val="tx1"/>
                  </a:solidFill>
                </a:rPr>
                <a:t>紧</a:t>
              </a:r>
            </a:p>
          </p:txBody>
        </p:sp>
        <p:sp>
          <p:nvSpPr>
            <p:cNvPr id="19" name="矩形标注 18"/>
            <p:cNvSpPr/>
            <p:nvPr/>
          </p:nvSpPr>
          <p:spPr>
            <a:xfrm>
              <a:off x="2611414" y="4234108"/>
              <a:ext cx="1136320" cy="563043"/>
            </a:xfrm>
            <a:prstGeom prst="wedgeRectCallout">
              <a:avLst>
                <a:gd name="adj1" fmla="val 4891"/>
                <a:gd name="adj2" fmla="val -238559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1200" dirty="0" smtClean="0">
                  <a:solidFill>
                    <a:schemeClr val="tx1"/>
                  </a:solidFill>
                </a:rPr>
                <a:t>预留气（水）密检测岗位</a:t>
              </a:r>
              <a:endParaRPr lang="zh-CN" altLang="en-US" sz="1200" dirty="0">
                <a:solidFill>
                  <a:schemeClr val="tx1"/>
                </a:solidFill>
              </a:endParaRPr>
            </a:p>
          </p:txBody>
        </p:sp>
        <p:sp>
          <p:nvSpPr>
            <p:cNvPr id="2" name="流程图: 资料带 1"/>
            <p:cNvSpPr/>
            <p:nvPr/>
          </p:nvSpPr>
          <p:spPr>
            <a:xfrm>
              <a:off x="2611414" y="890867"/>
              <a:ext cx="2671808" cy="698536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/>
                <a:t>VDC</a:t>
              </a:r>
              <a:r>
                <a:rPr lang="zh-CN" altLang="en-US" dirty="0" smtClean="0"/>
                <a:t>产线岗位规划布局</a:t>
              </a:r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07D837-589E-D4C2-52D3-49AD2E37A71C}"/>
              </a:ext>
            </a:extLst>
          </p:cNvPr>
          <p:cNvGrpSpPr/>
          <p:nvPr/>
        </p:nvGrpSpPr>
        <p:grpSpPr>
          <a:xfrm flipH="1" flipV="1">
            <a:off x="207202" y="-1"/>
            <a:ext cx="4288675" cy="6857999"/>
            <a:chOff x="7890505" y="1"/>
            <a:chExt cx="4301497" cy="7830675"/>
          </a:xfrm>
        </p:grpSpPr>
        <p:sp>
          <p:nvSpPr>
            <p:cNvPr id="12" name="任意多边形: 形状 14">
              <a:extLst>
                <a:ext uri="{FF2B5EF4-FFF2-40B4-BE49-F238E27FC236}">
                  <a16:creationId xmlns:a16="http://schemas.microsoft.com/office/drawing/2014/main" xmlns="" id="{A8462FA9-B015-EEA9-2499-56DB1AF871B5}"/>
                </a:ext>
              </a:extLst>
            </p:cNvPr>
            <p:cNvSpPr/>
            <p:nvPr/>
          </p:nvSpPr>
          <p:spPr>
            <a:xfrm flipV="1">
              <a:off x="7890505" y="1404145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5">
              <a:extLst>
                <a:ext uri="{FF2B5EF4-FFF2-40B4-BE49-F238E27FC236}">
                  <a16:creationId xmlns:a16="http://schemas.microsoft.com/office/drawing/2014/main" xmlns="" id="{22509235-8458-E734-707E-6B172614B9C6}"/>
                </a:ext>
              </a:extLst>
            </p:cNvPr>
            <p:cNvSpPr/>
            <p:nvPr/>
          </p:nvSpPr>
          <p:spPr>
            <a:xfrm rot="20869033" flipV="1">
              <a:off x="8354218" y="868578"/>
              <a:ext cx="3267814" cy="6426531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6">
              <a:extLst>
                <a:ext uri="{FF2B5EF4-FFF2-40B4-BE49-F238E27FC236}">
                  <a16:creationId xmlns:a16="http://schemas.microsoft.com/office/drawing/2014/main" xmlns="" id="{4254DD22-A6E0-FDBC-9279-9E6CD3067D24}"/>
                </a:ext>
              </a:extLst>
            </p:cNvPr>
            <p:cNvSpPr/>
            <p:nvPr/>
          </p:nvSpPr>
          <p:spPr>
            <a:xfrm>
              <a:off x="8523516" y="1"/>
              <a:ext cx="3668486" cy="7830675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4664"/>
            <a:ext cx="930242" cy="740654"/>
          </a:xfrm>
          <a:prstGeom prst="rect">
            <a:avLst/>
          </a:prstGeom>
        </p:spPr>
      </p:pic>
      <p:sp>
        <p:nvSpPr>
          <p:cNvPr id="9" name="矩形标注 8"/>
          <p:cNvSpPr/>
          <p:nvPr/>
        </p:nvSpPr>
        <p:spPr>
          <a:xfrm>
            <a:off x="7717295" y="4800475"/>
            <a:ext cx="1025305" cy="543203"/>
          </a:xfrm>
          <a:prstGeom prst="wedgeRectCallout">
            <a:avLst>
              <a:gd name="adj1" fmla="val -72772"/>
              <a:gd name="adj2" fmla="val -258796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 dirty="0" smtClean="0">
                <a:solidFill>
                  <a:schemeClr val="tx1"/>
                </a:solidFill>
              </a:rPr>
              <a:t>套</a:t>
            </a:r>
            <a:r>
              <a:rPr lang="en-US" altLang="zh-CN" sz="1600" dirty="0" smtClean="0">
                <a:solidFill>
                  <a:schemeClr val="tx1"/>
                </a:solidFill>
              </a:rPr>
              <a:t>O</a:t>
            </a:r>
            <a:r>
              <a:rPr lang="zh-CN" altLang="en-US" sz="1600" dirty="0" smtClean="0">
                <a:solidFill>
                  <a:schemeClr val="tx1"/>
                </a:solidFill>
              </a:rPr>
              <a:t>型圈</a:t>
            </a:r>
            <a:endParaRPr lang="zh-CN" altLang="en-US" sz="1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1790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790" y="1445386"/>
            <a:ext cx="8936798" cy="4932325"/>
            <a:chOff x="192790" y="1445386"/>
            <a:chExt cx="8936798" cy="493232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66268DE-45D7-E6BC-DB8A-D03D375FE1FA}"/>
                </a:ext>
              </a:extLst>
            </p:cNvPr>
            <p:cNvSpPr/>
            <p:nvPr/>
          </p:nvSpPr>
          <p:spPr>
            <a:xfrm>
              <a:off x="192790" y="1445386"/>
              <a:ext cx="8936798" cy="4932325"/>
            </a:xfrm>
            <a:prstGeom prst="rect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chemeClr val="tx1"/>
                  </a:solidFill>
                </a:rPr>
                <a:t> </a:t>
              </a:r>
              <a:r>
                <a:rPr lang="en-US" altLang="zh-CN" sz="4800" dirty="0" smtClean="0">
                  <a:solidFill>
                    <a:schemeClr val="tx1"/>
                  </a:solidFill>
                </a:rPr>
                <a:t>                  </a:t>
              </a:r>
              <a:endParaRPr lang="en-US" altLang="zh-CN" sz="4800" dirty="0">
                <a:solidFill>
                  <a:schemeClr val="tx1"/>
                </a:solidFill>
              </a:endParaRPr>
            </a:p>
            <a:p>
              <a:pPr algn="ctr"/>
              <a:endParaRPr lang="en-US" altLang="zh-CN" sz="48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2" name="流程图: 资料带 31"/>
            <p:cNvSpPr/>
            <p:nvPr/>
          </p:nvSpPr>
          <p:spPr>
            <a:xfrm>
              <a:off x="2625851" y="1457466"/>
              <a:ext cx="2671808" cy="698536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第一岗：</a:t>
              </a:r>
              <a:r>
                <a:rPr lang="zh-CN" altLang="en-US" dirty="0" smtClean="0"/>
                <a:t>套密封圈</a:t>
              </a:r>
              <a:r>
                <a:rPr lang="zh-CN" altLang="en-US" dirty="0"/>
                <a:t>岗位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07D837-589E-D4C2-52D3-49AD2E37A71C}"/>
              </a:ext>
            </a:extLst>
          </p:cNvPr>
          <p:cNvGrpSpPr/>
          <p:nvPr/>
        </p:nvGrpSpPr>
        <p:grpSpPr>
          <a:xfrm flipH="1" flipV="1">
            <a:off x="207202" y="-1"/>
            <a:ext cx="4288675" cy="6857999"/>
            <a:chOff x="7890505" y="1"/>
            <a:chExt cx="4301497" cy="7830675"/>
          </a:xfrm>
        </p:grpSpPr>
        <p:sp>
          <p:nvSpPr>
            <p:cNvPr id="12" name="任意多边形: 形状 14">
              <a:extLst>
                <a:ext uri="{FF2B5EF4-FFF2-40B4-BE49-F238E27FC236}">
                  <a16:creationId xmlns:a16="http://schemas.microsoft.com/office/drawing/2014/main" xmlns="" id="{A8462FA9-B015-EEA9-2499-56DB1AF871B5}"/>
                </a:ext>
              </a:extLst>
            </p:cNvPr>
            <p:cNvSpPr/>
            <p:nvPr/>
          </p:nvSpPr>
          <p:spPr>
            <a:xfrm flipV="1">
              <a:off x="7890505" y="1404145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5">
              <a:extLst>
                <a:ext uri="{FF2B5EF4-FFF2-40B4-BE49-F238E27FC236}">
                  <a16:creationId xmlns:a16="http://schemas.microsoft.com/office/drawing/2014/main" xmlns="" id="{22509235-8458-E734-707E-6B172614B9C6}"/>
                </a:ext>
              </a:extLst>
            </p:cNvPr>
            <p:cNvSpPr/>
            <p:nvPr/>
          </p:nvSpPr>
          <p:spPr>
            <a:xfrm rot="20869033" flipV="1">
              <a:off x="8851917" y="688733"/>
              <a:ext cx="2692332" cy="6631338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6">
              <a:extLst>
                <a:ext uri="{FF2B5EF4-FFF2-40B4-BE49-F238E27FC236}">
                  <a16:creationId xmlns:a16="http://schemas.microsoft.com/office/drawing/2014/main" xmlns="" id="{4254DD22-A6E0-FDBC-9279-9E6CD3067D24}"/>
                </a:ext>
              </a:extLst>
            </p:cNvPr>
            <p:cNvSpPr/>
            <p:nvPr/>
          </p:nvSpPr>
          <p:spPr>
            <a:xfrm>
              <a:off x="8523516" y="1"/>
              <a:ext cx="3668486" cy="7830675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360" y="404664"/>
            <a:ext cx="930242" cy="740654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057309" y="2526145"/>
            <a:ext cx="6788777" cy="3801264"/>
            <a:chOff x="467544" y="404664"/>
            <a:chExt cx="7544861" cy="5472608"/>
          </a:xfrm>
          <a:solidFill>
            <a:schemeClr val="tx2">
              <a:lumMod val="40000"/>
              <a:lumOff val="60000"/>
            </a:schemeClr>
          </a:solidFill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5736" y="692696"/>
              <a:ext cx="3879751" cy="5184576"/>
            </a:xfrm>
            <a:prstGeom prst="rect">
              <a:avLst/>
            </a:prstGeom>
            <a:grp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4" name="矩形标注 23"/>
            <p:cNvSpPr/>
            <p:nvPr/>
          </p:nvSpPr>
          <p:spPr>
            <a:xfrm>
              <a:off x="6732240" y="404664"/>
              <a:ext cx="1224136" cy="576064"/>
            </a:xfrm>
            <a:prstGeom prst="wedgeRectCallout">
              <a:avLst>
                <a:gd name="adj1" fmla="val -267909"/>
                <a:gd name="adj2" fmla="val 181549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资料看板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5" name="矩形标注 24"/>
            <p:cNvSpPr/>
            <p:nvPr/>
          </p:nvSpPr>
          <p:spPr>
            <a:xfrm>
              <a:off x="6764224" y="2108930"/>
              <a:ext cx="1224136" cy="576064"/>
            </a:xfrm>
            <a:prstGeom prst="wedgeRectCallout">
              <a:avLst>
                <a:gd name="adj1" fmla="val -221941"/>
                <a:gd name="adj2" fmla="val 114393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埋线曹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6" name="矩形标注 25"/>
            <p:cNvSpPr/>
            <p:nvPr/>
          </p:nvSpPr>
          <p:spPr>
            <a:xfrm>
              <a:off x="6732240" y="1340768"/>
              <a:ext cx="1224136" cy="576064"/>
            </a:xfrm>
            <a:prstGeom prst="wedgeRectCallout">
              <a:avLst>
                <a:gd name="adj1" fmla="val -213322"/>
                <a:gd name="adj2" fmla="val 173917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后挡板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7" name="矩形标注 26"/>
            <p:cNvSpPr/>
            <p:nvPr/>
          </p:nvSpPr>
          <p:spPr>
            <a:xfrm>
              <a:off x="6788269" y="2924944"/>
              <a:ext cx="1224136" cy="576064"/>
            </a:xfrm>
            <a:prstGeom prst="wedgeRectCallout">
              <a:avLst>
                <a:gd name="adj1" fmla="val -231278"/>
                <a:gd name="adj2" fmla="val -77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4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孔工业插排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8" name="矩形标注 27"/>
            <p:cNvSpPr/>
            <p:nvPr/>
          </p:nvSpPr>
          <p:spPr>
            <a:xfrm>
              <a:off x="6788269" y="3684385"/>
              <a:ext cx="1224136" cy="576064"/>
            </a:xfrm>
            <a:prstGeom prst="wedgeRectCallout">
              <a:avLst>
                <a:gd name="adj1" fmla="val -266472"/>
                <a:gd name="adj2" fmla="val -56549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防静电桌面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矩形标注 28"/>
            <p:cNvSpPr/>
            <p:nvPr/>
          </p:nvSpPr>
          <p:spPr>
            <a:xfrm>
              <a:off x="6788269" y="4725144"/>
              <a:ext cx="1224136" cy="576064"/>
            </a:xfrm>
            <a:prstGeom prst="wedgeRectCallout">
              <a:avLst>
                <a:gd name="adj1" fmla="val -266472"/>
                <a:gd name="adj2" fmla="val -56549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40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*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40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型材架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矩形标注 29"/>
            <p:cNvSpPr/>
            <p:nvPr/>
          </p:nvSpPr>
          <p:spPr>
            <a:xfrm>
              <a:off x="611560" y="4437112"/>
              <a:ext cx="1224136" cy="576064"/>
            </a:xfrm>
            <a:prstGeom prst="wedgeRectCallout">
              <a:avLst>
                <a:gd name="adj1" fmla="val 206134"/>
                <a:gd name="adj2" fmla="val -154230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开关面板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矩形标注 30"/>
            <p:cNvSpPr/>
            <p:nvPr/>
          </p:nvSpPr>
          <p:spPr>
            <a:xfrm>
              <a:off x="467544" y="2739787"/>
              <a:ext cx="1512168" cy="689213"/>
            </a:xfrm>
            <a:prstGeom prst="wedgeRectCallout">
              <a:avLst>
                <a:gd name="adj1" fmla="val 110299"/>
                <a:gd name="adj2" fmla="val -140175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1.16</a:t>
              </a:r>
              <a:r>
                <a:rPr lang="zh-CN" altLang="en-US" sz="1600" dirty="0" smtClean="0">
                  <a:solidFill>
                    <a:schemeClr val="tx1"/>
                  </a:solidFill>
                </a:rPr>
                <a:t>米</a:t>
              </a:r>
              <a:r>
                <a:rPr lang="en-US" altLang="zh-CN" sz="1600" dirty="0" smtClean="0">
                  <a:solidFill>
                    <a:schemeClr val="tx1"/>
                  </a:solidFill>
                </a:rPr>
                <a:t>T8ELD</a:t>
              </a:r>
              <a:r>
                <a:rPr lang="zh-CN" altLang="en-US" sz="1600" dirty="0" smtClean="0">
                  <a:solidFill>
                    <a:schemeClr val="tx1"/>
                  </a:solidFill>
                </a:rPr>
                <a:t>灯管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0609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790" y="1445386"/>
            <a:ext cx="8936798" cy="4932325"/>
            <a:chOff x="192790" y="1445386"/>
            <a:chExt cx="8936798" cy="493232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66268DE-45D7-E6BC-DB8A-D03D375FE1FA}"/>
                </a:ext>
              </a:extLst>
            </p:cNvPr>
            <p:cNvSpPr/>
            <p:nvPr/>
          </p:nvSpPr>
          <p:spPr>
            <a:xfrm>
              <a:off x="192790" y="1445386"/>
              <a:ext cx="8936798" cy="4932325"/>
            </a:xfrm>
            <a:prstGeom prst="rect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chemeClr val="tx1"/>
                  </a:solidFill>
                </a:rPr>
                <a:t> </a:t>
              </a:r>
              <a:r>
                <a:rPr lang="en-US" altLang="zh-CN" sz="4800" dirty="0" smtClean="0">
                  <a:solidFill>
                    <a:schemeClr val="tx1"/>
                  </a:solidFill>
                </a:rPr>
                <a:t>                  </a:t>
              </a:r>
              <a:endParaRPr lang="en-US" altLang="zh-CN" sz="4800" dirty="0">
                <a:solidFill>
                  <a:schemeClr val="tx1"/>
                </a:solidFill>
              </a:endParaRPr>
            </a:p>
            <a:p>
              <a:pPr algn="ctr"/>
              <a:endParaRPr lang="en-US" altLang="zh-CN" sz="48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2" name="流程图: 资料带 31"/>
            <p:cNvSpPr/>
            <p:nvPr/>
          </p:nvSpPr>
          <p:spPr>
            <a:xfrm>
              <a:off x="2558938" y="1480488"/>
              <a:ext cx="3170285" cy="698536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/>
                <a:t>第</a:t>
              </a:r>
              <a:r>
                <a:rPr lang="en-US" altLang="zh-CN" dirty="0"/>
                <a:t>2/3/4</a:t>
              </a:r>
              <a:r>
                <a:rPr lang="zh-CN" altLang="en-US" dirty="0"/>
                <a:t>岗：装</a:t>
              </a:r>
              <a:r>
                <a:rPr lang="en-US" altLang="zh-CN" dirty="0"/>
                <a:t>VDC</a:t>
              </a:r>
              <a:r>
                <a:rPr lang="zh-CN" altLang="en-US" dirty="0"/>
                <a:t>裸阀岗位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07D837-589E-D4C2-52D3-49AD2E37A71C}"/>
              </a:ext>
            </a:extLst>
          </p:cNvPr>
          <p:cNvGrpSpPr/>
          <p:nvPr/>
        </p:nvGrpSpPr>
        <p:grpSpPr>
          <a:xfrm flipH="1" flipV="1">
            <a:off x="207202" y="-1"/>
            <a:ext cx="4288675" cy="6857999"/>
            <a:chOff x="7890505" y="1"/>
            <a:chExt cx="4301497" cy="7830675"/>
          </a:xfrm>
        </p:grpSpPr>
        <p:sp>
          <p:nvSpPr>
            <p:cNvPr id="12" name="任意多边形: 形状 14">
              <a:extLst>
                <a:ext uri="{FF2B5EF4-FFF2-40B4-BE49-F238E27FC236}">
                  <a16:creationId xmlns:a16="http://schemas.microsoft.com/office/drawing/2014/main" xmlns="" id="{A8462FA9-B015-EEA9-2499-56DB1AF871B5}"/>
                </a:ext>
              </a:extLst>
            </p:cNvPr>
            <p:cNvSpPr/>
            <p:nvPr/>
          </p:nvSpPr>
          <p:spPr>
            <a:xfrm flipV="1">
              <a:off x="7890505" y="1404145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5">
              <a:extLst>
                <a:ext uri="{FF2B5EF4-FFF2-40B4-BE49-F238E27FC236}">
                  <a16:creationId xmlns:a16="http://schemas.microsoft.com/office/drawing/2014/main" xmlns="" id="{22509235-8458-E734-707E-6B172614B9C6}"/>
                </a:ext>
              </a:extLst>
            </p:cNvPr>
            <p:cNvSpPr/>
            <p:nvPr/>
          </p:nvSpPr>
          <p:spPr>
            <a:xfrm rot="20869033" flipV="1">
              <a:off x="8728726" y="920531"/>
              <a:ext cx="2835305" cy="6426531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6">
              <a:extLst>
                <a:ext uri="{FF2B5EF4-FFF2-40B4-BE49-F238E27FC236}">
                  <a16:creationId xmlns:a16="http://schemas.microsoft.com/office/drawing/2014/main" xmlns="" id="{4254DD22-A6E0-FDBC-9279-9E6CD3067D24}"/>
                </a:ext>
              </a:extLst>
            </p:cNvPr>
            <p:cNvSpPr/>
            <p:nvPr/>
          </p:nvSpPr>
          <p:spPr>
            <a:xfrm>
              <a:off x="8523516" y="1"/>
              <a:ext cx="3668486" cy="7830675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947" y="188638"/>
            <a:ext cx="930242" cy="1008113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2699792" y="1793540"/>
            <a:ext cx="6109775" cy="4584171"/>
            <a:chOff x="826316" y="1005913"/>
            <a:chExt cx="7023815" cy="4584171"/>
          </a:xfrm>
        </p:grpSpPr>
        <p:pic>
          <p:nvPicPr>
            <p:cNvPr id="21" name="Picture 4" descr="C:\Users\Administrator\AppData\Local\Temp\企业微信截图_17503113883912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27784" y="1858897"/>
              <a:ext cx="3004982" cy="37311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3" name="组合 32"/>
            <p:cNvGrpSpPr/>
            <p:nvPr/>
          </p:nvGrpSpPr>
          <p:grpSpPr>
            <a:xfrm>
              <a:off x="826316" y="1005913"/>
              <a:ext cx="7023815" cy="4380231"/>
              <a:chOff x="826316" y="1005913"/>
              <a:chExt cx="7023815" cy="4380231"/>
            </a:xfrm>
          </p:grpSpPr>
          <p:pic>
            <p:nvPicPr>
              <p:cNvPr id="36" name="Picture 6" descr="C:\Users\Administrator\AppData\Local\Temp\企业微信截图_17503115584498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26316" y="2636912"/>
                <a:ext cx="1801468" cy="1985583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7" name="组合 36"/>
              <p:cNvGrpSpPr/>
              <p:nvPr/>
            </p:nvGrpSpPr>
            <p:grpSpPr>
              <a:xfrm>
                <a:off x="1385211" y="1005913"/>
                <a:ext cx="6464920" cy="4380231"/>
                <a:chOff x="867682" y="-341124"/>
                <a:chExt cx="7184935" cy="5642332"/>
              </a:xfrm>
            </p:grpSpPr>
            <p:sp>
              <p:nvSpPr>
                <p:cNvPr id="38" name="矩形标注 37"/>
                <p:cNvSpPr/>
                <p:nvPr/>
              </p:nvSpPr>
              <p:spPr>
                <a:xfrm>
                  <a:off x="6318549" y="404664"/>
                  <a:ext cx="1637829" cy="576065"/>
                </a:xfrm>
                <a:prstGeom prst="wedgeRectCallout">
                  <a:avLst>
                    <a:gd name="adj1" fmla="val -163794"/>
                    <a:gd name="adj2" fmla="val 237691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资料看板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39" name="矩形标注 38"/>
                <p:cNvSpPr/>
                <p:nvPr/>
              </p:nvSpPr>
              <p:spPr>
                <a:xfrm>
                  <a:off x="6764223" y="2108929"/>
                  <a:ext cx="1224136" cy="576065"/>
                </a:xfrm>
                <a:prstGeom prst="wedgeRectCallout">
                  <a:avLst>
                    <a:gd name="adj1" fmla="val -222739"/>
                    <a:gd name="adj2" fmla="val 173375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后档板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0" name="矩形标注 39"/>
                <p:cNvSpPr/>
                <p:nvPr/>
              </p:nvSpPr>
              <p:spPr>
                <a:xfrm>
                  <a:off x="6732240" y="1340768"/>
                  <a:ext cx="1224136" cy="576065"/>
                </a:xfrm>
                <a:prstGeom prst="wedgeRectCallout">
                  <a:avLst>
                    <a:gd name="adj1" fmla="val -245252"/>
                    <a:gd name="adj2" fmla="val 250593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斜物料架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1" name="矩形标注 40"/>
                <p:cNvSpPr/>
                <p:nvPr/>
              </p:nvSpPr>
              <p:spPr>
                <a:xfrm>
                  <a:off x="6788269" y="3684385"/>
                  <a:ext cx="1224136" cy="576065"/>
                </a:xfrm>
                <a:prstGeom prst="wedgeRectCallout">
                  <a:avLst>
                    <a:gd name="adj1" fmla="val -295209"/>
                    <a:gd name="adj2" fmla="val -70311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防静电桌面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2" name="矩形标注 41"/>
                <p:cNvSpPr/>
                <p:nvPr/>
              </p:nvSpPr>
              <p:spPr>
                <a:xfrm>
                  <a:off x="6788269" y="4725143"/>
                  <a:ext cx="1224136" cy="576065"/>
                </a:xfrm>
                <a:prstGeom prst="wedgeRectCallout">
                  <a:avLst>
                    <a:gd name="adj1" fmla="val -208201"/>
                    <a:gd name="adj2" fmla="val -97836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dirty="0" smtClean="0">
                      <a:solidFill>
                        <a:schemeClr val="tx1"/>
                      </a:solidFill>
                    </a:rPr>
                    <a:t>40</a:t>
                  </a:r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*</a:t>
                  </a:r>
                  <a:r>
                    <a:rPr lang="en-US" altLang="zh-CN" dirty="0" smtClean="0">
                      <a:solidFill>
                        <a:schemeClr val="tx1"/>
                      </a:solidFill>
                    </a:rPr>
                    <a:t>40</a:t>
                  </a:r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型材架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3" name="矩形标注 42"/>
                <p:cNvSpPr/>
                <p:nvPr/>
              </p:nvSpPr>
              <p:spPr>
                <a:xfrm>
                  <a:off x="867682" y="782161"/>
                  <a:ext cx="1224136" cy="576065"/>
                </a:xfrm>
                <a:prstGeom prst="wedgeRectCallout">
                  <a:avLst>
                    <a:gd name="adj1" fmla="val -40522"/>
                    <a:gd name="adj2" fmla="val 225217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dirty="0" smtClean="0">
                      <a:solidFill>
                        <a:schemeClr val="tx1"/>
                      </a:solidFill>
                    </a:rPr>
                    <a:t>开关面板</a:t>
                  </a:r>
                  <a:endParaRPr lang="zh-CN" altLang="en-US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44" name="矩形标注 43"/>
                <p:cNvSpPr/>
                <p:nvPr/>
              </p:nvSpPr>
              <p:spPr>
                <a:xfrm>
                  <a:off x="5889592" y="-341124"/>
                  <a:ext cx="2163025" cy="689213"/>
                </a:xfrm>
                <a:prstGeom prst="wedgeRectCallout">
                  <a:avLst>
                    <a:gd name="adj1" fmla="val -170205"/>
                    <a:gd name="adj2" fmla="val 250925"/>
                  </a:avLst>
                </a:prstGeom>
                <a:solidFill>
                  <a:schemeClr val="tx2">
                    <a:lumMod val="40000"/>
                    <a:lumOff val="60000"/>
                  </a:schemeClr>
                </a:solidFill>
                <a:ln>
                  <a:solidFill>
                    <a:srgbClr val="00B0F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altLang="zh-CN" sz="1600" dirty="0" smtClean="0">
                      <a:solidFill>
                        <a:schemeClr val="tx1"/>
                      </a:solidFill>
                    </a:rPr>
                    <a:t>1.16</a:t>
                  </a:r>
                  <a:r>
                    <a:rPr lang="zh-CN" altLang="en-US" sz="1600" dirty="0" smtClean="0">
                      <a:solidFill>
                        <a:schemeClr val="tx1"/>
                      </a:solidFill>
                    </a:rPr>
                    <a:t>米</a:t>
                  </a:r>
                  <a:r>
                    <a:rPr lang="en-US" altLang="zh-CN" sz="1600" dirty="0" smtClean="0">
                      <a:solidFill>
                        <a:schemeClr val="tx1"/>
                      </a:solidFill>
                    </a:rPr>
                    <a:t>T8ELD</a:t>
                  </a:r>
                  <a:r>
                    <a:rPr lang="zh-CN" altLang="en-US" sz="1600" dirty="0" smtClean="0">
                      <a:solidFill>
                        <a:schemeClr val="tx1"/>
                      </a:solidFill>
                    </a:rPr>
                    <a:t>灯管</a:t>
                  </a:r>
                  <a:endParaRPr lang="zh-CN" altLang="en-US" sz="1600" dirty="0">
                    <a:solidFill>
                      <a:schemeClr val="tx1"/>
                    </a:solidFill>
                  </a:endParaRPr>
                </a:p>
              </p:txBody>
            </p:sp>
          </p:grpSp>
        </p:grpSp>
        <p:sp>
          <p:nvSpPr>
            <p:cNvPr id="34" name="矩形标注 33"/>
            <p:cNvSpPr/>
            <p:nvPr/>
          </p:nvSpPr>
          <p:spPr>
            <a:xfrm>
              <a:off x="1774470" y="4175288"/>
              <a:ext cx="1101463" cy="447208"/>
            </a:xfrm>
            <a:prstGeom prst="wedgeRectCallout">
              <a:avLst>
                <a:gd name="adj1" fmla="val -12003"/>
                <a:gd name="adj2" fmla="val -19231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埋线曹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5" name="矩形标注 34"/>
            <p:cNvSpPr/>
            <p:nvPr/>
          </p:nvSpPr>
          <p:spPr>
            <a:xfrm>
              <a:off x="971600" y="4715332"/>
              <a:ext cx="1101463" cy="670812"/>
            </a:xfrm>
            <a:prstGeom prst="wedgeRectCallout">
              <a:avLst>
                <a:gd name="adj1" fmla="val 49702"/>
                <a:gd name="adj2" fmla="val -262216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4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孔工业插排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767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2790" y="1445386"/>
            <a:ext cx="8936798" cy="4932325"/>
            <a:chOff x="192790" y="1445386"/>
            <a:chExt cx="8936798" cy="4932325"/>
          </a:xfrm>
        </p:grpSpPr>
        <p:sp>
          <p:nvSpPr>
            <p:cNvPr id="17" name="矩形 16">
              <a:extLst>
                <a:ext uri="{FF2B5EF4-FFF2-40B4-BE49-F238E27FC236}">
                  <a16:creationId xmlns:a16="http://schemas.microsoft.com/office/drawing/2014/main" xmlns="" id="{166268DE-45D7-E6BC-DB8A-D03D375FE1FA}"/>
                </a:ext>
              </a:extLst>
            </p:cNvPr>
            <p:cNvSpPr/>
            <p:nvPr/>
          </p:nvSpPr>
          <p:spPr>
            <a:xfrm>
              <a:off x="192790" y="1445386"/>
              <a:ext cx="8936798" cy="4932325"/>
            </a:xfrm>
            <a:prstGeom prst="rect">
              <a:avLst/>
            </a:prstGeom>
            <a:solidFill>
              <a:srgbClr val="00B0F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800" dirty="0">
                  <a:solidFill>
                    <a:schemeClr val="tx1"/>
                  </a:solidFill>
                </a:rPr>
                <a:t> </a:t>
              </a:r>
              <a:r>
                <a:rPr lang="en-US" altLang="zh-CN" sz="4800" dirty="0" smtClean="0">
                  <a:solidFill>
                    <a:schemeClr val="tx1"/>
                  </a:solidFill>
                </a:rPr>
                <a:t>                  </a:t>
              </a:r>
              <a:endParaRPr lang="en-US" altLang="zh-CN" sz="4800" dirty="0">
                <a:solidFill>
                  <a:schemeClr val="tx1"/>
                </a:solidFill>
              </a:endParaRPr>
            </a:p>
            <a:p>
              <a:pPr algn="ctr"/>
              <a:endParaRPr lang="en-US" altLang="zh-CN" sz="4800" dirty="0" smtClean="0">
                <a:solidFill>
                  <a:schemeClr val="tx1"/>
                </a:solidFill>
              </a:endParaRPr>
            </a:p>
          </p:txBody>
        </p:sp>
        <p:sp>
          <p:nvSpPr>
            <p:cNvPr id="32" name="流程图: 资料带 31"/>
            <p:cNvSpPr/>
            <p:nvPr/>
          </p:nvSpPr>
          <p:spPr>
            <a:xfrm>
              <a:off x="2558938" y="1480488"/>
              <a:ext cx="3170285" cy="698536"/>
            </a:xfrm>
            <a:prstGeom prst="flowChartPunchedTap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第</a:t>
              </a:r>
              <a:r>
                <a:rPr lang="en-US" altLang="zh-CN" dirty="0" smtClean="0"/>
                <a:t>5</a:t>
              </a:r>
              <a:r>
                <a:rPr lang="zh-CN" altLang="en-US" dirty="0" smtClean="0"/>
                <a:t>岗：预留测试气密岗位</a:t>
              </a:r>
              <a:endParaRPr lang="zh-CN" altLang="en-US" dirty="0"/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A307D837-589E-D4C2-52D3-49AD2E37A71C}"/>
              </a:ext>
            </a:extLst>
          </p:cNvPr>
          <p:cNvGrpSpPr/>
          <p:nvPr/>
        </p:nvGrpSpPr>
        <p:grpSpPr>
          <a:xfrm flipH="1" flipV="1">
            <a:off x="207202" y="-1"/>
            <a:ext cx="4288675" cy="6857999"/>
            <a:chOff x="7890505" y="1"/>
            <a:chExt cx="4301497" cy="7830675"/>
          </a:xfrm>
        </p:grpSpPr>
        <p:sp>
          <p:nvSpPr>
            <p:cNvPr id="12" name="任意多边形: 形状 14">
              <a:extLst>
                <a:ext uri="{FF2B5EF4-FFF2-40B4-BE49-F238E27FC236}">
                  <a16:creationId xmlns:a16="http://schemas.microsoft.com/office/drawing/2014/main" xmlns="" id="{A8462FA9-B015-EEA9-2499-56DB1AF871B5}"/>
                </a:ext>
              </a:extLst>
            </p:cNvPr>
            <p:cNvSpPr/>
            <p:nvPr/>
          </p:nvSpPr>
          <p:spPr>
            <a:xfrm flipV="1">
              <a:off x="7890505" y="1404145"/>
              <a:ext cx="3751482" cy="6426530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5">
              <a:extLst>
                <a:ext uri="{FF2B5EF4-FFF2-40B4-BE49-F238E27FC236}">
                  <a16:creationId xmlns:a16="http://schemas.microsoft.com/office/drawing/2014/main" xmlns="" id="{22509235-8458-E734-707E-6B172614B9C6}"/>
                </a:ext>
              </a:extLst>
            </p:cNvPr>
            <p:cNvSpPr/>
            <p:nvPr/>
          </p:nvSpPr>
          <p:spPr>
            <a:xfrm rot="20869033" flipV="1">
              <a:off x="8728726" y="920531"/>
              <a:ext cx="2835305" cy="6426531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任意多边形: 形状 16">
              <a:extLst>
                <a:ext uri="{FF2B5EF4-FFF2-40B4-BE49-F238E27FC236}">
                  <a16:creationId xmlns:a16="http://schemas.microsoft.com/office/drawing/2014/main" xmlns="" id="{4254DD22-A6E0-FDBC-9279-9E6CD3067D24}"/>
                </a:ext>
              </a:extLst>
            </p:cNvPr>
            <p:cNvSpPr/>
            <p:nvPr/>
          </p:nvSpPr>
          <p:spPr>
            <a:xfrm>
              <a:off x="8523516" y="1"/>
              <a:ext cx="3668486" cy="7830675"/>
            </a:xfrm>
            <a:custGeom>
              <a:avLst/>
              <a:gdLst>
                <a:gd name="connsiteX0" fmla="*/ 0 w 3668486"/>
                <a:gd name="connsiteY0" fmla="*/ 0 h 6858000"/>
                <a:gd name="connsiteX1" fmla="*/ 3668486 w 3668486"/>
                <a:gd name="connsiteY1" fmla="*/ 0 h 6858000"/>
                <a:gd name="connsiteX2" fmla="*/ 3668486 w 3668486"/>
                <a:gd name="connsiteY2" fmla="*/ 6858000 h 6858000"/>
                <a:gd name="connsiteX3" fmla="*/ 2592838 w 3668486"/>
                <a:gd name="connsiteY3" fmla="*/ 6858000 h 6858000"/>
                <a:gd name="connsiteX4" fmla="*/ 2602803 w 3668486"/>
                <a:gd name="connsiteY4" fmla="*/ 6814919 h 6858000"/>
                <a:gd name="connsiteX5" fmla="*/ 2753901 w 3668486"/>
                <a:gd name="connsiteY5" fmla="*/ 5342469 h 6858000"/>
                <a:gd name="connsiteX6" fmla="*/ 35244 w 3668486"/>
                <a:gd name="connsiteY6" fmla="*/ 31673 h 6858000"/>
                <a:gd name="connsiteX7" fmla="*/ 0 w 3668486"/>
                <a:gd name="connsiteY7" fmla="*/ 12113 h 6858000"/>
                <a:gd name="connsiteX8" fmla="*/ 0 w 3668486"/>
                <a:gd name="connsiteY8" fmla="*/ 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668486" h="6858000">
                  <a:moveTo>
                    <a:pt x="0" y="0"/>
                  </a:moveTo>
                  <a:lnTo>
                    <a:pt x="3668486" y="0"/>
                  </a:lnTo>
                  <a:lnTo>
                    <a:pt x="3668486" y="6858000"/>
                  </a:lnTo>
                  <a:lnTo>
                    <a:pt x="2592838" y="6858000"/>
                  </a:lnTo>
                  <a:lnTo>
                    <a:pt x="2602803" y="6814919"/>
                  </a:lnTo>
                  <a:cubicBezTo>
                    <a:pt x="2701441" y="6344286"/>
                    <a:pt x="2753901" y="5850898"/>
                    <a:pt x="2753901" y="5342469"/>
                  </a:cubicBezTo>
                  <a:cubicBezTo>
                    <a:pt x="2753901" y="3003695"/>
                    <a:pt x="1643848" y="983200"/>
                    <a:pt x="35244" y="31673"/>
                  </a:cubicBezTo>
                  <a:lnTo>
                    <a:pt x="0" y="121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9947" y="188638"/>
            <a:ext cx="930242" cy="1008113"/>
          </a:xfrm>
          <a:prstGeom prst="rect">
            <a:avLst/>
          </a:prstGeom>
        </p:spPr>
      </p:pic>
      <p:grpSp>
        <p:nvGrpSpPr>
          <p:cNvPr id="24" name="组合 23"/>
          <p:cNvGrpSpPr/>
          <p:nvPr/>
        </p:nvGrpSpPr>
        <p:grpSpPr>
          <a:xfrm>
            <a:off x="3563888" y="2479902"/>
            <a:ext cx="3874413" cy="3633452"/>
            <a:chOff x="1534933" y="1254138"/>
            <a:chExt cx="5612838" cy="4670897"/>
          </a:xfrm>
        </p:grpSpPr>
        <p:pic>
          <p:nvPicPr>
            <p:cNvPr id="25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19966" y="1254138"/>
              <a:ext cx="2927805" cy="467089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Picture 4" descr="C:\Users\Administrator\AppData\Local\Temp\企业微信截图_17503136621604.pn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741" b="5161"/>
            <a:stretch/>
          </p:blipFill>
          <p:spPr bwMode="auto">
            <a:xfrm>
              <a:off x="1534933" y="2601647"/>
              <a:ext cx="2732552" cy="332338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3115890" y="2304697"/>
            <a:ext cx="5718735" cy="3801264"/>
            <a:chOff x="1656759" y="404664"/>
            <a:chExt cx="6355646" cy="4896544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28" name="矩形标注 27"/>
            <p:cNvSpPr/>
            <p:nvPr/>
          </p:nvSpPr>
          <p:spPr>
            <a:xfrm>
              <a:off x="6732240" y="404664"/>
              <a:ext cx="1224136" cy="576065"/>
            </a:xfrm>
            <a:prstGeom prst="wedgeRectCallout">
              <a:avLst>
                <a:gd name="adj1" fmla="val -169726"/>
                <a:gd name="adj2" fmla="val 197277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资料看板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29" name="矩形标注 28"/>
            <p:cNvSpPr/>
            <p:nvPr/>
          </p:nvSpPr>
          <p:spPr>
            <a:xfrm>
              <a:off x="6732239" y="2097652"/>
              <a:ext cx="1224136" cy="576065"/>
            </a:xfrm>
            <a:prstGeom prst="wedgeRectCallout">
              <a:avLst>
                <a:gd name="adj1" fmla="val -167661"/>
                <a:gd name="adj2" fmla="val 94733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后档板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0" name="矩形标注 29"/>
            <p:cNvSpPr/>
            <p:nvPr/>
          </p:nvSpPr>
          <p:spPr>
            <a:xfrm>
              <a:off x="6732240" y="1340768"/>
              <a:ext cx="1224136" cy="576065"/>
            </a:xfrm>
            <a:prstGeom prst="wedgeRectCallout">
              <a:avLst>
                <a:gd name="adj1" fmla="val -171814"/>
                <a:gd name="adj2" fmla="val 140494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上置物板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31" name="矩形标注 30"/>
            <p:cNvSpPr/>
            <p:nvPr/>
          </p:nvSpPr>
          <p:spPr>
            <a:xfrm>
              <a:off x="6788269" y="3684385"/>
              <a:ext cx="1224136" cy="576065"/>
            </a:xfrm>
            <a:prstGeom prst="wedgeRectCallout">
              <a:avLst>
                <a:gd name="adj1" fmla="val -149309"/>
                <a:gd name="adj2" fmla="val -104389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>
                  <a:solidFill>
                    <a:schemeClr val="tx1"/>
                  </a:solidFill>
                </a:rPr>
                <a:t>防静电桌面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矩形标注 44"/>
            <p:cNvSpPr/>
            <p:nvPr/>
          </p:nvSpPr>
          <p:spPr>
            <a:xfrm>
              <a:off x="6788269" y="4725143"/>
              <a:ext cx="1224136" cy="576065"/>
            </a:xfrm>
            <a:prstGeom prst="wedgeRectCallout">
              <a:avLst>
                <a:gd name="adj1" fmla="val -100971"/>
                <a:gd name="adj2" fmla="val -165555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chemeClr val="tx1"/>
                  </a:solidFill>
                </a:rPr>
                <a:t>40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*</a:t>
              </a:r>
              <a:r>
                <a:rPr lang="en-US" altLang="zh-CN" dirty="0" smtClean="0">
                  <a:solidFill>
                    <a:schemeClr val="tx1"/>
                  </a:solidFill>
                </a:rPr>
                <a:t>40</a:t>
              </a:r>
              <a:r>
                <a:rPr lang="zh-CN" altLang="en-US" dirty="0" smtClean="0">
                  <a:solidFill>
                    <a:schemeClr val="tx1"/>
                  </a:solidFill>
                </a:rPr>
                <a:t>型材架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6" name="矩形标注 45"/>
            <p:cNvSpPr/>
            <p:nvPr/>
          </p:nvSpPr>
          <p:spPr>
            <a:xfrm>
              <a:off x="1656759" y="630352"/>
              <a:ext cx="1512168" cy="689213"/>
            </a:xfrm>
            <a:prstGeom prst="wedgeRectCallout">
              <a:avLst>
                <a:gd name="adj1" fmla="val 47547"/>
                <a:gd name="adj2" fmla="val 164744"/>
              </a:avLst>
            </a:prstGeom>
            <a:grpFill/>
            <a:ln>
              <a:solidFill>
                <a:srgbClr val="00B0F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600" dirty="0" smtClean="0">
                  <a:solidFill>
                    <a:schemeClr val="tx1"/>
                  </a:solidFill>
                </a:rPr>
                <a:t>1.16</a:t>
              </a:r>
              <a:r>
                <a:rPr lang="zh-CN" altLang="en-US" sz="1600" dirty="0" smtClean="0">
                  <a:solidFill>
                    <a:schemeClr val="tx1"/>
                  </a:solidFill>
                </a:rPr>
                <a:t>米</a:t>
              </a:r>
              <a:r>
                <a:rPr lang="en-US" altLang="zh-CN" sz="1600" dirty="0" smtClean="0">
                  <a:solidFill>
                    <a:schemeClr val="tx1"/>
                  </a:solidFill>
                </a:rPr>
                <a:t>T8LED</a:t>
              </a:r>
              <a:r>
                <a:rPr lang="zh-CN" altLang="en-US" sz="1600" dirty="0" smtClean="0">
                  <a:solidFill>
                    <a:schemeClr val="tx1"/>
                  </a:solidFill>
                </a:rPr>
                <a:t>灯管</a:t>
              </a:r>
              <a:endParaRPr lang="zh-CN" altLang="en-US" sz="1600" dirty="0">
                <a:solidFill>
                  <a:schemeClr val="tx1"/>
                </a:solidFill>
              </a:endParaRPr>
            </a:p>
          </p:txBody>
        </p:sp>
      </p:grpSp>
      <p:sp>
        <p:nvSpPr>
          <p:cNvPr id="47" name="矩形标注 46"/>
          <p:cNvSpPr/>
          <p:nvPr/>
        </p:nvSpPr>
        <p:spPr>
          <a:xfrm>
            <a:off x="2074995" y="4121459"/>
            <a:ext cx="1101463" cy="447208"/>
          </a:xfrm>
          <a:prstGeom prst="wedgeRectCallout">
            <a:avLst>
              <a:gd name="adj1" fmla="val 146225"/>
              <a:gd name="adj2" fmla="val 209637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埋线曹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8" name="矩形标注 47"/>
          <p:cNvSpPr/>
          <p:nvPr/>
        </p:nvSpPr>
        <p:spPr>
          <a:xfrm>
            <a:off x="2074995" y="4757540"/>
            <a:ext cx="1101463" cy="447208"/>
          </a:xfrm>
          <a:prstGeom prst="wedgeRectCallout">
            <a:avLst>
              <a:gd name="adj1" fmla="val 201368"/>
              <a:gd name="adj2" fmla="val 50385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tx1"/>
                </a:solidFill>
              </a:rPr>
              <a:t>6</a:t>
            </a:r>
            <a:r>
              <a:rPr lang="zh-CN" altLang="en-US" dirty="0" smtClean="0">
                <a:solidFill>
                  <a:schemeClr val="tx1"/>
                </a:solidFill>
              </a:rPr>
              <a:t>孔工业插排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9" name="矩形标注 48"/>
          <p:cNvSpPr/>
          <p:nvPr/>
        </p:nvSpPr>
        <p:spPr>
          <a:xfrm>
            <a:off x="2299219" y="3080910"/>
            <a:ext cx="958125" cy="447208"/>
          </a:xfrm>
          <a:prstGeom prst="wedgeRectCallout">
            <a:avLst>
              <a:gd name="adj1" fmla="val 225905"/>
              <a:gd name="adj2" fmla="val 318932"/>
            </a:avLst>
          </a:prstGeom>
          <a:solidFill>
            <a:schemeClr val="tx2">
              <a:lumMod val="40000"/>
              <a:lumOff val="60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>
                <a:solidFill>
                  <a:schemeClr val="tx1"/>
                </a:solidFill>
              </a:rPr>
              <a:t>开关面板</a:t>
            </a:r>
            <a:endParaRPr lang="zh-CN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35563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184</Words>
  <Application>Microsoft Office PowerPoint</Application>
  <PresentationFormat>全屏显示(4:3)</PresentationFormat>
  <Paragraphs>46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18</cp:revision>
  <dcterms:created xsi:type="dcterms:W3CDTF">2025-06-19T05:14:35Z</dcterms:created>
  <dcterms:modified xsi:type="dcterms:W3CDTF">2025-06-19T07:20:23Z</dcterms:modified>
</cp:coreProperties>
</file>