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29" r:id="rId2"/>
    <p:sldId id="333" r:id="rId3"/>
    <p:sldId id="387" r:id="rId4"/>
    <p:sldId id="469" r:id="rId5"/>
    <p:sldId id="447" r:id="rId6"/>
    <p:sldId id="461" r:id="rId7"/>
    <p:sldId id="472" r:id="rId8"/>
    <p:sldId id="467" r:id="rId9"/>
    <p:sldId id="454" r:id="rId10"/>
    <p:sldId id="458" r:id="rId11"/>
    <p:sldId id="462" r:id="rId12"/>
    <p:sldId id="463" r:id="rId13"/>
    <p:sldId id="470" r:id="rId14"/>
    <p:sldId id="464" r:id="rId15"/>
    <p:sldId id="465" r:id="rId16"/>
    <p:sldId id="466" r:id="rId17"/>
    <p:sldId id="468" r:id="rId18"/>
    <p:sldId id="471" r:id="rId19"/>
    <p:sldId id="351" r:id="rId20"/>
  </p:sldIdLst>
  <p:sldSz cx="12190413" cy="6858000"/>
  <p:notesSz cx="9866313" cy="673576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22">
          <p15:clr>
            <a:srgbClr val="A4A3A4"/>
          </p15:clr>
        </p15:guide>
        <p15:guide id="2" pos="31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919"/>
    <a:srgbClr val="0000FF"/>
    <a:srgbClr val="10F82C"/>
    <a:srgbClr val="998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28" autoAdjust="0"/>
    <p:restoredTop sz="86417" autoAdjust="0"/>
  </p:normalViewPr>
  <p:slideViewPr>
    <p:cSldViewPr>
      <p:cViewPr varScale="1">
        <p:scale>
          <a:sx n="116" d="100"/>
          <a:sy n="116" d="100"/>
        </p:scale>
        <p:origin x="642" y="96"/>
      </p:cViewPr>
      <p:guideLst>
        <p:guide orient="horz" pos="2160"/>
        <p:guide pos="28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1440" y="-90"/>
      </p:cViewPr>
      <p:guideLst>
        <p:guide orient="horz" pos="2122"/>
        <p:guide pos="31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16537-AB4F-4068-B728-D8DC9FBDCB50}" type="datetimeFigureOut">
              <a:rPr lang="zh-CN" altLang="en-US" smtClean="0"/>
              <a:pPr/>
              <a:t>2025/7/2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08D40-7BC8-4744-A42E-68B5548F88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078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33E0BB9-4548-40C8-BA3B-A624A0D082BB}" type="datetimeFigureOut">
              <a:rPr lang="zh-CN" altLang="en-US"/>
              <a:pPr>
                <a:defRPr/>
              </a:pPr>
              <a:t>2025/7/2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4825"/>
            <a:ext cx="4491037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82DD672-220D-474D-9C43-C27A5F691E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7124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87638" y="504825"/>
            <a:ext cx="4491037" cy="2527300"/>
          </a:xfrm>
          <a:ln/>
        </p:spPr>
      </p:sp>
      <p:sp>
        <p:nvSpPr>
          <p:cNvPr id="13619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itchFamily="34" charset="0"/>
            </a:endParaRPr>
          </a:p>
        </p:txBody>
      </p:sp>
      <p:sp>
        <p:nvSpPr>
          <p:cNvPr id="1361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9FCA956-FCF2-4C3B-8BB9-40BEACDB7C6C}" type="slidenum">
              <a:rPr lang="en-US" altLang="zh-CN" smtClean="0">
                <a:latin typeface="Arial" pitchFamily="34" charset="0"/>
              </a:rPr>
              <a:pPr/>
              <a:t>1</a:t>
            </a:fld>
            <a:endParaRPr lang="en-US" altLang="zh-C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085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7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DD672-220D-474D-9C43-C27A5F691E81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346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7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00" dirty="0">
              <a:solidFill>
                <a:srgbClr val="FF0000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DD672-220D-474D-9C43-C27A5F691E81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059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7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00" dirty="0">
              <a:solidFill>
                <a:srgbClr val="FF0000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DD672-220D-474D-9C43-C27A5F691E81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220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7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00" dirty="0">
              <a:solidFill>
                <a:srgbClr val="FF0000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DD672-220D-474D-9C43-C27A5F691E81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040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7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00" dirty="0">
              <a:solidFill>
                <a:srgbClr val="FF0000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DD672-220D-474D-9C43-C27A5F691E81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70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7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00" dirty="0">
              <a:solidFill>
                <a:srgbClr val="FF0000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DD672-220D-474D-9C43-C27A5F691E81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172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7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00" dirty="0">
              <a:solidFill>
                <a:srgbClr val="FF0000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DD672-220D-474D-9C43-C27A5F691E81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354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7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00" dirty="0">
              <a:solidFill>
                <a:srgbClr val="FF0000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DD672-220D-474D-9C43-C27A5F691E81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410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5" y="547094"/>
            <a:ext cx="12190413" cy="1587"/>
          </a:xfrm>
          <a:prstGeom prst="line">
            <a:avLst/>
          </a:prstGeom>
          <a:ln cmpd="sng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/>
        </p:nvCxnSpPr>
        <p:spPr>
          <a:xfrm>
            <a:off x="5" y="6595764"/>
            <a:ext cx="12190413" cy="1588"/>
          </a:xfrm>
          <a:prstGeom prst="line">
            <a:avLst/>
          </a:prstGeom>
          <a:ln cmpd="sng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8E6B1-CD91-4303-850B-B62819B57EF1}" type="datetimeFigureOut">
              <a:rPr lang="zh-CN" altLang="en-US"/>
              <a:pPr>
                <a:defRPr/>
              </a:pPr>
              <a:t>2025/7/2</a:t>
            </a:fld>
            <a:endParaRPr lang="zh-CN" altLang="en-US" dirty="0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 dirty="0"/>
          </a:p>
        </p:txBody>
      </p:sp>
      <p:pic>
        <p:nvPicPr>
          <p:cNvPr id="9" name="Picture 7" descr="公司全称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759508" y="44627"/>
            <a:ext cx="3312369" cy="46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灯片编号占位符 3"/>
          <p:cNvSpPr txBox="1">
            <a:spLocks/>
          </p:cNvSpPr>
          <p:nvPr userDrawn="1"/>
        </p:nvSpPr>
        <p:spPr>
          <a:xfrm>
            <a:off x="9047534" y="6525347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379AD9D7-DD06-4573-98D3-F9AAF1DD7A61}" type="slidenum">
              <a:rPr lang="zh-CN" altLang="en-US" smtClean="0">
                <a:latin typeface="微软雅黑" pitchFamily="34" charset="-122"/>
                <a:ea typeface="微软雅黑" pitchFamily="34" charset="-122"/>
              </a:rPr>
              <a:pPr>
                <a:defRPr/>
              </a:pPr>
              <a:t>‹#›</a:t>
            </a:fld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C3B4A-0125-4CC8-83B2-D88E706B3D55}" type="datetimeFigureOut">
              <a:rPr lang="zh-CN" altLang="en-US"/>
              <a:pPr>
                <a:defRPr/>
              </a:pPr>
              <a:t>2025/7/2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CB9AF-88C4-47BF-8910-4532C3CC71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609521" y="274638"/>
            <a:ext cx="1097137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521" y="1600203"/>
            <a:ext cx="109713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4E7755C-E641-44F1-A9E9-0F681158FD38}" type="datetimeFigureOut">
              <a:rPr lang="zh-CN" altLang="en-US"/>
              <a:pPr>
                <a:defRPr/>
              </a:pPr>
              <a:t>2025/7/2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63" y="635635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1653D0D-2066-4047-83A4-4AAF2A1382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3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auto">
          <a:xfrm>
            <a:off x="-5973" y="4083839"/>
            <a:ext cx="12190413" cy="10953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 dirty="0">
              <a:solidFill>
                <a:schemeClr val="bg1"/>
              </a:solidFill>
              <a:ea typeface="黑体" pitchFamily="2" charset="-122"/>
              <a:cs typeface="Arial" charset="0"/>
            </a:endParaRPr>
          </a:p>
        </p:txBody>
      </p:sp>
      <p:sp>
        <p:nvSpPr>
          <p:cNvPr id="1028" name="Rectangle 19"/>
          <p:cNvSpPr>
            <a:spLocks noChangeArrowheads="1"/>
          </p:cNvSpPr>
          <p:nvPr/>
        </p:nvSpPr>
        <p:spPr bwMode="auto">
          <a:xfrm>
            <a:off x="1445807" y="4308992"/>
            <a:ext cx="102698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A6</a:t>
            </a:r>
            <a:r>
              <a:rPr lang="zh-CN" altLang="en-US" sz="3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旋转副驾座椅技术</a:t>
            </a:r>
            <a:r>
              <a:rPr lang="zh-CN" altLang="en-US" sz="3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方案</a:t>
            </a:r>
          </a:p>
        </p:txBody>
      </p:sp>
      <p:graphicFrame>
        <p:nvGraphicFramePr>
          <p:cNvPr id="6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792978"/>
              </p:ext>
            </p:extLst>
          </p:nvPr>
        </p:nvGraphicFramePr>
        <p:xfrm>
          <a:off x="3638078" y="5377762"/>
          <a:ext cx="6628537" cy="1075575"/>
        </p:xfrm>
        <a:graphic>
          <a:graphicData uri="http://schemas.openxmlformats.org/drawingml/2006/table">
            <a:tbl>
              <a:tblPr/>
              <a:tblGrid>
                <a:gridCol w="25081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203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</a:rPr>
                        <a:t>公司  </a:t>
                      </a:r>
                      <a:r>
                        <a:rPr kumimoji="0" lang="en-US" altLang="zh-CN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+mn-cs"/>
                        </a:rPr>
                        <a:t>Company</a:t>
                      </a:r>
                    </a:p>
                  </a:txBody>
                  <a:tcPr marL="112537" marR="112537" marT="60978" marB="6097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+mn-cs"/>
                        </a:rPr>
                        <a:t>北京光华荣昌汽车部件有限公司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</a:endParaRPr>
                    </a:p>
                  </a:txBody>
                  <a:tcPr marL="112537" marR="112537" marT="60978" marB="6097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5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</a:rPr>
                        <a:t>版本号 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</a:rPr>
                        <a:t>Version</a:t>
                      </a:r>
                    </a:p>
                  </a:txBody>
                  <a:tcPr marL="112537" marR="112537" marT="60978" marB="6097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</a:rPr>
                        <a:t>V1.1</a:t>
                      </a:r>
                      <a:endParaRPr kumimoji="0" lang="en-US" altLang="zh-CN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</a:endParaRPr>
                    </a:p>
                  </a:txBody>
                  <a:tcPr marL="112537" marR="112537" marT="60978" marB="6097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9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</a:rPr>
                        <a:t>日期 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</a:rPr>
                        <a:t>Date</a:t>
                      </a:r>
                    </a:p>
                  </a:txBody>
                  <a:tcPr marL="112537" marR="112537" marT="60978" marB="6097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</a:rPr>
                        <a:t>20250312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</a:endParaRPr>
                    </a:p>
                  </a:txBody>
                  <a:tcPr marL="112537" marR="112537" marT="60978" marB="6097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621692"/>
              </p:ext>
            </p:extLst>
          </p:nvPr>
        </p:nvGraphicFramePr>
        <p:xfrm>
          <a:off x="841376" y="332658"/>
          <a:ext cx="10874279" cy="3714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1" name="Picture" r:id="rId4" imgW="5419048" imgH="2466667" progId="StaticDib">
                  <p:embed/>
                </p:oleObj>
              </mc:Choice>
              <mc:Fallback>
                <p:oleObj name="Picture" r:id="rId4" imgW="5419048" imgH="2466667" progId="StaticDib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70000" contrast="-7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6" y="332658"/>
                        <a:ext cx="10874279" cy="371438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310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540" y="116635"/>
            <a:ext cx="5280395" cy="404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"/>
          </a:effectLst>
        </p:spPr>
        <p:txBody>
          <a:bodyPr wrap="none" anchor="ctr"/>
          <a:lstStyle/>
          <a:p>
            <a:pPr eaLnBrk="1" hangingPunct="1"/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二、产品技术方案</a:t>
            </a:r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方正兰亭黑_GBK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366" y="1001559"/>
            <a:ext cx="4080639" cy="52544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34966" y="65207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荣昌方案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327454" y="60508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客户要求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577" y="1340768"/>
            <a:ext cx="3611091" cy="49882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r="25281"/>
          <a:stretch/>
        </p:blipFill>
        <p:spPr>
          <a:xfrm>
            <a:off x="58838" y="799649"/>
            <a:ext cx="305320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1794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3333"/>
          <a:stretch/>
        </p:blipFill>
        <p:spPr>
          <a:xfrm>
            <a:off x="190550" y="548680"/>
            <a:ext cx="7488831" cy="6193937"/>
          </a:xfrm>
          <a:prstGeom prst="rect">
            <a:avLst/>
          </a:prstGeom>
        </p:spPr>
      </p:pic>
      <p:sp>
        <p:nvSpPr>
          <p:cNvPr id="5" name="矩形标注 4"/>
          <p:cNvSpPr/>
          <p:nvPr/>
        </p:nvSpPr>
        <p:spPr>
          <a:xfrm>
            <a:off x="1322226" y="2015380"/>
            <a:ext cx="1872208" cy="648072"/>
          </a:xfrm>
          <a:prstGeom prst="wedgeRectCallout">
            <a:avLst>
              <a:gd name="adj1" fmla="val 34768"/>
              <a:gd name="adj2" fmla="val 14200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/>
              <a:t>方案一：</a:t>
            </a:r>
            <a:r>
              <a:rPr lang="en-US" altLang="zh-CN" sz="1400" dirty="0" smtClean="0"/>
              <a:t>4.0</a:t>
            </a:r>
            <a:r>
              <a:rPr lang="zh-CN" altLang="en-US" sz="1400" dirty="0" smtClean="0"/>
              <a:t>仰角手柄</a:t>
            </a:r>
            <a:endParaRPr lang="zh-CN" altLang="en-US" sz="1400" dirty="0"/>
          </a:p>
        </p:txBody>
      </p:sp>
      <p:sp>
        <p:nvSpPr>
          <p:cNvPr id="6" name="矩形标注 5"/>
          <p:cNvSpPr/>
          <p:nvPr/>
        </p:nvSpPr>
        <p:spPr>
          <a:xfrm>
            <a:off x="3574926" y="2033171"/>
            <a:ext cx="2232248" cy="648072"/>
          </a:xfrm>
          <a:prstGeom prst="wedgeRectCallout">
            <a:avLst>
              <a:gd name="adj1" fmla="val -4393"/>
              <a:gd name="adj2" fmla="val 16107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/>
              <a:t>方案</a:t>
            </a:r>
            <a:r>
              <a:rPr lang="zh-CN" altLang="en-US" sz="1400" dirty="0"/>
              <a:t>二</a:t>
            </a:r>
            <a:r>
              <a:rPr lang="zh-CN" altLang="en-US" sz="1400" dirty="0" smtClean="0"/>
              <a:t>：现状态仰角手柄</a:t>
            </a:r>
            <a:endParaRPr lang="zh-CN" altLang="en-US" sz="1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7214" y="1052736"/>
            <a:ext cx="618760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55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01" r="6729"/>
          <a:stretch/>
        </p:blipFill>
        <p:spPr>
          <a:xfrm>
            <a:off x="262558" y="868363"/>
            <a:ext cx="12165444" cy="5400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79182" y="652046"/>
            <a:ext cx="561662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/>
              <a:t>QAD</a:t>
            </a:r>
            <a:endParaRPr lang="zh-CN" altLang="en-US" dirty="0"/>
          </a:p>
        </p:txBody>
      </p:sp>
      <p:cxnSp>
        <p:nvCxnSpPr>
          <p:cNvPr id="5" name="直接箭头连接符 4"/>
          <p:cNvCxnSpPr/>
          <p:nvPr/>
        </p:nvCxnSpPr>
        <p:spPr>
          <a:xfrm>
            <a:off x="4871070" y="836712"/>
            <a:ext cx="100811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63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814" y="1484784"/>
            <a:ext cx="6483373" cy="4181584"/>
          </a:xfrm>
          <a:prstGeom prst="rect">
            <a:avLst/>
          </a:prstGeom>
        </p:spPr>
      </p:pic>
      <p:sp>
        <p:nvSpPr>
          <p:cNvPr id="5" name="椭圆形标注 4"/>
          <p:cNvSpPr/>
          <p:nvPr/>
        </p:nvSpPr>
        <p:spPr>
          <a:xfrm>
            <a:off x="8615486" y="908720"/>
            <a:ext cx="1728192" cy="1728192"/>
          </a:xfrm>
          <a:prstGeom prst="wedgeEllipseCallout">
            <a:avLst>
              <a:gd name="adj1" fmla="val -99008"/>
              <a:gd name="adj2" fmla="val 6536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200" dirty="0" smtClean="0">
                <a:solidFill>
                  <a:sysClr val="windowText" lastClr="000000"/>
                </a:solidFill>
              </a:rPr>
              <a:t>锁</a:t>
            </a:r>
            <a:endParaRPr lang="zh-CN" altLang="en-US" sz="7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91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6" y="476672"/>
            <a:ext cx="5576937" cy="50094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5580" r="19424"/>
          <a:stretch/>
        </p:blipFill>
        <p:spPr>
          <a:xfrm>
            <a:off x="6023198" y="476672"/>
            <a:ext cx="5616624" cy="500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83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58" y="166687"/>
            <a:ext cx="6038850" cy="65246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190" y="620688"/>
            <a:ext cx="7488832" cy="5616624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11038285" y="5168168"/>
            <a:ext cx="1152128" cy="864096"/>
          </a:xfrm>
          <a:prstGeom prst="wedgeRoundRectCallout">
            <a:avLst>
              <a:gd name="adj1" fmla="val -49165"/>
              <a:gd name="adj2" fmla="val -2224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旋转解锁手柄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4437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086" y="1340768"/>
            <a:ext cx="6698357" cy="5023768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8471470" y="4869160"/>
            <a:ext cx="1152128" cy="864096"/>
          </a:xfrm>
          <a:prstGeom prst="wedgeRoundRectCallout">
            <a:avLst>
              <a:gd name="adj1" fmla="val 29374"/>
              <a:gd name="adj2" fmla="val -161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旋转解锁手柄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21337016">
            <a:off x="327231" y="1795072"/>
            <a:ext cx="4795658" cy="37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5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82" y="332656"/>
            <a:ext cx="8088014" cy="61697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12503" t="10265" r="14398" b="6871"/>
          <a:stretch/>
        </p:blipFill>
        <p:spPr>
          <a:xfrm>
            <a:off x="4514155" y="548680"/>
            <a:ext cx="3986220" cy="424847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03318" y="908720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Q235 t=2.0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24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675" y="371464"/>
            <a:ext cx="4554067" cy="607446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031310" y="907276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FF00"/>
                </a:solidFill>
              </a:rPr>
              <a:t>非</a:t>
            </a:r>
            <a:r>
              <a:rPr lang="zh-CN" altLang="en-US" sz="2800" b="1" dirty="0" smtClean="0">
                <a:solidFill>
                  <a:srgbClr val="FFFF00"/>
                </a:solidFill>
              </a:rPr>
              <a:t>设计角度不能锁止</a:t>
            </a:r>
            <a:endParaRPr lang="zh-CN" altLang="en-US" sz="2800" b="1" dirty="0">
              <a:solidFill>
                <a:srgbClr val="FFFF00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54646" y="476672"/>
            <a:ext cx="4536504" cy="6051037"/>
            <a:chOff x="1054646" y="476672"/>
            <a:chExt cx="4536504" cy="6051037"/>
          </a:xfrm>
        </p:grpSpPr>
        <p:grpSp>
          <p:nvGrpSpPr>
            <p:cNvPr id="14" name="组合 13"/>
            <p:cNvGrpSpPr/>
            <p:nvPr/>
          </p:nvGrpSpPr>
          <p:grpSpPr>
            <a:xfrm>
              <a:off x="1054646" y="476672"/>
              <a:ext cx="4536504" cy="6051037"/>
              <a:chOff x="910630" y="404664"/>
              <a:chExt cx="4536504" cy="6051037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910630" y="404664"/>
                <a:ext cx="4536504" cy="6051037"/>
                <a:chOff x="982638" y="476672"/>
                <a:chExt cx="4536504" cy="6051037"/>
              </a:xfrm>
            </p:grpSpPr>
            <p:pic>
              <p:nvPicPr>
                <p:cNvPr id="4" name="图片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82638" y="476672"/>
                  <a:ext cx="4536504" cy="6051037"/>
                </a:xfrm>
                <a:prstGeom prst="rect">
                  <a:avLst/>
                </a:prstGeom>
              </p:spPr>
            </p:pic>
            <p:sp>
              <p:nvSpPr>
                <p:cNvPr id="5" name="文本框 4"/>
                <p:cNvSpPr txBox="1"/>
                <p:nvPr/>
              </p:nvSpPr>
              <p:spPr>
                <a:xfrm>
                  <a:off x="2566814" y="476672"/>
                  <a:ext cx="216024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800" b="1" dirty="0">
                      <a:solidFill>
                        <a:srgbClr val="FFFF00"/>
                      </a:solidFill>
                    </a:rPr>
                    <a:t>天</a:t>
                  </a:r>
                  <a:r>
                    <a:rPr lang="zh-CN" altLang="en-US" sz="2800" b="1" dirty="0" smtClean="0">
                      <a:solidFill>
                        <a:srgbClr val="FFFF00"/>
                      </a:solidFill>
                    </a:rPr>
                    <a:t>成转盘</a:t>
                  </a:r>
                  <a:endParaRPr lang="zh-CN" altLang="en-US" sz="2800" b="1" dirty="0">
                    <a:solidFill>
                      <a:srgbClr val="FFFF00"/>
                    </a:solidFill>
                  </a:endParaRPr>
                </a:p>
              </p:txBody>
            </p:sp>
          </p:grpSp>
          <p:sp>
            <p:nvSpPr>
              <p:cNvPr id="7" name="文本框 6"/>
              <p:cNvSpPr txBox="1"/>
              <p:nvPr/>
            </p:nvSpPr>
            <p:spPr>
              <a:xfrm>
                <a:off x="3070870" y="2132856"/>
                <a:ext cx="9361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rgbClr val="FFFF00"/>
                    </a:solidFill>
                  </a:rPr>
                  <a:t>90°</a:t>
                </a:r>
                <a:endParaRPr lang="zh-CN" altLang="en-US" sz="2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2314786" y="2278514"/>
                <a:ext cx="8640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rgbClr val="FFFF00"/>
                    </a:solidFill>
                  </a:rPr>
                  <a:t>70°</a:t>
                </a:r>
                <a:endParaRPr lang="zh-CN" altLang="en-US" sz="2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58702" y="2846443"/>
                <a:ext cx="8640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rgbClr val="FFFF00"/>
                    </a:solidFill>
                  </a:rPr>
                  <a:t>45°</a:t>
                </a:r>
                <a:endParaRPr lang="zh-CN" altLang="en-US" sz="2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1165329" y="3933056"/>
                <a:ext cx="8640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rgbClr val="FFFF00"/>
                    </a:solidFill>
                  </a:rPr>
                  <a:t>0°</a:t>
                </a:r>
                <a:endParaRPr lang="zh-CN" altLang="en-US" sz="2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2" name="上弧形箭头 11"/>
              <p:cNvSpPr/>
              <p:nvPr/>
            </p:nvSpPr>
            <p:spPr>
              <a:xfrm rot="7556544">
                <a:off x="3248944" y="4876137"/>
                <a:ext cx="1776900" cy="583485"/>
              </a:xfrm>
              <a:prstGeom prst="curvedDownArrow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7" name="直接箭头连接符 16"/>
            <p:cNvCxnSpPr/>
            <p:nvPr/>
          </p:nvCxnSpPr>
          <p:spPr>
            <a:xfrm>
              <a:off x="2559158" y="1433294"/>
              <a:ext cx="432048" cy="57606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2134766" y="1004177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70°/90°</a:t>
              </a:r>
              <a:r>
                <a:rPr lang="zh-CN" altLang="en-US" sz="1200" b="1" dirty="0" smtClean="0">
                  <a:solidFill>
                    <a:srgbClr val="FFFF00"/>
                  </a:solidFill>
                </a:rPr>
                <a:t>共用此位</a:t>
              </a:r>
              <a:endParaRPr lang="zh-CN" altLang="en-US" sz="12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024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矩形 112"/>
          <p:cNvSpPr/>
          <p:nvPr/>
        </p:nvSpPr>
        <p:spPr>
          <a:xfrm>
            <a:off x="1583294" y="2060848"/>
            <a:ext cx="90238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汇报结束</a:t>
            </a:r>
            <a:endParaRPr lang="en-US" altLang="zh-CN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>
              <a:defRPr/>
            </a:pPr>
            <a:r>
              <a:rPr lang="zh-CN" alt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领导点评</a:t>
            </a:r>
          </a:p>
        </p:txBody>
      </p:sp>
    </p:spTree>
    <p:extLst>
      <p:ext uri="{BB962C8B-B14F-4D97-AF65-F5344CB8AC3E}">
        <p14:creationId xmlns:p14="http://schemas.microsoft.com/office/powerpoint/2010/main" val="83297754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3"/>
          <p:cNvSpPr>
            <a:spLocks/>
          </p:cNvSpPr>
          <p:nvPr/>
        </p:nvSpPr>
        <p:spPr bwMode="auto">
          <a:xfrm>
            <a:off x="1203507" y="2339183"/>
            <a:ext cx="1949196" cy="2093912"/>
          </a:xfrm>
          <a:custGeom>
            <a:avLst/>
            <a:gdLst>
              <a:gd name="T0" fmla="*/ 2147483647 w 2055"/>
              <a:gd name="T1" fmla="*/ 2147483647 h 3548"/>
              <a:gd name="T2" fmla="*/ 0 w 2055"/>
              <a:gd name="T3" fmla="*/ 2147483647 h 3548"/>
              <a:gd name="T4" fmla="*/ 0 w 2055"/>
              <a:gd name="T5" fmla="*/ 0 h 3548"/>
              <a:gd name="T6" fmla="*/ 2147483647 w 2055"/>
              <a:gd name="T7" fmla="*/ 0 h 3548"/>
              <a:gd name="T8" fmla="*/ 2147483647 w 2055"/>
              <a:gd name="T9" fmla="*/ 2147483647 h 3548"/>
              <a:gd name="T10" fmla="*/ 2147483647 w 2055"/>
              <a:gd name="T11" fmla="*/ 2147483647 h 35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55"/>
              <a:gd name="T19" fmla="*/ 0 h 3548"/>
              <a:gd name="T20" fmla="*/ 2055 w 2055"/>
              <a:gd name="T21" fmla="*/ 3548 h 35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55" h="3548">
                <a:moveTo>
                  <a:pt x="2055" y="3548"/>
                </a:moveTo>
                <a:lnTo>
                  <a:pt x="0" y="3548"/>
                </a:lnTo>
                <a:lnTo>
                  <a:pt x="0" y="0"/>
                </a:lnTo>
                <a:lnTo>
                  <a:pt x="2055" y="0"/>
                </a:lnTo>
                <a:cubicBezTo>
                  <a:pt x="1407" y="317"/>
                  <a:pt x="959" y="992"/>
                  <a:pt x="959" y="1774"/>
                </a:cubicBezTo>
                <a:cubicBezTo>
                  <a:pt x="959" y="2555"/>
                  <a:pt x="1407" y="3231"/>
                  <a:pt x="2055" y="35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0806" rIns="81612" bIns="40806"/>
          <a:lstStyle/>
          <a:p>
            <a:endParaRPr lang="zh-CN" altLang="en-US" sz="2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Freeform 19"/>
          <p:cNvSpPr/>
          <p:nvPr/>
        </p:nvSpPr>
        <p:spPr bwMode="auto">
          <a:xfrm>
            <a:off x="3396816" y="1124745"/>
            <a:ext cx="2344961" cy="5157788"/>
          </a:xfrm>
          <a:custGeom>
            <a:avLst/>
            <a:gdLst>
              <a:gd name="T0" fmla="*/ 0 w 1703"/>
              <a:gd name="T1" fmla="*/ 0 h 9079"/>
              <a:gd name="T2" fmla="*/ 1703 w 1703"/>
              <a:gd name="T3" fmla="*/ 4539 h 9079"/>
              <a:gd name="T4" fmla="*/ 0 w 1703"/>
              <a:gd name="T5" fmla="*/ 9079 h 9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03" h="9079">
                <a:moveTo>
                  <a:pt x="0" y="0"/>
                </a:moveTo>
                <a:cubicBezTo>
                  <a:pt x="1060" y="1213"/>
                  <a:pt x="1703" y="2801"/>
                  <a:pt x="1703" y="4539"/>
                </a:cubicBezTo>
                <a:cubicBezTo>
                  <a:pt x="1703" y="6277"/>
                  <a:pt x="1060" y="7865"/>
                  <a:pt x="0" y="9079"/>
                </a:cubicBezTo>
              </a:path>
            </a:pathLst>
          </a:cu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1612" tIns="40806" rIns="81612" bIns="40806"/>
          <a:lstStyle/>
          <a:p>
            <a:pPr>
              <a:defRPr/>
            </a:pP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8" name="组合 41"/>
          <p:cNvGrpSpPr>
            <a:grpSpLocks/>
          </p:cNvGrpSpPr>
          <p:nvPr/>
        </p:nvGrpSpPr>
        <p:grpSpPr bwMode="auto">
          <a:xfrm>
            <a:off x="4799062" y="2017003"/>
            <a:ext cx="640588" cy="547901"/>
            <a:chOff x="3977132" y="808412"/>
            <a:chExt cx="767867" cy="729541"/>
          </a:xfrm>
        </p:grpSpPr>
        <p:sp>
          <p:nvSpPr>
            <p:cNvPr id="39" name="椭圆 6"/>
            <p:cNvSpPr>
              <a:spLocks noChangeAspect="1"/>
            </p:cNvSpPr>
            <p:nvPr/>
          </p:nvSpPr>
          <p:spPr bwMode="auto">
            <a:xfrm>
              <a:off x="3977132" y="808412"/>
              <a:ext cx="767867" cy="7295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8816" tIns="54408" rIns="108816" bIns="54408"/>
            <a:lstStyle/>
            <a:p>
              <a:pPr algn="ctr" defTabSz="814388"/>
              <a:endParaRPr lang="zh-CN" altLang="en-US" sz="2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0" name="TextBox 24"/>
            <p:cNvSpPr txBox="1">
              <a:spLocks noChangeArrowheads="1"/>
            </p:cNvSpPr>
            <p:nvPr/>
          </p:nvSpPr>
          <p:spPr bwMode="auto">
            <a:xfrm>
              <a:off x="4104176" y="839961"/>
              <a:ext cx="490159" cy="6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8816" tIns="54408" rIns="108816" bIns="54408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>
            <a:grpSpLocks/>
          </p:cNvGrpSpPr>
          <p:nvPr/>
        </p:nvGrpSpPr>
        <p:grpSpPr bwMode="auto">
          <a:xfrm>
            <a:off x="5269157" y="3306754"/>
            <a:ext cx="768249" cy="546100"/>
            <a:chOff x="4683558" y="1724102"/>
            <a:chExt cx="767867" cy="729541"/>
          </a:xfrm>
        </p:grpSpPr>
        <p:sp>
          <p:nvSpPr>
            <p:cNvPr id="42" name="椭圆 7"/>
            <p:cNvSpPr>
              <a:spLocks noChangeAspect="1"/>
            </p:cNvSpPr>
            <p:nvPr/>
          </p:nvSpPr>
          <p:spPr bwMode="auto">
            <a:xfrm>
              <a:off x="4683558" y="1724102"/>
              <a:ext cx="767867" cy="7295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8816" tIns="54408" rIns="108816" bIns="54408"/>
            <a:lstStyle/>
            <a:p>
              <a:pPr algn="ctr" defTabSz="814388"/>
              <a:endParaRPr lang="zh-CN" altLang="en-US" sz="2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" name="TextBox 25"/>
            <p:cNvSpPr txBox="1">
              <a:spLocks noChangeArrowheads="1"/>
            </p:cNvSpPr>
            <p:nvPr/>
          </p:nvSpPr>
          <p:spPr bwMode="auto">
            <a:xfrm>
              <a:off x="4858017" y="1749344"/>
              <a:ext cx="408709" cy="640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8816" tIns="54408" rIns="108816" bIns="54408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0" name="Oval 14"/>
          <p:cNvSpPr>
            <a:spLocks noChangeArrowheads="1"/>
          </p:cNvSpPr>
          <p:nvPr/>
        </p:nvSpPr>
        <p:spPr bwMode="auto">
          <a:xfrm>
            <a:off x="2331548" y="2480471"/>
            <a:ext cx="1963461" cy="181133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12" tIns="40806" rIns="81612" bIns="40806"/>
          <a:lstStyle/>
          <a:p>
            <a:endParaRPr lang="zh-CN" altLang="en-US" sz="24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1" name="组合 36"/>
          <p:cNvGrpSpPr>
            <a:grpSpLocks/>
          </p:cNvGrpSpPr>
          <p:nvPr/>
        </p:nvGrpSpPr>
        <p:grpSpPr bwMode="auto">
          <a:xfrm>
            <a:off x="5591150" y="2037605"/>
            <a:ext cx="2991860" cy="455293"/>
            <a:chOff x="5856700" y="3636990"/>
            <a:chExt cx="4303190" cy="608501"/>
          </a:xfrm>
        </p:grpSpPr>
        <p:sp>
          <p:nvSpPr>
            <p:cNvPr id="52" name="圆角矩形 15"/>
            <p:cNvSpPr>
              <a:spLocks noChangeArrowheads="1"/>
            </p:cNvSpPr>
            <p:nvPr/>
          </p:nvSpPr>
          <p:spPr bwMode="auto">
            <a:xfrm>
              <a:off x="5856700" y="3636998"/>
              <a:ext cx="4303190" cy="60849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8816" tIns="54408" rIns="108816" bIns="54408"/>
            <a:lstStyle/>
            <a:p>
              <a:pPr algn="ctr" defTabSz="814388"/>
              <a:endParaRPr lang="zh-CN" altLang="en-US" sz="2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3" name="TextBox 44"/>
            <p:cNvSpPr txBox="1"/>
            <p:nvPr/>
          </p:nvSpPr>
          <p:spPr>
            <a:xfrm>
              <a:off x="6310370" y="3636990"/>
              <a:ext cx="3642783" cy="5911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08816" tIns="54408" rIns="108816" bIns="54408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zh-CN" altLang="en-US" sz="2400" b="1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客户输入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117417" y="3429000"/>
            <a:ext cx="2929731" cy="455293"/>
            <a:chOff x="6239222" y="2893445"/>
            <a:chExt cx="5017963" cy="455293"/>
          </a:xfrm>
        </p:grpSpPr>
        <p:sp>
          <p:nvSpPr>
            <p:cNvPr id="54" name="圆角矩形 15"/>
            <p:cNvSpPr>
              <a:spLocks noChangeArrowheads="1"/>
            </p:cNvSpPr>
            <p:nvPr/>
          </p:nvSpPr>
          <p:spPr bwMode="auto">
            <a:xfrm>
              <a:off x="6239222" y="2893451"/>
              <a:ext cx="5017963" cy="45528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8816" tIns="54408" rIns="108816" bIns="54408"/>
            <a:lstStyle/>
            <a:p>
              <a:pPr algn="ctr" defTabSz="814388"/>
              <a:endParaRPr lang="zh-CN" altLang="en-US" sz="2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5" name="TextBox 44"/>
            <p:cNvSpPr txBox="1"/>
            <p:nvPr/>
          </p:nvSpPr>
          <p:spPr bwMode="auto">
            <a:xfrm>
              <a:off x="6798924" y="2893445"/>
              <a:ext cx="3539302" cy="442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816" tIns="54408" rIns="108816" bIns="54408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产品技术方案</a:t>
              </a:r>
              <a:endPara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6" name="TextBox 44"/>
          <p:cNvSpPr txBox="1"/>
          <p:nvPr/>
        </p:nvSpPr>
        <p:spPr bwMode="auto">
          <a:xfrm>
            <a:off x="2903075" y="3154570"/>
            <a:ext cx="893019" cy="442277"/>
          </a:xfrm>
          <a:prstGeom prst="rect">
            <a:avLst/>
          </a:prstGeom>
          <a:noFill/>
          <a:ln>
            <a:noFill/>
          </a:ln>
        </p:spPr>
        <p:txBody>
          <a:bodyPr wrap="none" lIns="108816" tIns="54408" rIns="108816" bIns="54408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zh-CN" altLang="en-US" sz="2400" b="1" spc="225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184642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6540" y="116635"/>
            <a:ext cx="5280395" cy="404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"/>
          </a:effectLst>
        </p:spPr>
        <p:txBody>
          <a:bodyPr wrap="none" anchor="ctr"/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一、客户输入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284">
            <a:extLst>
              <a:ext uri="{FF2B5EF4-FFF2-40B4-BE49-F238E27FC236}">
                <a16:creationId xmlns="" xmlns:a16="http://schemas.microsoft.com/office/drawing/2014/main" id="{7455940F-6F81-4E56-83E6-A44EDF715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84" y="629925"/>
            <a:ext cx="2631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配置清单</a:t>
            </a: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29355285"/>
              </p:ext>
            </p:extLst>
          </p:nvPr>
        </p:nvGraphicFramePr>
        <p:xfrm>
          <a:off x="320671" y="1032176"/>
          <a:ext cx="11377264" cy="48450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7991"/>
                <a:gridCol w="1080120"/>
                <a:gridCol w="1584176"/>
                <a:gridCol w="1071920"/>
                <a:gridCol w="615526"/>
                <a:gridCol w="958836"/>
                <a:gridCol w="679345"/>
                <a:gridCol w="980958"/>
                <a:gridCol w="795849"/>
                <a:gridCol w="1078893"/>
                <a:gridCol w="933570"/>
                <a:gridCol w="720080"/>
              </a:tblGrid>
              <a:tr h="492709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dirty="0"/>
                        <a:t>件号</a:t>
                      </a:r>
                      <a:endParaRPr lang="zh-CN" altLang="en-US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>
                          <a:sym typeface="+mn-ea"/>
                        </a:rPr>
                        <a:t>名称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dirty="0" smtClean="0"/>
                        <a:t>备注</a:t>
                      </a:r>
                      <a:endParaRPr lang="zh-CN" altLang="en-US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b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颜色</a:t>
                      </a:r>
                      <a:endParaRPr lang="zh-CN" altLang="en-US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 grid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dirty="0"/>
                        <a:t>功能配置</a:t>
                      </a:r>
                      <a:endParaRPr lang="en-US" altLang="en-US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80226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/>
                        <a:t>面料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dirty="0"/>
                        <a:t>手动靠背角度可调</a:t>
                      </a:r>
                      <a:endParaRPr lang="zh-CN" altLang="en-US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dirty="0"/>
                        <a:t>坐垫翻折</a:t>
                      </a:r>
                      <a:endParaRPr lang="zh-CN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dirty="0">
                          <a:sym typeface="+mn-ea"/>
                        </a:rPr>
                        <a:t>手动短滑轨前后可调</a:t>
                      </a:r>
                      <a:endParaRPr lang="zh-CN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dirty="0"/>
                        <a:t>内侧扶手</a:t>
                      </a:r>
                      <a:endParaRPr lang="zh-CN" altLang="en-US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 smtClean="0"/>
                        <a:t>手动解锁向内旋转</a:t>
                      </a:r>
                      <a:r>
                        <a:rPr lang="zh-CN" altLang="zh-CN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共</a:t>
                      </a:r>
                      <a:r>
                        <a:rPr lang="en-US" altLang="zh-CN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r>
                        <a:rPr lang="zh-CN" altLang="zh-CN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°旋转行程</a:t>
                      </a:r>
                      <a:endParaRPr lang="zh-CN" altLang="en-US" sz="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dirty="0"/>
                        <a:t>集成三点式安全带</a:t>
                      </a:r>
                      <a:endParaRPr lang="zh-CN" altLang="en-US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dirty="0"/>
                        <a:t>安全带未</a:t>
                      </a:r>
                      <a:endParaRPr lang="en-US" altLang="zh-CN" sz="800" dirty="0"/>
                    </a:p>
                    <a:p>
                      <a:pPr indent="0" algn="ctr">
                        <a:buNone/>
                      </a:pPr>
                      <a:r>
                        <a:rPr lang="zh-CN" sz="800" dirty="0"/>
                        <a:t>系报警</a:t>
                      </a:r>
                      <a:endParaRPr lang="zh-CN" altLang="en-US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</a:tr>
              <a:tr h="591687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en-US" sz="80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A668100000154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80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副驾驶员座椅总成</a:t>
                      </a: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800" b="0" u="none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国内，尊享，宽车，带</a:t>
                      </a:r>
                      <a:r>
                        <a:rPr lang="en-US" altLang="zh-CN" sz="800" b="0" u="none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LOGO</a:t>
                      </a:r>
                      <a:r>
                        <a:rPr lang="zh-CN" altLang="en-US" sz="800" b="0" u="none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，配置：手动靠背角度可调、手动短滑轨前后可调、手动解锁向内旋转、内侧扶手、集成三点式安全带、安全带未系报警（带扣</a:t>
                      </a:r>
                      <a:r>
                        <a:rPr lang="en-US" altLang="zh-CN" sz="800" b="0" u="none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</a:t>
                      </a:r>
                      <a:r>
                        <a:rPr lang="zh-CN" altLang="en-US" sz="800" b="0" u="none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压力传感器）、</a:t>
                      </a:r>
                      <a:r>
                        <a:rPr lang="en-US" altLang="zh-CN" sz="800" b="0" u="none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PU</a:t>
                      </a:r>
                      <a:r>
                        <a:rPr lang="zh-CN" altLang="en-US" sz="800" b="0" u="none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面料，单线均匀绗缝</a:t>
                      </a:r>
                      <a:endParaRPr lang="en-US" altLang="en-US" sz="800" b="0" u="none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en-US" altLang="zh-CN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SHT0018298</a:t>
                      </a:r>
                    </a:p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暮山蓝</a:t>
                      </a:r>
                      <a:r>
                        <a:rPr lang="en-US" altLang="zh-CN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亚麻灰</a:t>
                      </a:r>
                      <a:endParaRPr lang="zh-CN" altLang="en-US" sz="800" u="non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smtClean="0"/>
                        <a:t>PU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baseline="0" dirty="0">
                          <a:sym typeface="+mn-ea"/>
                        </a:rPr>
                        <a:t>★</a:t>
                      </a:r>
                      <a:endParaRPr lang="en-US" altLang="en-US" sz="800" b="0" u="none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u="none" baseline="0" dirty="0">
                          <a:sym typeface="+mn-ea"/>
                        </a:rPr>
                        <a:t>×</a:t>
                      </a:r>
                      <a:endParaRPr lang="en-US" altLang="en-US" sz="800" b="0" u="none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baseline="0">
                          <a:sym typeface="+mn-ea"/>
                        </a:rPr>
                        <a:t>★</a:t>
                      </a:r>
                      <a:endParaRPr lang="en-US" altLang="en-US" sz="800" b="0" u="none" baseline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baseline="0" dirty="0">
                          <a:sym typeface="+mn-ea"/>
                        </a:rPr>
                        <a:t>★</a:t>
                      </a:r>
                      <a:endParaRPr lang="en-US" altLang="en-US" sz="800" b="0" u="none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baseline="0" dirty="0">
                          <a:sym typeface="+mn-ea"/>
                        </a:rPr>
                        <a:t>★</a:t>
                      </a:r>
                      <a:endParaRPr lang="en-US" altLang="en-US" sz="800" b="0" u="none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baseline="0" dirty="0"/>
                        <a:t>★</a:t>
                      </a:r>
                      <a:endParaRPr lang="en-US" altLang="en-US" sz="800" b="0" u="none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u="none" baseline="0" dirty="0">
                          <a:sym typeface="+mn-ea"/>
                        </a:rPr>
                        <a:t>×</a:t>
                      </a:r>
                      <a:endParaRPr lang="en-US" altLang="en-US" sz="800" b="0" u="none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</a:tr>
              <a:tr h="591687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en-US" sz="800" u="non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A668100000155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800" u="non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副驾驶员座椅总成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en-US" altLang="zh-CN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SHT0018299</a:t>
                      </a:r>
                    </a:p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栗棕色</a:t>
                      </a:r>
                      <a:r>
                        <a:rPr lang="en-US" altLang="zh-CN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亚麻灰</a:t>
                      </a:r>
                      <a:endParaRPr lang="zh-CN" altLang="en-US" sz="800" u="non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smtClean="0"/>
                        <a:t>PU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u="none" dirty="0">
                          <a:sym typeface="+mn-ea"/>
                        </a:rPr>
                        <a:t>×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u="none" dirty="0">
                          <a:sym typeface="+mn-ea"/>
                        </a:rPr>
                        <a:t>×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</a:tr>
              <a:tr h="591687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en-US" sz="800" u="non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A668100000156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80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副驾驶员座椅总成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en-US" altLang="zh-CN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SHT0018300</a:t>
                      </a:r>
                    </a:p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星辰紫</a:t>
                      </a:r>
                      <a:r>
                        <a:rPr lang="en-US" altLang="zh-CN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+</a:t>
                      </a:r>
                      <a:r>
                        <a:rPr lang="zh-CN" altLang="en-US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烟波白</a:t>
                      </a:r>
                      <a:endParaRPr lang="zh-CN" altLang="en-US" sz="800" u="non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smtClean="0"/>
                        <a:t>PU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baseline="0" dirty="0">
                          <a:sym typeface="+mn-ea"/>
                        </a:rPr>
                        <a:t>★</a:t>
                      </a:r>
                      <a:endParaRPr lang="en-US" altLang="en-US" sz="800" b="0" u="none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u="none" baseline="0">
                          <a:sym typeface="+mn-ea"/>
                        </a:rPr>
                        <a:t>×</a:t>
                      </a:r>
                      <a:endParaRPr lang="en-US" altLang="en-US" sz="800" b="0" u="none" baseline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baseline="0">
                          <a:sym typeface="+mn-ea"/>
                        </a:rPr>
                        <a:t>★</a:t>
                      </a:r>
                      <a:endParaRPr lang="en-US" altLang="en-US" sz="800" b="0" u="none" baseline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baseline="0" dirty="0">
                          <a:sym typeface="+mn-ea"/>
                        </a:rPr>
                        <a:t>★</a:t>
                      </a:r>
                      <a:endParaRPr lang="en-US" altLang="en-US" sz="800" b="0" u="none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baseline="0" dirty="0">
                          <a:sym typeface="+mn-ea"/>
                        </a:rPr>
                        <a:t>★</a:t>
                      </a:r>
                      <a:endParaRPr lang="en-US" altLang="en-US" sz="800" b="0" u="none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baseline="0" dirty="0"/>
                        <a:t>★</a:t>
                      </a:r>
                      <a:endParaRPr lang="en-US" altLang="en-US" sz="800" b="0" u="none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u="none" baseline="0" dirty="0">
                          <a:sym typeface="+mn-ea"/>
                        </a:rPr>
                        <a:t>×</a:t>
                      </a:r>
                      <a:endParaRPr lang="en-US" altLang="en-US" sz="800" b="0" u="none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</a:tr>
              <a:tr h="591687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en-US" sz="800" u="non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A668100000158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80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副驾驶员座椅总成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en-US" altLang="zh-CN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SHT0018301</a:t>
                      </a:r>
                    </a:p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胡桃棕</a:t>
                      </a:r>
                      <a:r>
                        <a:rPr lang="en-US" altLang="zh-CN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烟波白</a:t>
                      </a:r>
                      <a:endParaRPr lang="zh-CN" altLang="en-US" sz="800" u="non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 smtClean="0"/>
                        <a:t>PU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u="none" dirty="0">
                          <a:sym typeface="+mn-ea"/>
                        </a:rPr>
                        <a:t>×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u="none" dirty="0">
                          <a:sym typeface="+mn-ea"/>
                        </a:rPr>
                        <a:t>×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</a:tr>
              <a:tr h="591687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en-US" sz="80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A668100000215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80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副驾驶员座椅总成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海外，尊享，宽车，无</a:t>
                      </a:r>
                      <a:r>
                        <a:rPr lang="en-US" altLang="zh-CN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LOGO</a:t>
                      </a:r>
                      <a:r>
                        <a:rPr lang="zh-CN" altLang="en-US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，配置：手动靠背角度可调、手动短滑轨前后可调、手动解锁向内旋转、内侧扶手、集成三点式安全带、安全带未系报警（带扣</a:t>
                      </a:r>
                      <a:r>
                        <a:rPr lang="en-US" altLang="zh-CN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压力传感器）、</a:t>
                      </a:r>
                      <a:r>
                        <a:rPr lang="en-US" altLang="zh-CN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PU</a:t>
                      </a:r>
                      <a:r>
                        <a:rPr lang="zh-CN" altLang="en-US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  <a:cs typeface="+mn-cs"/>
                        </a:rPr>
                        <a:t>面料，单线均匀绗缝</a:t>
                      </a:r>
                      <a:endParaRPr lang="zh-CN" altLang="en-US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en-US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SHT0018343</a:t>
                      </a:r>
                    </a:p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暮山蓝</a:t>
                      </a:r>
                      <a:r>
                        <a:rPr lang="en-US" altLang="zh-CN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亚麻灰</a:t>
                      </a:r>
                      <a:endParaRPr lang="en-US" sz="800" u="non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8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PU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u="none" dirty="0">
                          <a:sym typeface="+mn-ea"/>
                        </a:rPr>
                        <a:t>×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</a:tr>
              <a:tr h="591687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en-US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A668100000216</a:t>
                      </a:r>
                      <a:endParaRPr lang="en-US" sz="800" u="non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80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副驾驶员座椅总成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endParaRPr lang="zh-CN" altLang="en-US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en-US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SHT0018309</a:t>
                      </a:r>
                    </a:p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胡桃棕</a:t>
                      </a:r>
                      <a:r>
                        <a:rPr lang="en-US" altLang="zh-CN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烟波白</a:t>
                      </a:r>
                      <a:endParaRPr lang="en-US" sz="800" u="non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PU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u="none" dirty="0">
                          <a:sym typeface="+mn-ea"/>
                        </a:rPr>
                        <a:t>×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u="none" dirty="0">
                          <a:sym typeface="+mn-ea"/>
                        </a:rPr>
                        <a:t>★</a:t>
                      </a:r>
                      <a:endParaRPr lang="en-US" altLang="en-US" sz="800" b="0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123227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5759" y="790033"/>
            <a:ext cx="4320480" cy="5469127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540" y="116635"/>
            <a:ext cx="5280395" cy="404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"/>
          </a:effectLst>
        </p:spPr>
        <p:txBody>
          <a:bodyPr wrap="none" anchor="ctr"/>
          <a:lstStyle/>
          <a:p>
            <a:pPr eaLnBrk="1" hangingPunct="1"/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二、产品技术方案</a:t>
            </a:r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方正兰亭黑_GBK"/>
            </a:endParaRPr>
          </a:p>
        </p:txBody>
      </p:sp>
      <p:sp>
        <p:nvSpPr>
          <p:cNvPr id="26" name="Rectangle 284">
            <a:extLst>
              <a:ext uri="{FF2B5EF4-FFF2-40B4-BE49-F238E27FC236}">
                <a16:creationId xmlns="" xmlns:a16="http://schemas.microsoft.com/office/drawing/2014/main" id="{3D7F3CB1-A329-49BD-AFA4-1D4AA05FA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82" y="563083"/>
            <a:ext cx="3530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1-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方案说明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6" name="表格 15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6463502"/>
              </p:ext>
            </p:extLst>
          </p:nvPr>
        </p:nvGraphicFramePr>
        <p:xfrm>
          <a:off x="406575" y="1052736"/>
          <a:ext cx="5472607" cy="5348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6807"/>
                <a:gridCol w="2450421"/>
                <a:gridCol w="2205379"/>
              </a:tblGrid>
              <a:tr h="70512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200" b="1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序号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200" b="1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客户要求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200" b="1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实际配置</a:t>
                      </a:r>
                      <a:endParaRPr lang="zh-CN" sz="12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</a:tr>
              <a:tr h="70512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sz="11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手动靠背角度可调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OK</a:t>
                      </a:r>
                      <a:endParaRPr lang="zh-CN" sz="18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</a:tr>
              <a:tr h="6918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endParaRPr lang="zh-CN" altLang="zh-CN" sz="11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  <a:sym typeface="+mn-ea"/>
                        </a:rPr>
                        <a:t>手动短滑轨前后可调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  <a:sym typeface="+mn-ea"/>
                        </a:rPr>
                        <a:t>200mm</a:t>
                      </a:r>
                      <a:endParaRPr lang="zh-CN" altLang="zh-CN" sz="11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OK</a:t>
                      </a:r>
                      <a:endParaRPr lang="en-US" altLang="en-US" sz="18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</a:tr>
              <a:tr h="6918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endParaRPr lang="zh-CN" altLang="en-US" sz="11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内侧扶手</a:t>
                      </a:r>
                      <a:endParaRPr lang="zh-CN" altLang="en-US" sz="11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OK</a:t>
                      </a:r>
                      <a:endParaRPr lang="en-US" altLang="en-US" sz="18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</a:tr>
              <a:tr h="11232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endParaRPr lang="zh-CN" altLang="en-US" sz="11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手动解锁向内旋转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共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90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°旋转行程座椅通过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R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点的纵向垂直平面应与整车纵向垂直平面成以下角度且可锁止：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°±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°，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45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°±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°，</a:t>
                      </a:r>
                      <a:r>
                        <a:rPr lang="en-US" altLang="zh-CN" sz="1100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70</a:t>
                      </a:r>
                      <a:r>
                        <a:rPr lang="zh-CN" altLang="zh-CN" sz="1100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°±</a:t>
                      </a:r>
                      <a:r>
                        <a:rPr lang="en-US" altLang="zh-CN" sz="1100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zh-CN" sz="1100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°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90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°</a:t>
                      </a:r>
                      <a:endParaRPr lang="zh-CN" altLang="en-US" sz="11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手动解锁向内旋转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共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90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°旋转行程座椅通过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R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点的纵向垂直平面应与整车纵向垂直平面成以下角度且可锁止：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°±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°，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45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°±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°，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90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°</a:t>
                      </a:r>
                      <a:endParaRPr lang="zh-CN" altLang="en-US" sz="11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</a:tr>
              <a:tr h="6918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endParaRPr lang="zh-CN" altLang="en-US" sz="11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集成三点式安全带</a:t>
                      </a:r>
                      <a:endParaRPr lang="zh-CN" altLang="en-US" sz="11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OK</a:t>
                      </a:r>
                      <a:endParaRPr lang="en-US" altLang="en-US" sz="18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</a:tr>
              <a:tr h="691862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6</a:t>
                      </a:r>
                      <a:endParaRPr lang="zh-CN" altLang="en-US" sz="11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安全带未系报警</a:t>
                      </a:r>
                      <a:endParaRPr lang="zh-CN" altLang="en-US" sz="11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OK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座垫内部选装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SBR</a:t>
                      </a:r>
                      <a:endParaRPr lang="en-US" altLang="en-US" sz="11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</a:tr>
            </a:tbl>
          </a:graphicData>
        </a:graphic>
      </p:graphicFrame>
      <p:sp>
        <p:nvSpPr>
          <p:cNvPr id="3" name="流程图: 联系 2"/>
          <p:cNvSpPr/>
          <p:nvPr/>
        </p:nvSpPr>
        <p:spPr>
          <a:xfrm>
            <a:off x="6833525" y="4544065"/>
            <a:ext cx="432048" cy="43204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流程图: 联系 20"/>
          <p:cNvSpPr/>
          <p:nvPr/>
        </p:nvSpPr>
        <p:spPr>
          <a:xfrm>
            <a:off x="6833525" y="3048830"/>
            <a:ext cx="432048" cy="43204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流程图: 联系 21"/>
          <p:cNvSpPr/>
          <p:nvPr/>
        </p:nvSpPr>
        <p:spPr>
          <a:xfrm>
            <a:off x="6833525" y="1361104"/>
            <a:ext cx="432048" cy="43204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流程图: 联系 22"/>
          <p:cNvSpPr/>
          <p:nvPr/>
        </p:nvSpPr>
        <p:spPr>
          <a:xfrm>
            <a:off x="6887294" y="5837716"/>
            <a:ext cx="432048" cy="43204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流程图: 联系 23"/>
          <p:cNvSpPr/>
          <p:nvPr/>
        </p:nvSpPr>
        <p:spPr>
          <a:xfrm>
            <a:off x="10828766" y="2351329"/>
            <a:ext cx="432048" cy="43204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流程图: 联系 24"/>
          <p:cNvSpPr/>
          <p:nvPr/>
        </p:nvSpPr>
        <p:spPr>
          <a:xfrm>
            <a:off x="11547876" y="3573016"/>
            <a:ext cx="432048" cy="43204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直接连接符 4"/>
          <p:cNvCxnSpPr>
            <a:stCxn id="3" idx="6"/>
          </p:cNvCxnSpPr>
          <p:nvPr/>
        </p:nvCxnSpPr>
        <p:spPr>
          <a:xfrm flipV="1">
            <a:off x="7265573" y="4653137"/>
            <a:ext cx="1198356" cy="10695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10823276" y="3933056"/>
            <a:ext cx="816546" cy="115425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endCxn id="24" idx="3"/>
          </p:cNvCxnSpPr>
          <p:nvPr/>
        </p:nvCxnSpPr>
        <p:spPr>
          <a:xfrm flipV="1">
            <a:off x="10444268" y="2720105"/>
            <a:ext cx="447770" cy="65745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stCxn id="23" idx="6"/>
          </p:cNvCxnSpPr>
          <p:nvPr/>
        </p:nvCxnSpPr>
        <p:spPr>
          <a:xfrm flipV="1">
            <a:off x="7319342" y="5087314"/>
            <a:ext cx="2376264" cy="96642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7234006" y="1637991"/>
            <a:ext cx="1381480" cy="79720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21" idx="6"/>
          </p:cNvCxnSpPr>
          <p:nvPr/>
        </p:nvCxnSpPr>
        <p:spPr>
          <a:xfrm>
            <a:off x="7265573" y="3264854"/>
            <a:ext cx="2758139" cy="110536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79116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293" y="998960"/>
            <a:ext cx="4032448" cy="511030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377" y="1084815"/>
            <a:ext cx="3742361" cy="506707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540" y="116635"/>
            <a:ext cx="5280395" cy="404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"/>
          </a:effectLst>
        </p:spPr>
        <p:txBody>
          <a:bodyPr wrap="none" anchor="ctr"/>
          <a:lstStyle/>
          <a:p>
            <a:pPr eaLnBrk="1" hangingPunct="1"/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二、产品技术方案</a:t>
            </a:r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方正兰亭黑_GBK"/>
            </a:endParaRPr>
          </a:p>
        </p:txBody>
      </p:sp>
      <p:sp>
        <p:nvSpPr>
          <p:cNvPr id="26" name="Rectangle 284">
            <a:extLst>
              <a:ext uri="{FF2B5EF4-FFF2-40B4-BE49-F238E27FC236}">
                <a16:creationId xmlns="" xmlns:a16="http://schemas.microsoft.com/office/drawing/2014/main" id="{3D7F3CB1-A329-49BD-AFA4-1D4AA05FA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82" y="563083"/>
            <a:ext cx="3530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1-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方案说明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9571" y="932415"/>
            <a:ext cx="5091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在</a:t>
            </a:r>
            <a:r>
              <a:rPr lang="en-US" altLang="zh-CN" dirty="0" smtClean="0"/>
              <a:t>A668100000011</a:t>
            </a:r>
            <a:r>
              <a:rPr lang="zh-CN" altLang="en-US" dirty="0"/>
              <a:t>副驾驶员座椅</a:t>
            </a:r>
            <a:r>
              <a:rPr lang="zh-CN" altLang="en-US" dirty="0" smtClean="0"/>
              <a:t>总成基础上优化</a:t>
            </a:r>
            <a:endParaRPr lang="zh-CN" altLang="en-US" dirty="0"/>
          </a:p>
        </p:txBody>
      </p:sp>
      <p:cxnSp>
        <p:nvCxnSpPr>
          <p:cNvPr id="38" name="直接箭头连接符 37"/>
          <p:cNvCxnSpPr/>
          <p:nvPr/>
        </p:nvCxnSpPr>
        <p:spPr>
          <a:xfrm>
            <a:off x="5202809" y="5301208"/>
            <a:ext cx="1887615" cy="0"/>
          </a:xfrm>
          <a:prstGeom prst="straightConnector1">
            <a:avLst/>
          </a:prstGeom>
          <a:ln w="762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9311188" y="198884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旋转副驾</a:t>
            </a:r>
            <a:endParaRPr lang="zh-CN" altLang="en-US" dirty="0"/>
          </a:p>
        </p:txBody>
      </p:sp>
      <p:sp>
        <p:nvSpPr>
          <p:cNvPr id="40" name="矩形 39"/>
          <p:cNvSpPr/>
          <p:nvPr/>
        </p:nvSpPr>
        <p:spPr>
          <a:xfrm>
            <a:off x="1846734" y="589793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取消：红色的滑轨支架</a:t>
            </a:r>
            <a:endParaRPr lang="zh-CN" altLang="en-US" dirty="0"/>
          </a:p>
        </p:txBody>
      </p:sp>
      <p:sp>
        <p:nvSpPr>
          <p:cNvPr id="41" name="矩形 40"/>
          <p:cNvSpPr/>
          <p:nvPr/>
        </p:nvSpPr>
        <p:spPr>
          <a:xfrm>
            <a:off x="7603028" y="5690220"/>
            <a:ext cx="22621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新增：</a:t>
            </a:r>
            <a:endParaRPr lang="en-US" altLang="zh-CN" dirty="0" smtClean="0"/>
          </a:p>
          <a:p>
            <a:r>
              <a:rPr lang="zh-CN" altLang="en-US" dirty="0" smtClean="0"/>
              <a:t>黄色的滑轨支架</a:t>
            </a:r>
            <a:endParaRPr lang="en-US" altLang="zh-CN" dirty="0" smtClean="0"/>
          </a:p>
          <a:p>
            <a:r>
              <a:rPr lang="zh-CN" altLang="en-US" dirty="0" smtClean="0"/>
              <a:t>绿色的旋转机构总成</a:t>
            </a:r>
            <a:endParaRPr lang="zh-CN" altLang="en-US" dirty="0"/>
          </a:p>
        </p:txBody>
      </p:sp>
      <p:sp>
        <p:nvSpPr>
          <p:cNvPr id="42" name="椭圆形标注 41"/>
          <p:cNvSpPr/>
          <p:nvPr/>
        </p:nvSpPr>
        <p:spPr>
          <a:xfrm>
            <a:off x="10574657" y="3618350"/>
            <a:ext cx="1512168" cy="522958"/>
          </a:xfrm>
          <a:prstGeom prst="wedgeEllipseCallout">
            <a:avLst>
              <a:gd name="adj1" fmla="val -111694"/>
              <a:gd name="adj2" fmla="val 1954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 smtClean="0">
                <a:solidFill>
                  <a:schemeClr val="tx1"/>
                </a:solidFill>
              </a:rPr>
              <a:t>旋转解锁手柄</a:t>
            </a:r>
            <a:endParaRPr lang="zh-CN" altLang="en-US" sz="1100" b="1" dirty="0">
              <a:solidFill>
                <a:schemeClr val="tx1"/>
              </a:solidFill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5"/>
          <a:srcRect l="6537" r="8410" b="11459"/>
          <a:stretch/>
        </p:blipFill>
        <p:spPr>
          <a:xfrm>
            <a:off x="9422981" y="1004382"/>
            <a:ext cx="2520280" cy="1968915"/>
          </a:xfrm>
          <a:prstGeom prst="rect">
            <a:avLst/>
          </a:prstGeom>
        </p:spPr>
      </p:pic>
      <p:cxnSp>
        <p:nvCxnSpPr>
          <p:cNvPr id="45" name="直接箭头连接符 44"/>
          <p:cNvCxnSpPr>
            <a:stCxn id="34" idx="3"/>
          </p:cNvCxnSpPr>
          <p:nvPr/>
        </p:nvCxnSpPr>
        <p:spPr>
          <a:xfrm flipH="1" flipV="1">
            <a:off x="11207774" y="2276872"/>
            <a:ext cx="122967" cy="127724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550590" y="355411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约</a:t>
            </a:r>
            <a:r>
              <a:rPr lang="en-US" altLang="zh-CN" dirty="0" smtClean="0"/>
              <a:t>36.5kg</a:t>
            </a:r>
            <a:endParaRPr lang="zh-CN" altLang="en-US" dirty="0"/>
          </a:p>
        </p:txBody>
      </p:sp>
      <p:sp>
        <p:nvSpPr>
          <p:cNvPr id="47" name="文本框 46"/>
          <p:cNvSpPr txBox="1"/>
          <p:nvPr/>
        </p:nvSpPr>
        <p:spPr>
          <a:xfrm>
            <a:off x="6766958" y="324901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约</a:t>
            </a:r>
            <a:r>
              <a:rPr lang="en-US" altLang="zh-CN" dirty="0" smtClean="0"/>
              <a:t>45kg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062671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表格 3">
            <a:extLst>
              <a:ext uri="{FF2B5EF4-FFF2-40B4-BE49-F238E27FC236}">
                <a16:creationId xmlns="" xmlns:a16="http://schemas.microsoft.com/office/drawing/2014/main" id="{499FA9A5-2571-4CCF-9CFB-D4FA2805C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18529"/>
              </p:ext>
            </p:extLst>
          </p:nvPr>
        </p:nvGraphicFramePr>
        <p:xfrm>
          <a:off x="190550" y="979455"/>
          <a:ext cx="11521280" cy="52117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8042">
                  <a:extLst>
                    <a:ext uri="{9D8B030D-6E8A-4147-A177-3AD203B41FA5}">
                      <a16:colId xmlns="" xmlns:a16="http://schemas.microsoft.com/office/drawing/2014/main" val="3462696570"/>
                    </a:ext>
                  </a:extLst>
                </a:gridCol>
                <a:gridCol w="1578258">
                  <a:extLst>
                    <a:ext uri="{9D8B030D-6E8A-4147-A177-3AD203B41FA5}">
                      <a16:colId xmlns="" xmlns:a16="http://schemas.microsoft.com/office/drawing/2014/main" val="1545516597"/>
                    </a:ext>
                  </a:extLst>
                </a:gridCol>
                <a:gridCol w="2288473">
                  <a:extLst>
                    <a:ext uri="{9D8B030D-6E8A-4147-A177-3AD203B41FA5}">
                      <a16:colId xmlns="" xmlns:a16="http://schemas.microsoft.com/office/drawing/2014/main" val="1625857635"/>
                    </a:ext>
                  </a:extLst>
                </a:gridCol>
                <a:gridCol w="2250003">
                  <a:extLst>
                    <a:ext uri="{9D8B030D-6E8A-4147-A177-3AD203B41FA5}">
                      <a16:colId xmlns="" xmlns:a16="http://schemas.microsoft.com/office/drawing/2014/main" val="2598343637"/>
                    </a:ext>
                  </a:extLst>
                </a:gridCol>
                <a:gridCol w="2376264"/>
                <a:gridCol w="2160240">
                  <a:extLst>
                    <a:ext uri="{9D8B030D-6E8A-4147-A177-3AD203B41FA5}">
                      <a16:colId xmlns="" xmlns:a16="http://schemas.microsoft.com/office/drawing/2014/main" val="3562522146"/>
                    </a:ext>
                  </a:extLst>
                </a:gridCol>
              </a:tblGrid>
              <a:tr h="428584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序号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零部件编号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/>
                        <a:t>零部件名称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更改前图片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更改后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备注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678276153"/>
                  </a:ext>
                </a:extLst>
              </a:tr>
              <a:tr h="10187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SHT0018338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转盘总成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新增副驾手动转盘，在</a:t>
                      </a:r>
                      <a:r>
                        <a:rPr lang="en-US" altLang="zh-CN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SHT0015620</a:t>
                      </a:r>
                      <a:r>
                        <a:rPr lang="zh-CN" alt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左旋气动转盘总成基础上优化，安装点不变，</a:t>
                      </a:r>
                      <a:r>
                        <a:rPr lang="zh-CN" altLang="en-US" sz="12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最大向左旋转</a:t>
                      </a:r>
                      <a:r>
                        <a:rPr lang="en-US" altLang="zh-CN" sz="12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90°</a:t>
                      </a:r>
                      <a:r>
                        <a:rPr lang="zh-CN" altLang="en-US" sz="12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同时取消</a:t>
                      </a:r>
                      <a:r>
                        <a:rPr lang="en-US" altLang="zh-CN" sz="12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SHT0015146</a:t>
                      </a:r>
                      <a:r>
                        <a:rPr lang="zh-CN" altLang="en-US" sz="12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转盘解锁气缸总成</a:t>
                      </a:r>
                      <a:endParaRPr lang="zh-CN" altLang="en-US" sz="1200" b="1" i="0" u="none" strike="noStrike" kern="12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2183989996"/>
                  </a:ext>
                </a:extLst>
              </a:tr>
              <a:tr h="9996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1.1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SHT0018339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转盘解锁钣金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dirty="0" smtClean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dirty="0" smtClean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在</a:t>
                      </a:r>
                      <a:r>
                        <a:rPr lang="en-US" altLang="zh-CN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SHT0015135</a:t>
                      </a:r>
                      <a:r>
                        <a:rPr lang="zh-CN" alt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气动转盘解锁钣金基础上新增豁口，详见数据。</a:t>
                      </a:r>
                      <a:endParaRPr lang="zh-CN" alt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2611897561"/>
                  </a:ext>
                </a:extLst>
              </a:tr>
              <a:tr h="12974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1.2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SHT0015122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气动齿板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在</a:t>
                      </a:r>
                      <a:r>
                        <a:rPr lang="en-US" altLang="zh-CN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SHT0015122</a:t>
                      </a:r>
                      <a:r>
                        <a:rPr lang="zh-CN" alt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气动齿板基础上增加左旋</a:t>
                      </a:r>
                      <a:r>
                        <a:rPr lang="en-US" altLang="zh-CN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70°</a:t>
                      </a:r>
                      <a:r>
                        <a:rPr lang="zh-CN" alt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位置，详见数据。</a:t>
                      </a:r>
                      <a:endParaRPr lang="zh-CN" alt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97419"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 smtClean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90342501"/>
                  </a:ext>
                </a:extLst>
              </a:tr>
            </a:tbl>
          </a:graphicData>
        </a:graphic>
      </p:graphicFrame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5367" y="1412776"/>
            <a:ext cx="1536326" cy="113117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540" y="116635"/>
            <a:ext cx="5280395" cy="404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"/>
          </a:effectLst>
        </p:spPr>
        <p:txBody>
          <a:bodyPr wrap="none" anchor="ctr"/>
          <a:lstStyle/>
          <a:p>
            <a:pPr eaLnBrk="1" hangingPunct="1"/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二、产品技术方案</a:t>
            </a:r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方正兰亭黑_GBK"/>
            </a:endParaRPr>
          </a:p>
        </p:txBody>
      </p:sp>
      <p:sp>
        <p:nvSpPr>
          <p:cNvPr id="26" name="Rectangle 284">
            <a:extLst>
              <a:ext uri="{FF2B5EF4-FFF2-40B4-BE49-F238E27FC236}">
                <a16:creationId xmlns="" xmlns:a16="http://schemas.microsoft.com/office/drawing/2014/main" id="{3D7F3CB1-A329-49BD-AFA4-1D4AA05FA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82" y="563083"/>
            <a:ext cx="3530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1-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零部件清单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967414" y="2592122"/>
            <a:ext cx="882081" cy="983907"/>
            <a:chOff x="6851290" y="3510547"/>
            <a:chExt cx="1296144" cy="147728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51290" y="3510547"/>
              <a:ext cx="1296144" cy="1477280"/>
            </a:xfrm>
            <a:prstGeom prst="rect">
              <a:avLst/>
            </a:prstGeom>
          </p:spPr>
        </p:pic>
        <p:sp>
          <p:nvSpPr>
            <p:cNvPr id="21" name="椭圆 20"/>
            <p:cNvSpPr/>
            <p:nvPr/>
          </p:nvSpPr>
          <p:spPr>
            <a:xfrm>
              <a:off x="7376259" y="3731459"/>
              <a:ext cx="416957" cy="273678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543171" y="2592122"/>
            <a:ext cx="864096" cy="1003185"/>
            <a:chOff x="4359258" y="3428102"/>
            <a:chExt cx="1425491" cy="164037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59258" y="3428102"/>
              <a:ext cx="1425491" cy="1640374"/>
            </a:xfrm>
            <a:prstGeom prst="rect">
              <a:avLst/>
            </a:prstGeom>
          </p:spPr>
        </p:pic>
        <p:sp>
          <p:nvSpPr>
            <p:cNvPr id="22" name="椭圆 21"/>
            <p:cNvSpPr/>
            <p:nvPr/>
          </p:nvSpPr>
          <p:spPr>
            <a:xfrm>
              <a:off x="4959846" y="3748511"/>
              <a:ext cx="416957" cy="273678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Rectangle 284">
            <a:extLst>
              <a:ext uri="{FF2B5EF4-FFF2-40B4-BE49-F238E27FC236}">
                <a16:creationId xmlns="" xmlns:a16="http://schemas.microsoft.com/office/drawing/2014/main" id="{3D7F3CB1-A329-49BD-AFA4-1D4AA05FA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3678" y="563083"/>
            <a:ext cx="2016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3515" y="3684938"/>
            <a:ext cx="1300858" cy="12062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9101" y="1478086"/>
            <a:ext cx="1632235" cy="118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1043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表格 3">
            <a:extLst>
              <a:ext uri="{FF2B5EF4-FFF2-40B4-BE49-F238E27FC236}">
                <a16:creationId xmlns="" xmlns:a16="http://schemas.microsoft.com/office/drawing/2014/main" id="{499FA9A5-2571-4CCF-9CFB-D4FA2805C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118156"/>
              </p:ext>
            </p:extLst>
          </p:nvPr>
        </p:nvGraphicFramePr>
        <p:xfrm>
          <a:off x="190550" y="979457"/>
          <a:ext cx="11521280" cy="5113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8042">
                  <a:extLst>
                    <a:ext uri="{9D8B030D-6E8A-4147-A177-3AD203B41FA5}">
                      <a16:colId xmlns="" xmlns:a16="http://schemas.microsoft.com/office/drawing/2014/main" val="3462696570"/>
                    </a:ext>
                  </a:extLst>
                </a:gridCol>
                <a:gridCol w="1578258">
                  <a:extLst>
                    <a:ext uri="{9D8B030D-6E8A-4147-A177-3AD203B41FA5}">
                      <a16:colId xmlns="" xmlns:a16="http://schemas.microsoft.com/office/drawing/2014/main" val="1545516597"/>
                    </a:ext>
                  </a:extLst>
                </a:gridCol>
                <a:gridCol w="2288473">
                  <a:extLst>
                    <a:ext uri="{9D8B030D-6E8A-4147-A177-3AD203B41FA5}">
                      <a16:colId xmlns="" xmlns:a16="http://schemas.microsoft.com/office/drawing/2014/main" val="1625857635"/>
                    </a:ext>
                  </a:extLst>
                </a:gridCol>
                <a:gridCol w="2250003">
                  <a:extLst>
                    <a:ext uri="{9D8B030D-6E8A-4147-A177-3AD203B41FA5}">
                      <a16:colId xmlns="" xmlns:a16="http://schemas.microsoft.com/office/drawing/2014/main" val="2598343637"/>
                    </a:ext>
                  </a:extLst>
                </a:gridCol>
                <a:gridCol w="2800421"/>
                <a:gridCol w="1736083">
                  <a:extLst>
                    <a:ext uri="{9D8B030D-6E8A-4147-A177-3AD203B41FA5}">
                      <a16:colId xmlns="" xmlns:a16="http://schemas.microsoft.com/office/drawing/2014/main" val="3562522146"/>
                    </a:ext>
                  </a:extLst>
                </a:gridCol>
              </a:tblGrid>
              <a:tr h="525141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序号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零部件编号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/>
                        <a:t>零部件名称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更改前图片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更改后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备注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678276153"/>
                  </a:ext>
                </a:extLst>
              </a:tr>
              <a:tr h="15897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SHT0018341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旋转座椅滑轨支架总成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/>
                        <a:t>在</a:t>
                      </a:r>
                      <a:r>
                        <a:rPr lang="en-US" altLang="zh-CN" sz="1400" dirty="0" smtClean="0"/>
                        <a:t>SHT0015270</a:t>
                      </a:r>
                      <a:r>
                        <a:rPr lang="zh-CN" altLang="en-US" sz="1400" dirty="0" smtClean="0"/>
                        <a:t>转盘上连接框总成基础上左右侧板重新开孔，成型不变，前连接框落料调整，焊接位置不变，详见数据</a:t>
                      </a:r>
                      <a:endParaRPr lang="zh-CN" altLang="en-US" sz="1400" dirty="0" smtClean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5897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2.1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SHT0018397</a:t>
                      </a:r>
                      <a:endParaRPr lang="zh-CN" altLang="en-US" sz="14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左框连接板焊接总成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/>
                        <a:t>新开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90342501"/>
                  </a:ext>
                </a:extLst>
              </a:tr>
              <a:tr h="140926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2.2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SHT0018399</a:t>
                      </a:r>
                      <a:endParaRPr lang="zh-CN" altLang="en-US" sz="14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4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前连接框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dirty="0" smtClean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新开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540" y="116635"/>
            <a:ext cx="5280395" cy="404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"/>
          </a:effectLst>
        </p:spPr>
        <p:txBody>
          <a:bodyPr wrap="none" anchor="ctr"/>
          <a:lstStyle/>
          <a:p>
            <a:pPr eaLnBrk="1" hangingPunct="1"/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二、产品技术方案</a:t>
            </a:r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方正兰亭黑_GBK"/>
            </a:endParaRPr>
          </a:p>
        </p:txBody>
      </p:sp>
      <p:sp>
        <p:nvSpPr>
          <p:cNvPr id="26" name="Rectangle 284">
            <a:extLst>
              <a:ext uri="{FF2B5EF4-FFF2-40B4-BE49-F238E27FC236}">
                <a16:creationId xmlns="" xmlns:a16="http://schemas.microsoft.com/office/drawing/2014/main" id="{3D7F3CB1-A329-49BD-AFA4-1D4AA05FA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82" y="563083"/>
            <a:ext cx="3530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1-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零部件清单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Rectangle 284">
            <a:extLst>
              <a:ext uri="{FF2B5EF4-FFF2-40B4-BE49-F238E27FC236}">
                <a16:creationId xmlns="" xmlns:a16="http://schemas.microsoft.com/office/drawing/2014/main" id="{3D7F3CB1-A329-49BD-AFA4-1D4AA05FA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3678" y="563083"/>
            <a:ext cx="2016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6320" y="1844824"/>
            <a:ext cx="2210112" cy="10658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2679" y="3508801"/>
            <a:ext cx="2093753" cy="6331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6174" y="5301208"/>
            <a:ext cx="2093753" cy="7736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9102" y="1624691"/>
            <a:ext cx="1872208" cy="128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3049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表格 3">
            <a:extLst>
              <a:ext uri="{FF2B5EF4-FFF2-40B4-BE49-F238E27FC236}">
                <a16:creationId xmlns="" xmlns:a16="http://schemas.microsoft.com/office/drawing/2014/main" id="{499FA9A5-2571-4CCF-9CFB-D4FA2805C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987953"/>
              </p:ext>
            </p:extLst>
          </p:nvPr>
        </p:nvGraphicFramePr>
        <p:xfrm>
          <a:off x="190550" y="979456"/>
          <a:ext cx="11737303" cy="5473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6940">
                  <a:extLst>
                    <a:ext uri="{9D8B030D-6E8A-4147-A177-3AD203B41FA5}">
                      <a16:colId xmlns="" xmlns:a16="http://schemas.microsoft.com/office/drawing/2014/main" val="3462696570"/>
                    </a:ext>
                  </a:extLst>
                </a:gridCol>
                <a:gridCol w="1467163">
                  <a:extLst>
                    <a:ext uri="{9D8B030D-6E8A-4147-A177-3AD203B41FA5}">
                      <a16:colId xmlns="" xmlns:a16="http://schemas.microsoft.com/office/drawing/2014/main" val="1545516597"/>
                    </a:ext>
                  </a:extLst>
                </a:gridCol>
                <a:gridCol w="1540521">
                  <a:extLst>
                    <a:ext uri="{9D8B030D-6E8A-4147-A177-3AD203B41FA5}">
                      <a16:colId xmlns="" xmlns:a16="http://schemas.microsoft.com/office/drawing/2014/main" val="1625857635"/>
                    </a:ext>
                  </a:extLst>
                </a:gridCol>
                <a:gridCol w="2494177">
                  <a:extLst>
                    <a:ext uri="{9D8B030D-6E8A-4147-A177-3AD203B41FA5}">
                      <a16:colId xmlns="" xmlns:a16="http://schemas.microsoft.com/office/drawing/2014/main" val="2598343637"/>
                    </a:ext>
                  </a:extLst>
                </a:gridCol>
                <a:gridCol w="2420819"/>
                <a:gridCol w="1980670">
                  <a:extLst>
                    <a:ext uri="{9D8B030D-6E8A-4147-A177-3AD203B41FA5}">
                      <a16:colId xmlns="" xmlns:a16="http://schemas.microsoft.com/office/drawing/2014/main" val="3562522146"/>
                    </a:ext>
                  </a:extLst>
                </a:gridCol>
                <a:gridCol w="1027013"/>
              </a:tblGrid>
              <a:tr h="562562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零部件编号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/>
                        <a:t>零部件名称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更改前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更改后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备注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价格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678276153"/>
                  </a:ext>
                </a:extLst>
              </a:tr>
              <a:tr h="166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SHT0018400</a:t>
                      </a:r>
                      <a:endParaRPr lang="zh-CN" altLang="en-US" sz="1400" dirty="0" smtClean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旋转副驾底支架总成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/>
                        <a:t>SHT0017824-20241219</a:t>
                      </a:r>
                      <a:r>
                        <a:rPr lang="zh-CN" altLang="en-US" sz="1800" dirty="0" smtClean="0"/>
                        <a:t>基础上重新开孔</a:t>
                      </a:r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2183989996"/>
                  </a:ext>
                </a:extLst>
              </a:tr>
              <a:tr h="14145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3.1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SHT0018401</a:t>
                      </a:r>
                      <a:endParaRPr lang="zh-CN" altLang="en-US" sz="1400" dirty="0" smtClean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旋转副驾底支架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后侧钣金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dirty="0" smtClean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dirty="0" smtClean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 smtClean="0"/>
                        <a:t>在</a:t>
                      </a:r>
                      <a:r>
                        <a:rPr lang="en-US" altLang="zh-CN" sz="1800" dirty="0" smtClean="0"/>
                        <a:t>SHT0016146-</a:t>
                      </a:r>
                      <a:r>
                        <a:rPr lang="zh-CN" altLang="en-US" sz="1800" dirty="0" smtClean="0"/>
                        <a:t>宽车主驾驶后侧钣金基础上优化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 smtClean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2611897561"/>
                  </a:ext>
                </a:extLst>
              </a:tr>
              <a:tr h="183583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3.2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SHT0018402</a:t>
                      </a:r>
                      <a:endParaRPr lang="zh-CN" altLang="en-US" sz="1400" dirty="0" smtClean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旋转副驾底支架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右侧钣金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dirty="0" smtClean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dirty="0" smtClean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 smtClean="0"/>
                        <a:t>在</a:t>
                      </a:r>
                      <a:r>
                        <a:rPr lang="en-US" altLang="zh-CN" sz="1800" dirty="0" smtClean="0"/>
                        <a:t>SHT0016149-</a:t>
                      </a:r>
                      <a:r>
                        <a:rPr lang="zh-CN" altLang="en-US" sz="1800" dirty="0" smtClean="0"/>
                        <a:t>宽车主驾驶右侧钣金基础上优化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 smtClean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90342501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540" y="116635"/>
            <a:ext cx="5280395" cy="404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"/>
          </a:effectLst>
        </p:spPr>
        <p:txBody>
          <a:bodyPr wrap="none" anchor="ctr"/>
          <a:lstStyle/>
          <a:p>
            <a:pPr eaLnBrk="1" hangingPunct="1"/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二、产品技术方案</a:t>
            </a:r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方正兰亭黑_GBK"/>
            </a:endParaRPr>
          </a:p>
        </p:txBody>
      </p:sp>
      <p:sp>
        <p:nvSpPr>
          <p:cNvPr id="26" name="Rectangle 284">
            <a:extLst>
              <a:ext uri="{FF2B5EF4-FFF2-40B4-BE49-F238E27FC236}">
                <a16:creationId xmlns="" xmlns:a16="http://schemas.microsoft.com/office/drawing/2014/main" id="{3D7F3CB1-A329-49BD-AFA4-1D4AA05FA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82" y="563083"/>
            <a:ext cx="3530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1-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修模零部件清单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5346" y="1649314"/>
            <a:ext cx="2719193" cy="148502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7344" y="3282404"/>
            <a:ext cx="1885998" cy="129378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21259229">
            <a:off x="6344431" y="4998320"/>
            <a:ext cx="2588998" cy="86020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21373488">
            <a:off x="4038570" y="3173211"/>
            <a:ext cx="2246739" cy="151216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7900" y="4757704"/>
            <a:ext cx="2400738" cy="161581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6161" y="1532048"/>
            <a:ext cx="2432477" cy="163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6500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540" y="116635"/>
            <a:ext cx="5280395" cy="404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"/>
          </a:effectLst>
        </p:spPr>
        <p:txBody>
          <a:bodyPr wrap="none" anchor="ctr"/>
          <a:lstStyle/>
          <a:p>
            <a:pPr eaLnBrk="1" hangingPunct="1"/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二、产品技术方案</a:t>
            </a:r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方正兰亭黑_GBK"/>
            </a:endParaRPr>
          </a:p>
        </p:txBody>
      </p:sp>
      <p:graphicFrame>
        <p:nvGraphicFramePr>
          <p:cNvPr id="18" name="表格 3">
            <a:extLst>
              <a:ext uri="{FF2B5EF4-FFF2-40B4-BE49-F238E27FC236}">
                <a16:creationId xmlns="" xmlns:a16="http://schemas.microsoft.com/office/drawing/2014/main" id="{499FA9A5-2571-4CCF-9CFB-D4FA2805C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075149"/>
              </p:ext>
            </p:extLst>
          </p:nvPr>
        </p:nvGraphicFramePr>
        <p:xfrm>
          <a:off x="190550" y="932417"/>
          <a:ext cx="11593288" cy="53769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4947">
                  <a:extLst>
                    <a:ext uri="{9D8B030D-6E8A-4147-A177-3AD203B41FA5}">
                      <a16:colId xmlns="" xmlns:a16="http://schemas.microsoft.com/office/drawing/2014/main" val="3462696570"/>
                    </a:ext>
                  </a:extLst>
                </a:gridCol>
                <a:gridCol w="1538979">
                  <a:extLst>
                    <a:ext uri="{9D8B030D-6E8A-4147-A177-3AD203B41FA5}">
                      <a16:colId xmlns="" xmlns:a16="http://schemas.microsoft.com/office/drawing/2014/main" val="1545516597"/>
                    </a:ext>
                  </a:extLst>
                </a:gridCol>
                <a:gridCol w="2412570">
                  <a:extLst>
                    <a:ext uri="{9D8B030D-6E8A-4147-A177-3AD203B41FA5}">
                      <a16:colId xmlns="" xmlns:a16="http://schemas.microsoft.com/office/drawing/2014/main" val="1625857635"/>
                    </a:ext>
                  </a:extLst>
                </a:gridCol>
                <a:gridCol w="2019476"/>
                <a:gridCol w="2318658"/>
                <a:gridCol w="2318658">
                  <a:extLst>
                    <a:ext uri="{9D8B030D-6E8A-4147-A177-3AD203B41FA5}">
                      <a16:colId xmlns="" xmlns:a16="http://schemas.microsoft.com/office/drawing/2014/main" val="3562522146"/>
                    </a:ext>
                  </a:extLst>
                </a:gridCol>
              </a:tblGrid>
              <a:tr h="438315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零部件编号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/>
                        <a:t>零部件名称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 smtClean="0"/>
                        <a:t>更改前</a:t>
                      </a:r>
                      <a:endParaRPr lang="zh-CN" altLang="en-US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更改后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备注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678276153"/>
                  </a:ext>
                </a:extLst>
              </a:tr>
              <a:tr h="742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SHT0018404</a:t>
                      </a:r>
                      <a:endParaRPr lang="zh-CN" altLang="en-US" sz="1400" dirty="0" smtClean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旋转副驾坐垫骨架焊接总成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在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SHT0016211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宽车副驾驶坐垫骨架焊接总成基础上增加了旋转座椅解锁机构</a:t>
                      </a:r>
                      <a:r>
                        <a:rPr lang="zh-CN" alt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，详见数据。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42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SHT0018405</a:t>
                      </a:r>
                      <a:endParaRPr lang="zh-CN" altLang="en-US" sz="1400" dirty="0" smtClean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右侧钣金焊接分总成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/>
                        <a:t>无</a:t>
                      </a:r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新开</a:t>
                      </a:r>
                      <a:r>
                        <a:rPr lang="zh-CN" alt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，详见数据。</a:t>
                      </a:r>
                      <a:endParaRPr lang="zh-CN" altLang="en-US" sz="1800" dirty="0" smtClean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42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4.1.1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SHT0018406</a:t>
                      </a:r>
                      <a:endParaRPr lang="zh-CN" altLang="en-US" sz="1400" dirty="0" smtClean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右侧钣金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在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SHT0016215</a:t>
                      </a: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右侧钣金基础上增加了开孔</a:t>
                      </a:r>
                      <a:r>
                        <a:rPr lang="zh-CN" alt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，详见数据。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914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4.1.2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SHT0018407</a:t>
                      </a:r>
                      <a:endParaRPr lang="zh-CN" altLang="en-US" sz="1400" dirty="0" smtClean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旋转座椅解锁机构总成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/>
                        <a:t>无</a:t>
                      </a:r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新</a:t>
                      </a:r>
                      <a:r>
                        <a:rPr lang="zh-CN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开，在</a:t>
                      </a:r>
                      <a:r>
                        <a:rPr lang="en-US" altLang="zh-CN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SHT0017137</a:t>
                      </a:r>
                      <a:r>
                        <a:rPr lang="zh-CN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仰角调节机构焊接总成基础上焊</a:t>
                      </a:r>
                      <a:r>
                        <a:rPr lang="en-US" altLang="zh-CN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SHT0018340</a:t>
                      </a:r>
                      <a:r>
                        <a:rPr lang="zh-CN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旋转解锁把手支架</a:t>
                      </a:r>
                      <a:r>
                        <a:rPr lang="zh-CN" alt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，详见数据。</a:t>
                      </a:r>
                      <a:endParaRPr lang="zh-CN" altLang="en-US" sz="12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2183989996"/>
                  </a:ext>
                </a:extLst>
              </a:tr>
              <a:tr h="8950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4.1.2.1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 smtClean="0">
                          <a:latin typeface="+mn-ea"/>
                          <a:ea typeface="+mn-ea"/>
                        </a:rPr>
                        <a:t>SHT0018340</a:t>
                      </a:r>
                      <a:endParaRPr lang="zh-CN" altLang="en-US" sz="1400" dirty="0" smtClean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 smtClean="0">
                          <a:latin typeface="+mn-ea"/>
                          <a:ea typeface="+mn-ea"/>
                        </a:rPr>
                        <a:t>SHT0018340</a:t>
                      </a:r>
                      <a:endParaRPr lang="zh-CN" altLang="en-US" sz="14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旋转</a:t>
                      </a: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解锁把手支架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无</a:t>
                      </a:r>
                      <a:endParaRPr lang="zh-CN" altLang="en-US" sz="1800" dirty="0" smtClean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dirty="0" smtClean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/>
                        <a:t>新</a:t>
                      </a:r>
                      <a:r>
                        <a:rPr lang="zh-CN" altLang="en-US" sz="1800" dirty="0" smtClean="0"/>
                        <a:t>开</a:t>
                      </a:r>
                      <a:r>
                        <a:rPr lang="zh-CN" alt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，详见数据。</a:t>
                      </a:r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2611897561"/>
                  </a:ext>
                </a:extLst>
              </a:tr>
              <a:tr h="90184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SHT0018408</a:t>
                      </a:r>
                      <a:endParaRPr lang="zh-CN" altLang="en-US" sz="1400" dirty="0" smtClean="0">
                        <a:latin typeface="+mn-ea"/>
                        <a:ea typeface="+mn-ea"/>
                      </a:endParaRPr>
                    </a:p>
                    <a:p>
                      <a:pPr algn="ctr"/>
                      <a:endParaRPr lang="zh-CN" altLang="en-US" sz="1400" b="0" dirty="0">
                        <a:latin typeface="+mn-ea"/>
                        <a:ea typeface="+mn-ea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拉线总成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dirty="0" smtClean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dirty="0" smtClean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/>
                        <a:t>新</a:t>
                      </a:r>
                      <a:r>
                        <a:rPr lang="zh-CN" altLang="en-US" sz="1800" dirty="0" smtClean="0"/>
                        <a:t>开</a:t>
                      </a:r>
                      <a:r>
                        <a:rPr lang="zh-CN" alt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，详见数据。</a:t>
                      </a:r>
                      <a:endParaRPr lang="zh-CN" altLang="en-US" sz="1800" dirty="0"/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90342501"/>
                  </a:ext>
                </a:extLst>
              </a:tr>
            </a:tbl>
          </a:graphicData>
        </a:graphic>
      </p:graphicFrame>
      <p:sp>
        <p:nvSpPr>
          <p:cNvPr id="26" name="Rectangle 284">
            <a:extLst>
              <a:ext uri="{FF2B5EF4-FFF2-40B4-BE49-F238E27FC236}">
                <a16:creationId xmlns="" xmlns:a16="http://schemas.microsoft.com/office/drawing/2014/main" id="{3D7F3CB1-A329-49BD-AFA4-1D4AA05FA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82" y="563083"/>
            <a:ext cx="3530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1-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开零部件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清单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61056" y="5539152"/>
            <a:ext cx="2210356" cy="6037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0906" y="2125876"/>
            <a:ext cx="1549268" cy="8030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21415"/>
          <a:stretch/>
        </p:blipFill>
        <p:spPr>
          <a:xfrm>
            <a:off x="7518763" y="2922910"/>
            <a:ext cx="1431510" cy="7157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3358" y="1240658"/>
            <a:ext cx="1792736" cy="92925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6624" y="4535348"/>
            <a:ext cx="775486" cy="8914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9785" y="1247242"/>
            <a:ext cx="1982089" cy="8786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7691" y="2878824"/>
            <a:ext cx="1714183" cy="759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2827" y="3599405"/>
            <a:ext cx="851460" cy="935943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6117746" y="1651023"/>
            <a:ext cx="611642" cy="2880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556709" y="1671883"/>
            <a:ext cx="611642" cy="2880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7648799" y="2418682"/>
            <a:ext cx="611642" cy="2880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7615521" y="3118240"/>
            <a:ext cx="611642" cy="2880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5359187" y="2992772"/>
            <a:ext cx="611642" cy="2880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582942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d40558f-bbf9-485c-9749-0e5bb00acc12}"/>
  <p:tag name="TABLE_ENDDRAG_ORIGIN_RECT" val="628*97"/>
  <p:tag name="TABLE_ENDDRAG_RECT" val="51*76*628*97"/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d40558f-bbf9-485c-9749-0e5bb00acc12}"/>
  <p:tag name="TABLE_ENDDRAG_ORIGIN_RECT" val="628*97"/>
  <p:tag name="TABLE_ENDDRAG_RECT" val="51*76*628*97"/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87955</TotalTime>
  <Words>978</Words>
  <Application>Microsoft Office PowerPoint</Application>
  <PresentationFormat>自定义</PresentationFormat>
  <Paragraphs>273</Paragraphs>
  <Slides>19</Slides>
  <Notes>9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方正兰亭黑_GBK</vt:lpstr>
      <vt:lpstr>黑体</vt:lpstr>
      <vt:lpstr>宋体</vt:lpstr>
      <vt:lpstr>微软雅黑</vt:lpstr>
      <vt:lpstr>Arial</vt:lpstr>
      <vt:lpstr>Calibri</vt:lpstr>
      <vt:lpstr>Wingdings</vt:lpstr>
      <vt:lpstr>Office 主题</vt:lpstr>
      <vt:lpstr>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User</cp:lastModifiedBy>
  <cp:revision>4035</cp:revision>
  <cp:lastPrinted>2025-06-25T07:12:15Z</cp:lastPrinted>
  <dcterms:created xsi:type="dcterms:W3CDTF">2013-01-09T01:05:04Z</dcterms:created>
  <dcterms:modified xsi:type="dcterms:W3CDTF">2025-07-03T03:09:29Z</dcterms:modified>
</cp:coreProperties>
</file>