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869" r:id="rId3"/>
    <p:sldId id="1111" r:id="rId4"/>
    <p:sldId id="1106" r:id="rId5"/>
    <p:sldId id="1121" r:id="rId7"/>
    <p:sldId id="1107" r:id="rId8"/>
    <p:sldId id="1124" r:id="rId9"/>
    <p:sldId id="870" r:id="rId10"/>
  </p:sldIdLst>
  <p:sldSz cx="9144000" cy="6858000" type="screen4x3"/>
  <p:notesSz cx="6800850" cy="9932670"/>
  <p:custDataLst>
    <p:tags r:id="rId14"/>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8" userDrawn="1">
          <p15:clr>
            <a:srgbClr val="A4A3A4"/>
          </p15:clr>
        </p15:guide>
        <p15:guide id="2" pos="2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375" autoAdjust="0"/>
  </p:normalViewPr>
  <p:slideViewPr>
    <p:cSldViewPr snapToGrid="0" showGuides="1">
      <p:cViewPr varScale="1">
        <p:scale>
          <a:sx n="105" d="100"/>
          <a:sy n="105" d="100"/>
        </p:scale>
        <p:origin x="2178" y="96"/>
      </p:cViewPr>
      <p:guideLst>
        <p:guide orient="horz" pos="2128"/>
        <p:guide pos="28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9.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47035" cy="496649"/>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smtClean="0">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52241" y="0"/>
            <a:ext cx="2947035" cy="496649"/>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mtClean="0">
                <a:latin typeface="Arial" panose="020B0604020202020204" pitchFamily="34" charset="0"/>
              </a:defRPr>
            </a:lvl1pPr>
          </a:lstStyle>
          <a:p>
            <a:pPr>
              <a:defRPr/>
            </a:pPr>
            <a:fld id="{F6183C91-6B63-4576-BB3A-9F31EFD2C095}" type="datetime1">
              <a:rPr lang="zh-CN" altLang="en-US"/>
            </a:fld>
            <a:endParaRPr lang="zh-CN" altLang="en-US" sz="1200"/>
          </a:p>
        </p:txBody>
      </p:sp>
      <p:sp>
        <p:nvSpPr>
          <p:cNvPr id="29700" name="幻灯片图像占位符 3"/>
          <p:cNvSpPr>
            <a:spLocks noGrp="1" noRot="1" noChangeAspect="1" noChangeArrowheads="1"/>
          </p:cNvSpPr>
          <p:nvPr>
            <p:ph type="sldImg" idx="2"/>
          </p:nvPr>
        </p:nvSpPr>
        <p:spPr bwMode="auto">
          <a:xfrm>
            <a:off x="917575" y="744538"/>
            <a:ext cx="4965700" cy="3725862"/>
          </a:xfrm>
          <a:prstGeom prst="rect">
            <a:avLst/>
          </a:prstGeom>
          <a:noFill/>
          <a:ln w="9525">
            <a:noFill/>
            <a:miter lim="800000"/>
          </a:ln>
        </p:spPr>
      </p:sp>
      <p:sp>
        <p:nvSpPr>
          <p:cNvPr id="2053" name="备注占位符 4"/>
          <p:cNvSpPr>
            <a:spLocks noGrp="1" noRot="1" noChangeAspect="1" noChangeArrowheads="1"/>
          </p:cNvSpPr>
          <p:nvPr/>
        </p:nvSpPr>
        <p:spPr bwMode="auto">
          <a:xfrm>
            <a:off x="680085" y="4718169"/>
            <a:ext cx="5440680" cy="4469845"/>
          </a:xfrm>
          <a:prstGeom prst="rect">
            <a:avLst/>
          </a:prstGeom>
          <a:noFill/>
          <a:ln w="9525">
            <a:noFill/>
            <a:miter lim="800000"/>
          </a:ln>
        </p:spPr>
        <p:txBody>
          <a:bodyPr anchor="ctr"/>
          <a:lstStyle/>
          <a:p>
            <a:pPr defTabSz="0">
              <a:spcBef>
                <a:spcPct val="30000"/>
              </a:spcBef>
              <a:buFontTx/>
              <a:buNone/>
              <a:defRPr/>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defTabSz="0">
              <a:spcBef>
                <a:spcPct val="30000"/>
              </a:spcBef>
              <a:buFontTx/>
              <a:buNone/>
              <a:defRPr/>
            </a:pPr>
            <a:r>
              <a:rPr lang="zh-CN" altLang="en-US" sz="1200">
                <a:latin typeface="Arial" panose="020B0604020202020204" pitchFamily="34" charset="0"/>
              </a:rPr>
              <a:t>第二级</a:t>
            </a:r>
            <a:endParaRPr lang="zh-CN" altLang="en-US" sz="1200">
              <a:latin typeface="Arial" panose="020B0604020202020204" pitchFamily="34" charset="0"/>
            </a:endParaRPr>
          </a:p>
          <a:p>
            <a:pPr defTabSz="0">
              <a:spcBef>
                <a:spcPct val="30000"/>
              </a:spcBef>
              <a:buFontTx/>
              <a:buNone/>
              <a:defRPr/>
            </a:pPr>
            <a:r>
              <a:rPr lang="zh-CN" altLang="en-US" sz="1200">
                <a:latin typeface="Arial" panose="020B0604020202020204" pitchFamily="34" charset="0"/>
              </a:rPr>
              <a:t>第三级</a:t>
            </a:r>
            <a:endParaRPr lang="zh-CN" altLang="en-US" sz="1200">
              <a:latin typeface="Arial" panose="020B0604020202020204" pitchFamily="34" charset="0"/>
            </a:endParaRPr>
          </a:p>
          <a:p>
            <a:pPr defTabSz="0">
              <a:spcBef>
                <a:spcPct val="30000"/>
              </a:spcBef>
              <a:buFontTx/>
              <a:buNone/>
              <a:defRPr/>
            </a:pPr>
            <a:r>
              <a:rPr lang="zh-CN" altLang="en-US" sz="1200">
                <a:latin typeface="Arial" panose="020B0604020202020204" pitchFamily="34" charset="0"/>
              </a:rPr>
              <a:t>第四级</a:t>
            </a:r>
            <a:endParaRPr lang="zh-CN" altLang="en-US" sz="1200">
              <a:latin typeface="Arial" panose="020B0604020202020204" pitchFamily="34" charset="0"/>
            </a:endParaRPr>
          </a:p>
          <a:p>
            <a:pPr defTabSz="0">
              <a:spcBef>
                <a:spcPct val="30000"/>
              </a:spcBef>
              <a:buFontTx/>
              <a:buNone/>
              <a:defRPr/>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2054" name="页脚占位符 5"/>
          <p:cNvSpPr>
            <a:spLocks noGrp="1" noChangeArrowheads="1"/>
          </p:cNvSpPr>
          <p:nvPr>
            <p:ph type="ftr" sz="quarter" idx="4"/>
          </p:nvPr>
        </p:nvSpPr>
        <p:spPr bwMode="auto">
          <a:xfrm>
            <a:off x="0" y="9434615"/>
            <a:ext cx="2947035" cy="496649"/>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smtClean="0">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52241" y="9434615"/>
            <a:ext cx="2947035" cy="496649"/>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mtClean="0">
                <a:latin typeface="Arial" panose="020B0604020202020204" pitchFamily="34" charset="0"/>
              </a:defRPr>
            </a:lvl1pPr>
          </a:lstStyle>
          <a:p>
            <a:pPr>
              <a:defRPr/>
            </a:pPr>
            <a:fld id="{63F205C5-2D7E-4101-911C-2963B61A3ACF}"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9963"/>
            <a:ext cx="5441950" cy="39116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F6183C91-6B63-4576-BB3A-9F31EFD2C09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63F205C5-2D7E-4101-911C-2963B61A3ACF}"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9963"/>
            <a:ext cx="5441950" cy="39116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F6183C91-6B63-4576-BB3A-9F31EFD2C09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63F205C5-2D7E-4101-911C-2963B61A3ACF}"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过渡页">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flipH="1">
            <a:off x="1072844" y="6479836"/>
            <a:ext cx="7965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06157" y="6479836"/>
            <a:ext cx="594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3" name="组合 6"/>
          <p:cNvGrpSpPr/>
          <p:nvPr userDrawn="1"/>
        </p:nvGrpSpPr>
        <p:grpSpPr>
          <a:xfrm flipH="1">
            <a:off x="731637" y="6309320"/>
            <a:ext cx="309728" cy="360040"/>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2" name="Freeform 5"/>
          <p:cNvSpPr>
            <a:spLocks noEditPoints="1"/>
          </p:cNvSpPr>
          <p:nvPr userDrawn="1"/>
        </p:nvSpPr>
        <p:spPr bwMode="auto">
          <a:xfrm>
            <a:off x="5593616" y="5658694"/>
            <a:ext cx="3189800"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2386226" y="431857"/>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9" name="任意多边形 28"/>
          <p:cNvSpPr/>
          <p:nvPr userDrawn="1"/>
        </p:nvSpPr>
        <p:spPr>
          <a:xfrm flipV="1">
            <a:off x="130629" y="423706"/>
            <a:ext cx="1040092"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357166"/>
            <a:ext cx="759028" cy="5515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0">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3175"/>
          <a:ext cx="9144000" cy="993775"/>
        </p:xfrm>
        <a:graphic>
          <a:graphicData uri="http://schemas.openxmlformats.org/presentationml/2006/ole">
            <mc:AlternateContent xmlns:mc="http://schemas.openxmlformats.org/markup-compatibility/2006">
              <mc:Choice xmlns:v="urn:schemas-microsoft-com:vml" Requires="v">
                <p:oleObj spid="_x0000_s1544" name="Image" r:id="rId2" imgW="20320000" imgH="2298700" progId="">
                  <p:embed/>
                </p:oleObj>
              </mc:Choice>
              <mc:Fallback>
                <p:oleObj name="Image" r:id="rId2" imgW="20320000" imgH="2298700" progId="">
                  <p:embed/>
                  <p:pic>
                    <p:nvPicPr>
                      <p:cNvPr id="0" name="Object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3175"/>
                        <a:ext cx="9144000" cy="993775"/>
                      </a:xfrm>
                      <a:prstGeom prst="rect">
                        <a:avLst/>
                      </a:prstGeom>
                      <a:noFill/>
                      <a:ln>
                        <a:noFill/>
                      </a:ln>
                      <a:effectLst/>
                      <a:extLst>
                        <a:ext uri="{909E8E84-426E-40DD-AFC4-6F175D3DCCD1}">
                          <a14:hiddenFill xmlns:a14="http://schemas.microsoft.com/office/drawing/2010/main">
                            <a:solidFill>
                              <a:schemeClr val="folHlink">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标题 3"/>
          <p:cNvSpPr>
            <a:spLocks noGrp="1"/>
          </p:cNvSpPr>
          <p:nvPr>
            <p:ph type="title"/>
          </p:nvPr>
        </p:nvSpPr>
        <p:spPr>
          <a:xfrm>
            <a:off x="324107" y="285728"/>
            <a:ext cx="8229600" cy="428628"/>
          </a:xfrm>
          <a:prstGeom prst="rect">
            <a:avLst/>
          </a:prstGeom>
        </p:spPr>
        <p:txBody>
          <a:bodyPr anchor="ctr"/>
          <a:lstStyle>
            <a:lvl1pPr algn="l">
              <a:defRPr sz="2000" b="1">
                <a:solidFill>
                  <a:schemeClr val="tx1">
                    <a:lumMod val="75000"/>
                    <a:lumOff val="25000"/>
                  </a:schemeClr>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9.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695450" y="4102100"/>
            <a:ext cx="1938655" cy="587375"/>
          </a:xfrm>
          <a:prstGeom prst="rect">
            <a:avLst/>
          </a:prstGeom>
        </p:spPr>
      </p:pic>
      <p:sp>
        <p:nvSpPr>
          <p:cNvPr id="29" name="Freeform 5"/>
          <p:cNvSpPr>
            <a:spLocks noEditPoints="1"/>
          </p:cNvSpPr>
          <p:nvPr/>
        </p:nvSpPr>
        <p:spPr bwMode="auto">
          <a:xfrm>
            <a:off x="-5265" y="1222726"/>
            <a:ext cx="9144000" cy="1765438"/>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gs>
              </a:gsLst>
              <a:lin ang="5400000" scaled="1"/>
            </a:gradFill>
          </a:ln>
          <a:effectLst/>
        </p:spPr>
        <p:txBody>
          <a:bodyPr vert="horz" wrap="square" lIns="91440" tIns="45720" rIns="91440" bIns="45720" numCol="1" anchor="t" anchorCtr="0" compatLnSpc="1"/>
          <a:lstStyle/>
          <a:p>
            <a:endParaRPr lang="zh-CN" altLang="en-US"/>
          </a:p>
        </p:txBody>
      </p:sp>
      <p:sp>
        <p:nvSpPr>
          <p:cNvPr id="2" name="矩形 1"/>
          <p:cNvSpPr/>
          <p:nvPr/>
        </p:nvSpPr>
        <p:spPr>
          <a:xfrm>
            <a:off x="5081" y="1345711"/>
            <a:ext cx="9144000" cy="1285939"/>
          </a:xfrm>
          <a:prstGeom prst="rect">
            <a:avLst/>
          </a:prstGeom>
          <a:solidFill>
            <a:srgbClr val="28A9D6"/>
          </a:solidFill>
          <a:ln>
            <a:noFill/>
          </a:ln>
          <a:effectLst/>
        </p:spPr>
        <p:txBody>
          <a:bodyPr vert="horz" wrap="square" lIns="91440" tIns="45720" rIns="91440" bIns="45720" numCol="1" anchor="t" anchorCtr="0" compatLnSpc="1"/>
          <a:lstStyle/>
          <a:p>
            <a:pPr algn="ctr">
              <a:defRPr/>
            </a:pPr>
            <a:endParaRPr lang="en-US" altLang="zh-CN" b="1" dirty="0">
              <a:solidFill>
                <a:srgbClr val="FFFFFF"/>
              </a:solidFill>
              <a:ea typeface="微软雅黑" panose="020B0503020204020204" pitchFamily="34" charset="-122"/>
            </a:endParaRPr>
          </a:p>
        </p:txBody>
      </p:sp>
      <p:cxnSp>
        <p:nvCxnSpPr>
          <p:cNvPr id="25" name="直接连接符 24"/>
          <p:cNvCxnSpPr/>
          <p:nvPr/>
        </p:nvCxnSpPr>
        <p:spPr>
          <a:xfrm>
            <a:off x="0" y="2998904"/>
            <a:ext cx="9144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2117979" y="1297700"/>
            <a:ext cx="6318451" cy="1076325"/>
          </a:xfrm>
          <a:prstGeom prst="rect">
            <a:avLst/>
          </a:prstGeom>
          <a:noFill/>
          <a:effectLst>
            <a:glow rad="101600">
              <a:schemeClr val="accent6">
                <a:satMod val="175000"/>
                <a:alpha val="40000"/>
              </a:schemeClr>
            </a:glow>
            <a:outerShdw blurRad="50800" dist="38100" dir="2700000" algn="tl" rotWithShape="0">
              <a:prstClr val="black">
                <a:alpha val="40000"/>
              </a:prstClr>
            </a:outerShdw>
          </a:effectLst>
        </p:spPr>
        <p:txBody>
          <a:bodyPr wrap="square" rtlCol="0">
            <a:spAutoFit/>
          </a:bodyPr>
          <a:lstStyle/>
          <a:p>
            <a:pPr algn="ctr">
              <a:defRPr/>
            </a:pPr>
            <a:r>
              <a:rPr lang="zh-CN" sz="3200" b="1" dirty="0" smtClean="0">
                <a:solidFill>
                  <a:srgbClr val="FFFFFF"/>
                </a:solidFill>
                <a:effectLst>
                  <a:glow rad="139700">
                    <a:schemeClr val="accent6">
                      <a:satMod val="175000"/>
                      <a:alpha val="40000"/>
                    </a:schemeClr>
                  </a:glow>
                </a:effectLst>
                <a:ea typeface="微软雅黑" panose="020B0503020204020204" pitchFamily="34" charset="-122"/>
              </a:rPr>
              <a:t>汕德卡</a:t>
            </a:r>
            <a:r>
              <a:rPr lang="zh-CN" altLang="en-US" sz="3200" b="1" dirty="0" smtClean="0">
                <a:solidFill>
                  <a:srgbClr val="FFFFFF"/>
                </a:solidFill>
                <a:effectLst>
                  <a:glow rad="139700">
                    <a:schemeClr val="accent6">
                      <a:satMod val="175000"/>
                      <a:alpha val="40000"/>
                    </a:schemeClr>
                  </a:glow>
                </a:effectLst>
                <a:ea typeface="微软雅黑" panose="020B0503020204020204" pitchFamily="34" charset="-122"/>
              </a:rPr>
              <a:t>（有通风加热）座椅线束插头排列说明</a:t>
            </a:r>
            <a:endParaRPr lang="en-US" altLang="zh-CN" sz="3200" b="1" dirty="0" smtClean="0">
              <a:solidFill>
                <a:srgbClr val="FFFFFF"/>
              </a:solidFill>
              <a:effectLst>
                <a:glow rad="139700">
                  <a:schemeClr val="accent6">
                    <a:satMod val="175000"/>
                    <a:alpha val="40000"/>
                  </a:schemeClr>
                </a:glow>
              </a:effectLst>
              <a:ea typeface="微软雅黑" panose="020B0503020204020204" pitchFamily="34" charset="-122"/>
            </a:endParaRPr>
          </a:p>
        </p:txBody>
      </p:sp>
      <p:sp>
        <p:nvSpPr>
          <p:cNvPr id="43" name="文本框 42"/>
          <p:cNvSpPr txBox="1"/>
          <p:nvPr/>
        </p:nvSpPr>
        <p:spPr>
          <a:xfrm>
            <a:off x="2411760" y="3234773"/>
            <a:ext cx="4968552" cy="300082"/>
          </a:xfrm>
          <a:prstGeom prst="rect">
            <a:avLst/>
          </a:prstGeom>
          <a:noFill/>
        </p:spPr>
        <p:txBody>
          <a:bodyPr wrap="square" rtlCol="0">
            <a:spAutoFit/>
          </a:bodyPr>
          <a:lstStyle/>
          <a:p>
            <a:pPr algn="ctr"/>
            <a:r>
              <a:rPr lang="en-US" altLang="zh-CN" sz="1350" b="1" dirty="0">
                <a:solidFill>
                  <a:srgbClr val="28A9D6"/>
                </a:solidFill>
                <a:latin typeface="微软雅黑" panose="020B0503020204020204" pitchFamily="34" charset="-122"/>
                <a:ea typeface="微软雅黑" panose="020B0503020204020204" pitchFamily="34" charset="-122"/>
              </a:rPr>
              <a:t>BEIJING GOLDRARE AUTOMOBILE PARTS CO.,LTD</a:t>
            </a:r>
            <a:endParaRPr lang="zh-CN" altLang="en-US" sz="1350" b="1" dirty="0">
              <a:solidFill>
                <a:srgbClr val="28A9D6"/>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5647" y="494557"/>
            <a:ext cx="1040769" cy="765270"/>
          </a:xfrm>
          <a:prstGeom prst="rect">
            <a:avLst/>
          </a:prstGeom>
        </p:spPr>
      </p:pic>
      <p:cxnSp>
        <p:nvCxnSpPr>
          <p:cNvPr id="24" name="直接连接符 23"/>
          <p:cNvCxnSpPr/>
          <p:nvPr/>
        </p:nvCxnSpPr>
        <p:spPr>
          <a:xfrm>
            <a:off x="7110283" y="3318505"/>
            <a:ext cx="2033717"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3318505"/>
            <a:ext cx="2681790"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111770" y="3366517"/>
            <a:ext cx="2032230"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110282" y="3414528"/>
            <a:ext cx="2033718"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65" y="3366517"/>
            <a:ext cx="2687055"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414528"/>
            <a:ext cx="2681790"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3" y="88934"/>
            <a:ext cx="2313861" cy="1874227"/>
          </a:xfrm>
          <a:prstGeom prst="rect">
            <a:avLst/>
          </a:prstGeom>
        </p:spPr>
      </p:pic>
      <p:sp>
        <p:nvSpPr>
          <p:cNvPr id="16" name="矩形 15"/>
          <p:cNvSpPr/>
          <p:nvPr/>
        </p:nvSpPr>
        <p:spPr>
          <a:xfrm>
            <a:off x="8224357" y="6596390"/>
            <a:ext cx="902812" cy="253916"/>
          </a:xfrm>
          <a:prstGeom prst="rect">
            <a:avLst/>
          </a:prstGeom>
        </p:spPr>
        <p:txBody>
          <a:bodyPr wrap="none">
            <a:spAutoFit/>
          </a:bodyPr>
          <a:lstStyle/>
          <a:p>
            <a:pPr algn="ctr">
              <a:defRPr/>
            </a:pPr>
            <a:r>
              <a:rPr lang="en-US" altLang="zh-CN" sz="1050" b="1" dirty="0">
                <a:solidFill>
                  <a:schemeClr val="accent1">
                    <a:lumMod val="60000"/>
                    <a:lumOff val="40000"/>
                  </a:schemeClr>
                </a:solidFill>
                <a:ea typeface="微软雅黑" panose="020B0503020204020204" pitchFamily="34" charset="-122"/>
              </a:rPr>
              <a:t>Version 1.3</a:t>
            </a:r>
            <a:endParaRPr lang="en-US" altLang="zh-CN" sz="1050" b="1" dirty="0">
              <a:solidFill>
                <a:schemeClr val="accent1">
                  <a:lumMod val="60000"/>
                  <a:lumOff val="40000"/>
                </a:schemeClr>
              </a:solidFill>
              <a:ea typeface="微软雅黑" panose="020B0503020204020204" pitchFamily="34" charset="-122"/>
            </a:endParaRPr>
          </a:p>
        </p:txBody>
      </p:sp>
      <p:sp>
        <p:nvSpPr>
          <p:cNvPr id="3" name="文本框 2"/>
          <p:cNvSpPr txBox="1"/>
          <p:nvPr/>
        </p:nvSpPr>
        <p:spPr>
          <a:xfrm>
            <a:off x="738505" y="3606800"/>
            <a:ext cx="8032750" cy="2569210"/>
          </a:xfrm>
          <a:prstGeom prst="rect">
            <a:avLst/>
          </a:prstGeom>
        </p:spPr>
        <p:txBody>
          <a:bodyPr>
            <a:noAutofit/>
          </a:bodyPr>
          <a:p>
            <a:pPr marL="0" indent="0" algn="l"/>
            <a:r>
              <a:rPr lang="zh-CN" altLang="en-US" sz="1600" b="0" i="0">
                <a:latin typeface="Inter"/>
                <a:ea typeface="Inter"/>
              </a:rPr>
              <a:t>本文件由</a:t>
            </a:r>
            <a:r>
              <a:rPr lang="en-US" altLang="zh-CN" sz="1600" b="0" i="0">
                <a:latin typeface="Inter"/>
                <a:ea typeface="Inter"/>
              </a:rPr>
              <a:t>[</a:t>
            </a:r>
            <a:r>
              <a:rPr lang="zh-CN" altLang="en-US" sz="1600" b="0" i="0">
                <a:latin typeface="Inter"/>
              </a:rPr>
              <a:t>智能气控产品开发部</a:t>
            </a:r>
            <a:r>
              <a:rPr lang="en-US" altLang="zh-CN" sz="1600" b="0" i="0">
                <a:latin typeface="Inter"/>
                <a:ea typeface="Inter"/>
              </a:rPr>
              <a:t>]</a:t>
            </a:r>
            <a:r>
              <a:rPr lang="zh-CN" altLang="en-US" sz="1600" b="0" i="0">
                <a:latin typeface="Inter"/>
                <a:ea typeface="Inter"/>
              </a:rPr>
              <a:t>编制。</a:t>
            </a:r>
            <a:endParaRPr lang="zh-CN" altLang="en-US" sz="1600" b="0" i="0">
              <a:latin typeface="Inter"/>
              <a:ea typeface="Inter"/>
            </a:endParaRPr>
          </a:p>
          <a:p>
            <a:pPr marL="0" indent="0" algn="l"/>
            <a:endParaRPr lang="zh-CN" altLang="en-US" sz="1600" b="0" i="0">
              <a:latin typeface="Inter"/>
              <a:ea typeface="Inter"/>
            </a:endParaRPr>
          </a:p>
          <a:p>
            <a:pPr marL="0" indent="0" algn="l"/>
            <a:endParaRPr lang="zh-CN" altLang="en-US" sz="1600" b="0" i="0">
              <a:latin typeface="Inter"/>
              <a:ea typeface="Inter"/>
            </a:endParaRPr>
          </a:p>
          <a:p>
            <a:pPr marL="0" indent="0" algn="l"/>
            <a:r>
              <a:rPr lang="zh-CN" altLang="en-US" sz="1600" b="0" i="0">
                <a:latin typeface="Inter"/>
                <a:ea typeface="Inter"/>
              </a:rPr>
              <a:t>编制：</a:t>
            </a:r>
            <a:r>
              <a:rPr lang="en-US" altLang="zh-CN" sz="1600" b="0" i="0">
                <a:latin typeface="Inter"/>
                <a:ea typeface="Inter"/>
              </a:rPr>
              <a:t>__________________</a:t>
            </a:r>
            <a:endParaRPr lang="en-US" altLang="zh-CN" sz="1600" b="0" i="0">
              <a:latin typeface="Inter"/>
              <a:ea typeface="Inter"/>
            </a:endParaRPr>
          </a:p>
          <a:p>
            <a:pPr marL="0" indent="0" algn="l"/>
            <a:endParaRPr lang="zh-CN" altLang="en-US" sz="1600" b="0" i="0">
              <a:latin typeface="Inter"/>
              <a:ea typeface="Inter"/>
            </a:endParaRPr>
          </a:p>
          <a:p>
            <a:pPr marL="0" indent="0" algn="l"/>
            <a:endParaRPr lang="zh-CN" altLang="en-US" sz="1600" b="0" i="0">
              <a:latin typeface="Inter"/>
              <a:ea typeface="Inter"/>
            </a:endParaRPr>
          </a:p>
          <a:p>
            <a:pPr marL="0" indent="0" algn="l"/>
            <a:r>
              <a:rPr lang="zh-CN" altLang="en-US" sz="1600" b="0" i="0">
                <a:latin typeface="Inter"/>
                <a:ea typeface="Inter"/>
              </a:rPr>
              <a:t>审核：</a:t>
            </a:r>
            <a:r>
              <a:rPr lang="en-US" altLang="zh-CN" sz="1600" b="0" i="0">
                <a:latin typeface="Inter"/>
                <a:ea typeface="Inter"/>
              </a:rPr>
              <a:t>__________________</a:t>
            </a:r>
            <a:endParaRPr lang="en-US" altLang="zh-CN" sz="1600" b="0" i="0">
              <a:latin typeface="Inter"/>
              <a:ea typeface="Inter"/>
            </a:endParaRPr>
          </a:p>
          <a:p>
            <a:pPr marL="0" indent="0" algn="l"/>
            <a:endParaRPr lang="zh-CN" altLang="en-US" sz="1600" b="0" i="0">
              <a:latin typeface="Inter"/>
              <a:ea typeface="Inter"/>
            </a:endParaRPr>
          </a:p>
          <a:p>
            <a:pPr marL="0" indent="0" algn="l"/>
            <a:endParaRPr lang="zh-CN" altLang="en-US" sz="1600" b="0" i="0">
              <a:latin typeface="Inter"/>
              <a:ea typeface="Inter"/>
            </a:endParaRPr>
          </a:p>
          <a:p>
            <a:pPr marL="0" indent="0" algn="l"/>
            <a:r>
              <a:rPr lang="zh-CN" altLang="en-US" sz="1600" b="0" i="0">
                <a:latin typeface="Inter"/>
                <a:ea typeface="Inter"/>
              </a:rPr>
              <a:t>工艺：</a:t>
            </a:r>
            <a:r>
              <a:rPr lang="en-US" altLang="zh-CN" sz="1600" b="0" i="0">
                <a:latin typeface="Inter"/>
                <a:ea typeface="Inter"/>
              </a:rPr>
              <a:t>__________________</a:t>
            </a:r>
            <a:endParaRPr lang="en-US" altLang="zh-CN" sz="1600" b="0" i="0">
              <a:latin typeface="Inter"/>
              <a:ea typeface="Inter"/>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7195" y="418465"/>
            <a:ext cx="3026410" cy="368300"/>
          </a:xfrm>
          <a:prstGeom prst="rect">
            <a:avLst/>
          </a:prstGeom>
          <a:noFill/>
        </p:spPr>
        <p:txBody>
          <a:bodyPr wrap="square" rtlCol="0">
            <a:spAutoFit/>
          </a:bodyPr>
          <a:lstStyle/>
          <a:p>
            <a:r>
              <a:rPr b="1"/>
              <a:t>1.</a:t>
            </a:r>
            <a:r>
              <a:rPr lang="en-US" b="1"/>
              <a:t> </a:t>
            </a:r>
            <a:r>
              <a:rPr b="1"/>
              <a:t>目的</a:t>
            </a:r>
            <a:endParaRPr b="1"/>
          </a:p>
        </p:txBody>
      </p:sp>
      <p:sp>
        <p:nvSpPr>
          <p:cNvPr id="4" name="文本框 3"/>
          <p:cNvSpPr txBox="1"/>
          <p:nvPr/>
        </p:nvSpPr>
        <p:spPr>
          <a:xfrm>
            <a:off x="314960" y="996950"/>
            <a:ext cx="8422005" cy="5296846"/>
          </a:xfrm>
          <a:prstGeom prst="rect">
            <a:avLst/>
          </a:prstGeom>
          <a:noFill/>
        </p:spPr>
        <p:txBody>
          <a:bodyPr wrap="square" rtlCol="0">
            <a:noAutofit/>
          </a:bodyPr>
          <a:lstStyle/>
          <a:p>
            <a:pPr>
              <a:lnSpc>
                <a:spcPct val="150000"/>
              </a:lnSpc>
            </a:pPr>
            <a:r>
              <a:rPr lang="en-US" altLang="zh-CN" dirty="0" smtClean="0"/>
              <a:t>   </a:t>
            </a:r>
            <a:r>
              <a:rPr lang="en-US" altLang="zh-CN" dirty="0" smtClean="0">
                <a:latin typeface="+mj-ea"/>
                <a:ea typeface="+mj-ea"/>
                <a:cs typeface="+mj-ea"/>
              </a:rPr>
              <a:t>   </a:t>
            </a:r>
            <a:r>
              <a:rPr lang="zh-CN" altLang="en-US" dirty="0" smtClean="0">
                <a:latin typeface="+mj-ea"/>
                <a:ea typeface="+mj-ea"/>
                <a:cs typeface="+mj-ea"/>
              </a:rPr>
              <a:t>为了保证座椅线束状态的一致性和正确性，避免因线束装配不到位、弯折、挤压等导致座椅功能失效。因此统一规范装配要求，工厂应严格按照要求执行。若执行中发现有不合理的地方，可提出优化方案共同商议改进。</a:t>
            </a:r>
            <a:endParaRPr lang="en-US" altLang="zh-CN" dirty="0" smtClean="0">
              <a:latin typeface="+mj-ea"/>
              <a:ea typeface="+mj-ea"/>
              <a:cs typeface="+mj-ea"/>
            </a:endParaRPr>
          </a:p>
          <a:p>
            <a:pPr>
              <a:lnSpc>
                <a:spcPct val="150000"/>
              </a:lnSpc>
            </a:pPr>
            <a:r>
              <a:rPr lang="en-US" altLang="zh-CN" dirty="0">
                <a:latin typeface="+mj-ea"/>
                <a:ea typeface="+mj-ea"/>
                <a:cs typeface="+mj-ea"/>
              </a:rPr>
              <a:t> </a:t>
            </a:r>
            <a:r>
              <a:rPr lang="en-US" altLang="zh-CN" dirty="0" smtClean="0">
                <a:latin typeface="+mj-ea"/>
                <a:ea typeface="+mj-ea"/>
                <a:cs typeface="+mj-ea"/>
              </a:rPr>
              <a:t>    </a:t>
            </a:r>
            <a:r>
              <a:rPr lang="zh-CN" altLang="en-US" b="1" dirty="0" smtClean="0">
                <a:solidFill>
                  <a:srgbClr val="FF0000"/>
                </a:solidFill>
                <a:latin typeface="+mj-ea"/>
                <a:ea typeface="+mj-ea"/>
                <a:cs typeface="+mj-ea"/>
              </a:rPr>
              <a:t>注意：装配时仔细查看照片，如现场装配和文件要求照片出现不同，请及时联系技术，增加装配要求。</a:t>
            </a:r>
            <a:endParaRPr lang="zh-CN" altLang="en-US" b="1" dirty="0" smtClean="0">
              <a:solidFill>
                <a:srgbClr val="FF0000"/>
              </a:solidFill>
              <a:latin typeface="+mj-ea"/>
              <a:ea typeface="+mj-ea"/>
              <a:cs typeface="+mj-ea"/>
            </a:endParaRPr>
          </a:p>
          <a:p>
            <a:pPr>
              <a:lnSpc>
                <a:spcPct val="150000"/>
              </a:lnSpc>
            </a:pPr>
            <a:r>
              <a:rPr lang="zh-CN" altLang="en-US" dirty="0" smtClean="0">
                <a:latin typeface="+mj-ea"/>
                <a:ea typeface="+mj-ea"/>
                <a:cs typeface="+mj-ea"/>
              </a:rPr>
              <a:t>此文件适用座椅总成号：</a:t>
            </a:r>
            <a:endParaRPr lang="zh-CN" altLang="en-US" dirty="0" smtClean="0">
              <a:latin typeface="+mj-ea"/>
              <a:ea typeface="+mj-ea"/>
              <a:cs typeface="+mj-ea"/>
            </a:endParaRPr>
          </a:p>
          <a:p>
            <a:pPr>
              <a:lnSpc>
                <a:spcPct val="150000"/>
              </a:lnSpc>
            </a:pPr>
            <a:r>
              <a:rPr lang="en-US" altLang="zh-CN" dirty="0" smtClean="0">
                <a:latin typeface="+mj-ea"/>
                <a:ea typeface="+mj-ea"/>
                <a:cs typeface="+mj-ea"/>
              </a:rPr>
              <a:t>AZ16D251000020/2</a:t>
            </a:r>
            <a:r>
              <a:rPr lang="zh-CN" altLang="en-US" dirty="0" smtClean="0">
                <a:latin typeface="+mj-ea"/>
                <a:ea typeface="+mj-ea"/>
                <a:cs typeface="+mj-ea"/>
              </a:rPr>
              <a:t>（汕德卡主驾通风加热）</a:t>
            </a:r>
            <a:endParaRPr lang="en-US" altLang="zh-CN" dirty="0" smtClean="0">
              <a:latin typeface="+mj-ea"/>
              <a:ea typeface="+mj-ea"/>
              <a:cs typeface="+mj-ea"/>
            </a:endParaRPr>
          </a:p>
          <a:p>
            <a:pPr>
              <a:lnSpc>
                <a:spcPct val="150000"/>
              </a:lnSpc>
            </a:pPr>
            <a:endParaRPr lang="en-US" altLang="zh-CN" dirty="0">
              <a:latin typeface="+mj-ea"/>
              <a:ea typeface="+mj-ea"/>
              <a:cs typeface="+mj-ea"/>
            </a:endParaRPr>
          </a:p>
          <a:p>
            <a:pPr>
              <a:lnSpc>
                <a:spcPct val="150000"/>
              </a:lnSpc>
            </a:pPr>
            <a:endParaRPr lang="zh-CN" altLang="en-US" dirty="0" smtClean="0">
              <a:latin typeface="+mj-ea"/>
              <a:ea typeface="+mj-ea"/>
              <a:cs typeface="+mj-ea"/>
            </a:endParaRPr>
          </a:p>
          <a:p>
            <a:pPr>
              <a:lnSpc>
                <a:spcPct val="150000"/>
              </a:lnSpc>
            </a:pPr>
            <a:endParaRPr lang="zh-CN" altLang="en-US" dirty="0">
              <a:latin typeface="+mj-ea"/>
              <a:ea typeface="+mj-ea"/>
              <a:cs typeface="+mj-ea"/>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2209" y="423747"/>
            <a:ext cx="2781300" cy="368300"/>
          </a:xfrm>
          <a:prstGeom prst="rect">
            <a:avLst/>
          </a:prstGeom>
          <a:noFill/>
        </p:spPr>
        <p:txBody>
          <a:bodyPr wrap="square" rtlCol="0">
            <a:spAutoFit/>
          </a:bodyPr>
          <a:lstStyle/>
          <a:p>
            <a:r>
              <a:rPr lang="en-US" altLang="zh-CN" b="1" dirty="0"/>
              <a:t>2.</a:t>
            </a:r>
            <a:r>
              <a:rPr lang="zh-CN" altLang="en-US" b="1" dirty="0" smtClean="0"/>
              <a:t>线束布置整体图</a:t>
            </a:r>
            <a:endParaRPr lang="zh-CN" altLang="en-US" b="1" dirty="0"/>
          </a:p>
        </p:txBody>
      </p:sp>
      <p:pic>
        <p:nvPicPr>
          <p:cNvPr id="2" name="图片 1"/>
          <p:cNvPicPr>
            <a:picLocks noChangeAspect="1"/>
          </p:cNvPicPr>
          <p:nvPr/>
        </p:nvPicPr>
        <p:blipFill>
          <a:blip r:embed="rId1"/>
          <a:srcRect t="23123"/>
          <a:stretch>
            <a:fillRect/>
          </a:stretch>
        </p:blipFill>
        <p:spPr>
          <a:xfrm>
            <a:off x="412115" y="1602105"/>
            <a:ext cx="3851910" cy="3949700"/>
          </a:xfrm>
          <a:prstGeom prst="rect">
            <a:avLst/>
          </a:prstGeom>
        </p:spPr>
      </p:pic>
      <p:pic>
        <p:nvPicPr>
          <p:cNvPr id="5" name="图片 4"/>
          <p:cNvPicPr/>
          <p:nvPr/>
        </p:nvPicPr>
        <p:blipFill>
          <a:blip r:embed="rId2"/>
          <a:stretch>
            <a:fillRect/>
          </a:stretch>
        </p:blipFill>
        <p:spPr>
          <a:xfrm>
            <a:off x="5062855" y="1602105"/>
            <a:ext cx="3009900" cy="3949700"/>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t="23123"/>
          <a:stretch>
            <a:fillRect/>
          </a:stretch>
        </p:blipFill>
        <p:spPr>
          <a:xfrm>
            <a:off x="5134610" y="1384300"/>
            <a:ext cx="3851910" cy="3949700"/>
          </a:xfrm>
          <a:prstGeom prst="rect">
            <a:avLst/>
          </a:prstGeom>
        </p:spPr>
      </p:pic>
      <p:sp>
        <p:nvSpPr>
          <p:cNvPr id="3" name="文本框 2"/>
          <p:cNvSpPr txBox="1"/>
          <p:nvPr/>
        </p:nvSpPr>
        <p:spPr>
          <a:xfrm>
            <a:off x="285750" y="414020"/>
            <a:ext cx="4321084" cy="368300"/>
          </a:xfrm>
          <a:prstGeom prst="rect">
            <a:avLst/>
          </a:prstGeom>
          <a:noFill/>
        </p:spPr>
        <p:txBody>
          <a:bodyPr wrap="square" rtlCol="0">
            <a:spAutoFit/>
          </a:bodyPr>
          <a:lstStyle/>
          <a:p>
            <a:r>
              <a:rPr lang="en-US" altLang="zh-CN" b="1" dirty="0"/>
              <a:t>3</a:t>
            </a:r>
            <a:r>
              <a:rPr lang="en-US" altLang="zh-CN" b="1" dirty="0" smtClean="0"/>
              <a:t>.</a:t>
            </a:r>
            <a:r>
              <a:rPr lang="zh-CN" altLang="en-US" b="1" dirty="0" smtClean="0"/>
              <a:t>总体装配要求</a:t>
            </a:r>
            <a:endParaRPr lang="zh-CN" altLang="en-US" b="1" dirty="0" smtClean="0"/>
          </a:p>
        </p:txBody>
      </p:sp>
      <p:sp>
        <p:nvSpPr>
          <p:cNvPr id="8" name="文本框 7"/>
          <p:cNvSpPr txBox="1"/>
          <p:nvPr/>
        </p:nvSpPr>
        <p:spPr>
          <a:xfrm>
            <a:off x="36830" y="1015365"/>
            <a:ext cx="5061585" cy="5011420"/>
          </a:xfrm>
          <a:prstGeom prst="rect">
            <a:avLst/>
          </a:prstGeom>
          <a:noFill/>
        </p:spPr>
        <p:txBody>
          <a:bodyPr wrap="square" rtlCol="0">
            <a:noAutofit/>
          </a:bodyPr>
          <a:lstStyle/>
          <a:p>
            <a:pPr>
              <a:lnSpc>
                <a:spcPct val="150000"/>
              </a:lnSpc>
            </a:pPr>
            <a:r>
              <a:rPr lang="zh-CN" altLang="en-US" sz="1600" dirty="0" smtClean="0">
                <a:latin typeface="Calibri" panose="020F0502020204030204" pitchFamily="34" charset="0"/>
              </a:rPr>
              <a:t>① </a:t>
            </a:r>
            <a:r>
              <a:rPr lang="zh-CN" sz="1600" dirty="0" smtClean="0">
                <a:solidFill>
                  <a:schemeClr val="tx1">
                    <a:lumMod val="95000"/>
                    <a:lumOff val="5000"/>
                  </a:schemeClr>
                </a:solidFill>
                <a:latin typeface="Calibri" panose="020F0502020204030204" pitchFamily="34" charset="0"/>
                <a:cs typeface="Calibri" panose="020F0502020204030204" pitchFamily="34" charset="0"/>
                <a:sym typeface="+mn-ea"/>
              </a:rPr>
              <a:t>靠背风扇线束用扎带按扣固定在钣金圆孔上</a:t>
            </a:r>
            <a:r>
              <a:rPr lang="zh-CN" altLang="en-US" sz="1600" dirty="0" smtClean="0">
                <a:latin typeface="Calibri" panose="020F0502020204030204" pitchFamily="34" charset="0"/>
                <a:sym typeface="+mn-ea"/>
              </a:rPr>
              <a:t>；</a:t>
            </a:r>
            <a:endParaRPr lang="zh-CN" altLang="en-US" sz="1600" dirty="0" smtClean="0">
              <a:latin typeface="Calibri" panose="020F0502020204030204" pitchFamily="34" charset="0"/>
              <a:sym typeface="+mn-ea"/>
            </a:endParaRPr>
          </a:p>
          <a:p>
            <a:pPr>
              <a:lnSpc>
                <a:spcPct val="150000"/>
              </a:lnSpc>
            </a:pPr>
            <a:r>
              <a:rPr lang="zh-CN" altLang="en-US" sz="1600" dirty="0" smtClean="0">
                <a:latin typeface="Calibri" panose="020F0502020204030204" pitchFamily="34" charset="0"/>
              </a:rPr>
              <a:t>②</a:t>
            </a:r>
            <a:r>
              <a:rPr lang="en-US" altLang="zh-CN" sz="1600" dirty="0" smtClean="0">
                <a:latin typeface="Calibri" panose="020F0502020204030204" pitchFamily="34" charset="0"/>
                <a:sym typeface="+mn-ea"/>
              </a:rPr>
              <a:t>ECU</a:t>
            </a:r>
            <a:r>
              <a:rPr lang="zh-CN" altLang="en-US" sz="1600" dirty="0" smtClean="0">
                <a:latin typeface="Calibri" panose="020F0502020204030204" pitchFamily="34" charset="0"/>
                <a:sym typeface="+mn-ea"/>
              </a:rPr>
              <a:t>使用自攻螺钉固定在第三条钣金条中间</a:t>
            </a:r>
            <a:r>
              <a:rPr lang="zh-CN" altLang="en-US" sz="1600" dirty="0" smtClean="0">
                <a:latin typeface="Calibri" panose="020F0502020204030204" pitchFamily="34" charset="0"/>
                <a:sym typeface="+mn-ea"/>
              </a:rPr>
              <a:t>；</a:t>
            </a:r>
            <a:endParaRPr lang="en-US" altLang="zh-CN" sz="1600" dirty="0" smtClean="0">
              <a:latin typeface="Calibri" panose="020F0502020204030204" pitchFamily="34" charset="0"/>
            </a:endParaRPr>
          </a:p>
          <a:p>
            <a:pPr>
              <a:lnSpc>
                <a:spcPct val="150000"/>
              </a:lnSpc>
            </a:pPr>
            <a:r>
              <a:rPr lang="zh-CN" altLang="zh-CN" sz="1600" dirty="0" smtClean="0">
                <a:latin typeface="Calibri" panose="020F0502020204030204" pitchFamily="34" charset="0"/>
                <a:cs typeface="Calibri" panose="020F0502020204030204" pitchFamily="34" charset="0"/>
              </a:rPr>
              <a:t>③</a:t>
            </a:r>
            <a:r>
              <a:rPr lang="en-US" altLang="zh-CN" sz="1600" dirty="0" smtClean="0">
                <a:latin typeface="Calibri" panose="020F0502020204030204" pitchFamily="34" charset="0"/>
                <a:cs typeface="Calibri" panose="020F0502020204030204" pitchFamily="34" charset="0"/>
              </a:rPr>
              <a:t> </a:t>
            </a:r>
            <a:r>
              <a:rPr lang="zh-CN" altLang="en-US" sz="1600" dirty="0">
                <a:latin typeface="Calibri" panose="020F0502020204030204" pitchFamily="34" charset="0"/>
                <a:cs typeface="Calibri" panose="020F0502020204030204" pitchFamily="34" charset="0"/>
                <a:sym typeface="+mn-ea"/>
              </a:rPr>
              <a:t>主线束与坐垫风扇线束按图示位置用扎带扎在钣金条支架上</a:t>
            </a:r>
            <a:r>
              <a:rPr lang="zh-CN" altLang="en-US" sz="1600" dirty="0" smtClean="0">
                <a:latin typeface="Calibri" panose="020F0502020204030204" pitchFamily="34" charset="0"/>
                <a:sym typeface="+mn-ea"/>
              </a:rPr>
              <a:t>；</a:t>
            </a:r>
            <a:endParaRPr lang="en-US" altLang="zh-CN" sz="1600" dirty="0" smtClean="0">
              <a:latin typeface="Calibri" panose="020F0502020204030204" pitchFamily="34" charset="0"/>
              <a:cs typeface="Calibri" panose="020F0502020204030204" pitchFamily="34" charset="0"/>
            </a:endParaRPr>
          </a:p>
          <a:p>
            <a:pPr>
              <a:lnSpc>
                <a:spcPct val="150000"/>
              </a:lnSpc>
            </a:pPr>
            <a:r>
              <a:rPr lang="zh-CN" altLang="zh-CN" sz="1600" dirty="0" smtClean="0">
                <a:latin typeface="Calibri" panose="020F0502020204030204" pitchFamily="34" charset="0"/>
                <a:cs typeface="Calibri" panose="020F0502020204030204" pitchFamily="34" charset="0"/>
              </a:rPr>
              <a:t>④</a:t>
            </a:r>
            <a:r>
              <a:rPr lang="en-US" altLang="zh-CN" sz="1600" dirty="0" smtClean="0">
                <a:latin typeface="Calibri" panose="020F0502020204030204" pitchFamily="34" charset="0"/>
                <a:cs typeface="Calibri" panose="020F0502020204030204" pitchFamily="34" charset="0"/>
              </a:rPr>
              <a:t> </a:t>
            </a:r>
            <a:r>
              <a:rPr lang="zh-CN" sz="1600" dirty="0" smtClean="0">
                <a:latin typeface="Calibri" panose="020F0502020204030204" pitchFamily="34" charset="0"/>
                <a:sym typeface="+mn-ea"/>
              </a:rPr>
              <a:t>主线束与坐垫风扇线束按图示位置用扎带扎在调角器支架上（留出活动余量）；</a:t>
            </a:r>
            <a:endParaRPr lang="zh-CN" sz="1600" dirty="0" smtClean="0">
              <a:latin typeface="Calibri" panose="020F0502020204030204" pitchFamily="34" charset="0"/>
              <a:sym typeface="+mn-ea"/>
            </a:endParaRPr>
          </a:p>
          <a:p>
            <a:pPr>
              <a:lnSpc>
                <a:spcPct val="150000"/>
              </a:lnSpc>
            </a:pPr>
            <a:r>
              <a:rPr lang="zh-CN" altLang="zh-CN" sz="1600" dirty="0" smtClean="0">
                <a:latin typeface="Calibri" panose="020F0502020204030204" pitchFamily="34" charset="0"/>
              </a:rPr>
              <a:t>⑤</a:t>
            </a:r>
            <a:r>
              <a:rPr lang="en-US" altLang="zh-CN" sz="1600" dirty="0" smtClean="0">
                <a:latin typeface="Calibri" panose="020F0502020204030204" pitchFamily="34" charset="0"/>
              </a:rPr>
              <a:t> </a:t>
            </a:r>
            <a:r>
              <a:rPr lang="zh-CN" altLang="en-US" sz="1600" dirty="0" smtClean="0">
                <a:latin typeface="Calibri" panose="020F0502020204030204" pitchFamily="34" charset="0"/>
                <a:sym typeface="+mn-ea"/>
              </a:rPr>
              <a:t>通风、加热开关线束用插接器自带按扣固定在底座左侧图示位置圆孔中（通风在左，加热在右）；</a:t>
            </a:r>
            <a:endParaRPr lang="zh-CN" altLang="en-US" sz="1600" dirty="0" smtClean="0">
              <a:latin typeface="Calibri" panose="020F0502020204030204" pitchFamily="34" charset="0"/>
              <a:sym typeface="+mn-ea"/>
            </a:endParaRPr>
          </a:p>
          <a:p>
            <a:pPr>
              <a:lnSpc>
                <a:spcPct val="150000"/>
              </a:lnSpc>
            </a:pPr>
            <a:r>
              <a:rPr lang="zh-CN" altLang="zh-CN" sz="1600" dirty="0" smtClean="0">
                <a:solidFill>
                  <a:schemeClr val="tx1">
                    <a:lumMod val="95000"/>
                    <a:lumOff val="5000"/>
                  </a:schemeClr>
                </a:solidFill>
                <a:latin typeface="Calibri" panose="020F0502020204030204" pitchFamily="34" charset="0"/>
                <a:cs typeface="Calibri" panose="020F0502020204030204" pitchFamily="34" charset="0"/>
              </a:rPr>
              <a:t>⑥</a:t>
            </a:r>
            <a:r>
              <a:rPr lang="en-US" altLang="zh-CN" sz="1600" dirty="0" smtClean="0">
                <a:solidFill>
                  <a:schemeClr val="tx1">
                    <a:lumMod val="95000"/>
                    <a:lumOff val="5000"/>
                  </a:schemeClr>
                </a:solidFill>
                <a:latin typeface="Calibri" panose="020F0502020204030204" pitchFamily="34" charset="0"/>
                <a:cs typeface="Calibri" panose="020F0502020204030204" pitchFamily="34" charset="0"/>
              </a:rPr>
              <a:t> </a:t>
            </a:r>
            <a:r>
              <a:rPr lang="zh-CN" sz="1600" dirty="0" smtClean="0">
                <a:solidFill>
                  <a:schemeClr val="tx1">
                    <a:lumMod val="95000"/>
                    <a:lumOff val="5000"/>
                  </a:schemeClr>
                </a:solidFill>
                <a:latin typeface="Calibri" panose="020F0502020204030204" pitchFamily="34" charset="0"/>
                <a:cs typeface="Calibri" panose="020F0502020204030204" pitchFamily="34" charset="0"/>
                <a:sym typeface="+mn-ea"/>
              </a:rPr>
              <a:t>主线束用飞机头扎带固定在底座中间圆孔中；</a:t>
            </a:r>
            <a:endParaRPr lang="zh-CN" sz="1600" dirty="0" smtClean="0">
              <a:solidFill>
                <a:schemeClr val="tx1">
                  <a:lumMod val="95000"/>
                  <a:lumOff val="5000"/>
                </a:schemeClr>
              </a:solidFill>
              <a:latin typeface="Calibri" panose="020F0502020204030204" pitchFamily="34" charset="0"/>
              <a:cs typeface="Calibri" panose="020F0502020204030204" pitchFamily="34" charset="0"/>
              <a:sym typeface="+mn-ea"/>
            </a:endParaRPr>
          </a:p>
          <a:p>
            <a:pPr>
              <a:lnSpc>
                <a:spcPct val="150000"/>
              </a:lnSpc>
            </a:pPr>
            <a:r>
              <a:rPr lang="zh-CN" altLang="zh-CN" sz="1600" dirty="0">
                <a:solidFill>
                  <a:schemeClr val="tx1">
                    <a:lumMod val="95000"/>
                    <a:lumOff val="5000"/>
                  </a:schemeClr>
                </a:solidFill>
                <a:latin typeface="Calibri" panose="020F0502020204030204" pitchFamily="34" charset="0"/>
                <a:cs typeface="Calibri" panose="020F0502020204030204" pitchFamily="34" charset="0"/>
              </a:rPr>
              <a:t>⑦</a:t>
            </a:r>
            <a:r>
              <a:rPr lang="zh-CN" altLang="en-US" sz="1600" dirty="0" smtClean="0">
                <a:latin typeface="Calibri" panose="020F0502020204030204" pitchFamily="34" charset="0"/>
                <a:sym typeface="+mn-ea"/>
              </a:rPr>
              <a:t>靠背、坐垫加热垫线束用插接器自带按扣固定在底座右侧图示位置的圆孔中（靠背在左，坐垫在右）；</a:t>
            </a:r>
            <a:endParaRPr lang="zh-CN" sz="1600" dirty="0" smtClean="0">
              <a:solidFill>
                <a:schemeClr val="tx1">
                  <a:lumMod val="95000"/>
                  <a:lumOff val="5000"/>
                </a:schemeClr>
              </a:solidFill>
              <a:latin typeface="Calibri" panose="020F0502020204030204" pitchFamily="34" charset="0"/>
              <a:cs typeface="Calibri" panose="020F0502020204030204" pitchFamily="34" charset="0"/>
              <a:sym typeface="+mn-ea"/>
            </a:endParaRPr>
          </a:p>
          <a:p>
            <a:pPr algn="l">
              <a:lnSpc>
                <a:spcPct val="150000"/>
              </a:lnSpc>
            </a:pPr>
            <a:r>
              <a:rPr lang="zh-CN" sz="1600" dirty="0" smtClean="0">
                <a:solidFill>
                  <a:schemeClr val="tx1">
                    <a:lumMod val="95000"/>
                    <a:lumOff val="5000"/>
                  </a:schemeClr>
                </a:solidFill>
                <a:latin typeface="Calibri" panose="020F0502020204030204" pitchFamily="34" charset="0"/>
                <a:cs typeface="Calibri" panose="020F0502020204030204" pitchFamily="34" charset="0"/>
              </a:rPr>
              <a:t>⑧</a:t>
            </a:r>
            <a:r>
              <a:rPr lang="zh-CN" sz="1600" dirty="0">
                <a:solidFill>
                  <a:schemeClr val="tx1">
                    <a:lumMod val="95000"/>
                    <a:lumOff val="5000"/>
                  </a:schemeClr>
                </a:solidFill>
                <a:latin typeface="Calibri" panose="020F0502020204030204" pitchFamily="34" charset="0"/>
                <a:cs typeface="Calibri" panose="020F0502020204030204" pitchFamily="34" charset="0"/>
                <a:sym typeface="+mn-ea"/>
              </a:rPr>
              <a:t>安全带锁扣线束用插接器自带按扣固定在侧边圆孔上。</a:t>
            </a:r>
            <a:endParaRPr lang="zh-CN" sz="1600" dirty="0">
              <a:solidFill>
                <a:schemeClr val="tx1">
                  <a:lumMod val="95000"/>
                  <a:lumOff val="5000"/>
                </a:schemeClr>
              </a:solidFill>
              <a:latin typeface="Calibri" panose="020F0502020204030204" pitchFamily="34" charset="0"/>
              <a:cs typeface="Calibri" panose="020F0502020204030204" pitchFamily="34" charset="0"/>
            </a:endParaRPr>
          </a:p>
          <a:p>
            <a:pPr algn="l">
              <a:lnSpc>
                <a:spcPct val="150000"/>
              </a:lnSpc>
            </a:pPr>
            <a:endParaRPr lang="zh-CN" sz="1600" dirty="0" smtClean="0">
              <a:solidFill>
                <a:schemeClr val="tx1">
                  <a:lumMod val="95000"/>
                  <a:lumOff val="5000"/>
                </a:schemeClr>
              </a:solidFill>
              <a:latin typeface="Calibri" panose="020F0502020204030204" pitchFamily="34" charset="0"/>
              <a:cs typeface="Calibri" panose="020F0502020204030204" pitchFamily="34" charset="0"/>
            </a:endParaRPr>
          </a:p>
        </p:txBody>
      </p:sp>
      <p:sp>
        <p:nvSpPr>
          <p:cNvPr id="11" name="文本框 10"/>
          <p:cNvSpPr txBox="1"/>
          <p:nvPr>
            <p:custDataLst>
              <p:tags r:id="rId2"/>
            </p:custDataLst>
          </p:nvPr>
        </p:nvSpPr>
        <p:spPr>
          <a:xfrm>
            <a:off x="5134696" y="1574710"/>
            <a:ext cx="519590" cy="461665"/>
          </a:xfrm>
          <a:prstGeom prst="rect">
            <a:avLst/>
          </a:prstGeom>
          <a:noFill/>
        </p:spPr>
        <p:txBody>
          <a:bodyPr wrap="square" rtlCol="0" anchor="t">
            <a:spAutoFit/>
          </a:bodyPr>
          <a:lstStyle/>
          <a:p>
            <a:r>
              <a:rPr lang="zh-CN" altLang="en-US" sz="2400" b="1" dirty="0">
                <a:solidFill>
                  <a:srgbClr val="FF0000"/>
                </a:solidFill>
                <a:latin typeface="Calibri" panose="020F0502020204030204" pitchFamily="34" charset="0"/>
              </a:rPr>
              <a:t>①</a:t>
            </a:r>
            <a:endParaRPr lang="zh-CN" altLang="en-US" sz="2400" b="1" dirty="0">
              <a:solidFill>
                <a:srgbClr val="FF0000"/>
              </a:solidFill>
              <a:latin typeface="Calibri" panose="020F0502020204030204" pitchFamily="34" charset="0"/>
            </a:endParaRPr>
          </a:p>
        </p:txBody>
      </p:sp>
      <p:cxnSp>
        <p:nvCxnSpPr>
          <p:cNvPr id="9" name="直接箭头连接符 8"/>
          <p:cNvCxnSpPr/>
          <p:nvPr/>
        </p:nvCxnSpPr>
        <p:spPr bwMode="auto">
          <a:xfrm flipH="1">
            <a:off x="8214391" y="2662976"/>
            <a:ext cx="99060" cy="30416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7" name="文本框 6"/>
          <p:cNvSpPr txBox="1"/>
          <p:nvPr/>
        </p:nvSpPr>
        <p:spPr>
          <a:xfrm>
            <a:off x="5363809" y="2183788"/>
            <a:ext cx="488950" cy="460375"/>
          </a:xfrm>
          <a:prstGeom prst="rect">
            <a:avLst/>
          </a:prstGeom>
          <a:noFill/>
        </p:spPr>
        <p:txBody>
          <a:bodyPr wrap="none" rtlCol="0" anchor="t">
            <a:spAutoFit/>
          </a:bodyPr>
          <a:lstStyle/>
          <a:p>
            <a:r>
              <a:rPr lang="zh-CN" altLang="en-US" sz="2400" b="1" dirty="0">
                <a:solidFill>
                  <a:srgbClr val="FF0000"/>
                </a:solidFill>
                <a:latin typeface="Calibri" panose="020F0502020204030204" pitchFamily="34" charset="0"/>
              </a:rPr>
              <a:t>②</a:t>
            </a:r>
            <a:endParaRPr lang="zh-CN" altLang="en-US" sz="2400" b="1" dirty="0">
              <a:solidFill>
                <a:srgbClr val="FF0000"/>
              </a:solidFill>
              <a:latin typeface="Calibri" panose="020F0502020204030204" pitchFamily="34" charset="0"/>
            </a:endParaRPr>
          </a:p>
        </p:txBody>
      </p:sp>
      <p:cxnSp>
        <p:nvCxnSpPr>
          <p:cNvPr id="15" name="直接箭头连接符 14"/>
          <p:cNvCxnSpPr/>
          <p:nvPr/>
        </p:nvCxnSpPr>
        <p:spPr bwMode="auto">
          <a:xfrm>
            <a:off x="5562823" y="3897558"/>
            <a:ext cx="754380" cy="91440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8" name="文本框 17"/>
          <p:cNvSpPr txBox="1"/>
          <p:nvPr/>
        </p:nvSpPr>
        <p:spPr>
          <a:xfrm>
            <a:off x="8126497" y="2307748"/>
            <a:ext cx="494046" cy="461665"/>
          </a:xfrm>
          <a:prstGeom prst="rect">
            <a:avLst/>
          </a:prstGeom>
          <a:noFill/>
        </p:spPr>
        <p:txBody>
          <a:bodyPr wrap="none" rtlCol="0" anchor="t">
            <a:spAutoFit/>
          </a:bodyPr>
          <a:lstStyle/>
          <a:p>
            <a:r>
              <a:rPr lang="zh-CN" altLang="en-US" sz="2400" b="1" dirty="0">
                <a:solidFill>
                  <a:srgbClr val="FF0000"/>
                </a:solidFill>
                <a:latin typeface="Calibri" panose="020F0502020204030204" pitchFamily="34" charset="0"/>
              </a:rPr>
              <a:t>③</a:t>
            </a:r>
            <a:endParaRPr lang="zh-CN" altLang="en-US" sz="2400" b="1" dirty="0">
              <a:solidFill>
                <a:srgbClr val="FF0000"/>
              </a:solidFill>
              <a:latin typeface="Calibri" panose="020F0502020204030204" pitchFamily="34" charset="0"/>
            </a:endParaRPr>
          </a:p>
        </p:txBody>
      </p:sp>
      <p:cxnSp>
        <p:nvCxnSpPr>
          <p:cNvPr id="19" name="直接箭头连接符 18"/>
          <p:cNvCxnSpPr/>
          <p:nvPr/>
        </p:nvCxnSpPr>
        <p:spPr bwMode="auto">
          <a:xfrm>
            <a:off x="6636803" y="3928268"/>
            <a:ext cx="510540" cy="76962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0" name="文本框 19"/>
          <p:cNvSpPr txBox="1"/>
          <p:nvPr>
            <p:custDataLst>
              <p:tags r:id="rId3"/>
            </p:custDataLst>
          </p:nvPr>
        </p:nvSpPr>
        <p:spPr>
          <a:xfrm>
            <a:off x="7334216" y="2917830"/>
            <a:ext cx="555625" cy="511175"/>
          </a:xfrm>
          <a:prstGeom prst="rect">
            <a:avLst/>
          </a:prstGeom>
          <a:noFill/>
        </p:spPr>
        <p:txBody>
          <a:bodyPr wrap="none" rtlCol="0" anchor="t">
            <a:noAutofit/>
          </a:bodyPr>
          <a:lstStyle/>
          <a:p>
            <a:r>
              <a:rPr lang="zh-CN" altLang="en-US" sz="2800" b="1" dirty="0">
                <a:solidFill>
                  <a:srgbClr val="FF0000"/>
                </a:solidFill>
                <a:latin typeface="Calibri" panose="020F0502020204030204" pitchFamily="34" charset="0"/>
              </a:rPr>
              <a:t>④</a:t>
            </a:r>
            <a:endParaRPr lang="zh-CN" altLang="en-US" sz="2800" b="1" dirty="0">
              <a:solidFill>
                <a:srgbClr val="FF0000"/>
              </a:solidFill>
              <a:latin typeface="Calibri" panose="020F0502020204030204" pitchFamily="34" charset="0"/>
            </a:endParaRPr>
          </a:p>
        </p:txBody>
      </p:sp>
      <p:cxnSp>
        <p:nvCxnSpPr>
          <p:cNvPr id="21" name="直接箭头连接符 20"/>
          <p:cNvCxnSpPr/>
          <p:nvPr/>
        </p:nvCxnSpPr>
        <p:spPr bwMode="auto">
          <a:xfrm>
            <a:off x="7673253" y="3295947"/>
            <a:ext cx="457200" cy="79248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2" name="文本框 21"/>
          <p:cNvSpPr txBox="1"/>
          <p:nvPr>
            <p:custDataLst>
              <p:tags r:id="rId4"/>
            </p:custDataLst>
          </p:nvPr>
        </p:nvSpPr>
        <p:spPr>
          <a:xfrm>
            <a:off x="5098601" y="3493569"/>
            <a:ext cx="555625" cy="511175"/>
          </a:xfrm>
          <a:prstGeom prst="rect">
            <a:avLst/>
          </a:prstGeom>
          <a:noFill/>
        </p:spPr>
        <p:txBody>
          <a:bodyPr wrap="none" rtlCol="0" anchor="t">
            <a:noAutofit/>
          </a:bodyPr>
          <a:lstStyle/>
          <a:p>
            <a:r>
              <a:rPr lang="zh-CN" altLang="en-US" sz="2800" b="1" dirty="0">
                <a:solidFill>
                  <a:srgbClr val="FF0000"/>
                </a:solidFill>
                <a:latin typeface="Calibri" panose="020F0502020204030204" pitchFamily="34" charset="0"/>
              </a:rPr>
              <a:t>⑤</a:t>
            </a:r>
            <a:endParaRPr lang="zh-CN" altLang="en-US" sz="2800" b="1" dirty="0">
              <a:solidFill>
                <a:srgbClr val="FF0000"/>
              </a:solidFill>
              <a:latin typeface="Calibri" panose="020F0502020204030204" pitchFamily="34" charset="0"/>
            </a:endParaRPr>
          </a:p>
        </p:txBody>
      </p:sp>
      <p:cxnSp>
        <p:nvCxnSpPr>
          <p:cNvPr id="23" name="直接箭头连接符 22"/>
          <p:cNvCxnSpPr/>
          <p:nvPr/>
        </p:nvCxnSpPr>
        <p:spPr bwMode="auto">
          <a:xfrm>
            <a:off x="5567699" y="1814366"/>
            <a:ext cx="528320" cy="21590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a:stCxn id="7" idx="3"/>
          </p:cNvCxnSpPr>
          <p:nvPr/>
        </p:nvCxnSpPr>
        <p:spPr bwMode="auto">
          <a:xfrm>
            <a:off x="5852970" y="2414413"/>
            <a:ext cx="1096645" cy="24828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5" name="文本框 24"/>
          <p:cNvSpPr txBox="1"/>
          <p:nvPr>
            <p:custDataLst>
              <p:tags r:id="rId5"/>
            </p:custDataLst>
          </p:nvPr>
        </p:nvSpPr>
        <p:spPr>
          <a:xfrm>
            <a:off x="6208369" y="3567573"/>
            <a:ext cx="555625" cy="511175"/>
          </a:xfrm>
          <a:prstGeom prst="rect">
            <a:avLst/>
          </a:prstGeom>
          <a:noFill/>
        </p:spPr>
        <p:txBody>
          <a:bodyPr wrap="none" rtlCol="0" anchor="t">
            <a:noAutofit/>
          </a:bodyPr>
          <a:lstStyle/>
          <a:p>
            <a:r>
              <a:rPr lang="zh-CN" altLang="en-US" sz="2800" b="1" dirty="0">
                <a:solidFill>
                  <a:srgbClr val="FF0000"/>
                </a:solidFill>
                <a:latin typeface="Calibri" panose="020F0502020204030204" pitchFamily="34" charset="0"/>
                <a:cs typeface="Calibri" panose="020F0502020204030204" pitchFamily="34" charset="0"/>
              </a:rPr>
              <a:t>⑥</a:t>
            </a:r>
            <a:endParaRPr lang="zh-CN" altLang="en-US" sz="2800" b="1" dirty="0">
              <a:solidFill>
                <a:srgbClr val="FF0000"/>
              </a:solidFill>
              <a:latin typeface="Calibri" panose="020F0502020204030204" pitchFamily="34" charset="0"/>
            </a:endParaRPr>
          </a:p>
        </p:txBody>
      </p:sp>
      <p:cxnSp>
        <p:nvCxnSpPr>
          <p:cNvPr id="26" name="直接箭头连接符 25"/>
          <p:cNvCxnSpPr/>
          <p:nvPr/>
        </p:nvCxnSpPr>
        <p:spPr bwMode="auto">
          <a:xfrm flipV="1">
            <a:off x="7063840" y="4835092"/>
            <a:ext cx="411480" cy="38100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8" name="文本框 27"/>
          <p:cNvSpPr txBox="1"/>
          <p:nvPr>
            <p:custDataLst>
              <p:tags r:id="rId6"/>
            </p:custDataLst>
          </p:nvPr>
        </p:nvSpPr>
        <p:spPr>
          <a:xfrm>
            <a:off x="6645600" y="5105864"/>
            <a:ext cx="555625" cy="511175"/>
          </a:xfrm>
          <a:prstGeom prst="rect">
            <a:avLst/>
          </a:prstGeom>
          <a:noFill/>
        </p:spPr>
        <p:txBody>
          <a:bodyPr wrap="none" rtlCol="0" anchor="t">
            <a:noAutofit/>
          </a:bodyPr>
          <a:lstStyle/>
          <a:p>
            <a:r>
              <a:rPr lang="zh-CN" altLang="en-US" sz="2800" b="1" dirty="0">
                <a:solidFill>
                  <a:srgbClr val="FF0000"/>
                </a:solidFill>
                <a:latin typeface="Calibri" panose="020F0502020204030204" pitchFamily="34" charset="0"/>
                <a:cs typeface="Calibri" panose="020F0502020204030204" pitchFamily="34" charset="0"/>
              </a:rPr>
              <a:t>⑦</a:t>
            </a:r>
            <a:endParaRPr lang="zh-CN" altLang="en-US" sz="2800" b="1" dirty="0">
              <a:solidFill>
                <a:srgbClr val="FF0000"/>
              </a:solidFill>
              <a:latin typeface="Calibri" panose="020F0502020204030204" pitchFamily="34" charset="0"/>
            </a:endParaRPr>
          </a:p>
        </p:txBody>
      </p:sp>
      <p:cxnSp>
        <p:nvCxnSpPr>
          <p:cNvPr id="29" name="直接箭头连接符 28"/>
          <p:cNvCxnSpPr/>
          <p:nvPr/>
        </p:nvCxnSpPr>
        <p:spPr bwMode="auto">
          <a:xfrm flipV="1">
            <a:off x="8092308" y="4766502"/>
            <a:ext cx="182880" cy="61722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5" name="文本框 4"/>
          <p:cNvSpPr txBox="1"/>
          <p:nvPr>
            <p:custDataLst>
              <p:tags r:id="rId7"/>
            </p:custDataLst>
          </p:nvPr>
        </p:nvSpPr>
        <p:spPr>
          <a:xfrm>
            <a:off x="7756850" y="5333829"/>
            <a:ext cx="555625" cy="511175"/>
          </a:xfrm>
          <a:prstGeom prst="rect">
            <a:avLst/>
          </a:prstGeom>
          <a:noFill/>
        </p:spPr>
        <p:txBody>
          <a:bodyPr wrap="none" rtlCol="0" anchor="t">
            <a:noAutofit/>
          </a:bodyPr>
          <a:p>
            <a:r>
              <a:rPr lang="zh-CN" altLang="en-US" sz="2800" b="1" dirty="0">
                <a:solidFill>
                  <a:srgbClr val="FF0000"/>
                </a:solidFill>
                <a:latin typeface="Calibri" panose="020F0502020204030204" pitchFamily="34" charset="0"/>
              </a:rPr>
              <a:t>⑧</a:t>
            </a:r>
            <a:endParaRPr lang="zh-CN" altLang="en-US" sz="2800" b="1" dirty="0">
              <a:solidFill>
                <a:srgbClr val="FF0000"/>
              </a:solidFill>
              <a:latin typeface="Calibri" panose="020F0502020204030204" pitchFamily="34" charset="0"/>
            </a:endParaRPr>
          </a:p>
        </p:txBody>
      </p:sp>
      <p:cxnSp>
        <p:nvCxnSpPr>
          <p:cNvPr id="6" name="直接箭头连接符 5"/>
          <p:cNvCxnSpPr/>
          <p:nvPr/>
        </p:nvCxnSpPr>
        <p:spPr bwMode="auto">
          <a:xfrm>
            <a:off x="5562823" y="3889938"/>
            <a:ext cx="1074420" cy="79248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 name="直接箭头连接符 9"/>
          <p:cNvCxnSpPr/>
          <p:nvPr/>
        </p:nvCxnSpPr>
        <p:spPr bwMode="auto">
          <a:xfrm flipV="1">
            <a:off x="7079080" y="4850332"/>
            <a:ext cx="876300" cy="35052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12755"/>
          <a:stretch>
            <a:fillRect/>
          </a:stretch>
        </p:blipFill>
        <p:spPr>
          <a:xfrm>
            <a:off x="4677410" y="1384300"/>
            <a:ext cx="3769360" cy="4385310"/>
          </a:xfrm>
          <a:prstGeom prst="rect">
            <a:avLst/>
          </a:prstGeom>
        </p:spPr>
      </p:pic>
      <p:sp>
        <p:nvSpPr>
          <p:cNvPr id="3" name="文本框 2"/>
          <p:cNvSpPr txBox="1"/>
          <p:nvPr/>
        </p:nvSpPr>
        <p:spPr>
          <a:xfrm>
            <a:off x="419473" y="1246907"/>
            <a:ext cx="4038600" cy="2584450"/>
          </a:xfrm>
          <a:prstGeom prst="rect">
            <a:avLst/>
          </a:prstGeom>
          <a:noFill/>
        </p:spPr>
        <p:txBody>
          <a:bodyPr wrap="square" rtlCol="0">
            <a:spAutoFit/>
          </a:bodyPr>
          <a:lstStyle/>
          <a:p>
            <a:pPr>
              <a:lnSpc>
                <a:spcPct val="150000"/>
              </a:lnSpc>
            </a:pPr>
            <a:r>
              <a:rPr lang="zh-CN" altLang="en-US" dirty="0" smtClean="0">
                <a:latin typeface="Calibri" panose="020F0502020204030204" pitchFamily="34" charset="0"/>
              </a:rPr>
              <a:t>①</a:t>
            </a:r>
            <a:r>
              <a:rPr lang="zh-CN" altLang="en-US" dirty="0">
                <a:latin typeface="Calibri" panose="020F0502020204030204" pitchFamily="34" charset="0"/>
              </a:rPr>
              <a:t> 安全带扣线束包在主线束中，在此处白色标记处用钣金卡扣固定线束；</a:t>
            </a:r>
            <a:endParaRPr lang="zh-CN" altLang="en-US" dirty="0">
              <a:latin typeface="Calibri" panose="020F0502020204030204" pitchFamily="34" charset="0"/>
            </a:endParaRPr>
          </a:p>
          <a:p>
            <a:pPr>
              <a:lnSpc>
                <a:spcPct val="150000"/>
              </a:lnSpc>
            </a:pPr>
            <a:r>
              <a:rPr lang="zh-CN" altLang="en-US" dirty="0">
                <a:latin typeface="Calibri" panose="020F0502020204030204" pitchFamily="34" charset="0"/>
              </a:rPr>
              <a:t>②在此白色标记处用扎带固定主线束；</a:t>
            </a:r>
            <a:endParaRPr lang="zh-CN" altLang="en-US" dirty="0">
              <a:latin typeface="Calibri" panose="020F0502020204030204" pitchFamily="34" charset="0"/>
            </a:endParaRPr>
          </a:p>
          <a:p>
            <a:pPr>
              <a:lnSpc>
                <a:spcPct val="150000"/>
              </a:lnSpc>
            </a:pPr>
            <a:r>
              <a:rPr lang="zh-CN" altLang="en-US" dirty="0" smtClean="0">
                <a:latin typeface="Calibri" panose="020F0502020204030204" pitchFamily="34" charset="0"/>
              </a:rPr>
              <a:t>③</a:t>
            </a:r>
            <a:r>
              <a:rPr lang="zh-CN" altLang="en-US" dirty="0">
                <a:latin typeface="Calibri" panose="020F0502020204030204" pitchFamily="34" charset="0"/>
                <a:sym typeface="+mn-ea"/>
              </a:rPr>
              <a:t>用扎带将主线束与气管一起固定在底座钣金条上</a:t>
            </a:r>
            <a:r>
              <a:rPr lang="zh-CN" dirty="0">
                <a:latin typeface="Calibri" panose="020F0502020204030204" pitchFamily="34" charset="0"/>
                <a:sym typeface="+mn-ea"/>
              </a:rPr>
              <a:t>。</a:t>
            </a:r>
            <a:endParaRPr lang="zh-CN" dirty="0"/>
          </a:p>
        </p:txBody>
      </p:sp>
      <p:cxnSp>
        <p:nvCxnSpPr>
          <p:cNvPr id="5" name="直接箭头连接符 4"/>
          <p:cNvCxnSpPr/>
          <p:nvPr/>
        </p:nvCxnSpPr>
        <p:spPr bwMode="auto">
          <a:xfrm flipH="1">
            <a:off x="7261671" y="3939683"/>
            <a:ext cx="620395" cy="77724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4" name="文本框 3"/>
          <p:cNvSpPr txBox="1"/>
          <p:nvPr/>
        </p:nvSpPr>
        <p:spPr>
          <a:xfrm>
            <a:off x="5688391" y="1586063"/>
            <a:ext cx="555625" cy="511175"/>
          </a:xfrm>
          <a:prstGeom prst="rect">
            <a:avLst/>
          </a:prstGeom>
          <a:noFill/>
        </p:spPr>
        <p:txBody>
          <a:bodyPr wrap="none" rtlCol="0" anchor="t">
            <a:noAutofit/>
          </a:bodyPr>
          <a:lstStyle/>
          <a:p>
            <a:r>
              <a:rPr lang="zh-CN" altLang="en-US" sz="2800" b="1" dirty="0">
                <a:solidFill>
                  <a:srgbClr val="FF0000"/>
                </a:solidFill>
                <a:latin typeface="Calibri" panose="020F0502020204030204" pitchFamily="34" charset="0"/>
              </a:rPr>
              <a:t>①</a:t>
            </a:r>
            <a:endParaRPr lang="zh-CN" altLang="en-US" sz="2800" b="1" dirty="0">
              <a:solidFill>
                <a:srgbClr val="FF0000"/>
              </a:solidFill>
              <a:latin typeface="Calibri" panose="020F0502020204030204" pitchFamily="34" charset="0"/>
            </a:endParaRPr>
          </a:p>
        </p:txBody>
      </p:sp>
      <p:sp>
        <p:nvSpPr>
          <p:cNvPr id="12" name="文本框 11"/>
          <p:cNvSpPr txBox="1"/>
          <p:nvPr/>
        </p:nvSpPr>
        <p:spPr>
          <a:xfrm>
            <a:off x="6559961" y="1934035"/>
            <a:ext cx="555625" cy="511175"/>
          </a:xfrm>
          <a:prstGeom prst="rect">
            <a:avLst/>
          </a:prstGeom>
          <a:noFill/>
        </p:spPr>
        <p:txBody>
          <a:bodyPr wrap="none" rtlCol="0" anchor="t">
            <a:noAutofit/>
          </a:bodyPr>
          <a:lstStyle/>
          <a:p>
            <a:r>
              <a:rPr lang="zh-CN" altLang="en-US" sz="2800" b="1" dirty="0" smtClean="0">
                <a:solidFill>
                  <a:srgbClr val="FF0000"/>
                </a:solidFill>
                <a:latin typeface="Calibri" panose="020F0502020204030204" pitchFamily="34" charset="0"/>
              </a:rPr>
              <a:t>②</a:t>
            </a:r>
            <a:endParaRPr lang="zh-CN" altLang="en-US" sz="2800" b="1" dirty="0">
              <a:solidFill>
                <a:srgbClr val="FF0000"/>
              </a:solidFill>
              <a:latin typeface="Calibri" panose="020F0502020204030204" pitchFamily="34" charset="0"/>
            </a:endParaRPr>
          </a:p>
        </p:txBody>
      </p:sp>
      <p:cxnSp>
        <p:nvCxnSpPr>
          <p:cNvPr id="18" name="直接箭头连接符 17"/>
          <p:cNvCxnSpPr>
            <a:stCxn id="4" idx="2"/>
          </p:cNvCxnSpPr>
          <p:nvPr/>
        </p:nvCxnSpPr>
        <p:spPr bwMode="auto">
          <a:xfrm flipH="1">
            <a:off x="5680521" y="2097118"/>
            <a:ext cx="285750" cy="182435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0" name="文本框 19"/>
          <p:cNvSpPr txBox="1"/>
          <p:nvPr/>
        </p:nvSpPr>
        <p:spPr>
          <a:xfrm>
            <a:off x="352426" y="404392"/>
            <a:ext cx="2351864" cy="368300"/>
          </a:xfrm>
          <a:prstGeom prst="rect">
            <a:avLst/>
          </a:prstGeom>
          <a:noFill/>
        </p:spPr>
        <p:txBody>
          <a:bodyPr wrap="square" rtlCol="0">
            <a:spAutoFit/>
          </a:bodyPr>
          <a:lstStyle/>
          <a:p>
            <a:r>
              <a:rPr lang="en-US" b="1" dirty="0"/>
              <a:t>3.</a:t>
            </a:r>
            <a:r>
              <a:rPr lang="zh-CN" altLang="en-US" b="1" dirty="0"/>
              <a:t>总体</a:t>
            </a:r>
            <a:r>
              <a:rPr lang="zh-CN" altLang="en-US" b="1" dirty="0" smtClean="0"/>
              <a:t>装配要求</a:t>
            </a:r>
            <a:endParaRPr lang="zh-CN" altLang="en-US" b="1" dirty="0"/>
          </a:p>
        </p:txBody>
      </p:sp>
      <p:cxnSp>
        <p:nvCxnSpPr>
          <p:cNvPr id="21" name="直接箭头连接符 20"/>
          <p:cNvCxnSpPr/>
          <p:nvPr/>
        </p:nvCxnSpPr>
        <p:spPr bwMode="auto">
          <a:xfrm>
            <a:off x="6807646" y="2375599"/>
            <a:ext cx="60960" cy="238506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6" name="文本框 5"/>
          <p:cNvSpPr txBox="1"/>
          <p:nvPr/>
        </p:nvSpPr>
        <p:spPr>
          <a:xfrm>
            <a:off x="7709946" y="3520265"/>
            <a:ext cx="555625" cy="511175"/>
          </a:xfrm>
          <a:prstGeom prst="rect">
            <a:avLst/>
          </a:prstGeom>
          <a:noFill/>
        </p:spPr>
        <p:txBody>
          <a:bodyPr wrap="none" rtlCol="0" anchor="t">
            <a:noAutofit/>
          </a:bodyPr>
          <a:p>
            <a:r>
              <a:rPr lang="zh-CN" altLang="en-US" sz="2800" b="1" dirty="0" smtClean="0">
                <a:solidFill>
                  <a:srgbClr val="FF0000"/>
                </a:solidFill>
                <a:latin typeface="Calibri" panose="020F0502020204030204" pitchFamily="34" charset="0"/>
              </a:rPr>
              <a:t>③</a:t>
            </a:r>
            <a:endParaRPr lang="zh-CN" altLang="en-US" sz="2800" b="1" dirty="0">
              <a:solidFill>
                <a:srgbClr val="FF0000"/>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352426" y="404392"/>
            <a:ext cx="2351864" cy="368300"/>
          </a:xfrm>
          <a:prstGeom prst="rect">
            <a:avLst/>
          </a:prstGeom>
          <a:noFill/>
        </p:spPr>
        <p:txBody>
          <a:bodyPr wrap="square" rtlCol="0">
            <a:spAutoFit/>
          </a:bodyPr>
          <a:p>
            <a:r>
              <a:rPr lang="en-US" b="1" dirty="0"/>
              <a:t>4.</a:t>
            </a:r>
            <a:r>
              <a:rPr lang="zh-CN" altLang="en-US" b="1" dirty="0"/>
              <a:t>具体</a:t>
            </a:r>
            <a:r>
              <a:rPr lang="zh-CN" altLang="en-US" b="1" dirty="0" smtClean="0"/>
              <a:t>装配要求</a:t>
            </a:r>
            <a:endParaRPr lang="zh-CN" altLang="en-US" b="1" dirty="0"/>
          </a:p>
        </p:txBody>
      </p:sp>
      <p:pic>
        <p:nvPicPr>
          <p:cNvPr id="2" name="图片 1"/>
          <p:cNvPicPr>
            <a:picLocks noChangeAspect="1"/>
          </p:cNvPicPr>
          <p:nvPr/>
        </p:nvPicPr>
        <p:blipFill>
          <a:blip r:embed="rId1"/>
          <a:srcRect l="5226" t="23123" r="6083" b="8602"/>
          <a:stretch>
            <a:fillRect/>
          </a:stretch>
        </p:blipFill>
        <p:spPr>
          <a:xfrm>
            <a:off x="5067935" y="1086485"/>
            <a:ext cx="3416300" cy="3507740"/>
          </a:xfrm>
          <a:prstGeom prst="rect">
            <a:avLst/>
          </a:prstGeom>
        </p:spPr>
      </p:pic>
      <p:sp>
        <p:nvSpPr>
          <p:cNvPr id="3" name="文本框 2"/>
          <p:cNvSpPr txBox="1"/>
          <p:nvPr/>
        </p:nvSpPr>
        <p:spPr>
          <a:xfrm>
            <a:off x="352425" y="1125855"/>
            <a:ext cx="4540885" cy="2999740"/>
          </a:xfrm>
          <a:prstGeom prst="rect">
            <a:avLst/>
          </a:prstGeom>
          <a:noFill/>
        </p:spPr>
        <p:txBody>
          <a:bodyPr wrap="square" rtlCol="0">
            <a:spAutoFit/>
          </a:bodyPr>
          <a:p>
            <a:pPr algn="l">
              <a:lnSpc>
                <a:spcPct val="150000"/>
              </a:lnSpc>
              <a:buClrTx/>
              <a:buSzTx/>
              <a:buNone/>
            </a:pPr>
            <a:r>
              <a:rPr lang="zh-CN" altLang="en-US" sz="1800" dirty="0">
                <a:latin typeface="Calibri" panose="020F0502020204030204" pitchFamily="34" charset="0"/>
              </a:rPr>
              <a:t>①靠背风扇线束从左侧引出，插到ECU下边的通风接口处。</a:t>
            </a:r>
            <a:endParaRPr lang="zh-CN" altLang="en-US" sz="1800" dirty="0">
              <a:latin typeface="Calibri" panose="020F0502020204030204" pitchFamily="34" charset="0"/>
            </a:endParaRPr>
          </a:p>
          <a:p>
            <a:pPr algn="l">
              <a:lnSpc>
                <a:spcPct val="150000"/>
              </a:lnSpc>
              <a:buClrTx/>
              <a:buSzTx/>
              <a:buNone/>
            </a:pPr>
            <a:r>
              <a:rPr lang="zh-CN" altLang="en-US" sz="1800" dirty="0">
                <a:latin typeface="Calibri" panose="020F0502020204030204" pitchFamily="34" charset="0"/>
              </a:rPr>
              <a:t>②坐垫风扇随着主线束引出，并在ECU上方走线，最终插在ECU上边的通风接口。</a:t>
            </a:r>
            <a:endParaRPr lang="zh-CN" altLang="en-US" sz="1800" dirty="0">
              <a:latin typeface="Calibri" panose="020F0502020204030204" pitchFamily="34" charset="0"/>
            </a:endParaRPr>
          </a:p>
          <a:p>
            <a:pPr algn="l">
              <a:lnSpc>
                <a:spcPct val="150000"/>
              </a:lnSpc>
              <a:buClrTx/>
              <a:buSzTx/>
              <a:buNone/>
            </a:pPr>
            <a:r>
              <a:rPr lang="zh-CN" altLang="en-US" sz="1800" dirty="0">
                <a:latin typeface="Calibri" panose="020F0502020204030204" pitchFamily="34" charset="0"/>
              </a:rPr>
              <a:t>③</a:t>
            </a:r>
            <a:r>
              <a:rPr lang="zh-CN" altLang="en-US" sz="1800" dirty="0">
                <a:latin typeface="Calibri" panose="020F0502020204030204" pitchFamily="34" charset="0"/>
                <a:sym typeface="+mn-ea"/>
              </a:rPr>
              <a:t>按图中视角所示，座椅底部插头顺序从左到右依次为：气管接头、安全带扣插接器、线束总成插接器，均使用白色扎带固定。</a:t>
            </a:r>
            <a:endParaRPr lang="en-US" altLang="zh-CN" sz="1800" dirty="0">
              <a:latin typeface="Calibri" panose="020F0502020204030204" pitchFamily="34" charset="0"/>
              <a:sym typeface="+mn-ea"/>
            </a:endParaRPr>
          </a:p>
        </p:txBody>
      </p:sp>
      <p:sp>
        <p:nvSpPr>
          <p:cNvPr id="4" name="文本框 3"/>
          <p:cNvSpPr txBox="1"/>
          <p:nvPr/>
        </p:nvSpPr>
        <p:spPr>
          <a:xfrm>
            <a:off x="4904166" y="2241383"/>
            <a:ext cx="555625" cy="511175"/>
          </a:xfrm>
          <a:prstGeom prst="rect">
            <a:avLst/>
          </a:prstGeom>
          <a:noFill/>
        </p:spPr>
        <p:txBody>
          <a:bodyPr wrap="none" rtlCol="0" anchor="t">
            <a:noAutofit/>
          </a:bodyPr>
          <a:p>
            <a:r>
              <a:rPr lang="zh-CN" altLang="en-US" sz="2800" b="1" dirty="0">
                <a:solidFill>
                  <a:srgbClr val="FF0000"/>
                </a:solidFill>
                <a:latin typeface="Calibri" panose="020F0502020204030204" pitchFamily="34" charset="0"/>
              </a:rPr>
              <a:t>①</a:t>
            </a:r>
            <a:endParaRPr lang="zh-CN" altLang="en-US" sz="2800" b="1" dirty="0">
              <a:solidFill>
                <a:srgbClr val="FF0000"/>
              </a:solidFill>
              <a:latin typeface="Calibri" panose="020F0502020204030204" pitchFamily="34" charset="0"/>
            </a:endParaRPr>
          </a:p>
        </p:txBody>
      </p:sp>
      <p:cxnSp>
        <p:nvCxnSpPr>
          <p:cNvPr id="21" name="直接箭头连接符 20"/>
          <p:cNvCxnSpPr>
            <a:stCxn id="4" idx="3"/>
          </p:cNvCxnSpPr>
          <p:nvPr/>
        </p:nvCxnSpPr>
        <p:spPr bwMode="auto">
          <a:xfrm>
            <a:off x="5459541" y="2496884"/>
            <a:ext cx="858520" cy="18415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5" name="直接箭头连接符 4"/>
          <p:cNvCxnSpPr/>
          <p:nvPr/>
        </p:nvCxnSpPr>
        <p:spPr bwMode="auto">
          <a:xfrm flipH="1">
            <a:off x="7740461" y="1943878"/>
            <a:ext cx="274320" cy="507365"/>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a:off x="7882031" y="1536525"/>
            <a:ext cx="555625" cy="511175"/>
          </a:xfrm>
          <a:prstGeom prst="rect">
            <a:avLst/>
          </a:prstGeom>
          <a:noFill/>
        </p:spPr>
        <p:txBody>
          <a:bodyPr wrap="none" rtlCol="0" anchor="t">
            <a:noAutofit/>
          </a:bodyPr>
          <a:p>
            <a:r>
              <a:rPr lang="zh-CN" altLang="en-US" sz="2800" b="1" dirty="0" smtClean="0">
                <a:solidFill>
                  <a:srgbClr val="FF0000"/>
                </a:solidFill>
                <a:latin typeface="Calibri" panose="020F0502020204030204" pitchFamily="34" charset="0"/>
              </a:rPr>
              <a:t>②</a:t>
            </a:r>
            <a:endParaRPr lang="zh-CN" altLang="en-US" sz="2800" b="1" dirty="0">
              <a:solidFill>
                <a:srgbClr val="FF0000"/>
              </a:solidFill>
              <a:latin typeface="Calibri" panose="020F0502020204030204" pitchFamily="34" charset="0"/>
            </a:endParaRPr>
          </a:p>
        </p:txBody>
      </p:sp>
      <p:sp>
        <p:nvSpPr>
          <p:cNvPr id="7" name="任意多边形 6"/>
          <p:cNvSpPr/>
          <p:nvPr/>
        </p:nvSpPr>
        <p:spPr>
          <a:xfrm>
            <a:off x="6440805" y="2371654"/>
            <a:ext cx="1783221" cy="2015702"/>
          </a:xfrm>
          <a:custGeom>
            <a:avLst/>
            <a:gdLst>
              <a:gd name="connsiteX0" fmla="*/ 0 w 2808"/>
              <a:gd name="connsiteY0" fmla="*/ 97 h 3174"/>
              <a:gd name="connsiteX1" fmla="*/ 120 w 2808"/>
              <a:gd name="connsiteY1" fmla="*/ 65 h 3174"/>
              <a:gd name="connsiteX2" fmla="*/ 222 w 2808"/>
              <a:gd name="connsiteY2" fmla="*/ 55 h 3174"/>
              <a:gd name="connsiteX3" fmla="*/ 371 w 2808"/>
              <a:gd name="connsiteY3" fmla="*/ 42 h 3174"/>
              <a:gd name="connsiteX4" fmla="*/ 523 w 2808"/>
              <a:gd name="connsiteY4" fmla="*/ 28 h 3174"/>
              <a:gd name="connsiteX5" fmla="*/ 646 w 2808"/>
              <a:gd name="connsiteY5" fmla="*/ 28 h 3174"/>
              <a:gd name="connsiteX6" fmla="*/ 756 w 2808"/>
              <a:gd name="connsiteY6" fmla="*/ 15 h 3174"/>
              <a:gd name="connsiteX7" fmla="*/ 880 w 2808"/>
              <a:gd name="connsiteY7" fmla="*/ 15 h 3174"/>
              <a:gd name="connsiteX8" fmla="*/ 990 w 2808"/>
              <a:gd name="connsiteY8" fmla="*/ 15 h 3174"/>
              <a:gd name="connsiteX9" fmla="*/ 1114 w 2808"/>
              <a:gd name="connsiteY9" fmla="*/ 1 h 3174"/>
              <a:gd name="connsiteX10" fmla="*/ 1224 w 2808"/>
              <a:gd name="connsiteY10" fmla="*/ 1 h 3174"/>
              <a:gd name="connsiteX11" fmla="*/ 1362 w 2808"/>
              <a:gd name="connsiteY11" fmla="*/ 1 h 3174"/>
              <a:gd name="connsiteX12" fmla="*/ 1472 w 2808"/>
              <a:gd name="connsiteY12" fmla="*/ 1 h 3174"/>
              <a:gd name="connsiteX13" fmla="*/ 1575 w 2808"/>
              <a:gd name="connsiteY13" fmla="*/ 14 h 3174"/>
              <a:gd name="connsiteX14" fmla="*/ 1692 w 2808"/>
              <a:gd name="connsiteY14" fmla="*/ 42 h 3174"/>
              <a:gd name="connsiteX15" fmla="*/ 1800 w 2808"/>
              <a:gd name="connsiteY15" fmla="*/ 95 h 3174"/>
              <a:gd name="connsiteX16" fmla="*/ 1945 w 2808"/>
              <a:gd name="connsiteY16" fmla="*/ 155 h 3174"/>
              <a:gd name="connsiteX17" fmla="*/ 2036 w 2808"/>
              <a:gd name="connsiteY17" fmla="*/ 221 h 3174"/>
              <a:gd name="connsiteX18" fmla="*/ 2146 w 2808"/>
              <a:gd name="connsiteY18" fmla="*/ 276 h 3174"/>
              <a:gd name="connsiteX19" fmla="*/ 2256 w 2808"/>
              <a:gd name="connsiteY19" fmla="*/ 345 h 3174"/>
              <a:gd name="connsiteX20" fmla="*/ 2366 w 2808"/>
              <a:gd name="connsiteY20" fmla="*/ 414 h 3174"/>
              <a:gd name="connsiteX21" fmla="*/ 2476 w 2808"/>
              <a:gd name="connsiteY21" fmla="*/ 496 h 3174"/>
              <a:gd name="connsiteX22" fmla="*/ 2559 w 2808"/>
              <a:gd name="connsiteY22" fmla="*/ 606 h 3174"/>
              <a:gd name="connsiteX23" fmla="*/ 2641 w 2808"/>
              <a:gd name="connsiteY23" fmla="*/ 716 h 3174"/>
              <a:gd name="connsiteX24" fmla="*/ 2696 w 2808"/>
              <a:gd name="connsiteY24" fmla="*/ 840 h 3174"/>
              <a:gd name="connsiteX25" fmla="*/ 2735 w 2808"/>
              <a:gd name="connsiteY25" fmla="*/ 956 h 3174"/>
              <a:gd name="connsiteX26" fmla="*/ 2765 w 2808"/>
              <a:gd name="connsiteY26" fmla="*/ 1071 h 3174"/>
              <a:gd name="connsiteX27" fmla="*/ 2779 w 2808"/>
              <a:gd name="connsiteY27" fmla="*/ 1184 h 3174"/>
              <a:gd name="connsiteX28" fmla="*/ 2806 w 2808"/>
              <a:gd name="connsiteY28" fmla="*/ 1308 h 3174"/>
              <a:gd name="connsiteX29" fmla="*/ 2806 w 2808"/>
              <a:gd name="connsiteY29" fmla="*/ 1418 h 3174"/>
              <a:gd name="connsiteX30" fmla="*/ 2806 w 2808"/>
              <a:gd name="connsiteY30" fmla="*/ 1528 h 3174"/>
              <a:gd name="connsiteX31" fmla="*/ 2793 w 2808"/>
              <a:gd name="connsiteY31" fmla="*/ 1638 h 3174"/>
              <a:gd name="connsiteX32" fmla="*/ 2765 w 2808"/>
              <a:gd name="connsiteY32" fmla="*/ 1748 h 3174"/>
              <a:gd name="connsiteX33" fmla="*/ 2710 w 2808"/>
              <a:gd name="connsiteY33" fmla="*/ 1872 h 3174"/>
              <a:gd name="connsiteX34" fmla="*/ 2669 w 2808"/>
              <a:gd name="connsiteY34" fmla="*/ 1982 h 3174"/>
              <a:gd name="connsiteX35" fmla="*/ 2605 w 2808"/>
              <a:gd name="connsiteY35" fmla="*/ 2087 h 3174"/>
              <a:gd name="connsiteX36" fmla="*/ 2525 w 2808"/>
              <a:gd name="connsiteY36" fmla="*/ 2185 h 3174"/>
              <a:gd name="connsiteX37" fmla="*/ 2450 w 2808"/>
              <a:gd name="connsiteY37" fmla="*/ 2299 h 3174"/>
              <a:gd name="connsiteX38" fmla="*/ 2380 w 2808"/>
              <a:gd name="connsiteY38" fmla="*/ 2422 h 3174"/>
              <a:gd name="connsiteX39" fmla="*/ 2360 w 2808"/>
              <a:gd name="connsiteY39" fmla="*/ 2542 h 3174"/>
              <a:gd name="connsiteX40" fmla="*/ 2330 w 2808"/>
              <a:gd name="connsiteY40" fmla="*/ 2682 h 3174"/>
              <a:gd name="connsiteX41" fmla="*/ 2320 w 2808"/>
              <a:gd name="connsiteY41" fmla="*/ 2833 h 3174"/>
              <a:gd name="connsiteX42" fmla="*/ 2305 w 2808"/>
              <a:gd name="connsiteY42" fmla="*/ 2948 h 3174"/>
              <a:gd name="connsiteX43" fmla="*/ 2285 w 2808"/>
              <a:gd name="connsiteY43" fmla="*/ 3048 h 3174"/>
              <a:gd name="connsiteX44" fmla="*/ 2205 w 2808"/>
              <a:gd name="connsiteY44" fmla="*/ 3134 h 3174"/>
              <a:gd name="connsiteX45" fmla="*/ 2080 w 2808"/>
              <a:gd name="connsiteY45" fmla="*/ 3174 h 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08" h="3174">
                <a:moveTo>
                  <a:pt x="0" y="97"/>
                </a:moveTo>
                <a:cubicBezTo>
                  <a:pt x="20" y="94"/>
                  <a:pt x="73" y="70"/>
                  <a:pt x="120" y="65"/>
                </a:cubicBezTo>
                <a:cubicBezTo>
                  <a:pt x="167" y="60"/>
                  <a:pt x="170" y="63"/>
                  <a:pt x="222" y="55"/>
                </a:cubicBezTo>
                <a:cubicBezTo>
                  <a:pt x="274" y="47"/>
                  <a:pt x="313" y="50"/>
                  <a:pt x="371" y="42"/>
                </a:cubicBezTo>
                <a:cubicBezTo>
                  <a:pt x="429" y="34"/>
                  <a:pt x="468" y="31"/>
                  <a:pt x="523" y="28"/>
                </a:cubicBezTo>
                <a:cubicBezTo>
                  <a:pt x="578" y="25"/>
                  <a:pt x="599" y="31"/>
                  <a:pt x="646" y="28"/>
                </a:cubicBezTo>
                <a:cubicBezTo>
                  <a:pt x="693" y="25"/>
                  <a:pt x="709" y="18"/>
                  <a:pt x="756" y="15"/>
                </a:cubicBezTo>
                <a:cubicBezTo>
                  <a:pt x="803" y="12"/>
                  <a:pt x="833" y="15"/>
                  <a:pt x="880" y="15"/>
                </a:cubicBezTo>
                <a:cubicBezTo>
                  <a:pt x="927" y="15"/>
                  <a:pt x="943" y="18"/>
                  <a:pt x="990" y="15"/>
                </a:cubicBezTo>
                <a:cubicBezTo>
                  <a:pt x="1037" y="12"/>
                  <a:pt x="1067" y="4"/>
                  <a:pt x="1114" y="1"/>
                </a:cubicBezTo>
                <a:cubicBezTo>
                  <a:pt x="1161" y="-2"/>
                  <a:pt x="1174" y="1"/>
                  <a:pt x="1224" y="1"/>
                </a:cubicBezTo>
                <a:cubicBezTo>
                  <a:pt x="1274" y="1"/>
                  <a:pt x="1312" y="1"/>
                  <a:pt x="1362" y="1"/>
                </a:cubicBezTo>
                <a:cubicBezTo>
                  <a:pt x="1412" y="1"/>
                  <a:pt x="1428" y="1"/>
                  <a:pt x="1472" y="1"/>
                </a:cubicBezTo>
                <a:cubicBezTo>
                  <a:pt x="1516" y="1"/>
                  <a:pt x="1531" y="6"/>
                  <a:pt x="1575" y="14"/>
                </a:cubicBezTo>
                <a:cubicBezTo>
                  <a:pt x="1619" y="22"/>
                  <a:pt x="1648" y="23"/>
                  <a:pt x="1692" y="42"/>
                </a:cubicBezTo>
                <a:cubicBezTo>
                  <a:pt x="1736" y="61"/>
                  <a:pt x="1753" y="67"/>
                  <a:pt x="1800" y="95"/>
                </a:cubicBezTo>
                <a:cubicBezTo>
                  <a:pt x="1847" y="123"/>
                  <a:pt x="1898" y="130"/>
                  <a:pt x="1945" y="155"/>
                </a:cubicBezTo>
                <a:cubicBezTo>
                  <a:pt x="1992" y="180"/>
                  <a:pt x="1992" y="202"/>
                  <a:pt x="2036" y="221"/>
                </a:cubicBezTo>
                <a:cubicBezTo>
                  <a:pt x="2080" y="240"/>
                  <a:pt x="2102" y="251"/>
                  <a:pt x="2146" y="276"/>
                </a:cubicBezTo>
                <a:cubicBezTo>
                  <a:pt x="2190" y="301"/>
                  <a:pt x="2212" y="317"/>
                  <a:pt x="2256" y="345"/>
                </a:cubicBezTo>
                <a:cubicBezTo>
                  <a:pt x="2300" y="373"/>
                  <a:pt x="2322" y="384"/>
                  <a:pt x="2366" y="414"/>
                </a:cubicBezTo>
                <a:cubicBezTo>
                  <a:pt x="2410" y="444"/>
                  <a:pt x="2437" y="458"/>
                  <a:pt x="2476" y="496"/>
                </a:cubicBezTo>
                <a:cubicBezTo>
                  <a:pt x="2515" y="534"/>
                  <a:pt x="2526" y="562"/>
                  <a:pt x="2559" y="606"/>
                </a:cubicBezTo>
                <a:cubicBezTo>
                  <a:pt x="2592" y="650"/>
                  <a:pt x="2614" y="669"/>
                  <a:pt x="2641" y="716"/>
                </a:cubicBezTo>
                <a:cubicBezTo>
                  <a:pt x="2668" y="763"/>
                  <a:pt x="2679" y="790"/>
                  <a:pt x="2696" y="840"/>
                </a:cubicBezTo>
                <a:cubicBezTo>
                  <a:pt x="2713" y="890"/>
                  <a:pt x="2724" y="909"/>
                  <a:pt x="2735" y="956"/>
                </a:cubicBezTo>
                <a:cubicBezTo>
                  <a:pt x="2746" y="1003"/>
                  <a:pt x="2754" y="1027"/>
                  <a:pt x="2765" y="1071"/>
                </a:cubicBezTo>
                <a:cubicBezTo>
                  <a:pt x="2776" y="1115"/>
                  <a:pt x="2768" y="1137"/>
                  <a:pt x="2779" y="1184"/>
                </a:cubicBezTo>
                <a:cubicBezTo>
                  <a:pt x="2790" y="1231"/>
                  <a:pt x="2801" y="1261"/>
                  <a:pt x="2806" y="1308"/>
                </a:cubicBezTo>
                <a:cubicBezTo>
                  <a:pt x="2811" y="1355"/>
                  <a:pt x="2806" y="1374"/>
                  <a:pt x="2806" y="1418"/>
                </a:cubicBezTo>
                <a:cubicBezTo>
                  <a:pt x="2806" y="1462"/>
                  <a:pt x="2809" y="1484"/>
                  <a:pt x="2806" y="1528"/>
                </a:cubicBezTo>
                <a:cubicBezTo>
                  <a:pt x="2803" y="1572"/>
                  <a:pt x="2801" y="1594"/>
                  <a:pt x="2793" y="1638"/>
                </a:cubicBezTo>
                <a:cubicBezTo>
                  <a:pt x="2785" y="1682"/>
                  <a:pt x="2782" y="1701"/>
                  <a:pt x="2765" y="1748"/>
                </a:cubicBezTo>
                <a:cubicBezTo>
                  <a:pt x="2748" y="1795"/>
                  <a:pt x="2729" y="1825"/>
                  <a:pt x="2710" y="1872"/>
                </a:cubicBezTo>
                <a:cubicBezTo>
                  <a:pt x="2691" y="1919"/>
                  <a:pt x="2688" y="1938"/>
                  <a:pt x="2669" y="1982"/>
                </a:cubicBezTo>
                <a:cubicBezTo>
                  <a:pt x="2650" y="2026"/>
                  <a:pt x="2630" y="2043"/>
                  <a:pt x="2605" y="2087"/>
                </a:cubicBezTo>
                <a:cubicBezTo>
                  <a:pt x="2580" y="2131"/>
                  <a:pt x="2555" y="2141"/>
                  <a:pt x="2525" y="2185"/>
                </a:cubicBezTo>
                <a:cubicBezTo>
                  <a:pt x="2495" y="2229"/>
                  <a:pt x="2483" y="2255"/>
                  <a:pt x="2450" y="2299"/>
                </a:cubicBezTo>
                <a:cubicBezTo>
                  <a:pt x="2417" y="2343"/>
                  <a:pt x="2407" y="2378"/>
                  <a:pt x="2380" y="2422"/>
                </a:cubicBezTo>
                <a:cubicBezTo>
                  <a:pt x="2353" y="2466"/>
                  <a:pt x="2377" y="2498"/>
                  <a:pt x="2360" y="2542"/>
                </a:cubicBezTo>
                <a:cubicBezTo>
                  <a:pt x="2343" y="2586"/>
                  <a:pt x="2338" y="2638"/>
                  <a:pt x="2330" y="2682"/>
                </a:cubicBezTo>
                <a:cubicBezTo>
                  <a:pt x="2322" y="2726"/>
                  <a:pt x="2325" y="2789"/>
                  <a:pt x="2320" y="2833"/>
                </a:cubicBezTo>
                <a:cubicBezTo>
                  <a:pt x="2315" y="2877"/>
                  <a:pt x="2313" y="2904"/>
                  <a:pt x="2305" y="2948"/>
                </a:cubicBezTo>
                <a:cubicBezTo>
                  <a:pt x="2297" y="2992"/>
                  <a:pt x="2299" y="3004"/>
                  <a:pt x="2285" y="3048"/>
                </a:cubicBezTo>
                <a:cubicBezTo>
                  <a:pt x="2271" y="3092"/>
                  <a:pt x="2235" y="3101"/>
                  <a:pt x="2205" y="3134"/>
                </a:cubicBezTo>
                <a:cubicBezTo>
                  <a:pt x="2175" y="3167"/>
                  <a:pt x="2101" y="3165"/>
                  <a:pt x="2080" y="3174"/>
                </a:cubicBezTo>
              </a:path>
            </a:pathLst>
          </a:custGeom>
          <a:noFill/>
          <a:ln>
            <a:solidFill>
              <a:srgbClr val="FF0000"/>
            </a:solidFill>
            <a:headEnd type="none" w="med" len="med"/>
            <a:tailEnd type="none" w="med" len="med"/>
          </a:ln>
          <a:extLst>
            <a:ext uri="{909E8E84-426E-40DD-AFC4-6F175D3DCCD1}">
              <a14:hiddenFill xmlns:a14="http://schemas.microsoft.com/office/drawing/2010/main">
                <a:solidFill>
                  <a:srgbClr val="FF0000"/>
                </a:solidFill>
              </a14:hiddenFill>
            </a:ext>
          </a:extLst>
        </p:spPr>
        <p:style>
          <a:lnRef idx="3">
            <a:schemeClr val="accent1"/>
          </a:lnRef>
          <a:fillRef idx="0">
            <a:srgbClr val="FFFFFF"/>
          </a:fillRef>
          <a:effectRef idx="0">
            <a:srgbClr val="FFFFFF"/>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9" name="图片 8" descr="bc687dc3478a58bc5982a390606cf3b"/>
          <p:cNvPicPr>
            <a:picLocks noChangeAspect="1"/>
          </p:cNvPicPr>
          <p:nvPr/>
        </p:nvPicPr>
        <p:blipFill>
          <a:blip r:embed="rId2"/>
          <a:srcRect b="22079"/>
          <a:stretch>
            <a:fillRect/>
          </a:stretch>
        </p:blipFill>
        <p:spPr>
          <a:xfrm>
            <a:off x="1109980" y="4196080"/>
            <a:ext cx="3334385" cy="1948180"/>
          </a:xfrm>
          <a:prstGeom prst="rect">
            <a:avLst/>
          </a:prstGeom>
        </p:spPr>
      </p:pic>
      <p:sp>
        <p:nvSpPr>
          <p:cNvPr id="11" name="文本框 10"/>
          <p:cNvSpPr txBox="1"/>
          <p:nvPr>
            <p:custDataLst>
              <p:tags r:id="rId3"/>
            </p:custDataLst>
          </p:nvPr>
        </p:nvSpPr>
        <p:spPr>
          <a:xfrm>
            <a:off x="2466340" y="3947160"/>
            <a:ext cx="523240" cy="440055"/>
          </a:xfrm>
          <a:prstGeom prst="rect">
            <a:avLst/>
          </a:prstGeom>
          <a:noFill/>
        </p:spPr>
        <p:txBody>
          <a:bodyPr wrap="square" rtlCol="0" anchor="t">
            <a:noAutofit/>
          </a:bodyPr>
          <a:p>
            <a:r>
              <a:rPr lang="zh-CN" altLang="en-US" sz="2400" b="1" dirty="0">
                <a:solidFill>
                  <a:srgbClr val="FF0000"/>
                </a:solidFill>
                <a:latin typeface="Calibri" panose="020F0502020204030204" pitchFamily="34" charset="0"/>
              </a:rPr>
              <a:t>③</a:t>
            </a:r>
            <a:endParaRPr lang="zh-CN" altLang="en-US" sz="2400" b="1" dirty="0">
              <a:solidFill>
                <a:srgbClr val="FF0000"/>
              </a:solidFill>
              <a:latin typeface="Calibri" panose="020F0502020204030204" pitchFamily="34" charset="0"/>
            </a:endParaRPr>
          </a:p>
        </p:txBody>
      </p:sp>
      <p:cxnSp>
        <p:nvCxnSpPr>
          <p:cNvPr id="23" name="直接箭头连接符 22"/>
          <p:cNvCxnSpPr/>
          <p:nvPr/>
        </p:nvCxnSpPr>
        <p:spPr bwMode="auto">
          <a:xfrm flipH="1">
            <a:off x="2714009" y="4359446"/>
            <a:ext cx="27305" cy="77216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
          <p:cNvSpPr>
            <a:spLocks noEditPoints="1"/>
          </p:cNvSpPr>
          <p:nvPr/>
        </p:nvSpPr>
        <p:spPr bwMode="auto">
          <a:xfrm>
            <a:off x="0" y="1054641"/>
            <a:ext cx="9144000" cy="1765438"/>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gs>
              </a:gsLst>
              <a:lin ang="5400000" scaled="1"/>
            </a:gradFill>
          </a:ln>
          <a:effectLst/>
        </p:spPr>
        <p:txBody>
          <a:bodyPr vert="horz" wrap="square" lIns="91440" tIns="45720" rIns="91440" bIns="45720" numCol="1" anchor="t" anchorCtr="0" compatLnSpc="1"/>
          <a:lstStyle/>
          <a:p>
            <a:endParaRPr lang="zh-CN" altLang="en-US"/>
          </a:p>
        </p:txBody>
      </p:sp>
      <p:sp>
        <p:nvSpPr>
          <p:cNvPr id="2" name="矩形 1"/>
          <p:cNvSpPr/>
          <p:nvPr/>
        </p:nvSpPr>
        <p:spPr>
          <a:xfrm>
            <a:off x="0" y="2827138"/>
            <a:ext cx="9144000" cy="1285939"/>
          </a:xfrm>
          <a:prstGeom prst="rect">
            <a:avLst/>
          </a:prstGeom>
          <a:solidFill>
            <a:srgbClr val="28A9D6"/>
          </a:solidFill>
          <a:ln>
            <a:noFill/>
          </a:ln>
          <a:effectLst/>
        </p:spPr>
        <p:txBody>
          <a:bodyPr vert="horz" wrap="square" lIns="91440" tIns="45720" rIns="91440" bIns="45720" numCol="1" anchor="t" anchorCtr="0" compatLnSpc="1"/>
          <a:lstStyle/>
          <a:p>
            <a:endParaRPr lang="zh-CN" altLang="en-US"/>
          </a:p>
        </p:txBody>
      </p:sp>
      <p:cxnSp>
        <p:nvCxnSpPr>
          <p:cNvPr id="25" name="直接连接符 24"/>
          <p:cNvCxnSpPr/>
          <p:nvPr/>
        </p:nvCxnSpPr>
        <p:spPr>
          <a:xfrm>
            <a:off x="0" y="4137459"/>
            <a:ext cx="9144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2386009" y="2988313"/>
            <a:ext cx="4371982"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000" b="1" dirty="0">
                <a:ln w="3175">
                  <a:solidFill>
                    <a:srgbClr val="31A5D7"/>
                  </a:solidFill>
                </a:ln>
                <a:solidFill>
                  <a:schemeClr val="bg1"/>
                </a:solidFill>
                <a:latin typeface="Arial Unicode MS" panose="020B0604020202020204" charset="-122"/>
                <a:ea typeface="Arial Unicode MS" panose="020B0604020202020204" charset="-122"/>
                <a:cs typeface="Arial Unicode MS" panose="020B0604020202020204" charset="-122"/>
              </a:rPr>
              <a:t>THANKS</a:t>
            </a:r>
            <a:endParaRPr lang="zh-CN" altLang="en-US" sz="6000" b="1" dirty="0">
              <a:ln w="3175">
                <a:solidFill>
                  <a:srgbClr val="31A5D7"/>
                </a:solidFill>
              </a:l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nvGrpSpPr>
          <p:cNvPr id="3" name="组合 2"/>
          <p:cNvGrpSpPr/>
          <p:nvPr/>
        </p:nvGrpSpPr>
        <p:grpSpPr>
          <a:xfrm>
            <a:off x="0" y="4453856"/>
            <a:ext cx="4320000" cy="108935"/>
            <a:chOff x="0" y="4795475"/>
            <a:chExt cx="4320000" cy="145246"/>
          </a:xfrm>
        </p:grpSpPr>
        <p:cxnSp>
          <p:nvCxnSpPr>
            <p:cNvPr id="28" name="直接连接符 27"/>
            <p:cNvCxnSpPr/>
            <p:nvPr/>
          </p:nvCxnSpPr>
          <p:spPr>
            <a:xfrm>
              <a:off x="0" y="4795475"/>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4861761"/>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4928047"/>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grpSp>
      <p:grpSp>
        <p:nvGrpSpPr>
          <p:cNvPr id="5" name="组合 13"/>
          <p:cNvGrpSpPr/>
          <p:nvPr/>
        </p:nvGrpSpPr>
        <p:grpSpPr>
          <a:xfrm>
            <a:off x="4824000" y="4453856"/>
            <a:ext cx="4320000" cy="108935"/>
            <a:chOff x="0" y="4795475"/>
            <a:chExt cx="4320000" cy="145246"/>
          </a:xfrm>
        </p:grpSpPr>
        <p:cxnSp>
          <p:nvCxnSpPr>
            <p:cNvPr id="15" name="直接连接符 14"/>
            <p:cNvCxnSpPr/>
            <p:nvPr/>
          </p:nvCxnSpPr>
          <p:spPr>
            <a:xfrm>
              <a:off x="0" y="4795475"/>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4861761"/>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928047"/>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94061" y="4285622"/>
            <a:ext cx="592820" cy="4358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ZmNkOGNhOGI5OWIyZTRmNzZkYTE3N2E5MTQxOGE0MDk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843</Words>
  <Application>WPS 演示</Application>
  <PresentationFormat>全屏显示(4:3)</PresentationFormat>
  <Paragraphs>83</Paragraphs>
  <Slides>7</Slides>
  <Notes>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7</vt:i4>
      </vt:variant>
    </vt:vector>
  </HeadingPairs>
  <TitlesOfParts>
    <vt:vector size="18" baseType="lpstr">
      <vt:lpstr>Arial</vt:lpstr>
      <vt:lpstr>宋体</vt:lpstr>
      <vt:lpstr>Wingdings</vt:lpstr>
      <vt:lpstr>Calibri</vt:lpstr>
      <vt:lpstr>黑体</vt:lpstr>
      <vt:lpstr>微软雅黑</vt:lpstr>
      <vt:lpstr>Inter</vt:lpstr>
      <vt:lpstr>AMGDT</vt:lpstr>
      <vt:lpstr>Arial Unicode MS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zxf</dc:creator>
  <cp:lastModifiedBy>forever.</cp:lastModifiedBy>
  <cp:revision>2954</cp:revision>
  <dcterms:created xsi:type="dcterms:W3CDTF">2011-10-13T04:40:00Z</dcterms:created>
  <dcterms:modified xsi:type="dcterms:W3CDTF">2025-07-02T07:28:47Z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6EED2DFFD4AE4533AA8AD2D0B9E23B43</vt:lpwstr>
  </property>
</Properties>
</file>