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62" d="100"/>
          <a:sy n="62" d="100"/>
        </p:scale>
        <p:origin x="816" y="28"/>
      </p:cViewPr>
      <p:guideLst>
        <p:guide orient="horz" pos="2160"/>
        <p:guide pos="38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16975-1D4D-491B-8EC5-CCC6AF49DF0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2025/7/17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2025/7/17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5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840380" y="0"/>
            <a:ext cx="4351621" cy="7334262"/>
            <a:chOff x="7827370" y="0"/>
            <a:chExt cx="4364631" cy="7334262"/>
          </a:xfrm>
        </p:grpSpPr>
        <p:sp>
          <p:nvSpPr>
            <p:cNvPr id="17" name="任意多边形: 形状 16"/>
            <p:cNvSpPr/>
            <p:nvPr/>
          </p:nvSpPr>
          <p:spPr>
            <a:xfrm rot="21230914" flipV="1">
              <a:off x="7827370" y="907732"/>
              <a:ext cx="3751482" cy="6426530"/>
            </a:xfrm>
            <a:custGeom>
              <a:avLst/>
              <a:gdLst>
                <a:gd name="connsiteX0" fmla="*/ 0 w 3668486"/>
                <a:gd name="connsiteY0" fmla="*/ 0 h 6858000"/>
                <a:gd name="connsiteX1" fmla="*/ 3668486 w 3668486"/>
                <a:gd name="connsiteY1" fmla="*/ 0 h 6858000"/>
                <a:gd name="connsiteX2" fmla="*/ 3668486 w 3668486"/>
                <a:gd name="connsiteY2" fmla="*/ 6858000 h 6858000"/>
                <a:gd name="connsiteX3" fmla="*/ 2592838 w 3668486"/>
                <a:gd name="connsiteY3" fmla="*/ 6858000 h 6858000"/>
                <a:gd name="connsiteX4" fmla="*/ 2602803 w 3668486"/>
                <a:gd name="connsiteY4" fmla="*/ 6814919 h 6858000"/>
                <a:gd name="connsiteX5" fmla="*/ 2753901 w 3668486"/>
                <a:gd name="connsiteY5" fmla="*/ 5342469 h 6858000"/>
                <a:gd name="connsiteX6" fmla="*/ 35244 w 3668486"/>
                <a:gd name="connsiteY6" fmla="*/ 31673 h 6858000"/>
                <a:gd name="connsiteX7" fmla="*/ 0 w 3668486"/>
                <a:gd name="connsiteY7" fmla="*/ 12113 h 6858000"/>
                <a:gd name="connsiteX8" fmla="*/ 0 w 3668486"/>
                <a:gd name="connsiteY8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8486" h="6858000">
                  <a:moveTo>
                    <a:pt x="0" y="0"/>
                  </a:moveTo>
                  <a:lnTo>
                    <a:pt x="3668486" y="0"/>
                  </a:lnTo>
                  <a:lnTo>
                    <a:pt x="3668486" y="6858000"/>
                  </a:lnTo>
                  <a:lnTo>
                    <a:pt x="2592838" y="6858000"/>
                  </a:lnTo>
                  <a:lnTo>
                    <a:pt x="2602803" y="6814919"/>
                  </a:lnTo>
                  <a:cubicBezTo>
                    <a:pt x="2701441" y="6344286"/>
                    <a:pt x="2753901" y="5850898"/>
                    <a:pt x="2753901" y="5342469"/>
                  </a:cubicBezTo>
                  <a:cubicBezTo>
                    <a:pt x="2753901" y="3003695"/>
                    <a:pt x="1643848" y="983200"/>
                    <a:pt x="35244" y="31673"/>
                  </a:cubicBezTo>
                  <a:lnTo>
                    <a:pt x="0" y="12113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>
                <a:cs typeface="+mn-ea"/>
                <a:sym typeface="+mn-lt"/>
              </a:endParaRPr>
            </a:p>
          </p:txBody>
        </p:sp>
        <p:sp>
          <p:nvSpPr>
            <p:cNvPr id="16" name="任意多边形: 形状 15"/>
            <p:cNvSpPr/>
            <p:nvPr/>
          </p:nvSpPr>
          <p:spPr>
            <a:xfrm rot="20590974" flipV="1">
              <a:off x="8554425" y="787131"/>
              <a:ext cx="3267814" cy="6426530"/>
            </a:xfrm>
            <a:custGeom>
              <a:avLst/>
              <a:gdLst>
                <a:gd name="connsiteX0" fmla="*/ 0 w 3668486"/>
                <a:gd name="connsiteY0" fmla="*/ 0 h 6858000"/>
                <a:gd name="connsiteX1" fmla="*/ 3668486 w 3668486"/>
                <a:gd name="connsiteY1" fmla="*/ 0 h 6858000"/>
                <a:gd name="connsiteX2" fmla="*/ 3668486 w 3668486"/>
                <a:gd name="connsiteY2" fmla="*/ 6858000 h 6858000"/>
                <a:gd name="connsiteX3" fmla="*/ 2592838 w 3668486"/>
                <a:gd name="connsiteY3" fmla="*/ 6858000 h 6858000"/>
                <a:gd name="connsiteX4" fmla="*/ 2602803 w 3668486"/>
                <a:gd name="connsiteY4" fmla="*/ 6814919 h 6858000"/>
                <a:gd name="connsiteX5" fmla="*/ 2753901 w 3668486"/>
                <a:gd name="connsiteY5" fmla="*/ 5342469 h 6858000"/>
                <a:gd name="connsiteX6" fmla="*/ 35244 w 3668486"/>
                <a:gd name="connsiteY6" fmla="*/ 31673 h 6858000"/>
                <a:gd name="connsiteX7" fmla="*/ 0 w 3668486"/>
                <a:gd name="connsiteY7" fmla="*/ 12113 h 6858000"/>
                <a:gd name="connsiteX8" fmla="*/ 0 w 3668486"/>
                <a:gd name="connsiteY8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8486" h="6858000">
                  <a:moveTo>
                    <a:pt x="0" y="0"/>
                  </a:moveTo>
                  <a:lnTo>
                    <a:pt x="3668486" y="0"/>
                  </a:lnTo>
                  <a:lnTo>
                    <a:pt x="3668486" y="6858000"/>
                  </a:lnTo>
                  <a:lnTo>
                    <a:pt x="2592838" y="6858000"/>
                  </a:lnTo>
                  <a:lnTo>
                    <a:pt x="2602803" y="6814919"/>
                  </a:lnTo>
                  <a:cubicBezTo>
                    <a:pt x="2701441" y="6344286"/>
                    <a:pt x="2753901" y="5850898"/>
                    <a:pt x="2753901" y="5342469"/>
                  </a:cubicBezTo>
                  <a:cubicBezTo>
                    <a:pt x="2753901" y="3003695"/>
                    <a:pt x="1643848" y="983200"/>
                    <a:pt x="35244" y="31673"/>
                  </a:cubicBezTo>
                  <a:lnTo>
                    <a:pt x="0" y="12113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54000">
                  <a:schemeClr val="accent4"/>
                </a:gs>
                <a:gs pos="0">
                  <a:schemeClr val="accent2">
                    <a:lumMod val="20000"/>
                    <a:lumOff val="8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8523515" y="0"/>
              <a:ext cx="3668486" cy="6858000"/>
            </a:xfrm>
            <a:custGeom>
              <a:avLst/>
              <a:gdLst>
                <a:gd name="connsiteX0" fmla="*/ 0 w 3668486"/>
                <a:gd name="connsiteY0" fmla="*/ 0 h 6858000"/>
                <a:gd name="connsiteX1" fmla="*/ 3668486 w 3668486"/>
                <a:gd name="connsiteY1" fmla="*/ 0 h 6858000"/>
                <a:gd name="connsiteX2" fmla="*/ 3668486 w 3668486"/>
                <a:gd name="connsiteY2" fmla="*/ 6858000 h 6858000"/>
                <a:gd name="connsiteX3" fmla="*/ 2592838 w 3668486"/>
                <a:gd name="connsiteY3" fmla="*/ 6858000 h 6858000"/>
                <a:gd name="connsiteX4" fmla="*/ 2602803 w 3668486"/>
                <a:gd name="connsiteY4" fmla="*/ 6814919 h 6858000"/>
                <a:gd name="connsiteX5" fmla="*/ 2753901 w 3668486"/>
                <a:gd name="connsiteY5" fmla="*/ 5342469 h 6858000"/>
                <a:gd name="connsiteX6" fmla="*/ 35244 w 3668486"/>
                <a:gd name="connsiteY6" fmla="*/ 31673 h 6858000"/>
                <a:gd name="connsiteX7" fmla="*/ 0 w 3668486"/>
                <a:gd name="connsiteY7" fmla="*/ 12113 h 6858000"/>
                <a:gd name="connsiteX8" fmla="*/ 0 w 3668486"/>
                <a:gd name="connsiteY8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8486" h="6858000">
                  <a:moveTo>
                    <a:pt x="0" y="0"/>
                  </a:moveTo>
                  <a:lnTo>
                    <a:pt x="3668486" y="0"/>
                  </a:lnTo>
                  <a:lnTo>
                    <a:pt x="3668486" y="6858000"/>
                  </a:lnTo>
                  <a:lnTo>
                    <a:pt x="2592838" y="6858000"/>
                  </a:lnTo>
                  <a:lnTo>
                    <a:pt x="2602803" y="6814919"/>
                  </a:lnTo>
                  <a:cubicBezTo>
                    <a:pt x="2701441" y="6344286"/>
                    <a:pt x="2753901" y="5850898"/>
                    <a:pt x="2753901" y="5342469"/>
                  </a:cubicBezTo>
                  <a:cubicBezTo>
                    <a:pt x="2753901" y="3003695"/>
                    <a:pt x="1643848" y="983200"/>
                    <a:pt x="35244" y="31673"/>
                  </a:cubicBezTo>
                  <a:lnTo>
                    <a:pt x="0" y="121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pic>
        <p:nvPicPr>
          <p:cNvPr id="78" name="图片 7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4" y="312259"/>
            <a:ext cx="930242" cy="740654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812290" y="453390"/>
            <a:ext cx="1101090" cy="3454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zh-CN" altLang="en-US">
                <a:latin typeface="黑体" charset="0"/>
                <a:ea typeface="黑体" charset="0"/>
                <a:cs typeface="Times New Roman Regular" panose="02020603050405020304" charset="0"/>
              </a:rPr>
              <a:t>集团简介</a:t>
            </a:r>
            <a:endParaRPr lang="zh-CN" altLang="en-US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572945" y="792999"/>
            <a:ext cx="9472773" cy="2315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zh-CN" altLang="en-US" dirty="0"/>
          </a:p>
          <a:p>
            <a:r>
              <a:rPr lang="zh-CN" altLang="en-US" b="1" dirty="0" smtClean="0"/>
              <a:t>光华荣昌集团（以下简称：光华荣昌）</a:t>
            </a:r>
            <a:r>
              <a:rPr lang="zh-CN" altLang="en-US" sz="1600" dirty="0" smtClean="0"/>
              <a:t>成立于</a:t>
            </a:r>
            <a:r>
              <a:rPr lang="en-US" altLang="zh-CN" sz="1600" dirty="0" smtClean="0"/>
              <a:t>2001</a:t>
            </a:r>
            <a:r>
              <a:rPr lang="zh-CN" altLang="en-US" sz="1600" dirty="0" smtClean="0"/>
              <a:t>年，总部位于北京在国内多地设有生产基地，在    德国及斯洛伐克设有分公司，主要致力于汽车座椅、后视镜及座椅模块等产品的研发与制造，并提供车辆震动舒适耐久性解决方案，</a:t>
            </a:r>
            <a:r>
              <a:rPr lang="en-US" altLang="zh-CN" sz="1600" dirty="0" smtClean="0"/>
              <a:t>2024</a:t>
            </a:r>
            <a:r>
              <a:rPr lang="zh-CN" altLang="en-US" sz="1600" dirty="0" smtClean="0"/>
              <a:t>年销售收入：</a:t>
            </a:r>
            <a:r>
              <a:rPr lang="en-US" altLang="zh-CN" sz="1600" dirty="0" smtClean="0"/>
              <a:t>7.6</a:t>
            </a:r>
            <a:r>
              <a:rPr lang="zh-CN" altLang="en-US" sz="1600" dirty="0" smtClean="0"/>
              <a:t>亿</a:t>
            </a:r>
            <a:r>
              <a:rPr lang="zh-CN" altLang="en-US" sz="1600" dirty="0"/>
              <a:t>元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en-US" altLang="zh-CN" sz="1600" dirty="0"/>
              <a:t> </a:t>
            </a:r>
            <a:r>
              <a:rPr lang="en-US" altLang="zh-CN" sz="1600" dirty="0" smtClean="0"/>
              <a:t>        </a:t>
            </a:r>
            <a:r>
              <a:rPr lang="zh-CN" altLang="en-US" sz="1600" dirty="0" smtClean="0"/>
              <a:t>光华荣昌是一家具备自主研发能力及自主知识产权的高科技企业，拥有一支国际化的研发团队，多名专家均具有多年行业经验，现公司拥有</a:t>
            </a:r>
            <a:r>
              <a:rPr lang="en-US" altLang="zh-CN" sz="1600" dirty="0" smtClean="0"/>
              <a:t>200</a:t>
            </a:r>
            <a:r>
              <a:rPr lang="zh-CN" altLang="en-US" sz="1600" dirty="0" smtClean="0"/>
              <a:t>余项专利，其中发明专利</a:t>
            </a:r>
            <a:r>
              <a:rPr lang="en-US" altLang="zh-CN" sz="1600" dirty="0" smtClean="0"/>
              <a:t>40</a:t>
            </a:r>
            <a:r>
              <a:rPr lang="zh-CN" altLang="en-US" sz="1600" dirty="0" smtClean="0"/>
              <a:t>余项，具备“产、学、研”一体的研发体系。拥有国家高新技术企业、北京专精特新小巨人企业、全国百家优秀汽车零部件供应商等称号，实验室通过了国家</a:t>
            </a:r>
            <a:r>
              <a:rPr lang="en-US" altLang="zh-CN" sz="1600" dirty="0" smtClean="0"/>
              <a:t>CNAS</a:t>
            </a:r>
            <a:r>
              <a:rPr lang="zh-CN" altLang="en-US" sz="1600" dirty="0" smtClean="0"/>
              <a:t>认可。</a:t>
            </a:r>
            <a:endParaRPr lang="zh-CN" altLang="en-US" sz="1600" dirty="0"/>
          </a:p>
        </p:txBody>
      </p:sp>
      <p:sp>
        <p:nvSpPr>
          <p:cNvPr id="11" name="文本框 10"/>
          <p:cNvSpPr txBox="1"/>
          <p:nvPr>
            <p:custDataLst>
              <p:tags r:id="rId4"/>
            </p:custDataLst>
          </p:nvPr>
        </p:nvSpPr>
        <p:spPr>
          <a:xfrm>
            <a:off x="472611" y="2956110"/>
            <a:ext cx="1339679" cy="3932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000" b="1" dirty="0" smtClean="0"/>
              <a:t>主要客户</a:t>
            </a:r>
            <a:endParaRPr lang="zh-CN" altLang="en-US" sz="2000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57" y="3447648"/>
            <a:ext cx="4692734" cy="2894703"/>
          </a:xfrm>
          <a:prstGeom prst="rect">
            <a:avLst/>
          </a:prstGeom>
        </p:spPr>
      </p:pic>
      <p:pic>
        <p:nvPicPr>
          <p:cNvPr id="12" name="图片 11" descr="截屏2025-07-09 19.10.0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rcRect l="31274" t="7825" b="16188"/>
          <a:stretch>
            <a:fillRect/>
          </a:stretch>
        </p:blipFill>
        <p:spPr>
          <a:xfrm>
            <a:off x="5032902" y="3447648"/>
            <a:ext cx="4603249" cy="2608113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993214" y="3078316"/>
            <a:ext cx="2509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/>
              <a:t>国内主要</a:t>
            </a:r>
            <a:r>
              <a:rPr lang="zh-CN" altLang="en-US" b="1" dirty="0"/>
              <a:t>客户供货情况</a:t>
            </a: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120587;#407187;#149498;#90757;#407164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171</Words>
  <Application>Microsoft Office PowerPoint</Application>
  <PresentationFormat>宽屏</PresentationFormat>
  <Paragraphs>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Times New Roman Regular</vt:lpstr>
      <vt:lpstr>黑体</vt:lpstr>
      <vt:lpstr>宋体</vt:lpstr>
      <vt:lpstr>Arial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用户</cp:lastModifiedBy>
  <cp:revision>24</cp:revision>
  <dcterms:created xsi:type="dcterms:W3CDTF">2025-07-09T11:44:38Z</dcterms:created>
  <dcterms:modified xsi:type="dcterms:W3CDTF">2025-07-17T02:13:33Z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2052-6.8.2.8850</vt:lpwstr>
  </property>
  <property fmtid="{D5CDD505-2E9C-101B-9397-08002B2CF9AE}" pid="3" name="ICV">
    <vt:lpwstr>DC85C77540270B37E7476E6896768B7F_41</vt:lpwstr>
  </property>
</Properties>
</file>