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96" r:id="rId3"/>
    <p:sldId id="1308" r:id="rId5"/>
    <p:sldId id="1382" r:id="rId6"/>
    <p:sldId id="1370" r:id="rId7"/>
    <p:sldId id="1387" r:id="rId8"/>
    <p:sldId id="1350" r:id="rId9"/>
    <p:sldId id="1397" r:id="rId10"/>
    <p:sldId id="1393" r:id="rId11"/>
    <p:sldId id="1394" r:id="rId12"/>
    <p:sldId id="1184" r:id="rId13"/>
  </p:sldIdLst>
  <p:sldSz cx="12192000" cy="6858000"/>
  <p:notesSz cx="9865995" cy="6735445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102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X3000&amp;X5000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斜滑轨座椅项目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  <a:endParaRPr lang="zh-CN" altLang="en-US" sz="1400" b="1" spc="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742139" y="2228761"/>
            <a:ext cx="8528947" cy="958936"/>
            <a:chOff x="1214414" y="1500174"/>
            <a:chExt cx="6388080" cy="958936"/>
          </a:xfrm>
        </p:grpSpPr>
        <p:pic>
          <p:nvPicPr>
            <p:cNvPr id="14" name="图片 13" descr="图片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5" name="等腰三角形 14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36354" y="1207419"/>
            <a:ext cx="8528947" cy="958936"/>
            <a:chOff x="1214414" y="1500174"/>
            <a:chExt cx="6388080" cy="958936"/>
          </a:xfrm>
        </p:grpSpPr>
        <p:pic>
          <p:nvPicPr>
            <p:cNvPr id="17" name="图片 16" descr="图片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8" name="等腰三角形 17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4"/>
          <p:cNvSpPr txBox="1"/>
          <p:nvPr/>
        </p:nvSpPr>
        <p:spPr>
          <a:xfrm>
            <a:off x="3077449" y="2727280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    方案介绍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"/>
          <p:cNvSpPr txBox="1"/>
          <p:nvPr/>
        </p:nvSpPr>
        <p:spPr>
          <a:xfrm>
            <a:off x="3077449" y="1683427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   客户输入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36354" y="3253492"/>
            <a:ext cx="8528947" cy="958936"/>
            <a:chOff x="1214414" y="1500174"/>
            <a:chExt cx="6388080" cy="958936"/>
          </a:xfrm>
        </p:grpSpPr>
        <p:pic>
          <p:nvPicPr>
            <p:cNvPr id="7" name="图片 6" descr="图片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8" name="等腰三角形 7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71664" y="3752011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     新开件清单及周期费用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/>
          <p:cNvGrpSpPr/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/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40" dirty="0">
                  <a:solidFill>
                    <a:srgbClr val="F2F2F2"/>
                  </a:solidFill>
                  <a:latin typeface="Impact" panose="020B0806030902050204" pitchFamily="34" charset="0"/>
                </a:rPr>
                <a:t>一</a:t>
              </a:r>
              <a:endParaRPr lang="zh-CN" altLang="en-US" sz="5540" dirty="0">
                <a:solidFill>
                  <a:srgbClr val="F2F2F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468810" y="3282183"/>
            <a:ext cx="5246688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5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客户输入</a:t>
            </a:r>
            <a:endParaRPr lang="en-US" altLang="zh-CN" sz="4925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/>
          <p:cNvGrpSpPr/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/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/>
          <p:cNvGrpSpPr/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/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/>
          <p:cNvGrpSpPr/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/>
          <p:cNvGrpSpPr/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/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一、客户输入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2169788" y="99086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客户输入</a:t>
            </a:r>
            <a:r>
              <a:rPr lang="en-US" altLang="zh-CN" dirty="0"/>
              <a:t>SOR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40216" y="11990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客户输入车身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8" y="1623462"/>
            <a:ext cx="5898318" cy="454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073075"/>
            <a:ext cx="5068362" cy="3645024"/>
          </a:xfrm>
          <a:prstGeom prst="rect">
            <a:avLst/>
          </a:prstGeom>
        </p:spPr>
      </p:pic>
      <p:sp>
        <p:nvSpPr>
          <p:cNvPr id="11" name="对话气泡: 圆角矩形 10"/>
          <p:cNvSpPr/>
          <p:nvPr/>
        </p:nvSpPr>
        <p:spPr>
          <a:xfrm>
            <a:off x="6816080" y="5805264"/>
            <a:ext cx="1368152" cy="449613"/>
          </a:xfrm>
          <a:prstGeom prst="wedgeRoundRectCallout">
            <a:avLst>
              <a:gd name="adj1" fmla="val 63985"/>
              <a:gd name="adj2" fmla="val -1982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X3000</a:t>
            </a:r>
            <a:r>
              <a:rPr lang="zh-CN" altLang="en-US" dirty="0"/>
              <a:t>车身</a:t>
            </a:r>
            <a:endParaRPr lang="zh-CN" altLang="en-US" dirty="0"/>
          </a:p>
        </p:txBody>
      </p:sp>
      <p:sp>
        <p:nvSpPr>
          <p:cNvPr id="12" name="对话气泡: 圆角矩形 11"/>
          <p:cNvSpPr/>
          <p:nvPr/>
        </p:nvSpPr>
        <p:spPr>
          <a:xfrm>
            <a:off x="9480376" y="5924831"/>
            <a:ext cx="1368152" cy="449613"/>
          </a:xfrm>
          <a:prstGeom prst="wedgeRoundRectCallout">
            <a:avLst>
              <a:gd name="adj1" fmla="val 20928"/>
              <a:gd name="adj2" fmla="val -39969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X5000</a:t>
            </a:r>
            <a:r>
              <a:rPr lang="zh-CN" altLang="en-US" dirty="0"/>
              <a:t>车身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/>
          <p:cNvGrpSpPr/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/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40" dirty="0">
                  <a:solidFill>
                    <a:srgbClr val="F2F2F2"/>
                  </a:solidFill>
                  <a:latin typeface="Impact" panose="020B0806030902050204" pitchFamily="34" charset="0"/>
                </a:rPr>
                <a:t>二</a:t>
              </a:r>
              <a:endParaRPr lang="zh-CN" altLang="en-US" sz="5540" dirty="0">
                <a:solidFill>
                  <a:srgbClr val="F2F2F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968875" y="3287713"/>
            <a:ext cx="4122738" cy="822325"/>
          </a:xfrm>
          <a:prstGeom prst="rect">
            <a:avLst/>
          </a:prstGeom>
          <a:noFill/>
          <a:ln>
            <a:noFill/>
          </a:ln>
        </p:spPr>
        <p:txBody>
          <a:bodyPr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5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方案介绍</a:t>
            </a:r>
            <a:endParaRPr lang="en-US" altLang="zh-CN" sz="4925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/>
          <p:cNvGrpSpPr/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/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/>
          <p:cNvGrpSpPr/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/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/>
          <p:cNvGrpSpPr/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/>
          <p:cNvGrpSpPr/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/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494" y="1462276"/>
            <a:ext cx="5236850" cy="4037094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二：方案介绍</a:t>
            </a:r>
            <a:r>
              <a:rPr lang="en-US" altLang="zh-CN" dirty="0"/>
              <a:t>-</a:t>
            </a:r>
            <a:r>
              <a:rPr lang="zh-CN" altLang="en-US" dirty="0"/>
              <a:t>空气减震右舵</a:t>
            </a:r>
            <a:endParaRPr lang="en-US" altLang="zh-CN" dirty="0"/>
          </a:p>
        </p:txBody>
      </p:sp>
      <p:cxnSp>
        <p:nvCxnSpPr>
          <p:cNvPr id="10" name="连接符: 肘形 9"/>
          <p:cNvCxnSpPr>
            <a:endCxn id="15" idx="1"/>
          </p:cNvCxnSpPr>
          <p:nvPr/>
        </p:nvCxnSpPr>
        <p:spPr>
          <a:xfrm rot="5400000" flipH="1" flipV="1">
            <a:off x="7994706" y="1871322"/>
            <a:ext cx="1891220" cy="151216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43472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座椅总成示意图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696400" y="1358630"/>
            <a:ext cx="23762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：滑轨连接梁借用</a:t>
            </a:r>
            <a:r>
              <a:rPr lang="en-US" altLang="zh-CN" dirty="0"/>
              <a:t>X5000</a:t>
            </a:r>
            <a:r>
              <a:rPr lang="zh-CN" altLang="en-US" dirty="0"/>
              <a:t>斜滑轨项目</a:t>
            </a:r>
            <a:endParaRPr lang="zh-CN" altLang="en-US" dirty="0"/>
          </a:p>
        </p:txBody>
      </p:sp>
      <p:cxnSp>
        <p:nvCxnSpPr>
          <p:cNvPr id="21" name="连接符: 肘形 20"/>
          <p:cNvCxnSpPr/>
          <p:nvPr/>
        </p:nvCxnSpPr>
        <p:spPr>
          <a:xfrm flipV="1">
            <a:off x="7969719" y="3929710"/>
            <a:ext cx="1726681" cy="59197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698235" y="3495758"/>
            <a:ext cx="237626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：新开装车支架</a:t>
            </a:r>
            <a:br>
              <a:rPr lang="en-US" altLang="zh-CN" dirty="0"/>
            </a:br>
            <a:r>
              <a:rPr lang="zh-CN" altLang="en-US" dirty="0"/>
              <a:t>在</a:t>
            </a:r>
            <a:r>
              <a:rPr lang="en-US" altLang="zh-CN" dirty="0"/>
              <a:t>X5000</a:t>
            </a:r>
            <a:r>
              <a:rPr lang="zh-CN" altLang="en-US" dirty="0"/>
              <a:t>斜滑轨支架上对称开发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12" y="1268760"/>
            <a:ext cx="2881193" cy="4424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5840" y="1773326"/>
            <a:ext cx="5355730" cy="3079714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二：方案介绍</a:t>
            </a:r>
            <a:r>
              <a:rPr lang="en-US" altLang="zh-CN" dirty="0"/>
              <a:t>-</a:t>
            </a:r>
            <a:r>
              <a:rPr lang="zh-CN" altLang="en-US" dirty="0"/>
              <a:t>液压减震</a:t>
            </a:r>
            <a:endParaRPr lang="en-US" altLang="zh-CN" dirty="0"/>
          </a:p>
        </p:txBody>
      </p:sp>
      <p:cxnSp>
        <p:nvCxnSpPr>
          <p:cNvPr id="10" name="连接符: 肘形 9"/>
          <p:cNvCxnSpPr>
            <a:endCxn id="15" idx="1"/>
          </p:cNvCxnSpPr>
          <p:nvPr/>
        </p:nvCxnSpPr>
        <p:spPr>
          <a:xfrm flipV="1">
            <a:off x="8256240" y="1681796"/>
            <a:ext cx="1440160" cy="86783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43472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座椅总成示意图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696400" y="1358630"/>
            <a:ext cx="23762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：滑轨连接梁新开（左右液压减震通用）</a:t>
            </a:r>
            <a:endParaRPr lang="zh-CN" altLang="en-US" dirty="0"/>
          </a:p>
        </p:txBody>
      </p:sp>
      <p:cxnSp>
        <p:nvCxnSpPr>
          <p:cNvPr id="21" name="连接符: 肘形 20"/>
          <p:cNvCxnSpPr>
            <a:endCxn id="22" idx="0"/>
          </p:cNvCxnSpPr>
          <p:nvPr/>
        </p:nvCxnSpPr>
        <p:spPr>
          <a:xfrm>
            <a:off x="8256240" y="3721503"/>
            <a:ext cx="2628292" cy="136156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696400" y="5083070"/>
            <a:ext cx="23762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：装车支架及滑轨借用气囊减震左右舵。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50" y="1039237"/>
            <a:ext cx="3292310" cy="477952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36786" y="5479966"/>
            <a:ext cx="384459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：其余未描述零部件借用</a:t>
            </a:r>
            <a:r>
              <a:rPr lang="en-US" altLang="zh-CN" dirty="0"/>
              <a:t>DZ13241510013</a:t>
            </a:r>
            <a:r>
              <a:rPr lang="zh-CN" altLang="en-US" dirty="0"/>
              <a:t>。右舵操作手柄对称。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6"/>
          <p:cNvGrpSpPr/>
          <p:nvPr/>
        </p:nvGrpSpPr>
        <p:grpSpPr bwMode="auto">
          <a:xfrm>
            <a:off x="468313" y="2719388"/>
            <a:ext cx="11255375" cy="1957387"/>
            <a:chOff x="170694" y="176370"/>
            <a:chExt cx="3936004" cy="782777"/>
          </a:xfrm>
        </p:grpSpPr>
        <p:sp>
          <p:nvSpPr>
            <p:cNvPr id="31" name="等腰三角形 30"/>
            <p:cNvSpPr/>
            <p:nvPr/>
          </p:nvSpPr>
          <p:spPr>
            <a:xfrm>
              <a:off x="1022847" y="176370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117" y="602993"/>
              <a:ext cx="403038" cy="3561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441"/>
              <a:ext cx="3936004" cy="612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95529" y="177640"/>
              <a:ext cx="831613" cy="780238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305" tIns="31653" rIns="63305" bIns="31653" anchor="ctr"/>
            <a:lstStyle/>
            <a:p>
              <a:pPr algn="ctr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698085" y="363652"/>
              <a:ext cx="569027" cy="366312"/>
            </a:xfrm>
            <a:prstGeom prst="rect">
              <a:avLst/>
            </a:prstGeom>
            <a:noFill/>
            <a:ln>
              <a:noFill/>
            </a:ln>
          </p:spPr>
          <p:txBody>
            <a:bodyPr lIns="63305" tIns="31653" rIns="63305" bIns="31653">
              <a:spAutoFit/>
            </a:bodyPr>
            <a:lstStyle>
              <a:lvl1pPr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5540" dirty="0">
                  <a:solidFill>
                    <a:srgbClr val="F2F2F2"/>
                  </a:solidFill>
                  <a:latin typeface="Impact" panose="020B0806030902050204" pitchFamily="34" charset="0"/>
                </a:rPr>
                <a:t>三</a:t>
              </a:r>
              <a:endParaRPr lang="zh-CN" altLang="en-US" sz="5540" dirty="0">
                <a:solidFill>
                  <a:srgbClr val="F2F2F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132263" y="3297447"/>
            <a:ext cx="6527725" cy="821504"/>
          </a:xfrm>
          <a:prstGeom prst="rect">
            <a:avLst/>
          </a:prstGeom>
          <a:noFill/>
          <a:ln>
            <a:noFill/>
          </a:ln>
        </p:spPr>
        <p:txBody>
          <a:bodyPr wrap="square" lIns="63308" tIns="31653" rIns="63308" bIns="31653">
            <a:spAutoFit/>
          </a:bodyPr>
          <a:lstStyle/>
          <a:p>
            <a:pPr>
              <a:defRPr/>
            </a:pPr>
            <a:r>
              <a:rPr lang="zh-CN" altLang="en-US" sz="4925" dirty="0">
                <a:solidFill>
                  <a:srgbClr val="1658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新开件清单及周期费用</a:t>
            </a:r>
            <a:endParaRPr lang="en-US" altLang="zh-CN" sz="4925" dirty="0">
              <a:solidFill>
                <a:srgbClr val="1658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7" name="组合 94"/>
          <p:cNvGrpSpPr/>
          <p:nvPr/>
        </p:nvGrpSpPr>
        <p:grpSpPr bwMode="auto">
          <a:xfrm>
            <a:off x="9626600" y="2176463"/>
            <a:ext cx="447675" cy="455612"/>
            <a:chOff x="6084168" y="1274820"/>
            <a:chExt cx="432048" cy="432834"/>
          </a:xfrm>
        </p:grpSpPr>
        <p:sp>
          <p:nvSpPr>
            <p:cNvPr id="3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9"/>
            <p:cNvSpPr>
              <a:spLocks noChangeArrowheads="1"/>
            </p:cNvSpPr>
            <p:nvPr/>
          </p:nvSpPr>
          <p:spPr bwMode="auto">
            <a:xfrm>
              <a:off x="6180690" y="1365308"/>
              <a:ext cx="239005" cy="251858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0" name="组合 97"/>
          <p:cNvGrpSpPr/>
          <p:nvPr/>
        </p:nvGrpSpPr>
        <p:grpSpPr bwMode="auto">
          <a:xfrm>
            <a:off x="8188325" y="2178050"/>
            <a:ext cx="447675" cy="454025"/>
            <a:chOff x="4788024" y="1275213"/>
            <a:chExt cx="432048" cy="432048"/>
          </a:xfrm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10"/>
            <p:cNvSpPr>
              <a:spLocks noChangeArrowheads="1"/>
            </p:cNvSpPr>
            <p:nvPr/>
          </p:nvSpPr>
          <p:spPr bwMode="auto">
            <a:xfrm>
              <a:off x="4892206" y="1365852"/>
              <a:ext cx="251262" cy="250769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3" name="组合 100"/>
          <p:cNvGrpSpPr/>
          <p:nvPr/>
        </p:nvGrpSpPr>
        <p:grpSpPr bwMode="auto">
          <a:xfrm>
            <a:off x="8905875" y="2176463"/>
            <a:ext cx="449263" cy="455612"/>
            <a:chOff x="5436096" y="1274820"/>
            <a:chExt cx="432833" cy="432834"/>
          </a:xfrm>
        </p:grpSpPr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Freeform 16"/>
            <p:cNvSpPr>
              <a:spLocks noChangeArrowheads="1"/>
            </p:cNvSpPr>
            <p:nvPr/>
          </p:nvSpPr>
          <p:spPr bwMode="auto">
            <a:xfrm>
              <a:off x="5555393" y="1377373"/>
              <a:ext cx="194240" cy="227728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6696075" y="2176463"/>
            <a:ext cx="449263" cy="455612"/>
            <a:chOff x="3491880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583647" y="1386422"/>
              <a:ext cx="249300" cy="209630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49" name="组合 106"/>
          <p:cNvGrpSpPr/>
          <p:nvPr/>
        </p:nvGrpSpPr>
        <p:grpSpPr bwMode="auto">
          <a:xfrm>
            <a:off x="7442200" y="2176463"/>
            <a:ext cx="449263" cy="455612"/>
            <a:chOff x="4139952" y="1274820"/>
            <a:chExt cx="432833" cy="432834"/>
          </a:xfrm>
        </p:grpSpPr>
        <p:sp>
          <p:nvSpPr>
            <p:cNvPr id="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reeform 84"/>
            <p:cNvSpPr>
              <a:spLocks noChangeArrowheads="1"/>
            </p:cNvSpPr>
            <p:nvPr/>
          </p:nvSpPr>
          <p:spPr bwMode="auto">
            <a:xfrm>
              <a:off x="4240895" y="1368324"/>
              <a:ext cx="249300" cy="245825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1653" tIns="15826" rIns="31653" bIns="15826" anchor="ctr"/>
            <a:lstStyle/>
            <a:p>
              <a:pPr>
                <a:defRPr/>
              </a:pPr>
              <a:endParaRPr lang="en-US" sz="1660">
                <a:solidFill>
                  <a:srgbClr val="000000"/>
                </a:solidFill>
                <a:latin typeface="Roboto Ligh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三：新开件清单及周期费用</a:t>
            </a:r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43472" y="1124744"/>
          <a:ext cx="8128002" cy="250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061262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新开件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周期（天）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费用（万元）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左滑轨连接件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右滑轨连接件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v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减震器下框焊接总成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右舵装车支架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</a:t>
                      </a:r>
                      <a:endParaRPr lang="en-US" altLang="zh-CN" dirty="0"/>
                    </a:p>
                    <a:p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0036" y="1513229"/>
            <a:ext cx="501828" cy="3395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661" y="2014101"/>
            <a:ext cx="492203" cy="2469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36" y="3104777"/>
            <a:ext cx="492203" cy="36779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43762" y="3717507"/>
            <a:ext cx="8031480" cy="931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开发周期：立项后   </a:t>
            </a:r>
            <a:r>
              <a:rPr lang="en-US" altLang="zh-CN" dirty="0"/>
              <a:t>50</a:t>
            </a:r>
            <a:r>
              <a:rPr lang="zh-CN" altLang="en-US" dirty="0"/>
              <a:t>（设计）</a:t>
            </a:r>
            <a:r>
              <a:rPr lang="en-US" altLang="zh-CN" dirty="0"/>
              <a:t>+ 80</a:t>
            </a:r>
            <a:r>
              <a:rPr lang="zh-CN" altLang="en-US" dirty="0"/>
              <a:t>（开发）</a:t>
            </a:r>
            <a:r>
              <a:rPr lang="en-US" altLang="zh-CN" dirty="0"/>
              <a:t>+ 30</a:t>
            </a:r>
            <a:r>
              <a:rPr lang="zh-CN" altLang="en-US" dirty="0"/>
              <a:t>（验证）</a:t>
            </a:r>
            <a:r>
              <a:rPr lang="en-US" altLang="zh-CN" dirty="0"/>
              <a:t>+20</a:t>
            </a:r>
            <a:r>
              <a:rPr lang="zh-CN" altLang="en-US" dirty="0"/>
              <a:t>（批量）</a:t>
            </a:r>
            <a:r>
              <a:rPr lang="en-US" altLang="zh-CN" dirty="0"/>
              <a:t>=180</a:t>
            </a:r>
            <a:r>
              <a:rPr lang="zh-CN" altLang="en-US" dirty="0"/>
              <a:t>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开发费用：</a:t>
            </a:r>
            <a:r>
              <a:rPr lang="en-US" altLang="zh-CN" dirty="0"/>
              <a:t>61</a:t>
            </a:r>
            <a:r>
              <a:rPr lang="zh-CN" altLang="en-US" dirty="0"/>
              <a:t>万（模具开发）</a:t>
            </a:r>
            <a:r>
              <a:rPr lang="en-US" altLang="zh-CN" dirty="0"/>
              <a:t>+15</a:t>
            </a:r>
            <a:r>
              <a:rPr lang="zh-CN" altLang="en-US" dirty="0"/>
              <a:t>万（实验验证）</a:t>
            </a:r>
            <a:r>
              <a:rPr lang="en-US" altLang="zh-CN" dirty="0"/>
              <a:t>+10</a:t>
            </a:r>
            <a:r>
              <a:rPr lang="zh-CN" altLang="en-US" dirty="0"/>
              <a:t>万（样件</a:t>
            </a:r>
            <a:r>
              <a:rPr lang="en-US" altLang="zh-CN" dirty="0"/>
              <a:t>+</a:t>
            </a:r>
            <a:r>
              <a:rPr lang="zh-CN" altLang="en-US" dirty="0"/>
              <a:t>物流）</a:t>
            </a:r>
            <a:r>
              <a:rPr lang="en-US" altLang="zh-CN" dirty="0"/>
              <a:t>=86</a:t>
            </a:r>
            <a:r>
              <a:rPr lang="zh-CN" altLang="en-US" dirty="0"/>
              <a:t>万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661" y="2523938"/>
            <a:ext cx="501828" cy="3778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9515" y="4724400"/>
            <a:ext cx="8825865" cy="15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600" dirty="0">
                <a:solidFill>
                  <a:schemeClr val="tx1"/>
                </a:solidFill>
              </a:rPr>
              <a:t>DZ14251510220-2000+30</a:t>
            </a:r>
            <a:r>
              <a:rPr lang="zh-CN" altLang="en-US" sz="1600" dirty="0">
                <a:solidFill>
                  <a:schemeClr val="tx1"/>
                </a:solidFill>
              </a:rPr>
              <a:t>（模具分摊</a:t>
            </a:r>
            <a:r>
              <a:rPr lang="en-US" altLang="zh-CN" sz="1600" dirty="0">
                <a:solidFill>
                  <a:schemeClr val="tx1"/>
                </a:solidFill>
              </a:rPr>
              <a:t>30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r>
              <a:rPr lang="en-US" altLang="zh-CN" sz="1600" dirty="0">
                <a:solidFill>
                  <a:schemeClr val="tx1"/>
                </a:solidFill>
              </a:rPr>
              <a:t>=2030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DZ14251510221-90+30</a:t>
            </a:r>
            <a:r>
              <a:rPr lang="zh-CN" altLang="en-US" sz="1600" dirty="0">
                <a:solidFill>
                  <a:schemeClr val="tx1"/>
                </a:solidFill>
              </a:rPr>
              <a:t>（模具分摊</a:t>
            </a:r>
            <a:r>
              <a:rPr lang="en-US" altLang="zh-CN" sz="1600" dirty="0">
                <a:solidFill>
                  <a:schemeClr val="tx1"/>
                </a:solidFill>
              </a:rPr>
              <a:t>30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r>
              <a:rPr lang="en-US" altLang="zh-CN" sz="1600" dirty="0">
                <a:solidFill>
                  <a:schemeClr val="tx1"/>
                </a:solidFill>
              </a:rPr>
              <a:t>=120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DZ14251510223-750+40</a:t>
            </a:r>
            <a:r>
              <a:rPr lang="zh-CN" altLang="en-US" sz="1600" dirty="0">
                <a:solidFill>
                  <a:schemeClr val="tx1"/>
                </a:solidFill>
              </a:rPr>
              <a:t>（模具分摊</a:t>
            </a:r>
            <a:r>
              <a:rPr lang="en-US" altLang="zh-CN" sz="1600" dirty="0">
                <a:solidFill>
                  <a:schemeClr val="tx1"/>
                </a:solidFill>
              </a:rPr>
              <a:t>40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r>
              <a:rPr lang="en-US" altLang="zh-CN" sz="1600" dirty="0">
                <a:solidFill>
                  <a:schemeClr val="tx1"/>
                </a:solidFill>
              </a:rPr>
              <a:t>=790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DZ14251510224-780+45</a:t>
            </a:r>
            <a:r>
              <a:rPr lang="zh-CN" altLang="en-US" sz="1600" dirty="0">
                <a:solidFill>
                  <a:schemeClr val="tx1"/>
                </a:solidFill>
              </a:rPr>
              <a:t>（模具分摊</a:t>
            </a:r>
            <a:r>
              <a:rPr lang="en-US" altLang="zh-CN" sz="1600" dirty="0">
                <a:solidFill>
                  <a:schemeClr val="tx1"/>
                </a:solidFill>
              </a:rPr>
              <a:t>45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r>
              <a:rPr lang="en-US" altLang="zh-CN" sz="1600" dirty="0">
                <a:solidFill>
                  <a:schemeClr val="tx1"/>
                </a:solidFill>
              </a:rPr>
              <a:t>=825     </a:t>
            </a:r>
            <a:r>
              <a:rPr lang="zh-CN" altLang="en-US" sz="1600" dirty="0">
                <a:solidFill>
                  <a:schemeClr val="tx1"/>
                </a:solidFill>
              </a:rPr>
              <a:t>以上价格为不含税价格含模具分摊。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sz="1600" dirty="0">
                <a:solidFill>
                  <a:srgbClr val="FF0000"/>
                </a:solidFill>
              </a:rPr>
              <a:t>7</a:t>
            </a:r>
            <a:r>
              <a:rPr lang="zh-CN" altLang="en-US" sz="1600" dirty="0">
                <a:solidFill>
                  <a:srgbClr val="FF0000"/>
                </a:solidFill>
              </a:rPr>
              <a:t>月</a:t>
            </a:r>
            <a:r>
              <a:rPr lang="en-US" altLang="zh-CN" sz="1600" dirty="0">
                <a:solidFill>
                  <a:srgbClr val="FF0000"/>
                </a:solidFill>
              </a:rPr>
              <a:t>7</a:t>
            </a:r>
            <a:r>
              <a:rPr lang="zh-CN" altLang="en-US" sz="1600" dirty="0">
                <a:solidFill>
                  <a:srgbClr val="FF0000"/>
                </a:solidFill>
              </a:rPr>
              <a:t>日接到陕汽研发通知为了提高舒适性，需要改动坐垫！后续如按照研发需求需要重新开发坐垫发泡等相关材料，具体开发明细技术对接完后会在详细进行统计，相应的模具费用和单价都会有所变化，望请各位领导知晓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738</Words>
  <Application>WPS 演示</Application>
  <PresentationFormat>宽屏</PresentationFormat>
  <Paragraphs>112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思源宋体 CN</vt:lpstr>
      <vt:lpstr>微软雅黑</vt:lpstr>
      <vt:lpstr>Calibri</vt:lpstr>
      <vt:lpstr>Impact</vt:lpstr>
      <vt:lpstr>Calibri</vt:lpstr>
      <vt:lpstr>Roboto Light</vt:lpstr>
      <vt:lpstr>Arial Unicode MS</vt:lpstr>
      <vt:lpstr>等线 Light</vt:lpstr>
      <vt:lpstr>Calibri Light</vt:lpstr>
      <vt:lpstr>等线</vt:lpstr>
      <vt:lpstr>ksdb</vt:lpstr>
      <vt:lpstr>Office 2013 - 2022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刘建</cp:lastModifiedBy>
  <cp:revision>2443</cp:revision>
  <dcterms:created xsi:type="dcterms:W3CDTF">2013-01-09T01:05:00Z</dcterms:created>
  <dcterms:modified xsi:type="dcterms:W3CDTF">2025-07-10T07:28:32Z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2052-12.1.0.21915</vt:lpwstr>
  </property>
</Properties>
</file>